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Override PartName="/docProps/app.xml" ContentType="application/vnd.openxmlformats-officedocument.extended-properties+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viewProps.xml" ContentType="application/vnd.openxmlformats-officedocument.presentationml.viewPro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Types>
</file>

<file path=_rels/.rels><?xml version="1.0" encoding="UTF-8"?><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package/2006/relationships/metadata/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p="http://schemas.openxmlformats.org/presentationml/2006/main" xmlns:r="http://schemas.openxmlformats.org/officeDocument/2006/relationships" autoCompressPictures="0"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Lst>
  <p:sldSz cx="9144000" cy="5143500" type="screen16x9"/>
  <p:notesSz cx="6858000" cy="9144000"/>
  <p:defaultTex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CC31"/>
    <a:srgbClr val="70121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p="http://schemas.openxmlformats.org/presentationml/2006/main" xmlns:r="http://schemas.openxmlformats.org/officeDocument/2006/relationships">
  <p:normalViewPr>
    <p:restoredLeft autoAdjust="0" sz="15643"/>
    <p:restoredTop autoAdjust="0" sz="94726"/>
  </p:normalViewPr>
  <p:slideViewPr>
    <p:cSldViewPr snapToGrid="0" snapToObjects="1">
      <p:cViewPr varScale="1">
        <p:scale>
          <a:sx d="100" n="165"/>
          <a:sy d="100" n="165"/>
        </p:scale>
        <p:origin x="560" y="176"/>
      </p:cViewPr>
      <p:guideLst>
        <p:guide orient="horz" pos="1620"/>
        <p:guide pos="2880"/>
      </p:guideLst>
    </p:cSldViewPr>
  </p:slideViewPr>
  <p:outlineViewPr>
    <p:cViewPr>
      <p:scale>
        <a:sx d="100" n="33"/>
        <a:sy d="100" n="33"/>
      </p:scale>
      <p:origin x="0" y="0"/>
    </p:cViewPr>
  </p:outlineViewPr>
  <p:notesTextViewPr>
    <p:cViewPr>
      <p:scale>
        <a:sx d="100" n="100"/>
        <a:sy d="100" n="100"/>
      </p:scale>
      <p:origin x="0" y="0"/>
    </p:cViewPr>
  </p:notesTextViewPr>
  <p:gridSpacing cx="76200" cy="76200"/>
</p:viewPr>
</file>

<file path=ppt/_rels/presentation.xml.rels><?xml version="1.0" encoding="UTF-8"?><Relationships xmlns="http://schemas.openxmlformats.org/package/2006/relationships"><Relationship Id="rId2" Type="http://schemas.openxmlformats.org/officeDocument/2006/relationships/slide" Target="slides/slide1.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slide" Target="slides/slide15.xml" /><Relationship Id="rId17" Type="http://schemas.openxmlformats.org/officeDocument/2006/relationships/slide" Target="slides/slide16.xml" /><Relationship Id="rId18" Type="http://schemas.openxmlformats.org/officeDocument/2006/relationships/slide" Target="slides/slide17.xml" /><Relationship Id="rId19" Type="http://schemas.openxmlformats.org/officeDocument/2006/relationships/slide" Target="slides/slide18.xml" /><Relationship Id="rId20" Type="http://schemas.openxmlformats.org/officeDocument/2006/relationships/slide" Target="slides/slide19.xml" /><Relationship Id="rId21" Type="http://schemas.openxmlformats.org/officeDocument/2006/relationships/slide" Target="slides/slide20.xml" /><Relationship Id="rId22" Type="http://schemas.openxmlformats.org/officeDocument/2006/relationships/slide" Target="slides/slide21.xml" /><Relationship Id="rId23" Type="http://schemas.openxmlformats.org/officeDocument/2006/relationships/slide" Target="slides/slide22.xml" /><Relationship Id="rId24" Type="http://schemas.openxmlformats.org/officeDocument/2006/relationships/slide" Target="slides/slide23.xml" /><Relationship Id="rId25" Type="http://schemas.openxmlformats.org/officeDocument/2006/relationships/slide" Target="slides/slide24.xml" /><Relationship Id="rId26" Type="http://schemas.openxmlformats.org/officeDocument/2006/relationships/slide" Target="slides/slide25.xml" /><Relationship Id="rId27" Type="http://schemas.openxmlformats.org/officeDocument/2006/relationships/slide" Target="slides/slide26.xml" /><Relationship Id="rId28" Type="http://schemas.openxmlformats.org/officeDocument/2006/relationships/slide" Target="slides/slide27.xml" /><Relationship Id="rId29" Type="http://schemas.openxmlformats.org/officeDocument/2006/relationships/slide" Target="slides/slide28.xml" /><Relationship Id="rId30" Type="http://schemas.openxmlformats.org/officeDocument/2006/relationships/slide" Target="slides/slide29.xml" /><Relationship Id="rId31" Type="http://schemas.openxmlformats.org/officeDocument/2006/relationships/slide" Target="slides/slide30.xml" /><Relationship Id="rId32" Type="http://schemas.openxmlformats.org/officeDocument/2006/relationships/slide" Target="slides/slide31.xml" /><Relationship Id="rId33" Type="http://schemas.openxmlformats.org/officeDocument/2006/relationships/slide" Target="slides/slide32.xml" /><Relationship Id="rId34" Type="http://schemas.openxmlformats.org/officeDocument/2006/relationships/slide" Target="slides/slide33.xml" /><Relationship Id="rId35" Type="http://schemas.openxmlformats.org/officeDocument/2006/relationships/slide" Target="slides/slide34.xml" /><Relationship Id="rId36" Type="http://schemas.openxmlformats.org/officeDocument/2006/relationships/slide" Target="slides/slide35.xml" /><Relationship Id="rId37" Type="http://schemas.openxmlformats.org/officeDocument/2006/relationships/slide" Target="slides/slide36.xml" /><Relationship Id="rId38" Type="http://schemas.openxmlformats.org/officeDocument/2006/relationships/slide" Target="slides/slide37.xml" /><Relationship Id="rId39" Type="http://schemas.openxmlformats.org/officeDocument/2006/relationships/slide" Target="slides/slide38.xml" /><Relationship Id="rId40" Type="http://schemas.openxmlformats.org/officeDocument/2006/relationships/slide" Target="slides/slide39.xml" /><Relationship Id="rId41" Type="http://schemas.openxmlformats.org/officeDocument/2006/relationships/slide" Target="slides/slide40.xml" /><Relationship Id="rId42" Type="http://schemas.openxmlformats.org/officeDocument/2006/relationships/slide" Target="slides/slide41.xml" /><Relationship Id="rId43" Type="http://schemas.openxmlformats.org/officeDocument/2006/relationships/slide" Target="slides/slide42.xml" /><Relationship Id="rId44" Type="http://schemas.openxmlformats.org/officeDocument/2006/relationships/slide" Target="slides/slide43.xml" /><Relationship Id="rId45" Type="http://schemas.openxmlformats.org/officeDocument/2006/relationships/slide" Target="slides/slide44.xml" /><Relationship Id="rId46" Type="http://schemas.openxmlformats.org/officeDocument/2006/relationships/slide" Target="slides/slide45.xml" /><Relationship Id="rId47" Type="http://schemas.openxmlformats.org/officeDocument/2006/relationships/slide" Target="slides/slide46.xml" /><Relationship Id="rId48" Type="http://schemas.openxmlformats.org/officeDocument/2006/relationships/slide" Target="slides/slide47.xml" /><Relationship Id="rId49" Type="http://schemas.openxmlformats.org/officeDocument/2006/relationships/slide" Target="slides/slide48.xml" /><Relationship Id="rId50" Type="http://schemas.openxmlformats.org/officeDocument/2006/relationships/slide" Target="slides/slide49.xml" /><Relationship Id="rId51" Type="http://schemas.openxmlformats.org/officeDocument/2006/relationships/slide" Target="slides/slide50.xml" /><Relationship Id="rId52" Type="http://schemas.openxmlformats.org/officeDocument/2006/relationships/slide" Target="slides/slide51.xml" /><Relationship Id="rId53" Type="http://schemas.openxmlformats.org/officeDocument/2006/relationships/slide" Target="slides/slide52.xml" /><Relationship Id="rId55" Type="http://schemas.openxmlformats.org/officeDocument/2006/relationships/viewProps" Target="viewProps.xml" /><Relationship Id="rId54" Type="http://schemas.openxmlformats.org/officeDocument/2006/relationships/presProps" Target="presProps.xml" /><Relationship Id="rId1" Type="http://schemas.openxmlformats.org/officeDocument/2006/relationships/slideMaster" Target="slideMasters/slideMaster1.xml" /><Relationship Id="rId57" Type="http://schemas.openxmlformats.org/officeDocument/2006/relationships/tableStyles" Target="tableStyles.xml" /><Relationship Id="rId56" Type="http://schemas.openxmlformats.org/officeDocument/2006/relationships/theme" Target="theme/theme1.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65688"/>
          </a:xfrm>
        </p:spPr>
        <p:txBody>
          <a:bodyPr>
            <a:normAutofit/>
          </a:bodyPr>
          <a:lstStyle>
            <a:lvl1pPr>
              <a:defRPr sz="2400"/>
            </a:lvl1pPr>
          </a:lstStyle>
          <a:p>
            <a:r>
              <a:rPr lang="en-US" dirty="0"/>
              <a:t>Click to edit Master title style</a:t>
            </a:r>
          </a:p>
        </p:txBody>
      </p:sp>
      <p:sp>
        <p:nvSpPr>
          <p:cNvPr id="3" name="Subtitle 2"/>
          <p:cNvSpPr>
            <a:spLocks noGrp="1"/>
          </p:cNvSpPr>
          <p:nvPr>
            <p:ph type="subTitle" idx="1"/>
          </p:nvPr>
        </p:nvSpPr>
        <p:spPr>
          <a:xfrm>
            <a:off x="255722" y="565689"/>
            <a:ext cx="6400800" cy="1314450"/>
          </a:xfrm>
        </p:spPr>
        <p:txBody>
          <a:bodyPr>
            <a:normAutofit/>
          </a:bodyPr>
          <a:lstStyle>
            <a:lvl1pPr marL="0" indent="0" algn="ctr">
              <a:buNone/>
              <a:defRPr sz="2000">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444357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13914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81529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normAutofit/>
          </a:bodyPr>
          <a:lstStyle>
            <a:lvl1pPr algn="l">
              <a:defRPr sz="2400"/>
            </a:lvl1pPr>
          </a:lstStyle>
          <a:p>
            <a:r>
              <a:rPr lang="en-US" dirty="0"/>
              <a:t>Click to edit Master title style</a:t>
            </a:r>
          </a:p>
        </p:txBody>
      </p:sp>
      <p:sp>
        <p:nvSpPr>
          <p:cNvPr id="3" name="Content Placeholder 2"/>
          <p:cNvSpPr>
            <a:spLocks noGrp="1"/>
          </p:cNvSpPr>
          <p:nvPr>
            <p:ph idx="1"/>
          </p:nvPr>
        </p:nvSpPr>
        <p:spPr>
          <a:xfrm>
            <a:off x="0" y="614605"/>
            <a:ext cx="9089756" cy="3914289"/>
          </a:xfrm>
        </p:spPr>
        <p:txBody>
          <a:bodyPr>
            <a:normAutofit/>
          </a:bodyPr>
          <a:lstStyle>
            <a:lvl1pPr marL="230188" indent="-230188">
              <a:tabLst/>
              <a:defRPr sz="1800"/>
            </a:lvl1pPr>
            <a:lvl2pPr marL="514350" indent="-284163">
              <a:spcBef>
                <a:spcPts val="0"/>
              </a:spcBef>
              <a:tabLst/>
              <a:defRPr sz="1600"/>
            </a:lvl2pPr>
            <a:lvl3pPr marL="692150" indent="-177800">
              <a:spcBef>
                <a:spcPts val="0"/>
              </a:spcBef>
              <a:tabLst/>
              <a:defRPr sz="1400"/>
            </a:lvl3pPr>
            <a:lvl4pPr marL="914400" indent="-222250">
              <a:spcBef>
                <a:spcPts val="0"/>
              </a:spcBef>
              <a:tabLst/>
              <a:defRPr sz="1400"/>
            </a:lvl4pPr>
            <a:lvl5pPr marL="1146175" indent="-231775">
              <a:spcBef>
                <a:spcPts val="0"/>
              </a:spcBef>
              <a:tabLst/>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38346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57200" y="1141649"/>
            <a:ext cx="7772400" cy="1125140"/>
          </a:xfrm>
        </p:spPr>
        <p:txBody>
          <a:bodyPr anchor="b">
            <a:normAutofit/>
          </a:bodyPr>
          <a:lstStyle>
            <a:lvl1pPr marL="0" indent="0">
              <a:buNone/>
              <a:defRPr sz="16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073069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lvl1pPr algn="l">
              <a:defRPr b="0">
                <a:solidFill>
                  <a:srgbClr val="FDCC31"/>
                </a:solidFill>
              </a:defRPr>
            </a:lvl1pPr>
          </a:lstStyle>
          <a:p>
            <a:r>
              <a:rPr lang="en-US" dirty="0"/>
              <a:t>Click to edit Master title style</a:t>
            </a:r>
          </a:p>
        </p:txBody>
      </p:sp>
      <p:sp>
        <p:nvSpPr>
          <p:cNvPr id="3" name="Content Placeholder 2"/>
          <p:cNvSpPr>
            <a:spLocks noGrp="1"/>
          </p:cNvSpPr>
          <p:nvPr>
            <p:ph sz="half" idx="1"/>
          </p:nvPr>
        </p:nvSpPr>
        <p:spPr>
          <a:xfrm>
            <a:off x="9040" y="662663"/>
            <a:ext cx="6010759" cy="4480837"/>
          </a:xfrm>
        </p:spPr>
        <p:txBody>
          <a:bodyPr>
            <a:normAutofit/>
          </a:bodyPr>
          <a:lstStyle>
            <a:lvl1pPr marL="230188" indent="-230188">
              <a:tabLst/>
              <a:defRPr sz="1800"/>
            </a:lvl1pPr>
            <a:lvl2pPr marL="460375" indent="-230188">
              <a:tabLst/>
              <a:defRPr sz="1600"/>
            </a:lvl2pPr>
            <a:lvl3pPr marL="630238" indent="-169863">
              <a:tabLst/>
              <a:defRPr sz="1400"/>
            </a:lvl3pPr>
            <a:lvl4pPr marL="914400" indent="-284163">
              <a:tabLst/>
              <a:defRPr sz="1400"/>
            </a:lvl4pPr>
            <a:lvl5pPr marL="1146175" indent="-231775">
              <a:tabLst/>
              <a:defRPr sz="14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29580" y="662664"/>
            <a:ext cx="2790986" cy="4480836"/>
          </a:xfrm>
        </p:spPr>
        <p:txBody>
          <a:bodyPr>
            <a:normAutofit/>
          </a:bodyPr>
          <a:lstStyle>
            <a:lvl1pPr marL="342900" indent="-342900">
              <a:defRPr lang="en-US" sz="1800" kern="1200" dirty="0">
                <a:solidFill>
                  <a:schemeClr val="tx1"/>
                </a:solidFill>
                <a:latin typeface="+mn-lt"/>
                <a:ea typeface="+mn-ea"/>
                <a:cs typeface="+mn-cs"/>
              </a:defRPr>
            </a:lvl1pPr>
            <a:lvl2pPr marL="515937" indent="-285750">
              <a:defRPr lang="en-US" sz="1600" kern="1200" dirty="0">
                <a:solidFill>
                  <a:schemeClr val="tx1"/>
                </a:solidFill>
                <a:latin typeface="+mn-lt"/>
                <a:ea typeface="+mn-ea"/>
                <a:cs typeface="+mn-cs"/>
              </a:defRPr>
            </a:lvl2pPr>
            <a:lvl3pPr marL="746125" indent="-285750">
              <a:defRPr lang="en-US" sz="1400" kern="1200" dirty="0">
                <a:solidFill>
                  <a:schemeClr val="tx1"/>
                </a:solidFill>
                <a:latin typeface="+mn-lt"/>
                <a:ea typeface="+mn-ea"/>
                <a:cs typeface="+mn-cs"/>
              </a:defRPr>
            </a:lvl3pPr>
            <a:lvl4pPr marL="915987" indent="-285750">
              <a:defRPr lang="en-US" sz="1400" kern="1200" dirty="0">
                <a:solidFill>
                  <a:schemeClr val="tx1"/>
                </a:solidFill>
                <a:latin typeface="+mn-lt"/>
                <a:ea typeface="+mn-ea"/>
                <a:cs typeface="+mn-cs"/>
              </a:defRPr>
            </a:lvl4pPr>
            <a:lvl5pPr marL="1200150" indent="-285750">
              <a:defRPr lang="en-US" sz="1400" kern="1200" dirty="0">
                <a:solidFill>
                  <a:schemeClr val="tx1"/>
                </a:solidFill>
                <a:latin typeface="+mn-lt"/>
                <a:ea typeface="+mn-ea"/>
                <a:cs typeface="+mn-cs"/>
              </a:defRPr>
            </a:lvl5pPr>
            <a:lvl6pPr>
              <a:defRPr sz="1350"/>
            </a:lvl6pPr>
            <a:lvl7pPr>
              <a:defRPr sz="1350"/>
            </a:lvl7pPr>
            <a:lvl8pPr>
              <a:defRPr sz="1350"/>
            </a:lvl8pPr>
            <a:lvl9pPr>
              <a:defRPr sz="1350"/>
            </a:lvl9pPr>
          </a:lstStyle>
          <a:p>
            <a:pPr marL="230188" lvl="0" indent="-230188" algn="l" defTabSz="342900" rtl="0" eaLnBrk="1" latinLnBrk="0" hangingPunct="1">
              <a:spcBef>
                <a:spcPct val="20000"/>
              </a:spcBef>
              <a:buFont typeface="Arial"/>
              <a:buChar char="•"/>
              <a:tabLst/>
            </a:pPr>
            <a:r>
              <a:rPr lang="en-US" dirty="0"/>
              <a:t>Click to edit Master text styles</a:t>
            </a:r>
          </a:p>
          <a:p>
            <a:pPr marL="460375" lvl="1" indent="-230188" algn="l" defTabSz="342900" rtl="0" eaLnBrk="1" latinLnBrk="0" hangingPunct="1">
              <a:spcBef>
                <a:spcPct val="20000"/>
              </a:spcBef>
              <a:buFont typeface="Arial"/>
              <a:buChar char="–"/>
              <a:tabLst/>
            </a:pPr>
            <a:r>
              <a:rPr lang="en-US" dirty="0"/>
              <a:t>Second level</a:t>
            </a:r>
          </a:p>
          <a:p>
            <a:pPr marL="630238" lvl="2" indent="-169863" algn="l" defTabSz="342900" rtl="0" eaLnBrk="1" latinLnBrk="0" hangingPunct="1">
              <a:spcBef>
                <a:spcPct val="20000"/>
              </a:spcBef>
              <a:buFont typeface="Arial"/>
              <a:buChar char="•"/>
              <a:tabLst/>
            </a:pPr>
            <a:r>
              <a:rPr lang="en-US" dirty="0"/>
              <a:t>Third level</a:t>
            </a:r>
          </a:p>
          <a:p>
            <a:pPr marL="914400" lvl="3" indent="-284163" algn="l" defTabSz="342900" rtl="0" eaLnBrk="1" latinLnBrk="0" hangingPunct="1">
              <a:spcBef>
                <a:spcPct val="20000"/>
              </a:spcBef>
              <a:buFont typeface="Arial"/>
              <a:buChar char="–"/>
              <a:tabLst/>
            </a:pPr>
            <a:r>
              <a:rPr lang="en-US" dirty="0"/>
              <a:t>Fourth level</a:t>
            </a:r>
          </a:p>
          <a:p>
            <a:pPr marL="1146175" lvl="4" indent="-231775" algn="l" defTabSz="342900" rtl="0" eaLnBrk="1" latinLnBrk="0" hangingPunct="1">
              <a:spcBef>
                <a:spcPct val="20000"/>
              </a:spcBef>
              <a:buFont typeface="Arial"/>
              <a:buChar char="»"/>
              <a:tabLst/>
            </a:pPr>
            <a:r>
              <a:rPr lang="en-US" dirty="0"/>
              <a:t>Fifth level</a:t>
            </a:r>
          </a:p>
        </p:txBody>
      </p:sp>
      <p:sp>
        <p:nvSpPr>
          <p:cNvPr id="5" name="Date Placeholder 4"/>
          <p:cNvSpPr>
            <a:spLocks noGrp="1"/>
          </p:cNvSpPr>
          <p:nvPr>
            <p:ph type="dt" sz="half" idx="10"/>
          </p:nvPr>
        </p:nvSpPr>
        <p:spPr/>
        <p:txBody>
          <a:bodyPr/>
          <a:lstStyle/>
          <a:p>
            <a:fld id="{241EB5C9-1307-BA42-ABA2-0BC069CD8E7F}" type="datetimeFigureOut">
              <a:rPr lang="en-US" smtClean="0"/>
              <a:t>3/24/25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619886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9485" y="78119"/>
            <a:ext cx="8229600" cy="607682"/>
          </a:xfrm>
        </p:spPr>
        <p:txBody>
          <a:bodyPr>
            <a:normAutofit/>
          </a:bodyPr>
          <a:lstStyle>
            <a:lvl1pPr algn="l">
              <a:defRPr sz="2800"/>
            </a:lvl1pPr>
          </a:lstStyle>
          <a:p>
            <a:r>
              <a:rPr lang="en-US" dirty="0"/>
              <a:t>Click to edit Master title style</a:t>
            </a:r>
          </a:p>
        </p:txBody>
      </p:sp>
      <p:sp>
        <p:nvSpPr>
          <p:cNvPr id="3" name="Text Placeholder 2"/>
          <p:cNvSpPr>
            <a:spLocks noGrp="1"/>
          </p:cNvSpPr>
          <p:nvPr>
            <p:ph type="body" idx="1"/>
          </p:nvPr>
        </p:nvSpPr>
        <p:spPr>
          <a:xfrm>
            <a:off x="136201" y="802623"/>
            <a:ext cx="4435799" cy="479822"/>
          </a:xfrm>
        </p:spPr>
        <p:txBody>
          <a:bodyPr anchor="b">
            <a:normAutofit/>
          </a:bodyPr>
          <a:lstStyle>
            <a:lvl1pPr marL="0" indent="0">
              <a:buNone/>
              <a:defRPr sz="16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136201" y="1282444"/>
            <a:ext cx="4435799" cy="3305054"/>
          </a:xfrm>
        </p:spPr>
        <p:txBody>
          <a:bodyPr/>
          <a:lstStyle>
            <a:lvl1pPr>
              <a:defRPr sz="16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753514" y="823389"/>
            <a:ext cx="4041775" cy="479822"/>
          </a:xfrm>
        </p:spPr>
        <p:txBody>
          <a:bodyPr anchor="b">
            <a:normAutofit/>
          </a:bodyPr>
          <a:lstStyle>
            <a:lvl1pPr marL="0" indent="0">
              <a:buNone/>
              <a:defRPr sz="16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753514" y="1303210"/>
            <a:ext cx="4041775" cy="3284288"/>
          </a:xfrm>
        </p:spPr>
        <p:txBody>
          <a:bodyPr/>
          <a:lstStyle>
            <a:lvl1pPr>
              <a:defRPr sz="16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241EB5C9-1307-BA42-ABA2-0BC069CD8E7F}" type="datetimeFigureOut">
              <a:rPr lang="en-US" smtClean="0"/>
              <a:t>3/24/25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35793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1EB5C9-1307-BA42-ABA2-0BC069CD8E7F}" type="datetimeFigureOut">
              <a:rPr lang="en-US" smtClean="0"/>
              <a:t>3/24/25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472721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1EB5C9-1307-BA42-ABA2-0BC069CD8E7F}" type="datetimeFigureOut">
              <a:rPr lang="en-US" smtClean="0"/>
              <a:t>3/24/25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130901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71538"/>
          </a:xfrm>
        </p:spPr>
        <p:txBody>
          <a:bodyPr anchor="t" anchorCtr="0">
            <a:normAutofit/>
          </a:bodyPr>
          <a:lstStyle>
            <a:lvl1pPr algn="l">
              <a:defRPr sz="2400" b="1"/>
            </a:lvl1pPr>
          </a:lstStyle>
          <a:p>
            <a:r>
              <a:rPr lang="en-US"/>
              <a:t>Click to edit Master title style</a:t>
            </a:r>
          </a:p>
        </p:txBody>
      </p:sp>
      <p:sp>
        <p:nvSpPr>
          <p:cNvPr id="3" name="Content Placeholder 2"/>
          <p:cNvSpPr>
            <a:spLocks noGrp="1"/>
          </p:cNvSpPr>
          <p:nvPr>
            <p:ph idx="1"/>
          </p:nvPr>
        </p:nvSpPr>
        <p:spPr>
          <a:xfrm>
            <a:off x="3657600" y="960804"/>
            <a:ext cx="5238426" cy="3806460"/>
          </a:xfrm>
        </p:spPr>
        <p:txBody>
          <a:bodyPr>
            <a:normAutofit/>
          </a:bodyPr>
          <a:lstStyle>
            <a:lvl1pPr>
              <a:defRPr sz="1800"/>
            </a:lvl1pPr>
            <a:lvl2pPr>
              <a:defRPr sz="1600"/>
            </a:lvl2pPr>
            <a:lvl3pPr>
              <a:defRPr sz="1600"/>
            </a:lvl3pPr>
            <a:lvl4pPr>
              <a:defRPr sz="1600"/>
            </a:lvl4pPr>
            <a:lvl5pPr>
              <a:defRPr sz="16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0" y="960803"/>
            <a:ext cx="3541363" cy="3518297"/>
          </a:xfrm>
        </p:spPr>
        <p:txBody>
          <a:bodyPr>
            <a:normAutofit/>
          </a:bodyPr>
          <a:lstStyle>
            <a:lvl1pPr marL="0" indent="0">
              <a:buNone/>
              <a:defRPr sz="16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3/24/25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40895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3/24/25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66899855"/>
      </p:ext>
    </p:extLst>
  </p:cSld>
  <p:clrMapOvr>
    <a:masterClrMapping/>
  </p:clrMapOvr>
</p:sldLayout>
</file>

<file path=ppt/slideMasters/_rels/slideMaster1.xml.rels><?xml version="1.0" encoding="UTF-8"?><Relationships xmlns="http://schemas.openxmlformats.org/package/2006/relationships"><Relationship Id="rId8" Target="../slideLayouts/slideLayout8.xml" Type="http://schemas.openxmlformats.org/officeDocument/2006/relationships/slideLayout" /><Relationship Id="rId3" Target="../slideLayouts/slideLayout3.xml" Type="http://schemas.openxmlformats.org/officeDocument/2006/relationships/slideLayout" /><Relationship Id="rId7" Target="../slideLayouts/slideLayout7.xml" Type="http://schemas.openxmlformats.org/officeDocument/2006/relationships/slideLayout" /><Relationship Id="rId12" Target="../theme/theme1.xml" Type="http://schemas.openxmlformats.org/officeDocument/2006/relationships/theme" /><Relationship Id="rId2" Target="../slideLayouts/slideLayout2.xml" Type="http://schemas.openxmlformats.org/officeDocument/2006/relationships/slideLayout" /><Relationship Id="rId1" Target="../slideLayouts/slideLayout1.xml" Type="http://schemas.openxmlformats.org/officeDocument/2006/relationships/slideLayout" /><Relationship Id="rId6" Target="../slideLayouts/slideLayout6.xml" Type="http://schemas.openxmlformats.org/officeDocument/2006/relationships/slideLayout" /><Relationship Id="rId11" Target="../slideLayouts/slideLayout11.xml" Type="http://schemas.openxmlformats.org/officeDocument/2006/relationships/slideLayout" /><Relationship Id="rId5" Target="../slideLayouts/slideLayout5.xml" Type="http://schemas.openxmlformats.org/officeDocument/2006/relationships/slideLayout" /><Relationship Id="rId10" Target="../slideLayouts/slideLayout10.xml" Type="http://schemas.openxmlformats.org/officeDocument/2006/relationships/slideLayout" /><Relationship Id="rId4" Target="../slideLayouts/slideLayout4.xml" Type="http://schemas.openxmlformats.org/officeDocument/2006/relationships/slideLayout" /><Relationship Id="rId9" Target="../slideLayouts/slideLayout9.xml" Type="http://schemas.openxmlformats.org/officeDocument/2006/relationships/slideLayout"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7490" y="102393"/>
            <a:ext cx="8934774" cy="582780"/>
          </a:xfrm>
          <a:prstGeom prst="rect">
            <a:avLst/>
          </a:prstGeom>
          <a:solidFill>
            <a:srgbClr val="70121D"/>
          </a:solidFill>
        </p:spPr>
        <p:txBody>
          <a:bodyPr anchor="ctr" bIns="45720" lIns="91440" rIns="91440" rtlCol="0" tIns="45720" vert="horz">
            <a:normAutofit/>
          </a:bodyPr>
          <a:lstStyle/>
          <a:p>
            <a:r>
              <a:rPr lang="en-US"/>
              <a:t>Click to edit Master title style</a:t>
            </a:r>
          </a:p>
        </p:txBody>
      </p:sp>
      <p:sp>
        <p:nvSpPr>
          <p:cNvPr id="3" name="Text Placeholder 2"/>
          <p:cNvSpPr>
            <a:spLocks noGrp="1"/>
          </p:cNvSpPr>
          <p:nvPr>
            <p:ph idx="1" type="body"/>
          </p:nvPr>
        </p:nvSpPr>
        <p:spPr>
          <a:xfrm>
            <a:off x="77489" y="781696"/>
            <a:ext cx="8934773" cy="3914289"/>
          </a:xfrm>
          <a:prstGeom prst="rect">
            <a:avLst/>
          </a:prstGeom>
        </p:spPr>
        <p:txBody>
          <a:bodyPr bIns="45720" lIns="91440" rIns="91440" rtlCol="0" tIns="45720" vert="horz">
            <a:normAutofit/>
          </a:bodyPr>
          <a:lstStyle/>
          <a:p>
            <a:pPr lvl="0"/>
            <a:r>
              <a:rPr dirty="0" lang="en-US"/>
              <a:t>Click to edit Master text styles</a:t>
            </a:r>
          </a:p>
          <a:p>
            <a:pPr lvl="1"/>
            <a:r>
              <a:rPr dirty="0" lang="en-US"/>
              <a:t>Second level</a:t>
            </a:r>
          </a:p>
          <a:p>
            <a:pPr lvl="2"/>
            <a:r>
              <a:rPr dirty="0" lang="en-US"/>
              <a:t>Third level</a:t>
            </a:r>
          </a:p>
          <a:p>
            <a:pPr lvl="3"/>
            <a:r>
              <a:rPr dirty="0" lang="en-US"/>
              <a:t>Fourth level</a:t>
            </a:r>
          </a:p>
          <a:p>
            <a:pPr lvl="4"/>
            <a:r>
              <a:rPr dirty="0" lang="en-US"/>
              <a:t>Fifth level</a:t>
            </a:r>
          </a:p>
        </p:txBody>
      </p:sp>
      <p:sp>
        <p:nvSpPr>
          <p:cNvPr id="4" name="Date Placeholder 3"/>
          <p:cNvSpPr>
            <a:spLocks noGrp="1"/>
          </p:cNvSpPr>
          <p:nvPr>
            <p:ph idx="2" sz="half" type="dt"/>
          </p:nvPr>
        </p:nvSpPr>
        <p:spPr>
          <a:xfrm>
            <a:off x="457200" y="4767263"/>
            <a:ext cx="2133600" cy="273844"/>
          </a:xfrm>
          <a:prstGeom prst="rect">
            <a:avLst/>
          </a:prstGeom>
        </p:spPr>
        <p:txBody>
          <a:bodyPr anchor="ctr" bIns="45720" lIns="91440" rIns="91440" rtlCol="0" tIns="45720" vert="horz"/>
          <a:lstStyle>
            <a:lvl1pPr algn="l">
              <a:defRPr sz="900">
                <a:solidFill>
                  <a:schemeClr val="tx1">
                    <a:tint val="75000"/>
                  </a:schemeClr>
                </a:solidFill>
              </a:defRPr>
            </a:lvl1pPr>
          </a:lstStyle>
          <a:p>
            <a:fld id="{241EB5C9-1307-BA42-ABA2-0BC069CD8E7F}" type="datetimeFigureOut">
              <a:rPr lang="en-US" smtClean="0"/>
              <a:t>3/24/25</a:t>
            </a:fld>
            <a:endParaRPr lang="en-US"/>
          </a:p>
        </p:txBody>
      </p:sp>
      <p:sp>
        <p:nvSpPr>
          <p:cNvPr id="5" name="Footer Placeholder 4"/>
          <p:cNvSpPr>
            <a:spLocks noGrp="1"/>
          </p:cNvSpPr>
          <p:nvPr>
            <p:ph idx="3" sz="quarter" type="ftr"/>
          </p:nvPr>
        </p:nvSpPr>
        <p:spPr>
          <a:xfrm>
            <a:off x="3124200" y="4767263"/>
            <a:ext cx="2895600" cy="273844"/>
          </a:xfrm>
          <a:prstGeom prst="rect">
            <a:avLst/>
          </a:prstGeom>
        </p:spPr>
        <p:txBody>
          <a:bodyPr anchor="ctr" bIns="45720" lIns="91440" rIns="91440" rtlCol="0" tIns="45720" vert="horz"/>
          <a:lstStyle>
            <a:lvl1pPr algn="ctr">
              <a:defRPr sz="900">
                <a:solidFill>
                  <a:schemeClr val="tx1">
                    <a:tint val="75000"/>
                  </a:schemeClr>
                </a:solidFill>
              </a:defRPr>
            </a:lvl1pPr>
          </a:lstStyle>
          <a:p>
            <a:endParaRPr lang="en-US"/>
          </a:p>
        </p:txBody>
      </p:sp>
      <p:sp>
        <p:nvSpPr>
          <p:cNvPr id="6" name="Slide Number Placeholder 5"/>
          <p:cNvSpPr>
            <a:spLocks noGrp="1"/>
          </p:cNvSpPr>
          <p:nvPr>
            <p:ph idx="4" sz="quarter" type="sldNum"/>
          </p:nvPr>
        </p:nvSpPr>
        <p:spPr>
          <a:xfrm>
            <a:off x="6553200" y="4767263"/>
            <a:ext cx="2133600" cy="273844"/>
          </a:xfrm>
          <a:prstGeom prst="rect">
            <a:avLst/>
          </a:prstGeom>
        </p:spPr>
        <p:txBody>
          <a:bodyPr anchor="ctr" bIns="45720" lIns="91440" rIns="91440" rtlCol="0" tIns="45720" vert="horz"/>
          <a:lstStyle>
            <a:lvl1pPr algn="r">
              <a:defRPr sz="900">
                <a:solidFill>
                  <a:schemeClr val="tx1">
                    <a:tint val="75000"/>
                  </a:schemeClr>
                </a:solidFill>
              </a:defRPr>
            </a:lvl1pPr>
          </a:lstStyle>
          <a:p>
            <a:fld id="{C5EF2332-01BF-834F-8236-50238282D533}" type="slidenum">
              <a:rPr lang="en-US" smtClean="0"/>
              <a:t>‹#›</a:t>
            </a:fld>
            <a:endParaRPr lang="en-US"/>
          </a:p>
        </p:txBody>
      </p:sp>
    </p:spTree>
    <p:extLst>
      <p:ext uri="{BB962C8B-B14F-4D97-AF65-F5344CB8AC3E}">
        <p14:creationId xmlns:p14="http://schemas.microsoft.com/office/powerpoint/2010/main" val="3676200875"/>
      </p:ext>
    </p:extLst>
  </p:cSld>
  <p:clrMap accent1="accent1" accent2="accent2" accent3="accent3" accent4="accent4" accent5="accent5" accent6="accent6" bg1="lt1" bg2="lt2" folHlink="folHlink" hlink="hlink" tx1="dk1" tx2="dk2"/>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342900" eaLnBrk="1" hangingPunct="1" latinLnBrk="0" rtl="0">
        <a:spcBef>
          <a:spcPct val="0"/>
        </a:spcBef>
        <a:buNone/>
        <a:defRPr kern="1200" sz="2800">
          <a:solidFill>
            <a:srgbClr val="FDCC31"/>
          </a:solidFill>
          <a:latin typeface="+mj-lt"/>
          <a:ea typeface="+mj-ea"/>
          <a:cs typeface="+mj-cs"/>
        </a:defRPr>
      </a:lvl1pPr>
    </p:titleStyle>
    <p:bodyStyle>
      <a:lvl1pPr algn="l" defTabSz="342900" eaLnBrk="1" hangingPunct="1" indent="-342900" latinLnBrk="0" marL="342900" rtl="0">
        <a:spcBef>
          <a:spcPts val="0"/>
        </a:spcBef>
        <a:buFont typeface="Arial"/>
        <a:buChar char="•"/>
        <a:defRPr b="0" kern="1200" sz="1800">
          <a:solidFill>
            <a:schemeClr val="tx1"/>
          </a:solidFill>
          <a:latin typeface="+mn-lt"/>
          <a:ea typeface="+mn-ea"/>
          <a:cs typeface="+mn-cs"/>
        </a:defRPr>
      </a:lvl1pPr>
      <a:lvl2pPr algn="l" defTabSz="342900" eaLnBrk="1" hangingPunct="1" indent="-342900" latinLnBrk="0" marL="685800" rtl="0">
        <a:spcBef>
          <a:spcPts val="0"/>
        </a:spcBef>
        <a:buFont typeface="Arial"/>
        <a:buChar char="–"/>
        <a:defRPr kern="1200" sz="1600">
          <a:solidFill>
            <a:schemeClr val="tx1"/>
          </a:solidFill>
          <a:latin typeface="+mn-lt"/>
          <a:ea typeface="+mn-ea"/>
          <a:cs typeface="+mn-cs"/>
        </a:defRPr>
      </a:lvl2pPr>
      <a:lvl3pPr algn="l" defTabSz="342900" eaLnBrk="1" hangingPunct="1" indent="-342900" latinLnBrk="0" marL="1028700" rtl="0">
        <a:spcBef>
          <a:spcPts val="0"/>
        </a:spcBef>
        <a:buFont typeface="Arial"/>
        <a:buChar char="•"/>
        <a:defRPr kern="1200" sz="1600">
          <a:solidFill>
            <a:schemeClr val="tx1"/>
          </a:solidFill>
          <a:latin typeface="+mn-lt"/>
          <a:ea typeface="+mn-ea"/>
          <a:cs typeface="+mn-cs"/>
        </a:defRPr>
      </a:lvl3pPr>
      <a:lvl4pPr algn="l" defTabSz="342900" eaLnBrk="1" hangingPunct="1" indent="-342900" latinLnBrk="0" marL="1371600" rtl="0">
        <a:spcBef>
          <a:spcPts val="0"/>
        </a:spcBef>
        <a:buFont typeface="Arial"/>
        <a:buChar char="–"/>
        <a:defRPr kern="1200" sz="1600">
          <a:solidFill>
            <a:schemeClr val="tx1"/>
          </a:solidFill>
          <a:latin typeface="+mn-lt"/>
          <a:ea typeface="+mn-ea"/>
          <a:cs typeface="+mn-cs"/>
        </a:defRPr>
      </a:lvl4pPr>
      <a:lvl5pPr algn="l" defTabSz="342900" eaLnBrk="1" hangingPunct="1" indent="-342900" latinLnBrk="0" marL="1714500" rtl="0">
        <a:spcBef>
          <a:spcPts val="0"/>
        </a:spcBef>
        <a:buFont typeface="Arial"/>
        <a:buChar char="»"/>
        <a:defRPr kern="1200" sz="1600">
          <a:solidFill>
            <a:schemeClr val="tx1"/>
          </a:solidFill>
          <a:latin typeface="+mn-lt"/>
          <a:ea typeface="+mn-ea"/>
          <a:cs typeface="+mn-cs"/>
        </a:defRPr>
      </a:lvl5pPr>
      <a:lvl6pPr algn="l" defTabSz="342900" eaLnBrk="1" hangingPunct="1" indent="-342900" latinLnBrk="0" marL="2057400" rtl="0">
        <a:spcBef>
          <a:spcPct val="20000"/>
        </a:spcBef>
        <a:buFont typeface="Arial"/>
        <a:buChar char="•"/>
        <a:defRPr kern="1200" sz="1500">
          <a:solidFill>
            <a:schemeClr val="tx1"/>
          </a:solidFill>
          <a:latin typeface="+mn-lt"/>
          <a:ea typeface="+mn-ea"/>
          <a:cs typeface="+mn-cs"/>
        </a:defRPr>
      </a:lvl6pPr>
      <a:lvl7pPr algn="l" defTabSz="342900" eaLnBrk="1" hangingPunct="1" indent="-342900" latinLnBrk="0" marL="2400300" rtl="0">
        <a:spcBef>
          <a:spcPct val="20000"/>
        </a:spcBef>
        <a:buFont typeface="Arial"/>
        <a:buChar char="•"/>
        <a:defRPr kern="1200" sz="1500">
          <a:solidFill>
            <a:schemeClr val="tx1"/>
          </a:solidFill>
          <a:latin typeface="+mn-lt"/>
          <a:ea typeface="+mn-ea"/>
          <a:cs typeface="+mn-cs"/>
        </a:defRPr>
      </a:lvl7pPr>
      <a:lvl8pPr algn="l" defTabSz="342900" eaLnBrk="1" hangingPunct="1" indent="-342900" latinLnBrk="0" marL="2743200" rtl="0">
        <a:spcBef>
          <a:spcPct val="20000"/>
        </a:spcBef>
        <a:buFont typeface="Arial"/>
        <a:buChar char="•"/>
        <a:defRPr kern="1200" sz="1500">
          <a:solidFill>
            <a:schemeClr val="tx1"/>
          </a:solidFill>
          <a:latin typeface="+mn-lt"/>
          <a:ea typeface="+mn-ea"/>
          <a:cs typeface="+mn-cs"/>
        </a:defRPr>
      </a:lvl8pPr>
      <a:lvl9pPr algn="l" defTabSz="342900" eaLnBrk="1" hangingPunct="1" indent="-342900" latinLnBrk="0" marL="3086100" rtl="0">
        <a:spcBef>
          <a:spcPct val="20000"/>
        </a:spcBef>
        <a:buFont typeface="Arial"/>
        <a:buChar char="•"/>
        <a:defRPr kern="1200" sz="1500">
          <a:solidFill>
            <a:schemeClr val="tx1"/>
          </a:solidFill>
          <a:latin typeface="+mn-lt"/>
          <a:ea typeface="+mn-ea"/>
          <a:cs typeface="+mn-cs"/>
        </a:defRPr>
      </a:lvl9pPr>
    </p:bodyStyle>
    <p:otherStyle>
      <a:defPPr>
        <a:defRPr lang="en-US"/>
      </a:defPPr>
      <a:lvl1pPr algn="l" defTabSz="342900" eaLnBrk="1" hangingPunct="1" latinLnBrk="0" marL="0" rtl="0">
        <a:defRPr kern="1200" sz="1350">
          <a:solidFill>
            <a:schemeClr val="tx1"/>
          </a:solidFill>
          <a:latin typeface="+mn-lt"/>
          <a:ea typeface="+mn-ea"/>
          <a:cs typeface="+mn-cs"/>
        </a:defRPr>
      </a:lvl1pPr>
      <a:lvl2pPr algn="l" defTabSz="342900" eaLnBrk="1" hangingPunct="1" latinLnBrk="0" marL="342900" rtl="0">
        <a:defRPr kern="1200" sz="1350">
          <a:solidFill>
            <a:schemeClr val="tx1"/>
          </a:solidFill>
          <a:latin typeface="+mn-lt"/>
          <a:ea typeface="+mn-ea"/>
          <a:cs typeface="+mn-cs"/>
        </a:defRPr>
      </a:lvl2pPr>
      <a:lvl3pPr algn="l" defTabSz="342900" eaLnBrk="1" hangingPunct="1" latinLnBrk="0" marL="685800" rtl="0">
        <a:defRPr kern="1200" sz="1350">
          <a:solidFill>
            <a:schemeClr val="tx1"/>
          </a:solidFill>
          <a:latin typeface="+mn-lt"/>
          <a:ea typeface="+mn-ea"/>
          <a:cs typeface="+mn-cs"/>
        </a:defRPr>
      </a:lvl3pPr>
      <a:lvl4pPr algn="l" defTabSz="342900" eaLnBrk="1" hangingPunct="1" latinLnBrk="0" marL="1028700" rtl="0">
        <a:defRPr kern="1200" sz="1350">
          <a:solidFill>
            <a:schemeClr val="tx1"/>
          </a:solidFill>
          <a:latin typeface="+mn-lt"/>
          <a:ea typeface="+mn-ea"/>
          <a:cs typeface="+mn-cs"/>
        </a:defRPr>
      </a:lvl4pPr>
      <a:lvl5pPr algn="l" defTabSz="342900" eaLnBrk="1" hangingPunct="1" latinLnBrk="0" marL="1371600" rtl="0">
        <a:defRPr kern="1200" sz="1350">
          <a:solidFill>
            <a:schemeClr val="tx1"/>
          </a:solidFill>
          <a:latin typeface="+mn-lt"/>
          <a:ea typeface="+mn-ea"/>
          <a:cs typeface="+mn-cs"/>
        </a:defRPr>
      </a:lvl5pPr>
      <a:lvl6pPr algn="l" defTabSz="342900" eaLnBrk="1" hangingPunct="1" latinLnBrk="0" marL="1714500" rtl="0">
        <a:defRPr kern="1200" sz="1350">
          <a:solidFill>
            <a:schemeClr val="tx1"/>
          </a:solidFill>
          <a:latin typeface="+mn-lt"/>
          <a:ea typeface="+mn-ea"/>
          <a:cs typeface="+mn-cs"/>
        </a:defRPr>
      </a:lvl6pPr>
      <a:lvl7pPr algn="l" defTabSz="342900" eaLnBrk="1" hangingPunct="1" latinLnBrk="0" marL="2057400" rtl="0">
        <a:defRPr kern="1200" sz="1350">
          <a:solidFill>
            <a:schemeClr val="tx1"/>
          </a:solidFill>
          <a:latin typeface="+mn-lt"/>
          <a:ea typeface="+mn-ea"/>
          <a:cs typeface="+mn-cs"/>
        </a:defRPr>
      </a:lvl7pPr>
      <a:lvl8pPr algn="l" defTabSz="342900" eaLnBrk="1" hangingPunct="1" latinLnBrk="0" marL="2400300" rtl="0">
        <a:defRPr kern="1200" sz="1350">
          <a:solidFill>
            <a:schemeClr val="tx1"/>
          </a:solidFill>
          <a:latin typeface="+mn-lt"/>
          <a:ea typeface="+mn-ea"/>
          <a:cs typeface="+mn-cs"/>
        </a:defRPr>
      </a:lvl8pPr>
      <a:lvl9pPr algn="l" defTabSz="342900" eaLnBrk="1" hangingPunct="1" latinLnBrk="0" marL="2743200" rtl="0">
        <a:defRPr kern="1200" sz="135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3.png" /></Relationships>
</file>

<file path=ppt/slides/_rels/slide11.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4.png" /></Relationships>
</file>

<file path=ppt/slides/_rels/slide12.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5.png" /></Relationships>
</file>

<file path=ppt/slides/_rels/slide13.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6.png" /></Relationships>
</file>

<file path=ppt/slides/_rels/slide15.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16.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17.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8.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9.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7.png" /></Relationships>
</file>

<file path=ppt/slides/_rels/slide2.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1.png" /></Relationships>
</file>

<file path=ppt/slides/_rels/slide20.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21.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22.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8.png" /></Relationships>
</file>

<file path=ppt/slides/_rels/slide23.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4.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9.png" /></Relationships>
</file>

<file path=ppt/slides/_rels/slide25.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6.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27.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10.png" /></Relationships>
</file>

<file path=ppt/slides/_rels/slide28.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11.png" /></Relationships>
</file>

<file path=ppt/slides/_rels/slide29.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3.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30.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31.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32.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33.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34.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35.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36.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12.png" /></Relationships>
</file>

<file path=ppt/slides/_rels/slide37.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13.png" /></Relationships>
</file>

<file path=ppt/slides/_rels/slide38.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39.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4.xml.rels><?xml version="1.0" encoding="UTF-8"?><Relationships xmlns="http://schemas.openxmlformats.org/package/2006/relationships"><Relationship Id="rId1" Type="http://schemas.openxmlformats.org/officeDocument/2006/relationships/slideLayout" Target="../slideLayouts/slideLayout5.xml" /></Relationships>
</file>

<file path=ppt/slides/_rels/slide40.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41.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42.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43.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14.png" /></Relationships>
</file>

<file path=ppt/slides/_rels/slide44.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15.png" /></Relationships>
</file>

<file path=ppt/slides/_rels/slide45.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16.png" /></Relationships>
</file>

<file path=ppt/slides/_rels/slide46.xml.rels><?xml version="1.0" encoding="UTF-8"?><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image" Target="../media/image17.png" /></Relationships>
</file>

<file path=ppt/slides/_rels/slide47.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18.png" /></Relationships>
</file>

<file path=ppt/slides/_rels/slide48.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49.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5.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50.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51.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52.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7.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2.png" /></Relationships>
</file>

<file path=ppt/slides/_rels/slide8.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65688"/>
          </a:xfrm>
        </p:spPr>
        <p:txBody>
          <a:bodyPr/>
          <a:lstStyle/>
          <a:p>
            <a:pPr lvl="0" indent="0" marL="0">
              <a:buNone/>
            </a:pPr>
            <a:r>
              <a:rPr/>
              <a:t>Lecture: Analysis of Variance (ANOVA)</a:t>
            </a:r>
          </a:p>
        </p:txBody>
      </p:sp>
      <p:sp>
        <p:nvSpPr>
          <p:cNvPr id="3" name="Subtitle 2"/>
          <p:cNvSpPr>
            <a:spLocks noGrp="1"/>
          </p:cNvSpPr>
          <p:nvPr>
            <p:ph idx="1" type="subTitle"/>
          </p:nvPr>
        </p:nvSpPr>
        <p:spPr>
          <a:xfrm>
            <a:off x="255722" y="565689"/>
            <a:ext cx="6400800" cy="1314450"/>
          </a:xfrm>
        </p:spPr>
        <p:txBody>
          <a:bodyPr/>
          <a:lstStyle/>
          <a:p>
            <a:pPr lvl="0" indent="0" marL="0">
              <a:buNone/>
            </a:pPr>
            <a:r>
              <a:rPr/>
              <a:t>Single-factor ANOVA</a:t>
            </a:r>
            <a:br/>
            <a:br/>
            <a:r>
              <a:rPr/>
              <a:t>Bill Perry</a:t>
            </a:r>
          </a:p>
        </p:txBody>
      </p:sp>
    </p:spTree>
  </p:cSl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ANOVA Goals</a:t>
            </a:r>
          </a:p>
        </p:txBody>
      </p:sp>
      <p:sp>
        <p:nvSpPr>
          <p:cNvPr id="3" name="Content Placeholder 2"/>
          <p:cNvSpPr>
            <a:spLocks noGrp="1"/>
          </p:cNvSpPr>
          <p:nvPr>
            <p:ph idx="1" sz="half"/>
          </p:nvPr>
        </p:nvSpPr>
        <p:spPr/>
        <p:txBody>
          <a:bodyPr/>
          <a:lstStyle/>
          <a:p>
            <a:pPr lvl="0" indent="0" marL="0">
              <a:buNone/>
            </a:pPr>
            <a:r>
              <a:rPr/>
              <a:t>ANOVA aims to compare means of groups:</a:t>
            </a:r>
          </a:p>
          <a:p>
            <a:pPr lvl="0"/>
            <a:r>
              <a:rPr/>
              <a:t>Attributes contribution of predictors + “error” to variability</a:t>
            </a:r>
          </a:p>
          <a:p>
            <a:pPr lvl="0"/>
            <a:r>
              <a:rPr/>
              <a:t>Tests H₀ that population (random effects) or group (fixed effects) means are equal</a:t>
            </a:r>
          </a:p>
          <a:p>
            <a:pPr lvl="0"/>
            <a:r>
              <a:rPr/>
              <a:t>Single factor (1-way) and multifactor (2-, 3-way designs)</a:t>
            </a:r>
          </a:p>
          <a:p>
            <a:pPr lvl="1"/>
            <a:r>
              <a:rPr/>
              <a:t>Single factor: one factor with more than two levels</a:t>
            </a:r>
          </a:p>
          <a:p>
            <a:pPr lvl="0"/>
            <a:r>
              <a:rPr/>
              <a:t>Multifactor: two or three factors with two or more levels each — examines variation due to factors </a:t>
            </a:r>
            <a:r>
              <a:rPr b="1"/>
              <a:t>AND</a:t>
            </a:r>
            <a:r>
              <a:rPr/>
              <a:t> their interaction</a:t>
            </a:r>
          </a:p>
        </p:txBody>
      </p:sp>
      <p:pic>
        <p:nvPicPr>
          <p:cNvPr descr="analysis_of_variance_lecture_files/figure-pptx/unnamed-chunk-4-1.png" id="0" name="Picture 1"/>
          <p:cNvPicPr>
            <a:picLocks noGrp="1" noChangeAspect="1"/>
          </p:cNvPicPr>
          <p:nvPr/>
        </p:nvPicPr>
        <p:blipFill>
          <a:blip r:embed="rId2"/>
          <a:stretch>
            <a:fillRect/>
          </a:stretch>
        </p:blipFill>
        <p:spPr bwMode="auto">
          <a:xfrm>
            <a:off x="6121400" y="1689100"/>
            <a:ext cx="2781300" cy="2413000"/>
          </a:xfrm>
          <a:prstGeom prst="rect">
            <a:avLst/>
          </a:prstGeom>
          <a:noFill/>
          <a:ln w="9525">
            <a:noFill/>
            <a:headEnd/>
            <a:tailEnd/>
          </a:ln>
        </p:spPr>
      </p:pic>
    </p:spTree>
  </p:cSl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Analysis of Variance</a:t>
            </a:r>
          </a:p>
        </p:txBody>
      </p:sp>
      <p:sp>
        <p:nvSpPr>
          <p:cNvPr id="3" name="Content Placeholder 2"/>
          <p:cNvSpPr>
            <a:spLocks noGrp="1"/>
          </p:cNvSpPr>
          <p:nvPr>
            <p:ph idx="1" sz="half"/>
          </p:nvPr>
        </p:nvSpPr>
        <p:spPr/>
        <p:txBody>
          <a:bodyPr/>
          <a:lstStyle/>
          <a:p>
            <a:pPr lvl="0" indent="0" marL="0">
              <a:buNone/>
            </a:pPr>
            <a:r>
              <a:rPr i="1"/>
              <a:t>Analysis of variance</a:t>
            </a:r>
            <a:r>
              <a:rPr/>
              <a:t> is the most powerful approach known for simultaneously testing if the means of k groups are equal — it works by assessing whether individuals chosen from different groups are, on average, more different than individuals chosen from the same group.</a:t>
            </a:r>
          </a:p>
          <a:p>
            <a:pPr lvl="0" indent="0" marL="0">
              <a:buNone/>
            </a:pPr>
            <a:r>
              <a:rPr/>
              <a:t>The null hypothesis of ANOVA is that the population means μᵢ are the same for all treatments.</a:t>
            </a:r>
          </a:p>
          <a:p>
            <a:pPr lvl="0"/>
            <a:r>
              <a:rPr b="1"/>
              <a:t>H₀:</a:t>
            </a:r>
            <a:r>
              <a:rPr/>
              <a:t> μ₁ = μ₂ = … = μₖ</a:t>
            </a:r>
          </a:p>
          <a:p>
            <a:pPr lvl="0"/>
            <a:r>
              <a:rPr b="1"/>
              <a:t>H₁:</a:t>
            </a:r>
            <a:r>
              <a:rPr/>
              <a:t> at least one μᵢ is different from the others</a:t>
            </a:r>
          </a:p>
          <a:p>
            <a:pPr lvl="0" indent="0" marL="0">
              <a:buNone/>
            </a:pPr>
            <a:r>
              <a:rPr/>
              <a:t>Rejecting H₀ in ANOVA is evidence that the mean of at least one group is different from the others — it does </a:t>
            </a:r>
            <a:r>
              <a:rPr b="1"/>
              <a:t>not</a:t>
            </a:r>
            <a:r>
              <a:rPr/>
              <a:t> indicate </a:t>
            </a:r>
            <a:r>
              <a:rPr i="1"/>
              <a:t>which</a:t>
            </a:r>
            <a:r>
              <a:rPr/>
              <a:t> means differ.</a:t>
            </a:r>
          </a:p>
        </p:txBody>
      </p:sp>
      <p:pic>
        <p:nvPicPr>
          <p:cNvPr descr="analysis_of_variance_lecture_files/figure-pptx/unnamed-chunk-5-1.png" id="0" name="Picture 1"/>
          <p:cNvPicPr>
            <a:picLocks noGrp="1" noChangeAspect="1"/>
          </p:cNvPicPr>
          <p:nvPr/>
        </p:nvPicPr>
        <p:blipFill>
          <a:blip r:embed="rId2"/>
          <a:stretch>
            <a:fillRect/>
          </a:stretch>
        </p:blipFill>
        <p:spPr bwMode="auto">
          <a:xfrm>
            <a:off x="6121400" y="1689100"/>
            <a:ext cx="2781300" cy="2413000"/>
          </a:xfrm>
          <a:prstGeom prst="rect">
            <a:avLst/>
          </a:prstGeom>
          <a:noFill/>
          <a:ln w="9525">
            <a:noFill/>
            <a:headEnd/>
            <a:tailEnd/>
          </a:ln>
        </p:spPr>
      </p:pic>
    </p:spTree>
  </p:cSl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ANOVA Logic</a:t>
            </a:r>
          </a:p>
        </p:txBody>
      </p:sp>
      <mc:AlternateContent xmlns:mc="http://schemas.openxmlformats.org/markup-compatibility/2006">
        <mc:Choice xmlns:a14="http://schemas.microsoft.com/office/drawing/2010/main" Requires="a14">
          <p:sp>
            <p:nvSpPr>
              <p:cNvPr id="3" name="Content Placeholder 2"/>
              <p:cNvSpPr>
                <a:spLocks noGrp="1"/>
              </p:cNvSpPr>
              <p:nvPr>
                <p:ph idx="1" sz="half"/>
              </p:nvPr>
            </p:nvSpPr>
            <p:spPr/>
            <p:txBody>
              <a:bodyPr/>
              <a:lstStyle/>
              <a:p>
                <a:pPr lvl="0" indent="0" marL="0">
                  <a:buNone/>
                </a:pPr>
                <a:r>
                  <a:rPr/>
                  <a:t>Even if all groups had the same true mean, the data would likely show different sample means for each group due to sampling error.</a:t>
                </a:r>
              </a:p>
              <a:p>
                <a:pPr lvl="0" indent="0" marL="0">
                  <a:buNone/>
                </a:pPr>
                <a:r>
                  <a:rPr/>
                  <a:t>The key insight of ANOVA: we can estimate how much variation among group means ought to be present from sampling error alone if H₀ is true. ANOVA lets us determine whether there is more variance among the sample means than expected by chance alone. If so, we infer real differences among the population means.</a:t>
                </a:r>
              </a:p>
              <a:p>
                <a:pPr lvl="0" indent="0" marL="0">
                  <a:buNone/>
                </a:pPr>
                <a:r>
                  <a:rPr/>
                  <a:t>Two key measures of variation are calculated and compared:</a:t>
                </a:r>
              </a:p>
              <a:p>
                <a:pPr lvl="0" indent="-342900" marL="342900">
                  <a:buAutoNum type="arabicPeriod"/>
                </a:pPr>
                <a:r>
                  <a:rPr b="1"/>
                  <a:t>Group mean square (</a:t>
                </a:r>
                <a14:m>
                  <m:oMath xmlns:m="http://schemas.openxmlformats.org/officeDocument/2006/math">
                    <m:r>
                      <m:t>M</m:t>
                    </m:r>
                    <m:sSub>
                      <m:e>
                        <m:r>
                          <m:t>S</m:t>
                        </m:r>
                      </m:e>
                      <m:sub>
                        <m:r>
                          <m:t>g</m:t>
                        </m:r>
                        <m:r>
                          <m:t>r</m:t>
                        </m:r>
                        <m:r>
                          <m:t>o</m:t>
                        </m:r>
                        <m:r>
                          <m:t>u</m:t>
                        </m:r>
                        <m:r>
                          <m:t>p</m:t>
                        </m:r>
                        <m:r>
                          <m:t>s</m:t>
                        </m:r>
                      </m:sub>
                    </m:sSub>
                  </m:oMath>
                </a14:m>
                <a:r>
                  <a:rPr b="1"/>
                  <a:t>)</a:t>
                </a:r>
                <a:r>
                  <a:rPr/>
                  <a:t> — variation among subjects from different groups</a:t>
                </a:r>
              </a:p>
              <a:p>
                <a:pPr lvl="0" indent="-342900" marL="342900">
                  <a:buAutoNum type="arabicPeriod"/>
                </a:pPr>
                <a:r>
                  <a:rPr b="1"/>
                  <a:t>Error mean square (</a:t>
                </a:r>
                <a14:m>
                  <m:oMath xmlns:m="http://schemas.openxmlformats.org/officeDocument/2006/math">
                    <m:r>
                      <m:t>M</m:t>
                    </m:r>
                    <m:sSub>
                      <m:e>
                        <m:r>
                          <m:t>S</m:t>
                        </m:r>
                      </m:e>
                      <m:sub>
                        <m:r>
                          <m:t>e</m:t>
                        </m:r>
                        <m:r>
                          <m:t>r</m:t>
                        </m:r>
                        <m:r>
                          <m:t>r</m:t>
                        </m:r>
                        <m:r>
                          <m:t>o</m:t>
                        </m:r>
                        <m:r>
                          <m:t>r</m:t>
                        </m:r>
                      </m:sub>
                    </m:sSub>
                  </m:oMath>
                </a14:m>
                <a:r>
                  <a:rPr b="1"/>
                  <a:t>)</a:t>
                </a:r>
                <a:r>
                  <a:rPr/>
                  <a:t> — variation among subjects within the same group</a:t>
                </a:r>
              </a:p>
              <a:p>
                <a:pPr lvl="0" indent="0" marL="0">
                  <a:buNone/>
                </a:pPr>
                <a14:m>
                  <m:oMathPara xmlns:m="http://schemas.openxmlformats.org/officeDocument/2006/math">
                    <m:oMathParaPr>
                      <m:jc m:val="center"/>
                    </m:oMathParaPr>
                    <m:oMath>
                      <m:r>
                        <m:t>F</m:t>
                      </m:r>
                      <m:r>
                        <m:rPr>
                          <m:sty m:val="p"/>
                        </m:rPr>
                        <m:t>=</m:t>
                      </m:r>
                      <m:f>
                        <m:fPr>
                          <m:type m:val="bar"/>
                        </m:fPr>
                        <m:num>
                          <m:r>
                            <m:t>M</m:t>
                          </m:r>
                          <m:sSub>
                            <m:e>
                              <m:r>
                                <m:t>S</m:t>
                              </m:r>
                            </m:e>
                            <m:sub>
                              <m:r>
                                <m:t>g</m:t>
                              </m:r>
                              <m:r>
                                <m:t>r</m:t>
                              </m:r>
                              <m:r>
                                <m:t>o</m:t>
                              </m:r>
                              <m:r>
                                <m:t>u</m:t>
                              </m:r>
                              <m:r>
                                <m:t>p</m:t>
                              </m:r>
                              <m:r>
                                <m:t>s</m:t>
                              </m:r>
                            </m:sub>
                          </m:sSub>
                        </m:num>
                        <m:den>
                          <m:r>
                            <m:t>M</m:t>
                          </m:r>
                          <m:sSub>
                            <m:e>
                              <m:r>
                                <m:t>S</m:t>
                              </m:r>
                            </m:e>
                            <m:sub>
                              <m:r>
                                <m:t>e</m:t>
                              </m:r>
                              <m:r>
                                <m:t>r</m:t>
                              </m:r>
                              <m:r>
                                <m:t>r</m:t>
                              </m:r>
                              <m:r>
                                <m:t>o</m:t>
                              </m:r>
                              <m:r>
                                <m:t>r</m:t>
                              </m:r>
                            </m:sub>
                          </m:sSub>
                        </m:den>
                      </m:f>
                    </m:oMath>
                  </m:oMathPara>
                </a14:m>
              </a:p>
            </p:txBody>
          </p:sp>
        </mc:Choice>
      </mc:AlternateContent>
      <p:pic>
        <p:nvPicPr>
          <p:cNvPr descr="analysis_of_variance_lecture_files/figure-pptx/unnamed-chunk-6-1.png" id="0" name="Picture 1"/>
          <p:cNvPicPr>
            <a:picLocks noGrp="1" noChangeAspect="1"/>
          </p:cNvPicPr>
          <p:nvPr/>
        </p:nvPicPr>
        <p:blipFill>
          <a:blip r:embed="rId2"/>
          <a:stretch>
            <a:fillRect/>
          </a:stretch>
        </p:blipFill>
        <p:spPr bwMode="auto">
          <a:xfrm>
            <a:off x="6121400" y="1346200"/>
            <a:ext cx="2781300" cy="3111500"/>
          </a:xfrm>
          <a:prstGeom prst="rect">
            <a:avLst/>
          </a:prstGeom>
          <a:noFill/>
          <a:ln w="9525">
            <a:noFill/>
            <a:headEnd/>
            <a:tailEnd/>
          </a:ln>
        </p:spPr>
      </p:pic>
    </p:spTree>
  </p:cSl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4 · Partitioning the Sum of Squares</a:t>
            </a:r>
          </a:p>
        </p:txBody>
      </p:sp>
    </p:spTree>
  </p:cSl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Partitioning the Sum of Squares</a:t>
            </a:r>
          </a:p>
        </p:txBody>
      </p:sp>
      <mc:AlternateContent xmlns:mc="http://schemas.openxmlformats.org/markup-compatibility/2006">
        <mc:Choice xmlns:a14="http://schemas.microsoft.com/office/drawing/2010/main" Requires="a14">
          <p:sp>
            <p:nvSpPr>
              <p:cNvPr id="3" name="Content Placeholder 2"/>
              <p:cNvSpPr>
                <a:spLocks noGrp="1"/>
              </p:cNvSpPr>
              <p:nvPr>
                <p:ph idx="1" sz="half"/>
              </p:nvPr>
            </p:nvSpPr>
            <p:spPr/>
            <p:txBody>
              <a:bodyPr/>
              <a:lstStyle/>
              <a:p>
                <a:pPr lvl="0" indent="0" marL="0">
                  <a:buNone/>
                </a:pPr>
                <a:r>
                  <a:rPr/>
                  <a:t>The total variation in Y can be expressed as a sum of squares:</a:t>
                </a:r>
              </a:p>
              <a:p>
                <a:pPr lvl="0" indent="0" marL="0">
                  <a:buNone/>
                </a:pPr>
                <a14:m>
                  <m:oMathPara xmlns:m="http://schemas.openxmlformats.org/officeDocument/2006/math">
                    <m:oMathParaPr>
                      <m:jc m:val="center"/>
                    </m:oMathParaPr>
                    <m:oMath>
                      <m:r>
                        <m:t>S</m:t>
                      </m:r>
                      <m:sSub>
                        <m:e>
                          <m:r>
                            <m:t>S</m:t>
                          </m:r>
                        </m:e>
                        <m:sub>
                          <m:r>
                            <m:t>t</m:t>
                          </m:r>
                          <m:r>
                            <m:t>o</m:t>
                          </m:r>
                          <m:r>
                            <m:t>t</m:t>
                          </m:r>
                          <m:r>
                            <m:t>a</m:t>
                          </m:r>
                          <m:r>
                            <m:t>l</m:t>
                          </m:r>
                        </m:sub>
                      </m:sSub>
                      <m:r>
                        <m:rPr>
                          <m:sty m:val="p"/>
                        </m:rPr>
                        <m:t>=</m:t>
                      </m:r>
                      <m:nary>
                        <m:naryPr>
                          <m:chr m:val="∑"/>
                          <m:limLoc m:val="undOvr"/>
                          <m:subHide m:val="off"/>
                          <m:supHide m:val="off"/>
                        </m:naryPr>
                        <m:sub>
                          <m:r>
                            <m:t>i</m:t>
                          </m:r>
                          <m:r>
                            <m:rPr>
                              <m:sty m:val="p"/>
                            </m:rPr>
                            <m:t>=</m:t>
                          </m:r>
                          <m:r>
                            <m:t>1</m:t>
                          </m:r>
                        </m:sub>
                        <m:sup>
                          <m:r>
                            <m:t>a</m:t>
                          </m:r>
                        </m:sup>
                        <m:e>
                          <m:nary>
                            <m:naryPr>
                              <m:chr m:val="∑"/>
                              <m:limLoc m:val="undOvr"/>
                              <m:subHide m:val="off"/>
                              <m:supHide m:val="off"/>
                            </m:naryPr>
                            <m:sub>
                              <m:r>
                                <m:t>j</m:t>
                              </m:r>
                              <m:r>
                                <m:rPr>
                                  <m:sty m:val="p"/>
                                </m:rPr>
                                <m:t>=</m:t>
                              </m:r>
                              <m:r>
                                <m:t>1</m:t>
                              </m:r>
                            </m:sub>
                            <m:sup>
                              <m:r>
                                <m:t>n</m:t>
                              </m:r>
                            </m:sup>
                            <m:e>
                              <m:r>
                                <m:rPr>
                                  <m:sty m:val="p"/>
                                </m:rPr>
                                <m:t>(</m:t>
                              </m:r>
                            </m:e>
                          </m:nary>
                        </m:e>
                      </m:nary>
                      <m:sSub>
                        <m:e>
                          <m:r>
                            <m:t>Y</m:t>
                          </m:r>
                        </m:e>
                        <m:sub>
                          <m:r>
                            <m:t>i</m:t>
                          </m:r>
                          <m:r>
                            <m:t>j</m:t>
                          </m:r>
                        </m:sub>
                      </m:sSub>
                      <m:r>
                        <m:rPr>
                          <m:sty m:val="p"/>
                        </m:rPr>
                        <m:t>−</m:t>
                      </m:r>
                      <m:acc>
                        <m:accPr>
                          <m:chr m:val="‾"/>
                        </m:accPr>
                        <m:e>
                          <m:r>
                            <m:t>Y</m:t>
                          </m:r>
                        </m:e>
                      </m:acc>
                      <m:sSup>
                        <m:e>
                          <m:r>
                            <m:rPr>
                              <m:sty m:val="p"/>
                            </m:rPr>
                            <m:t>)</m:t>
                          </m:r>
                        </m:e>
                        <m:sup>
                          <m:r>
                            <m:t>2</m:t>
                          </m:r>
                        </m:sup>
                      </m:sSup>
                    </m:oMath>
                  </m:oMathPara>
                </a14:m>
              </a:p>
              <a:p>
                <a:pPr lvl="0" indent="0" marL="0">
                  <a:buNone/>
                </a:pPr>
                <a:r>
                  <a:rPr/>
                  <a:t>This can be partitioned into two components:</a:t>
                </a:r>
              </a:p>
              <a:p>
                <a:pPr lvl="0" indent="-342900" marL="342900">
                  <a:buAutoNum type="arabicPeriod"/>
                </a:pPr>
                <a:r>
                  <a:rPr b="1"/>
                  <a:t>Among Groups (Treatment):</a:t>
                </a:r>
                <a:r>
                  <a:rPr/>
                  <a:t> </a:t>
                </a:r>
                <a14:m>
                  <m:oMath xmlns:m="http://schemas.openxmlformats.org/officeDocument/2006/math">
                    <m:r>
                      <m:t>S</m:t>
                    </m:r>
                    <m:sSub>
                      <m:e>
                        <m:r>
                          <m:t>S</m:t>
                        </m:r>
                      </m:e>
                      <m:sub>
                        <m:r>
                          <m:t>a</m:t>
                        </m:r>
                        <m:r>
                          <m:t>m</m:t>
                        </m:r>
                        <m:r>
                          <m:t>o</m:t>
                        </m:r>
                        <m:r>
                          <m:t>n</m:t>
                        </m:r>
                        <m:r>
                          <m:t>g</m:t>
                        </m:r>
                      </m:sub>
                    </m:sSub>
                    <m:r>
                      <m:rPr>
                        <m:sty m:val="p"/>
                      </m:rPr>
                      <m:t>=</m:t>
                    </m:r>
                    <m:r>
                      <m:t>n</m:t>
                    </m:r>
                    <m:nary>
                      <m:naryPr>
                        <m:chr m:val="∑"/>
                        <m:limLoc m:val="undOvr"/>
                        <m:subHide m:val="off"/>
                        <m:supHide m:val="off"/>
                      </m:naryPr>
                      <m:sub>
                        <m:r>
                          <m:t>i</m:t>
                        </m:r>
                        <m:r>
                          <m:rPr>
                            <m:sty m:val="p"/>
                          </m:rPr>
                          <m:t>=</m:t>
                        </m:r>
                        <m:r>
                          <m:t>1</m:t>
                        </m:r>
                      </m:sub>
                      <m:sup>
                        <m:r>
                          <m:t>a</m:t>
                        </m:r>
                      </m:sup>
                      <m:e>
                        <m:r>
                          <m:rPr>
                            <m:sty m:val="p"/>
                          </m:rPr>
                          <m:t>(</m:t>
                        </m:r>
                      </m:e>
                    </m:nary>
                    <m:sSub>
                      <m:e>
                        <m:acc>
                          <m:accPr>
                            <m:chr m:val="‾"/>
                          </m:accPr>
                          <m:e>
                            <m:r>
                              <m:t>Y</m:t>
                            </m:r>
                          </m:e>
                        </m:acc>
                      </m:e>
                      <m:sub>
                        <m:r>
                          <m:t>i</m:t>
                        </m:r>
                      </m:sub>
                    </m:sSub>
                    <m:r>
                      <m:rPr>
                        <m:sty m:val="p"/>
                      </m:rPr>
                      <m:t>−</m:t>
                    </m:r>
                    <m:acc>
                      <m:accPr>
                        <m:chr m:val="‾"/>
                      </m:accPr>
                      <m:e>
                        <m:r>
                          <m:t>Y</m:t>
                        </m:r>
                      </m:e>
                    </m:acc>
                    <m:sSup>
                      <m:e>
                        <m:r>
                          <m:rPr>
                            <m:sty m:val="p"/>
                          </m:rPr>
                          <m:t>)</m:t>
                        </m:r>
                      </m:e>
                      <m:sup>
                        <m:r>
                          <m:t>2</m:t>
                        </m:r>
                      </m:sup>
                    </m:sSup>
                  </m:oMath>
                </a14:m>
              </a:p>
              <a:p>
                <a:pPr lvl="0" indent="-342900" marL="342900">
                  <a:buAutoNum type="arabicPeriod"/>
                </a:pPr>
                <a:r>
                  <a:rPr b="1"/>
                  <a:t>Within Groups (Error):</a:t>
                </a:r>
                <a:r>
                  <a:rPr/>
                  <a:t> </a:t>
                </a:r>
                <a14:m>
                  <m:oMath xmlns:m="http://schemas.openxmlformats.org/officeDocument/2006/math">
                    <m:r>
                      <m:t>S</m:t>
                    </m:r>
                    <m:sSub>
                      <m:e>
                        <m:r>
                          <m:t>S</m:t>
                        </m:r>
                      </m:e>
                      <m:sub>
                        <m:r>
                          <m:t>w</m:t>
                        </m:r>
                        <m:r>
                          <m:t>i</m:t>
                        </m:r>
                        <m:r>
                          <m:t>t</m:t>
                        </m:r>
                        <m:r>
                          <m:t>h</m:t>
                        </m:r>
                        <m:r>
                          <m:t>i</m:t>
                        </m:r>
                        <m:r>
                          <m:t>n</m:t>
                        </m:r>
                      </m:sub>
                    </m:sSub>
                    <m:r>
                      <m:rPr>
                        <m:sty m:val="p"/>
                      </m:rPr>
                      <m:t>=</m:t>
                    </m:r>
                    <m:nary>
                      <m:naryPr>
                        <m:chr m:val="∑"/>
                        <m:limLoc m:val="undOvr"/>
                        <m:subHide m:val="off"/>
                        <m:supHide m:val="off"/>
                      </m:naryPr>
                      <m:sub>
                        <m:r>
                          <m:t>i</m:t>
                        </m:r>
                        <m:r>
                          <m:rPr>
                            <m:sty m:val="p"/>
                          </m:rPr>
                          <m:t>=</m:t>
                        </m:r>
                        <m:r>
                          <m:t>1</m:t>
                        </m:r>
                      </m:sub>
                      <m:sup>
                        <m:r>
                          <m:t>a</m:t>
                        </m:r>
                      </m:sup>
                      <m:e>
                        <m:nary>
                          <m:naryPr>
                            <m:chr m:val="∑"/>
                            <m:limLoc m:val="undOvr"/>
                            <m:subHide m:val="off"/>
                            <m:supHide m:val="off"/>
                          </m:naryPr>
                          <m:sub>
                            <m:r>
                              <m:t>j</m:t>
                            </m:r>
                            <m:r>
                              <m:rPr>
                                <m:sty m:val="p"/>
                              </m:rPr>
                              <m:t>=</m:t>
                            </m:r>
                            <m:r>
                              <m:t>1</m:t>
                            </m:r>
                          </m:sub>
                          <m:sup>
                            <m:r>
                              <m:t>n</m:t>
                            </m:r>
                          </m:sup>
                          <m:e>
                            <m:r>
                              <m:rPr>
                                <m:sty m:val="p"/>
                              </m:rPr>
                              <m:t>(</m:t>
                            </m:r>
                          </m:e>
                        </m:nary>
                      </m:e>
                    </m:nary>
                    <m:sSub>
                      <m:e>
                        <m:r>
                          <m:t>Y</m:t>
                        </m:r>
                      </m:e>
                      <m:sub>
                        <m:r>
                          <m:t>i</m:t>
                        </m:r>
                        <m:r>
                          <m:t>j</m:t>
                        </m:r>
                      </m:sub>
                    </m:sSub>
                    <m:r>
                      <m:rPr>
                        <m:sty m:val="p"/>
                      </m:rPr>
                      <m:t>−</m:t>
                    </m:r>
                    <m:sSub>
                      <m:e>
                        <m:acc>
                          <m:accPr>
                            <m:chr m:val="‾"/>
                          </m:accPr>
                          <m:e>
                            <m:r>
                              <m:t>Y</m:t>
                            </m:r>
                          </m:e>
                        </m:acc>
                      </m:e>
                      <m:sub>
                        <m:r>
                          <m:t>i</m:t>
                        </m:r>
                      </m:sub>
                    </m:sSub>
                    <m:sSup>
                      <m:e>
                        <m:r>
                          <m:rPr>
                            <m:sty m:val="p"/>
                          </m:rPr>
                          <m:t>)</m:t>
                        </m:r>
                      </m:e>
                      <m:sup>
                        <m:r>
                          <m:t>2</m:t>
                        </m:r>
                      </m:sup>
                    </m:sSup>
                  </m:oMath>
                </a14:m>
              </a:p>
              <a:p>
                <a:pPr lvl="0" indent="0" marL="0">
                  <a:buNone/>
                </a:pPr>
                <a:r>
                  <a:rPr/>
                  <a:t>These components are additive: </a:t>
                </a:r>
                <a14:m>
                  <m:oMath xmlns:m="http://schemas.openxmlformats.org/officeDocument/2006/math">
                    <m:r>
                      <m:t>S</m:t>
                    </m:r>
                    <m:sSub>
                      <m:e>
                        <m:r>
                          <m:t>S</m:t>
                        </m:r>
                      </m:e>
                      <m:sub>
                        <m:r>
                          <m:t>t</m:t>
                        </m:r>
                        <m:r>
                          <m:t>o</m:t>
                        </m:r>
                        <m:r>
                          <m:t>t</m:t>
                        </m:r>
                        <m:r>
                          <m:t>a</m:t>
                        </m:r>
                        <m:r>
                          <m:t>l</m:t>
                        </m:r>
                      </m:sub>
                    </m:sSub>
                    <m:r>
                      <m:rPr>
                        <m:sty m:val="p"/>
                      </m:rPr>
                      <m:t>=</m:t>
                    </m:r>
                    <m:r>
                      <m:t>S</m:t>
                    </m:r>
                    <m:sSub>
                      <m:e>
                        <m:r>
                          <m:t>S</m:t>
                        </m:r>
                      </m:e>
                      <m:sub>
                        <m:r>
                          <m:t>a</m:t>
                        </m:r>
                        <m:r>
                          <m:t>m</m:t>
                        </m:r>
                        <m:r>
                          <m:t>o</m:t>
                        </m:r>
                        <m:r>
                          <m:t>n</m:t>
                        </m:r>
                        <m:r>
                          <m:t>g</m:t>
                        </m:r>
                      </m:sub>
                    </m:sSub>
                    <m:r>
                      <m:rPr>
                        <m:sty m:val="p"/>
                      </m:rPr>
                      <m:t>+</m:t>
                    </m:r>
                    <m:r>
                      <m:t>S</m:t>
                    </m:r>
                    <m:sSub>
                      <m:e>
                        <m:r>
                          <m:t>S</m:t>
                        </m:r>
                      </m:e>
                      <m:sub>
                        <m:r>
                          <m:t>w</m:t>
                        </m:r>
                        <m:r>
                          <m:t>i</m:t>
                        </m:r>
                        <m:r>
                          <m:t>t</m:t>
                        </m:r>
                        <m:r>
                          <m:t>h</m:t>
                        </m:r>
                        <m:r>
                          <m:t>i</m:t>
                        </m:r>
                        <m:r>
                          <m:t>n</m:t>
                        </m:r>
                      </m:sub>
                    </m:sSub>
                  </m:oMath>
                </a14:m>
              </a:p>
            </p:txBody>
          </p:sp>
        </mc:Choice>
      </mc:AlternateContent>
      <p:pic>
        <p:nvPicPr>
          <p:cNvPr descr="analysis_of_variance_lecture_files/figure-pptx/unnamed-chunk-7-1.png" id="0" name="Picture 1"/>
          <p:cNvPicPr>
            <a:picLocks noGrp="1" noChangeAspect="1"/>
          </p:cNvPicPr>
          <p:nvPr/>
        </p:nvPicPr>
        <p:blipFill>
          <a:blip r:embed="rId2"/>
          <a:stretch>
            <a:fillRect/>
          </a:stretch>
        </p:blipFill>
        <p:spPr bwMode="auto">
          <a:xfrm>
            <a:off x="6121400" y="1346200"/>
            <a:ext cx="2781300" cy="3111500"/>
          </a:xfrm>
          <a:prstGeom prst="rect">
            <a:avLst/>
          </a:prstGeom>
          <a:noFill/>
          <a:ln w="9525">
            <a:noFill/>
            <a:headEnd/>
            <a:tailEnd/>
          </a:ln>
        </p:spPr>
      </p:pic>
    </p:spTree>
  </p:cSl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A Worked Sum-of-Squares Example</a:t>
            </a:r>
          </a:p>
        </p:txBody>
      </p:sp>
      <p:sp>
        <p:nvSpPr>
          <p:cNvPr id="3" name="Content Placeholder 2"/>
          <p:cNvSpPr>
            <a:spLocks noGrp="1"/>
          </p:cNvSpPr>
          <p:nvPr>
            <p:ph idx="1" sz="half"/>
          </p:nvPr>
        </p:nvSpPr>
        <p:spPr/>
        <p:txBody>
          <a:bodyPr/>
          <a:lstStyle/>
          <a:p>
            <a:pPr lvl="0" indent="0">
              <a:buNone/>
            </a:pPr>
            <a:r>
              <a:rPr>
                <a:latin typeface="Courier"/>
              </a:rPr>
              <a:t>
Call:
lm(formula = phase_shift ~ treatment, data = circ_data)
Residuals:
     Min       1Q   Median       3Q      Max 
-1.27857 -0.36125  0.03857  0.61147  1.06571 
Coefficients:
               Estimate Std. Error t value Pr(&gt;|t|)   
(Intercept)    -0.30875    0.24888  -1.241  0.22988   
treatmentEyes  -1.24268    0.36433  -3.411  0.00293 **
treatmentKnees -0.02696    0.36433  -0.074  0.94178   
---
Signif. codes:  0 '***' 0.001 '**' 0.01 '*' 0.05 '.' 0.1 ' ' 1
Residual standard error: 0.7039 on 19 degrees of freedom
Multiple R-squared:  0.4342,    Adjusted R-squared:  0.3746 
F-statistic: 7.289 on 2 and 19 DF,  p-value: 0.004472</a:t>
            </a:r>
          </a:p>
          <a:p>
            <a:pPr lvl="0" indent="0">
              <a:buNone/>
            </a:pPr>
            <a:r>
              <a:rPr>
                <a:latin typeface="Courier"/>
              </a:rPr>
              <a:t>Analysis of Variance Table
Response: phase_shift
          Df Sum Sq Mean Sq F value   Pr(&gt;F)   
treatment  2 7.2245  3.6122  7.2894 0.004472 **
Residuals 19 9.4153  0.4955                    
---
Signif. codes:  0 '***' 0.001 '**' 0.01 '*' 0.05 '.' 0.1 ' ' 1</a:t>
            </a:r>
          </a:p>
        </p:txBody>
      </p:sp>
      <mc:AlternateContent xmlns:mc="http://schemas.openxmlformats.org/markup-compatibility/2006">
        <mc:Choice xmlns:a14="http://schemas.microsoft.com/office/drawing/2010/main" Requires="a14">
          <p:sp>
            <p:nvSpPr>
              <p:cNvPr id="4" name="Content Placeholder 3"/>
              <p:cNvSpPr>
                <a:spLocks noGrp="1"/>
              </p:cNvSpPr>
              <p:nvPr>
                <p:ph idx="2" sz="half"/>
              </p:nvPr>
            </p:nvSpPr>
            <p:spPr/>
            <p:txBody>
              <a:bodyPr/>
              <a:lstStyle/>
              <a:p>
                <a:pPr lvl="0" indent="0" marL="1270000">
                  <a:buNone/>
                </a:pPr>
                <a:r>
                  <a:rPr sz="2000" b="1"/>
                  <a:t>Important</a:t>
                </a:r>
              </a:p>
              <a:p>
                <a:pPr lvl="0" indent="0" marL="1270000">
                  <a:buNone/>
                </a:pPr>
                <a:r>
                  <a:rPr sz="2000" b="1"/>
                  <a:t>Key connection to regression</a:t>
                </a:r>
              </a:p>
              <a:p>
                <a:pPr lvl="0" indent="0" marL="1270000">
                  <a:buNone/>
                </a:pPr>
                <a:r>
                  <a:rPr sz="2000"/>
                  <a:t>This is the same partitioning we saw in regression analysis:</a:t>
                </a:r>
              </a:p>
              <a:p>
                <a:pPr lvl="0" indent="0" marL="1270000">
                  <a:buNone/>
                </a:pPr>
                <a14:m>
                  <m:oMathPara xmlns:m="http://schemas.openxmlformats.org/officeDocument/2006/math">
                    <m:oMathParaPr>
                      <m:jc m:val="center"/>
                    </m:oMathParaPr>
                    <m:oMath>
                      <m:r>
                        <m:t>S</m:t>
                      </m:r>
                      <m:sSub>
                        <m:e>
                          <m:r>
                            <m:t>S</m:t>
                          </m:r>
                        </m:e>
                        <m:sub>
                          <m:r>
                            <m:t>t</m:t>
                          </m:r>
                          <m:r>
                            <m:t>o</m:t>
                          </m:r>
                          <m:r>
                            <m:t>t</m:t>
                          </m:r>
                          <m:r>
                            <m:t>a</m:t>
                          </m:r>
                          <m:r>
                            <m:t>l</m:t>
                          </m:r>
                        </m:sub>
                      </m:sSub>
                      <m:r>
                        <m:rPr>
                          <m:sty m:val="p"/>
                        </m:rPr>
                        <m:t>=</m:t>
                      </m:r>
                      <m:r>
                        <m:t>S</m:t>
                      </m:r>
                      <m:sSub>
                        <m:e>
                          <m:r>
                            <m:t>S</m:t>
                          </m:r>
                        </m:e>
                        <m:sub>
                          <m:r>
                            <m:t>r</m:t>
                          </m:r>
                          <m:r>
                            <m:t>e</m:t>
                          </m:r>
                          <m:r>
                            <m:t>g</m:t>
                          </m:r>
                          <m:r>
                            <m:t>r</m:t>
                          </m:r>
                          <m:r>
                            <m:t>e</m:t>
                          </m:r>
                          <m:r>
                            <m:t>s</m:t>
                          </m:r>
                          <m:r>
                            <m:t>s</m:t>
                          </m:r>
                          <m:r>
                            <m:t>i</m:t>
                          </m:r>
                          <m:r>
                            <m:t>o</m:t>
                          </m:r>
                          <m:r>
                            <m:t>n</m:t>
                          </m:r>
                        </m:sub>
                      </m:sSub>
                      <m:r>
                        <m:rPr>
                          <m:sty m:val="p"/>
                        </m:rPr>
                        <m:t>+</m:t>
                      </m:r>
                      <m:r>
                        <m:t>S</m:t>
                      </m:r>
                      <m:sSub>
                        <m:e>
                          <m:r>
                            <m:t>S</m:t>
                          </m:r>
                        </m:e>
                        <m:sub>
                          <m:r>
                            <m:t>r</m:t>
                          </m:r>
                          <m:r>
                            <m:t>e</m:t>
                          </m:r>
                          <m:r>
                            <m:t>s</m:t>
                          </m:r>
                          <m:r>
                            <m:t>i</m:t>
                          </m:r>
                          <m:r>
                            <m:t>d</m:t>
                          </m:r>
                          <m:r>
                            <m:t>u</m:t>
                          </m:r>
                          <m:r>
                            <m:t>a</m:t>
                          </m:r>
                          <m:r>
                            <m:t>l</m:t>
                          </m:r>
                        </m:sub>
                      </m:sSub>
                    </m:oMath>
                  </m:oMathPara>
                </a14:m>
              </a:p>
              <a:p>
                <a:pPr lvl="0"/>
                <a14:m>
                  <m:oMath xmlns:m="http://schemas.openxmlformats.org/officeDocument/2006/math">
                    <m:r>
                      <m:t>S</m:t>
                    </m:r>
                    <m:sSub>
                      <m:e>
                        <m:r>
                          <m:t>S</m:t>
                        </m:r>
                      </m:e>
                      <m:sub>
                        <m:r>
                          <m:t>a</m:t>
                        </m:r>
                        <m:r>
                          <m:t>m</m:t>
                        </m:r>
                        <m:r>
                          <m:t>o</m:t>
                        </m:r>
                        <m:r>
                          <m:t>n</m:t>
                        </m:r>
                        <m:r>
                          <m:t>g</m:t>
                        </m:r>
                      </m:sub>
                    </m:sSub>
                  </m:oMath>
                </a14:m>
                <a:r>
                  <a:rPr sz="2000"/>
                  <a:t> in ANOVA = </a:t>
                </a:r>
                <a14:m>
                  <m:oMath xmlns:m="http://schemas.openxmlformats.org/officeDocument/2006/math">
                    <m:r>
                      <m:t>S</m:t>
                    </m:r>
                    <m:sSub>
                      <m:e>
                        <m:r>
                          <m:t>S</m:t>
                        </m:r>
                      </m:e>
                      <m:sub>
                        <m:r>
                          <m:t>r</m:t>
                        </m:r>
                        <m:r>
                          <m:t>e</m:t>
                        </m:r>
                        <m:r>
                          <m:t>g</m:t>
                        </m:r>
                        <m:r>
                          <m:t>r</m:t>
                        </m:r>
                        <m:r>
                          <m:t>e</m:t>
                        </m:r>
                        <m:r>
                          <m:t>s</m:t>
                        </m:r>
                        <m:r>
                          <m:t>s</m:t>
                        </m:r>
                        <m:r>
                          <m:t>i</m:t>
                        </m:r>
                        <m:r>
                          <m:t>o</m:t>
                        </m:r>
                        <m:r>
                          <m:t>n</m:t>
                        </m:r>
                      </m:sub>
                    </m:sSub>
                  </m:oMath>
                </a14:m>
                <a:r>
                  <a:rPr sz="2000"/>
                  <a:t> in regression</a:t>
                </a:r>
              </a:p>
              <a:p>
                <a:pPr lvl="0"/>
                <a14:m>
                  <m:oMath xmlns:m="http://schemas.openxmlformats.org/officeDocument/2006/math">
                    <m:r>
                      <m:t>S</m:t>
                    </m:r>
                    <m:sSub>
                      <m:e>
                        <m:r>
                          <m:t>S</m:t>
                        </m:r>
                      </m:e>
                      <m:sub>
                        <m:r>
                          <m:t>w</m:t>
                        </m:r>
                        <m:r>
                          <m:t>i</m:t>
                        </m:r>
                        <m:r>
                          <m:t>t</m:t>
                        </m:r>
                        <m:r>
                          <m:t>h</m:t>
                        </m:r>
                        <m:r>
                          <m:t>i</m:t>
                        </m:r>
                        <m:r>
                          <m:t>n</m:t>
                        </m:r>
                      </m:sub>
                    </m:sSub>
                  </m:oMath>
                </a14:m>
                <a:r>
                  <a:rPr sz="2000"/>
                  <a:t> in ANOVA = </a:t>
                </a:r>
                <a14:m>
                  <m:oMath xmlns:m="http://schemas.openxmlformats.org/officeDocument/2006/math">
                    <m:r>
                      <m:t>S</m:t>
                    </m:r>
                    <m:sSub>
                      <m:e>
                        <m:r>
                          <m:t>S</m:t>
                        </m:r>
                      </m:e>
                      <m:sub>
                        <m:r>
                          <m:t>r</m:t>
                        </m:r>
                        <m:r>
                          <m:t>e</m:t>
                        </m:r>
                        <m:r>
                          <m:t>s</m:t>
                        </m:r>
                        <m:r>
                          <m:t>i</m:t>
                        </m:r>
                        <m:r>
                          <m:t>d</m:t>
                        </m:r>
                        <m:r>
                          <m:t>u</m:t>
                        </m:r>
                        <m:r>
                          <m:t>a</m:t>
                        </m:r>
                        <m:r>
                          <m:t>l</m:t>
                        </m:r>
                      </m:sub>
                    </m:sSub>
                  </m:oMath>
                </a14:m>
                <a:r>
                  <a:rPr sz="2000"/>
                  <a:t> in regression</a:t>
                </a:r>
              </a:p>
              <a:p>
                <a:pPr lvl="0" indent="0" marL="1270000">
                  <a:buNone/>
                </a:pPr>
                <a:r>
                  <a:rPr sz="2000"/>
                  <a:t>Both measure how much variation is explained by our model vs. unexplained (error).</a:t>
                </a:r>
              </a:p>
            </p:txBody>
          </p:sp>
        </mc:Choice>
      </mc:AlternateContent>
    </p:spTree>
  </p:cSl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The ANOVA Table</a:t>
            </a:r>
          </a:p>
        </p:txBody>
      </p:sp>
      <p:sp>
        <p:nvSpPr>
          <p:cNvPr id="3" name="Content Placeholder 2"/>
          <p:cNvSpPr>
            <a:spLocks noGrp="1"/>
          </p:cNvSpPr>
          <p:nvPr>
            <p:ph idx="1" sz="half"/>
          </p:nvPr>
        </p:nvSpPr>
        <p:spPr/>
        <p:txBody>
          <a:bodyPr/>
          <a:lstStyle/>
          <a:p>
            <a:pPr lvl="0" indent="0" marL="0">
              <a:buNone/>
            </a:pPr>
            <a:r>
              <a:rPr/>
              <a:t>The ANOVA table organizes all computations leading to a test of the null hypothesis of no differences among population means.</a:t>
            </a:r>
          </a:p>
          <a:p>
            <a:pPr lvl="0"/>
            <a:r>
              <a:rPr b="1"/>
              <a:t>Source of variation</a:t>
            </a:r>
            <a:r>
              <a:rPr/>
              <a:t> — what is being tested</a:t>
            </a:r>
          </a:p>
          <a:p>
            <a:pPr lvl="0"/>
            <a:r>
              <a:rPr b="1"/>
              <a:t>Sum of squares</a:t>
            </a:r>
            <a:r>
              <a:rPr/>
              <a:t> — total variation for each source</a:t>
            </a:r>
          </a:p>
          <a:p>
            <a:pPr lvl="0"/>
            <a:r>
              <a:rPr b="1"/>
              <a:t>df</a:t>
            </a:r>
            <a:r>
              <a:rPr/>
              <a:t> — degrees of freedom for each source</a:t>
            </a:r>
          </a:p>
          <a:p>
            <a:pPr lvl="0"/>
            <a:r>
              <a:rPr b="1"/>
              <a:t>Mean squares</a:t>
            </a:r>
            <a:r>
              <a:rPr/>
              <a:t> — sum of squares divided by df</a:t>
            </a:r>
          </a:p>
          <a:p>
            <a:pPr lvl="0"/>
            <a:r>
              <a:rPr b="1"/>
              <a:t>F-ratio</a:t>
            </a:r>
            <a:r>
              <a:rPr/>
              <a:t> — ratio of mean squares, used to test significance</a:t>
            </a:r>
          </a:p>
          <a:p>
            <a:pPr lvl="0"/>
            <a:r>
              <a:rPr b="1"/>
              <a:t>P-value</a:t>
            </a:r>
            <a:r>
              <a:rPr/>
              <a:t> — probability of observing our results if H₀ is true</a:t>
            </a:r>
          </a:p>
          <a:p>
            <a:pPr lvl="0" indent="0" marL="0">
              <a:buNone/>
            </a:pPr>
            <a:r>
              <a:rPr b="1"/>
              <a:t>Example:</a:t>
            </a:r>
            <a:r>
              <a:rPr/>
              <a:t> for a one-way ANOVA with 3 groups and 4 replicates per group: df(treatments) = a − 1 = 2, df(error) = a(n − 1) = 3(4 − 1) = 9, df(total) = an − 1 = 11</a:t>
            </a:r>
          </a:p>
        </p:txBody>
      </p:sp>
      <p:sp>
        <p:nvSpPr>
          <p:cNvPr id="4" name="Content Placeholder 3"/>
          <p:cNvSpPr>
            <a:spLocks noGrp="1"/>
          </p:cNvSpPr>
          <p:nvPr>
            <p:ph idx="2" sz="half"/>
          </p:nvPr>
        </p:nvSpPr>
        <p:spPr/>
        <p:txBody>
          <a:bodyPr/>
          <a:lstStyle/>
          <a:p>
            <a:pPr lvl="0" indent="0">
              <a:buNone/>
            </a:pPr>
            <a:r>
              <a:rPr>
                <a:latin typeface="Courier"/>
              </a:rPr>
              <a:t>
Call:
lm(formula = phase_shift ~ treatment, data = circ_data)
Residuals:
     Min       1Q   Median       3Q      Max 
-1.27857 -0.36125  0.03857  0.61147  1.06571 
Coefficients:
               Estimate Std. Error t value Pr(&gt;|t|)   
(Intercept)    -0.30875    0.24888  -1.241  0.22988   
treatmentEyes  -1.24268    0.36433  -3.411  0.00293 **
treatmentKnees -0.02696    0.36433  -0.074  0.94178   
---
Signif. codes:  0 '***' 0.001 '**' 0.01 '*' 0.05 '.' 0.1 ' ' 1
Residual standard error: 0.7039 on 19 degrees of freedom
Multiple R-squared:  0.4342,    Adjusted R-squared:  0.3746 
F-statistic: 7.289 on 2 and 19 DF,  p-value: 0.004472</a:t>
            </a:r>
          </a:p>
          <a:p>
            <a:pPr lvl="0" indent="0">
              <a:buNone/>
            </a:pPr>
            <a:r>
              <a:rPr>
                <a:latin typeface="Courier"/>
              </a:rPr>
              <a:t>Analysis of Variance Table
Response: phase_shift
          Df Sum Sq Mean Sq F value   Pr(&gt;F)   
treatment  2 7.2245  3.6122  7.2894 0.004472 **
Residuals 19 9.4153  0.4955                    
---
Signif. codes:  0 '***' 0.001 '**' 0.01 '*' 0.05 '.' 0.1 ' ' 1</a:t>
            </a:r>
          </a:p>
          <a:p>
            <a:pPr lvl="0" indent="0">
              <a:buNone/>
            </a:pPr>
            <a:r>
              <a:rPr>
                <a:latin typeface="Courier"/>
              </a:rPr>
              <a:t># A tibble: 3 × 4
  treatment   Mean    SD     N
  &lt;fct&gt;      &lt;dbl&gt; &lt;dbl&gt; &lt;int&gt;
1 Control   -0.309 0.618     8
2 Eyes      -1.55  0.706     7
3 Knees     -0.336 0.791     7</a:t>
            </a:r>
          </a:p>
        </p:txBody>
      </p:sp>
    </p:spTree>
  </p:cSl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Comparing ANOVA and Regression Tables</a:t>
            </a:r>
          </a:p>
        </p:txBody>
      </p:sp>
      <p:sp>
        <p:nvSpPr>
          <p:cNvPr id="3" name="Content Placeholder 2"/>
          <p:cNvSpPr>
            <a:spLocks noGrp="1"/>
          </p:cNvSpPr>
          <p:nvPr>
            <p:ph idx="1"/>
          </p:nvPr>
        </p:nvSpPr>
        <p:spPr/>
        <p:txBody>
          <a:bodyPr/>
          <a:lstStyle/>
          <a:p>
            <a:pPr lvl="0" indent="0" marL="1270000">
              <a:buNone/>
            </a:pPr>
            <a:r>
              <a:rPr sz="2000" b="1"/>
              <a:t>Important</a:t>
            </a:r>
          </a:p>
          <a:p>
            <a:pPr lvl="0" indent="0" marL="1270000">
              <a:buNone/>
            </a:pPr>
            <a:r>
              <a:rPr sz="2000" b="1"/>
              <a:t>ANOVA table:</a:t>
            </a:r>
          </a:p>
          <a:p>
            <a:pPr lvl="0" indent="0" marL="1270000">
              <a:buNone/>
            </a:pPr>
            <a:r>
              <a:rPr sz="2000" b="1"/>
              <a:t>Is equivalent to an ANOVA table from a regression model:</a:t>
            </a:r>
          </a:p>
          <a:p>
            <a:pPr lvl="0" indent="0" marL="1270000">
              <a:buNone/>
            </a:pPr>
            <a:r>
              <a:rPr sz="2000"/>
              <a:t>Where k = number of predictor/dummy variables = a − 1, and a = treatment groups/levels of factors.</a:t>
            </a:r>
          </a:p>
        </p:txBody>
      </p:sp>
    </p:spTree>
  </p:cSl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5 · The F-Ratio</a:t>
            </a:r>
          </a:p>
        </p:txBody>
      </p:sp>
    </p:spTree>
  </p:cSl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The F-Ratio</a:t>
            </a:r>
          </a:p>
        </p:txBody>
      </p:sp>
      <mc:AlternateContent xmlns:mc="http://schemas.openxmlformats.org/markup-compatibility/2006">
        <mc:Choice xmlns:a14="http://schemas.microsoft.com/office/drawing/2010/main" Requires="a14">
          <p:sp>
            <p:nvSpPr>
              <p:cNvPr id="3" name="Content Placeholder 2"/>
              <p:cNvSpPr>
                <a:spLocks noGrp="1"/>
              </p:cNvSpPr>
              <p:nvPr>
                <p:ph idx="1" sz="half"/>
              </p:nvPr>
            </p:nvSpPr>
            <p:spPr/>
            <p:txBody>
              <a:bodyPr/>
              <a:lstStyle/>
              <a:p>
                <a:pPr lvl="0" indent="0" marL="0">
                  <a:buNone/>
                </a:pPr>
                <a14:m>
                  <m:oMathPara xmlns:m="http://schemas.openxmlformats.org/officeDocument/2006/math">
                    <m:oMathParaPr>
                      <m:jc m:val="center"/>
                    </m:oMathParaPr>
                    <m:oMath>
                      <m:r>
                        <m:t>F</m:t>
                      </m:r>
                      <m:r>
                        <m:rPr>
                          <m:sty m:val="p"/>
                        </m:rPr>
                        <m:t>=</m:t>
                      </m:r>
                      <m:f>
                        <m:fPr>
                          <m:type m:val="bar"/>
                        </m:fPr>
                        <m:num>
                          <m:r>
                            <m:t>M</m:t>
                          </m:r>
                          <m:sSub>
                            <m:e>
                              <m:r>
                                <m:t>S</m:t>
                              </m:r>
                            </m:e>
                            <m:sub>
                              <m:r>
                                <m:t>a</m:t>
                              </m:r>
                              <m:r>
                                <m:t>m</m:t>
                              </m:r>
                              <m:r>
                                <m:t>o</m:t>
                              </m:r>
                              <m:r>
                                <m:t>n</m:t>
                              </m:r>
                              <m:r>
                                <m:t>g</m:t>
                              </m:r>
                            </m:sub>
                          </m:sSub>
                        </m:num>
                        <m:den>
                          <m:r>
                            <m:t>M</m:t>
                          </m:r>
                          <m:sSub>
                            <m:e>
                              <m:r>
                                <m:t>S</m:t>
                              </m:r>
                            </m:e>
                            <m:sub>
                              <m:r>
                                <m:t>e</m:t>
                              </m:r>
                              <m:r>
                                <m:t>r</m:t>
                              </m:r>
                              <m:r>
                                <m:t>r</m:t>
                              </m:r>
                              <m:r>
                                <m:t>o</m:t>
                              </m:r>
                              <m:r>
                                <m:t>r</m:t>
                              </m:r>
                            </m:sub>
                          </m:sSub>
                        </m:den>
                      </m:f>
                    </m:oMath>
                  </m:oMathPara>
                </a14:m>
              </a:p>
              <a:p>
                <a:pPr lvl="0"/>
                <a:r>
                  <a:rPr/>
                  <a:t>Under H₀ (all means equal): the F-ratio should be approximately 1</a:t>
                </a:r>
              </a:p>
              <a:p>
                <a:pPr lvl="0"/>
                <a:r>
                  <a:rPr/>
                  <a:t>Larger F-ratios suggest among-group variance exceeds what’s expected by chance</a:t>
                </a:r>
              </a:p>
              <a:p>
                <a:pPr lvl="0"/>
                <a:r>
                  <a:rPr/>
                  <a:t>With the circadian rhythm data: F = 7.29, p = 0.004 — we reject H₀</a:t>
                </a:r>
              </a:p>
              <a:p>
                <a:pPr lvl="0"/>
                <a:r>
                  <a:rPr/>
                  <a:t>The F-ratio follows an F-distribution with (a − 1) and a(n − 1) df</a:t>
                </a:r>
              </a:p>
              <a:p>
                <a:pPr lvl="0" indent="0">
                  <a:buNone/>
                </a:pPr>
                <a:r>
                  <a:rPr>
                    <a:latin typeface="Courier"/>
                  </a:rPr>
                  <a:t># A tibble: 2 × 2
  Metric                    Value
  &lt;chr&gt;                     &lt;dbl&gt;
1 F-observed                 7.29
2 F-critical (alpha = 0.05)  3.52</a:t>
                </a:r>
              </a:p>
            </p:txBody>
          </p:sp>
        </mc:Choice>
      </mc:AlternateContent>
      <p:pic>
        <p:nvPicPr>
          <p:cNvPr descr="analysis_of_variance_lecture_files/figure-pptx/unnamed-chunk-11-1.png" id="0" name="Picture 1"/>
          <p:cNvPicPr>
            <a:picLocks noGrp="1" noChangeAspect="1"/>
          </p:cNvPicPr>
          <p:nvPr/>
        </p:nvPicPr>
        <p:blipFill>
          <a:blip r:embed="rId2"/>
          <a:stretch>
            <a:fillRect/>
          </a:stretch>
        </p:blipFill>
        <p:spPr bwMode="auto">
          <a:xfrm>
            <a:off x="6121400" y="1663700"/>
            <a:ext cx="2781300" cy="2451100"/>
          </a:xfrm>
          <a:prstGeom prst="rect">
            <a:avLst/>
          </a:prstGeom>
          <a:noFill/>
          <a:ln w="9525">
            <a:noFill/>
            <a:headEnd/>
            <a:tailEnd/>
          </a:ln>
        </p:spPr>
      </p:pic>
    </p:spTree>
  </p:cSl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Where We Left Off</a:t>
            </a:r>
          </a:p>
        </p:txBody>
      </p:sp>
      <p:sp>
        <p:nvSpPr>
          <p:cNvPr id="3" name="Content Placeholder 2"/>
          <p:cNvSpPr>
            <a:spLocks noGrp="1"/>
          </p:cNvSpPr>
          <p:nvPr>
            <p:ph idx="1" sz="half"/>
          </p:nvPr>
        </p:nvSpPr>
        <p:spPr/>
        <p:txBody>
          <a:bodyPr/>
          <a:lstStyle/>
          <a:p>
            <a:pPr lvl="0" indent="0" marL="0">
              <a:buNone/>
            </a:pPr>
            <a:r>
              <a:rPr/>
              <a:t>Covered last time — Multiple Regression:</a:t>
            </a:r>
          </a:p>
          <a:p>
            <a:pPr lvl="0"/>
            <a:r>
              <a:rPr/>
              <a:t>The MLR model, regression parameters</a:t>
            </a:r>
          </a:p>
          <a:p>
            <a:pPr lvl="0"/>
            <a:r>
              <a:rPr/>
              <a:t>Analysis of variance for regression</a:t>
            </a:r>
          </a:p>
          <a:p>
            <a:pPr lvl="0"/>
            <a:r>
              <a:rPr/>
              <a:t>Null hypotheses, explained variance</a:t>
            </a:r>
          </a:p>
          <a:p>
            <a:pPr lvl="0"/>
            <a:r>
              <a:rPr/>
              <a:t>Assumptions and diagnostics</a:t>
            </a:r>
          </a:p>
          <a:p>
            <a:pPr lvl="0"/>
            <a:r>
              <a:rPr/>
              <a:t>Collinearity, interactions, dummy variables</a:t>
            </a:r>
          </a:p>
          <a:p>
            <a:pPr lvl="0"/>
            <a:r>
              <a:rPr/>
              <a:t>Model selection, importance of predictors</a:t>
            </a:r>
          </a:p>
          <a:p>
            <a:pPr lvl="0" indent="0" marL="1270000">
              <a:buNone/>
            </a:pPr>
            <a:r>
              <a:rPr sz="2000" b="1"/>
              <a:t>Note</a:t>
            </a:r>
          </a:p>
          <a:p>
            <a:pPr lvl="0" indent="0" marL="1270000">
              <a:buNone/>
            </a:pPr>
            <a:r>
              <a:rPr sz="2000" b="1"/>
              <a:t>✅ Key idea from last lecture</a:t>
            </a:r>
          </a:p>
          <a:p>
            <a:pPr lvl="0" indent="0" marL="1270000">
              <a:buNone/>
            </a:pPr>
            <a:r>
              <a:rPr sz="2000"/>
              <a:t>You already built an ANOVA table for a regression — you just called it “analysis of variance for regression.” Today we apply the exact same machinery to categorical predictors.</a:t>
            </a:r>
          </a:p>
        </p:txBody>
      </p:sp>
      <p:pic>
        <p:nvPicPr>
          <p:cNvPr descr="images/clipboard-2698541257.png" id="0" name="Picture 1"/>
          <p:cNvPicPr>
            <a:picLocks noGrp="1" noChangeAspect="1"/>
          </p:cNvPicPr>
          <p:nvPr/>
        </p:nvPicPr>
        <p:blipFill>
          <a:blip r:embed="rId2"/>
          <a:stretch>
            <a:fillRect/>
          </a:stretch>
        </p:blipFill>
        <p:spPr bwMode="auto">
          <a:xfrm>
            <a:off x="6121400" y="1739900"/>
            <a:ext cx="2781300" cy="1816100"/>
          </a:xfrm>
          <a:prstGeom prst="rect">
            <a:avLst/>
          </a:prstGeom>
          <a:noFill/>
          <a:ln w="9525">
            <a:noFill/>
            <a:headEnd/>
            <a:tailEnd/>
          </a:ln>
        </p:spPr>
      </p:pic>
      <p:sp>
        <p:nvSpPr>
          <p:cNvPr id="1" name="TextBox 3"/>
          <p:cNvSpPr txBox="1"/>
          <p:nvPr>
            <p:ph idx="1"/>
          </p:nvPr>
        </p:nvSpPr>
        <p:spPr>
          <a:xfrm>
            <a:off x="6121400" y="4622800"/>
            <a:ext cx="2781300" cy="508000"/>
          </a:xfrm>
          <a:prstGeom prst="rect">
            <a:avLst/>
          </a:prstGeom>
          <a:noFill/>
        </p:spPr>
        <p:txBody>
          <a:bodyPr/>
          <a:lstStyle/>
          <a:p>
            <a:pPr lvl="0" indent="0" marL="0" algn="ctr">
              <a:buNone/>
            </a:pPr>
            <a:r>
              <a:rPr/>
              <a:t>XKCD comic ‘Linear Regression’: a scatterplot of scattered points with a nearly flat fitted regression line labeled R-squared = 0.06 next to the same points connected into a constellation-like stick figure labeled ‘Rexthor, the Dog-Bearer’, captioned ‘I don’t trust linear regressions when it’s harder to guess the direction of the correlation from the scatter plot than to find new constellations on it.’</a:t>
            </a:r>
          </a:p>
        </p:txBody>
      </p:sp>
    </p:spTree>
  </p:cSl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Connection of an F-Test to a T-Test</a:t>
            </a:r>
          </a:p>
        </p:txBody>
      </p:sp>
      <mc:AlternateContent xmlns:mc="http://schemas.openxmlformats.org/markup-compatibility/2006">
        <mc:Choice xmlns:a14="http://schemas.microsoft.com/office/drawing/2010/main" Requires="a14">
          <p:sp>
            <p:nvSpPr>
              <p:cNvPr id="3" name="Content Placeholder 2"/>
              <p:cNvSpPr>
                <a:spLocks noGrp="1"/>
              </p:cNvSpPr>
              <p:nvPr>
                <p:ph idx="1" sz="half"/>
              </p:nvPr>
            </p:nvSpPr>
            <p:spPr/>
            <p:txBody>
              <a:bodyPr/>
              <a:lstStyle/>
              <a:p>
                <a:pPr lvl="0" indent="0" marL="0">
                  <a:buNone/>
                </a:pPr>
                <a:r>
                  <a:rPr/>
                  <a:t>An ANOVA with two groups (a = 2) is equivalent to a t-test — why F = t²? Both test the same hypothesis: are the means of two groups different?</a:t>
                </a:r>
              </a:p>
              <a:p>
                <a:pPr lvl="0"/>
                <a:r>
                  <a:rPr b="1"/>
                  <a:t>The t-statistic:</a:t>
                </a:r>
                <a:r>
                  <a:rPr/>
                  <a:t> </a:t>
                </a:r>
                <a14:m>
                  <m:oMath xmlns:m="http://schemas.openxmlformats.org/officeDocument/2006/math">
                    <m:r>
                      <m:t>t</m:t>
                    </m:r>
                    <m:r>
                      <m:rPr>
                        <m:sty m:val="p"/>
                      </m:rPr>
                      <m:t>=</m:t>
                    </m:r>
                    <m:f>
                      <m:fPr>
                        <m:type m:val="bar"/>
                      </m:fPr>
                      <m:num>
                        <m:sSub>
                          <m:e>
                            <m:acc>
                              <m:accPr>
                                <m:chr m:val="‾"/>
                              </m:accPr>
                              <m:e>
                                <m:r>
                                  <m:t>X</m:t>
                                </m:r>
                              </m:e>
                            </m:acc>
                          </m:e>
                          <m:sub>
                            <m:r>
                              <m:t>1</m:t>
                            </m:r>
                          </m:sub>
                        </m:sSub>
                        <m:r>
                          <m:rPr>
                            <m:sty m:val="p"/>
                          </m:rPr>
                          <m:t>−</m:t>
                        </m:r>
                        <m:sSub>
                          <m:e>
                            <m:acc>
                              <m:accPr>
                                <m:chr m:val="‾"/>
                              </m:accPr>
                              <m:e>
                                <m:r>
                                  <m:t>X</m:t>
                                </m:r>
                              </m:e>
                            </m:acc>
                          </m:e>
                          <m:sub>
                            <m:r>
                              <m:t>2</m:t>
                            </m:r>
                          </m:sub>
                        </m:sSub>
                      </m:num>
                      <m:den>
                        <m:r>
                          <m:t>S</m:t>
                        </m:r>
                        <m:sSub>
                          <m:e>
                            <m:r>
                              <m:t>E</m:t>
                            </m:r>
                          </m:e>
                          <m:sub>
                            <m:r>
                              <m:t>d</m:t>
                            </m:r>
                            <m:r>
                              <m:t>i</m:t>
                            </m:r>
                            <m:r>
                              <m:t>f</m:t>
                            </m:r>
                            <m:r>
                              <m:t>f</m:t>
                            </m:r>
                            <m:r>
                              <m:t>e</m:t>
                            </m:r>
                            <m:r>
                              <m:t>r</m:t>
                            </m:r>
                            <m:r>
                              <m:t>e</m:t>
                            </m:r>
                            <m:r>
                              <m:t>n</m:t>
                            </m:r>
                            <m:r>
                              <m:t>c</m:t>
                            </m:r>
                            <m:r>
                              <m:t>e</m:t>
                            </m:r>
                          </m:sub>
                        </m:sSub>
                      </m:den>
                    </m:f>
                  </m:oMath>
                </a14:m>
                <a:r>
                  <a:rPr/>
                  <a:t> — measures how many standard errors apart the two means are, and can be + or −</a:t>
                </a:r>
              </a:p>
              <a:p>
                <a:pPr lvl="0"/>
                <a:r>
                  <a:rPr b="1"/>
                  <a:t>The F-statistic:</a:t>
                </a:r>
                <a:r>
                  <a:rPr/>
                  <a:t> </a:t>
                </a:r>
                <a14:m>
                  <m:oMath xmlns:m="http://schemas.openxmlformats.org/officeDocument/2006/math">
                    <m:r>
                      <m:t>F</m:t>
                    </m:r>
                    <m:r>
                      <m:rPr>
                        <m:sty m:val="p"/>
                      </m:rPr>
                      <m:t>=</m:t>
                    </m:r>
                    <m:f>
                      <m:fPr>
                        <m:type m:val="bar"/>
                      </m:fPr>
                      <m:num>
                        <m:r>
                          <m:t>M</m:t>
                        </m:r>
                        <m:sSub>
                          <m:e>
                            <m:r>
                              <m:t>S</m:t>
                            </m:r>
                          </m:e>
                          <m:sub>
                            <m:r>
                              <m:t>B</m:t>
                            </m:r>
                          </m:sub>
                        </m:sSub>
                      </m:num>
                      <m:den>
                        <m:r>
                          <m:t>M</m:t>
                        </m:r>
                        <m:sSub>
                          <m:e>
                            <m:r>
                              <m:t>S</m:t>
                            </m:r>
                          </m:e>
                          <m:sub>
                            <m:r>
                              <m:t>W</m:t>
                            </m:r>
                          </m:sub>
                        </m:sSub>
                      </m:den>
                    </m:f>
                  </m:oMath>
                </a14:m>
                <a:r>
                  <a:rPr/>
                  <a:t> — the ratio of variance </a:t>
                </a:r>
                <a:r>
                  <a:rPr i="1"/>
                  <a:t>between</a:t>
                </a:r>
                <a:r>
                  <a:rPr/>
                  <a:t> groups to variance </a:t>
                </a:r>
                <a:r>
                  <a:rPr i="1"/>
                  <a:t>within</a:t>
                </a:r>
                <a:r>
                  <a:rPr/>
                  <a:t> groups</a:t>
                </a:r>
              </a:p>
              <a:p>
                <a:pPr lvl="0"/>
                <a:r>
                  <a:rPr/>
                  <a:t>Unlike t, F is always non-negative (it’s a ratio of squared quantities)</a:t>
                </a:r>
              </a:p>
            </p:txBody>
          </p:sp>
        </mc:Choice>
      </mc:AlternateContent>
      <mc:AlternateContent xmlns:mc="http://schemas.openxmlformats.org/markup-compatibility/2006">
        <mc:Choice xmlns:a14="http://schemas.microsoft.com/office/drawing/2010/main" Requires="a14">
          <p:sp>
            <p:nvSpPr>
              <p:cNvPr id="4" name="Content Placeholder 3"/>
              <p:cNvSpPr>
                <a:spLocks noGrp="1"/>
              </p:cNvSpPr>
              <p:nvPr>
                <p:ph idx="2" sz="half"/>
              </p:nvPr>
            </p:nvSpPr>
            <p:spPr/>
            <p:txBody>
              <a:bodyPr/>
              <a:lstStyle/>
              <a:p>
                <a:pPr lvl="0" indent="0" marL="0">
                  <a:buNone/>
                </a:pPr>
                <a:r>
                  <a:rPr b="1"/>
                  <a:t>The mathematical connection:</a:t>
                </a:r>
              </a:p>
              <a:p>
                <a:pPr lvl="0"/>
                <a:r>
                  <a:rPr/>
                  <a:t>Both measure the same signal-to-noise ratio — numerators capture the difference between groups (signal), denominators capture variability within groups (noise)</a:t>
                </a:r>
              </a:p>
              <a:p>
                <a:pPr lvl="0"/>
                <a:r>
                  <a:rPr/>
                  <a:t>With two groups: </a:t>
                </a:r>
                <a14:m>
                  <m:oMath xmlns:m="http://schemas.openxmlformats.org/officeDocument/2006/math">
                    <m:r>
                      <m:t>M</m:t>
                    </m:r>
                    <m:sSub>
                      <m:e>
                        <m:r>
                          <m:t>S</m:t>
                        </m:r>
                      </m:e>
                      <m:sub>
                        <m:r>
                          <m:t>B</m:t>
                        </m:r>
                      </m:sub>
                    </m:sSub>
                  </m:oMath>
                </a14:m>
                <a:r>
                  <a:rPr/>
                  <a:t> relates directly to </a:t>
                </a:r>
                <a14:m>
                  <m:oMath xmlns:m="http://schemas.openxmlformats.org/officeDocument/2006/math">
                    <m:r>
                      <m:rPr>
                        <m:sty m:val="p"/>
                      </m:rPr>
                      <m:t>(</m:t>
                    </m:r>
                    <m:sSub>
                      <m:e>
                        <m:acc>
                          <m:accPr>
                            <m:chr m:val="‾"/>
                          </m:accPr>
                          <m:e>
                            <m:r>
                              <m:t>X</m:t>
                            </m:r>
                          </m:e>
                        </m:acc>
                      </m:e>
                      <m:sub>
                        <m:r>
                          <m:t>1</m:t>
                        </m:r>
                      </m:sub>
                    </m:sSub>
                    <m:r>
                      <m:rPr>
                        <m:sty m:val="p"/>
                      </m:rPr>
                      <m:t>−</m:t>
                    </m:r>
                    <m:sSub>
                      <m:e>
                        <m:acc>
                          <m:accPr>
                            <m:chr m:val="‾"/>
                          </m:accPr>
                          <m:e>
                            <m:r>
                              <m:t>X</m:t>
                            </m:r>
                          </m:e>
                        </m:acc>
                      </m:e>
                      <m:sub>
                        <m:r>
                          <m:t>2</m:t>
                        </m:r>
                      </m:sub>
                    </m:sSub>
                    <m:sSup>
                      <m:e>
                        <m:r>
                          <m:rPr>
                            <m:sty m:val="p"/>
                          </m:rPr>
                          <m:t>)</m:t>
                        </m:r>
                      </m:e>
                      <m:sup>
                        <m:r>
                          <m:t>2</m:t>
                        </m:r>
                      </m:sup>
                    </m:sSup>
                  </m:oMath>
                </a14:m>
                <a:r>
                  <a:rPr/>
                  <a:t>, and </a:t>
                </a:r>
                <a14:m>
                  <m:oMath xmlns:m="http://schemas.openxmlformats.org/officeDocument/2006/math">
                    <m:r>
                      <m:t>M</m:t>
                    </m:r>
                    <m:sSub>
                      <m:e>
                        <m:r>
                          <m:t>S</m:t>
                        </m:r>
                      </m:e>
                      <m:sub>
                        <m:r>
                          <m:t>W</m:t>
                        </m:r>
                      </m:sub>
                    </m:sSub>
                  </m:oMath>
                </a14:m>
                <a:r>
                  <a:rPr/>
                  <a:t> relates to the pooled variance</a:t>
                </a:r>
              </a:p>
              <a:p>
                <a:pPr lvl="0"/>
                <a:r>
                  <a:rPr b="1"/>
                  <a:t>Degrees of freedom match up too:</a:t>
                </a:r>
                <a:r>
                  <a:rPr/>
                  <a:t> t-test df = n₁ + n₂ − 2; F-test df₁ = 1 (numerator), df₂ = n₁ + n₂ − 2 (denominator)</a:t>
                </a:r>
              </a:p>
              <a:p>
                <a:pPr lvl="0"/>
                <a:r>
                  <a:rPr/>
                  <a:t>An F-distribution with df₁ = 1 is the square of a t-distribution with df₂</a:t>
                </a:r>
              </a:p>
            </p:txBody>
          </p:sp>
        </mc:Choice>
      </mc:AlternateContent>
    </p:spTree>
  </p:cSl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Why This Matters — ANOVA Generalizes the T-Test</a:t>
            </a:r>
          </a:p>
        </p:txBody>
      </p:sp>
      <p:sp>
        <p:nvSpPr>
          <p:cNvPr id="3" name="Content Placeholder 2"/>
          <p:cNvSpPr>
            <a:spLocks noGrp="1"/>
          </p:cNvSpPr>
          <p:nvPr>
            <p:ph idx="1" sz="half"/>
          </p:nvPr>
        </p:nvSpPr>
        <p:spPr/>
        <p:txBody>
          <a:bodyPr/>
          <a:lstStyle/>
          <a:p>
            <a:pPr lvl="0"/>
            <a:r>
              <a:rPr/>
              <a:t>Shows ANOVA is actually a </a:t>
            </a:r>
            <a:r>
              <a:rPr i="1"/>
              <a:t>generalization</a:t>
            </a:r>
            <a:r>
              <a:rPr/>
              <a:t> of the t-test</a:t>
            </a:r>
          </a:p>
          <a:p>
            <a:pPr lvl="0"/>
            <a:r>
              <a:rPr/>
              <a:t>When a = 2, you get the same result either way</a:t>
            </a:r>
          </a:p>
          <a:p>
            <a:pPr lvl="0"/>
            <a:r>
              <a:rPr/>
              <a:t>But ANOVA extends naturally to comparing three or more groups — you can’t do that directly with a t-test without running into multiple-comparison problems</a:t>
            </a:r>
          </a:p>
        </p:txBody>
      </p:sp>
      <p:sp>
        <p:nvSpPr>
          <p:cNvPr id="4" name="Content Placeholder 3"/>
          <p:cNvSpPr>
            <a:spLocks noGrp="1"/>
          </p:cNvSpPr>
          <p:nvPr>
            <p:ph idx="2" sz="half"/>
          </p:nvPr>
        </p:nvSpPr>
        <p:spPr/>
        <p:txBody>
          <a:bodyPr/>
          <a:lstStyle/>
          <a:p>
            <a:pPr lvl="0" indent="0">
              <a:buNone/>
            </a:pPr>
            <a:r>
              <a:rPr>
                <a:latin typeface="Courier"/>
              </a:rPr>
              <a:t>Using circ_data (Control vs Knees groups):
 t-statistic: 0.0741 
 t^2: 0.0055 
 F-statistic: 0.0055 
 Difference (should be ~0): 0 </a:t>
            </a:r>
          </a:p>
        </p:txBody>
      </p:sp>
    </p:spTree>
  </p:cSl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F-Ratio, Confirmed on the Full Model</a:t>
            </a:r>
          </a:p>
        </p:txBody>
      </p:sp>
      <mc:AlternateContent xmlns:mc="http://schemas.openxmlformats.org/markup-compatibility/2006">
        <mc:Choice xmlns:a14="http://schemas.microsoft.com/office/drawing/2010/main" Requires="a14">
          <p:sp>
            <p:nvSpPr>
              <p:cNvPr id="3" name="Content Placeholder 2"/>
              <p:cNvSpPr>
                <a:spLocks noGrp="1"/>
              </p:cNvSpPr>
              <p:nvPr>
                <p:ph idx="1" sz="half"/>
              </p:nvPr>
            </p:nvSpPr>
            <p:spPr/>
            <p:txBody>
              <a:bodyPr/>
              <a:lstStyle/>
              <a:p>
                <a:pPr lvl="0" indent="0" marL="0">
                  <a:buNone/>
                </a:pPr>
                <a14:m>
                  <m:oMathPara xmlns:m="http://schemas.openxmlformats.org/officeDocument/2006/math">
                    <m:oMathParaPr>
                      <m:jc m:val="center"/>
                    </m:oMathParaPr>
                    <m:oMath>
                      <m:r>
                        <m:t>F</m:t>
                      </m:r>
                      <m:r>
                        <m:rPr>
                          <m:sty m:val="p"/>
                        </m:rPr>
                        <m:t>=</m:t>
                      </m:r>
                      <m:f>
                        <m:fPr>
                          <m:type m:val="bar"/>
                        </m:fPr>
                        <m:num>
                          <m:r>
                            <m:t>M</m:t>
                          </m:r>
                          <m:sSub>
                            <m:e>
                              <m:r>
                                <m:t>S</m:t>
                              </m:r>
                            </m:e>
                            <m:sub>
                              <m:r>
                                <m:t>a</m:t>
                              </m:r>
                              <m:r>
                                <m:t>m</m:t>
                              </m:r>
                              <m:r>
                                <m:t>o</m:t>
                              </m:r>
                              <m:r>
                                <m:t>n</m:t>
                              </m:r>
                              <m:r>
                                <m:t>g</m:t>
                              </m:r>
                            </m:sub>
                          </m:sSub>
                        </m:num>
                        <m:den>
                          <m:r>
                            <m:t>M</m:t>
                          </m:r>
                          <m:sSub>
                            <m:e>
                              <m:r>
                                <m:t>S</m:t>
                              </m:r>
                            </m:e>
                            <m:sub>
                              <m:r>
                                <m:t>e</m:t>
                              </m:r>
                              <m:r>
                                <m:t>r</m:t>
                              </m:r>
                              <m:r>
                                <m:t>r</m:t>
                              </m:r>
                              <m:r>
                                <m:t>o</m:t>
                              </m:r>
                              <m:r>
                                <m:t>r</m:t>
                              </m:r>
                            </m:sub>
                          </m:sSub>
                        </m:den>
                      </m:f>
                    </m:oMath>
                  </m:oMathPara>
                </a14:m>
              </a:p>
              <a:p>
                <a:pPr lvl="0"/>
                <a:r>
                  <a:rPr/>
                  <a:t>Under H₀ (all means equal), the F-ratio should be ≈ 1</a:t>
                </a:r>
              </a:p>
              <a:p>
                <a:pPr lvl="0"/>
                <a:r>
                  <a:rPr/>
                  <a:t>Larger F-ratios suggest among-group variance exceeds chance</a:t>
                </a:r>
              </a:p>
              <a:p>
                <a:pPr lvl="0"/>
                <a:r>
                  <a:rPr/>
                  <a:t>With the circadian rhythm data: F₂,₁₉ = 7.29, p = 0.004 — we reject H₀</a:t>
                </a:r>
              </a:p>
              <a:p>
                <a:pPr lvl="0"/>
                <a:r>
                  <a:rPr/>
                  <a:t>The F-ratio follows an F-distribution with (a − 1) and a(n − 1) df</a:t>
                </a:r>
              </a:p>
              <a:p>
                <a:pPr lvl="0" indent="0">
                  <a:buNone/>
                </a:pPr>
                <a:r>
                  <a:rPr>
                    <a:latin typeface="Courier"/>
                  </a:rPr>
                  <a:t>
Call:
lm(formula = phase_shift ~ treatment, data = circ_data)
Residuals:
     Min       1Q   Median       3Q      Max 
-1.27857 -0.36125  0.03857  0.61147  1.06571 
Coefficients:
               Estimate Std. Error t value Pr(&gt;|t|)   
(Intercept)    -0.30875    0.24888  -1.241  0.22988   
treatmentEyes  -1.24268    0.36433  -3.411  0.00293 **
treatmentKnees -0.02696    0.36433  -0.074  0.94178   
---
Signif. codes:  0 '***' 0.001 '**' 0.01 '*' 0.05 '.' 0.1 ' ' 1
Residual standard error: 0.7039 on 19 degrees of freedom
Multiple R-squared:  0.4342,    Adjusted R-squared:  0.3746 
F-statistic: 7.289 on 2 and 19 DF,  p-value: 0.004472</a:t>
                </a:r>
              </a:p>
              <a:p>
                <a:pPr lvl="0" indent="0">
                  <a:buNone/>
                </a:pPr>
                <a:r>
                  <a:rPr>
                    <a:latin typeface="Courier"/>
                  </a:rPr>
                  <a:t>Anova Table (Type II tests)
Response: phase_shift
          Sum Sq Df F value   Pr(&gt;F)   
treatment 7.2245  2  7.2894 0.004472 **
Residuals 9.4153 19                    
---
Signif. codes:  0 '***' 0.001 '**' 0.01 '*' 0.05 '.' 0.1 ' ' 1</a:t>
                </a:r>
              </a:p>
            </p:txBody>
          </p:sp>
        </mc:Choice>
      </mc:AlternateContent>
      <p:pic>
        <p:nvPicPr>
          <p:cNvPr descr="analysis_of_variance_lecture_files/figure-pptx/unnamed-chunk-14-1.png" id="0" name="Picture 1"/>
          <p:cNvPicPr>
            <a:picLocks noGrp="1" noChangeAspect="1"/>
          </p:cNvPicPr>
          <p:nvPr/>
        </p:nvPicPr>
        <p:blipFill>
          <a:blip r:embed="rId2"/>
          <a:stretch>
            <a:fillRect/>
          </a:stretch>
        </p:blipFill>
        <p:spPr bwMode="auto">
          <a:xfrm>
            <a:off x="6121400" y="1689100"/>
            <a:ext cx="2781300" cy="2413000"/>
          </a:xfrm>
          <a:prstGeom prst="rect">
            <a:avLst/>
          </a:prstGeom>
          <a:noFill/>
          <a:ln w="9525">
            <a:noFill/>
            <a:headEnd/>
            <a:tailEnd/>
          </a:ln>
        </p:spPr>
      </p:pic>
    </p:spTree>
  </p:cSl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6 · Variance Explained — R²</a:t>
            </a:r>
          </a:p>
        </p:txBody>
      </p:sp>
    </p:spTree>
  </p:cSl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Variance Explained: R²</a:t>
            </a:r>
          </a:p>
        </p:txBody>
      </p:sp>
      <mc:AlternateContent xmlns:mc="http://schemas.openxmlformats.org/markup-compatibility/2006">
        <mc:Choice xmlns:a14="http://schemas.microsoft.com/office/drawing/2010/main" Requires="a14">
          <p:sp>
            <p:nvSpPr>
              <p:cNvPr id="3" name="Content Placeholder 2"/>
              <p:cNvSpPr>
                <a:spLocks noGrp="1"/>
              </p:cNvSpPr>
              <p:nvPr>
                <p:ph idx="1" sz="half"/>
              </p:nvPr>
            </p:nvSpPr>
            <p:spPr/>
            <p:txBody>
              <a:bodyPr/>
              <a:lstStyle/>
              <a:p>
                <a:pPr lvl="0" indent="0" marL="0">
                  <a:buNone/>
                </a:pPr>
                <a:r>
                  <a:rPr/>
                  <a:t>R² summarizes the contribution of group differences to total variation:</a:t>
                </a:r>
              </a:p>
              <a:p>
                <a:pPr lvl="0" indent="0" marL="0">
                  <a:buNone/>
                </a:pPr>
                <a14:m>
                  <m:oMathPara xmlns:m="http://schemas.openxmlformats.org/officeDocument/2006/math">
                    <m:oMathParaPr>
                      <m:jc m:val="center"/>
                    </m:oMathParaPr>
                    <m:oMath>
                      <m:sSup>
                        <m:e>
                          <m:r>
                            <m:t>R</m:t>
                          </m:r>
                        </m:e>
                        <m:sup>
                          <m:r>
                            <m:t>2</m:t>
                          </m:r>
                        </m:sup>
                      </m:sSup>
                      <m:r>
                        <m:rPr>
                          <m:sty m:val="p"/>
                        </m:rPr>
                        <m:t>=</m:t>
                      </m:r>
                      <m:f>
                        <m:fPr>
                          <m:type m:val="bar"/>
                        </m:fPr>
                        <m:num>
                          <m:r>
                            <m:t>S</m:t>
                          </m:r>
                          <m:sSub>
                            <m:e>
                              <m:r>
                                <m:t>S</m:t>
                              </m:r>
                            </m:e>
                            <m:sub>
                              <m:r>
                                <m:t>a</m:t>
                              </m:r>
                              <m:r>
                                <m:t>m</m:t>
                              </m:r>
                              <m:r>
                                <m:t>o</m:t>
                              </m:r>
                              <m:r>
                                <m:t>n</m:t>
                              </m:r>
                              <m:r>
                                <m:t>g</m:t>
                              </m:r>
                            </m:sub>
                          </m:sSub>
                        </m:num>
                        <m:den>
                          <m:r>
                            <m:t>S</m:t>
                          </m:r>
                          <m:sSub>
                            <m:e>
                              <m:r>
                                <m:t>S</m:t>
                              </m:r>
                            </m:e>
                            <m:sub>
                              <m:r>
                                <m:t>t</m:t>
                              </m:r>
                              <m:r>
                                <m:t>o</m:t>
                              </m:r>
                              <m:r>
                                <m:t>t</m:t>
                              </m:r>
                              <m:r>
                                <m:t>a</m:t>
                              </m:r>
                              <m:r>
                                <m:t>l</m:t>
                              </m:r>
                            </m:sub>
                          </m:sSub>
                        </m:den>
                      </m:f>
                    </m:oMath>
                  </m:oMathPara>
                </a14:m>
              </a:p>
              <a:p>
                <a:pPr lvl="0" indent="0" marL="0">
                  <a:buNone/>
                </a:pPr>
                <a:r>
                  <a:rPr/>
                  <a:t>This is interpreted as the “fraction of the variation in Y that is explained by groups.” For the circadian rhythm data:</a:t>
                </a:r>
              </a:p>
              <a:p>
                <a:pPr lvl="0" indent="0" marL="0">
                  <a:buNone/>
                </a:pPr>
                <a14:m>
                  <m:oMathPara xmlns:m="http://schemas.openxmlformats.org/officeDocument/2006/math">
                    <m:oMathParaPr>
                      <m:jc m:val="center"/>
                    </m:oMathParaPr>
                    <m:oMath>
                      <m:sSup>
                        <m:e>
                          <m:r>
                            <m:t>R</m:t>
                          </m:r>
                        </m:e>
                        <m:sup>
                          <m:r>
                            <m:t>2</m:t>
                          </m:r>
                        </m:sup>
                      </m:sSup>
                      <m:r>
                        <m:rPr>
                          <m:sty m:val="p"/>
                        </m:rPr>
                        <m:t>=</m:t>
                      </m:r>
                      <m:f>
                        <m:fPr>
                          <m:type m:val="bar"/>
                        </m:fPr>
                        <m:num>
                          <m:r>
                            <m:t>7.224</m:t>
                          </m:r>
                        </m:num>
                        <m:den>
                          <m:r>
                            <m:t>16.639</m:t>
                          </m:r>
                        </m:den>
                      </m:f>
                      <m:r>
                        <m:rPr>
                          <m:sty m:val="p"/>
                        </m:rPr>
                        <m:t>=</m:t>
                      </m:r>
                      <m:r>
                        <m:t>0.43</m:t>
                      </m:r>
                    </m:oMath>
                  </m:oMathPara>
                </a14:m>
              </a:p>
              <a:p>
                <a:pPr lvl="0" indent="0" marL="0">
                  <a:buNone/>
                </a:pPr>
                <a:r>
                  <a:rPr/>
                  <a:t>43% of the total variation in phase shift is explained by differences in light treatment, with the remaining 57% unexplained.</a:t>
                </a:r>
              </a:p>
              <a:p>
                <a:pPr lvl="0" indent="0" marL="0">
                  <a:buNone/>
                </a:pPr>
                <a:r>
                  <a:rPr b="1"/>
                  <a:t>Connection to regression:</a:t>
                </a:r>
                <a:r>
                  <a:rPr/>
                  <a:t> this is exactly the same calculation as R² in regression, </a:t>
                </a:r>
                <a14:m>
                  <m:oMath xmlns:m="http://schemas.openxmlformats.org/officeDocument/2006/math">
                    <m:sSup>
                      <m:e>
                        <m:r>
                          <m:t>R</m:t>
                        </m:r>
                      </m:e>
                      <m:sup>
                        <m:r>
                          <m:t>2</m:t>
                        </m:r>
                      </m:sup>
                    </m:sSup>
                    <m:r>
                      <m:rPr>
                        <m:sty m:val="p"/>
                      </m:rPr>
                      <m:t>=</m:t>
                    </m:r>
                    <m:r>
                      <m:t>S</m:t>
                    </m:r>
                    <m:sSub>
                      <m:e>
                        <m:r>
                          <m:t>S</m:t>
                        </m:r>
                      </m:e>
                      <m:sub>
                        <m:r>
                          <m:t>r</m:t>
                        </m:r>
                        <m:r>
                          <m:t>e</m:t>
                        </m:r>
                        <m:r>
                          <m:t>g</m:t>
                        </m:r>
                        <m:r>
                          <m:t>r</m:t>
                        </m:r>
                        <m:r>
                          <m:t>e</m:t>
                        </m:r>
                        <m:r>
                          <m:t>s</m:t>
                        </m:r>
                        <m:r>
                          <m:t>s</m:t>
                        </m:r>
                        <m:r>
                          <m:t>i</m:t>
                        </m:r>
                        <m:r>
                          <m:t>o</m:t>
                        </m:r>
                        <m:r>
                          <m:t>n</m:t>
                        </m:r>
                      </m:sub>
                    </m:sSub>
                    <m:r>
                      <m:rPr>
                        <m:sty m:val="p"/>
                      </m:rPr>
                      <m:t>/</m:t>
                    </m:r>
                    <m:r>
                      <m:t>S</m:t>
                    </m:r>
                    <m:sSub>
                      <m:e>
                        <m:r>
                          <m:t>S</m:t>
                        </m:r>
                      </m:e>
                      <m:sub>
                        <m:r>
                          <m:t>t</m:t>
                        </m:r>
                        <m:r>
                          <m:t>o</m:t>
                        </m:r>
                        <m:r>
                          <m:t>t</m:t>
                        </m:r>
                        <m:r>
                          <m:t>a</m:t>
                        </m:r>
                        <m:r>
                          <m:t>l</m:t>
                        </m:r>
                      </m:sub>
                    </m:sSub>
                  </m:oMath>
                </a14:m>
                <a:r>
                  <a:rPr/>
                  <a:t>.</a:t>
                </a:r>
              </a:p>
            </p:txBody>
          </p:sp>
        </mc:Choice>
      </mc:AlternateContent>
      <p:pic>
        <p:nvPicPr>
          <p:cNvPr descr="analysis_of_variance_lecture_files/figure-pptx/unnamed-chunk-15-1.png" id="0" name="Picture 1"/>
          <p:cNvPicPr>
            <a:picLocks noGrp="1" noChangeAspect="1"/>
          </p:cNvPicPr>
          <p:nvPr/>
        </p:nvPicPr>
        <p:blipFill>
          <a:blip r:embed="rId2"/>
          <a:stretch>
            <a:fillRect/>
          </a:stretch>
        </p:blipFill>
        <p:spPr bwMode="auto">
          <a:xfrm>
            <a:off x="6121400" y="1346200"/>
            <a:ext cx="2781300" cy="3111500"/>
          </a:xfrm>
          <a:prstGeom prst="rect">
            <a:avLst/>
          </a:prstGeom>
          <a:noFill/>
          <a:ln w="9525">
            <a:noFill/>
            <a:headEnd/>
            <a:tailEnd/>
          </a:ln>
        </p:spPr>
      </p:pic>
    </p:spTree>
  </p:cSl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7 · Assumptions and Diagnostics</a:t>
            </a:r>
          </a:p>
        </p:txBody>
      </p:sp>
    </p:spTree>
  </p:cSl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ANOVA Assumptions</a:t>
            </a:r>
          </a:p>
        </p:txBody>
      </p:sp>
      <p:sp>
        <p:nvSpPr>
          <p:cNvPr id="3" name="Content Placeholder 2"/>
          <p:cNvSpPr>
            <a:spLocks noGrp="1"/>
          </p:cNvSpPr>
          <p:nvPr>
            <p:ph idx="1" sz="half"/>
          </p:nvPr>
        </p:nvSpPr>
        <p:spPr/>
        <p:txBody>
          <a:bodyPr/>
          <a:lstStyle/>
          <a:p>
            <a:pPr lvl="0" indent="0" marL="0">
              <a:buNone/>
            </a:pPr>
            <a:r>
              <a:rPr/>
              <a:t>ANOVA has the same assumptions as the two-sample t-test, but applied to all k groups:</a:t>
            </a:r>
          </a:p>
          <a:p>
            <a:pPr lvl="0"/>
            <a:r>
              <a:rPr b="1"/>
              <a:t>Random samples</a:t>
            </a:r>
            <a:r>
              <a:rPr/>
              <a:t> from corresponding populations</a:t>
            </a:r>
          </a:p>
          <a:p>
            <a:pPr lvl="0"/>
            <a:r>
              <a:rPr b="1"/>
              <a:t>Normality</a:t>
            </a:r>
            <a:r>
              <a:rPr/>
              <a:t> — Y values are normally distributed in each population</a:t>
            </a:r>
          </a:p>
          <a:p>
            <a:pPr lvl="0"/>
            <a:r>
              <a:rPr b="1"/>
              <a:t>Homogeneity of variance</a:t>
            </a:r>
            <a:r>
              <a:rPr/>
              <a:t> — variance is the same in all populations</a:t>
            </a:r>
          </a:p>
          <a:p>
            <a:pPr lvl="0"/>
            <a:r>
              <a:rPr b="1"/>
              <a:t>Independence</a:t>
            </a:r>
            <a:r>
              <a:rPr/>
              <a:t> — observations are independent</a:t>
            </a:r>
          </a:p>
        </p:txBody>
      </p:sp>
      <p:sp>
        <p:nvSpPr>
          <p:cNvPr id="4" name="Content Placeholder 3"/>
          <p:cNvSpPr>
            <a:spLocks noGrp="1"/>
          </p:cNvSpPr>
          <p:nvPr>
            <p:ph idx="2" sz="half"/>
          </p:nvPr>
        </p:nvSpPr>
        <p:spPr/>
        <p:txBody>
          <a:bodyPr/>
          <a:lstStyle/>
          <a:p>
            <a:pPr lvl="0" indent="0" marL="0">
              <a:buNone/>
            </a:pPr>
            <a:r>
              <a:rPr b="1"/>
              <a:t>Checking assumptions:</a:t>
            </a:r>
          </a:p>
          <a:p>
            <a:pPr lvl="0"/>
            <a:r>
              <a:rPr/>
              <a:t>Normality: QQ plots, histogram of residuals, Shapiro-Wilk test</a:t>
            </a:r>
          </a:p>
          <a:p>
            <a:pPr lvl="0"/>
            <a:r>
              <a:rPr/>
              <a:t>Homogeneity: plot residuals vs. predicted values or x-values</a:t>
            </a:r>
          </a:p>
          <a:p>
            <a:pPr lvl="0"/>
            <a:r>
              <a:rPr/>
              <a:t>Independence: examine the experimental design</a:t>
            </a:r>
          </a:p>
          <a:p>
            <a:pPr lvl="0" indent="0" marL="0">
              <a:buNone/>
            </a:pPr>
            <a:r>
              <a:rPr b="1"/>
              <a:t>If assumptions are violated:</a:t>
            </a:r>
            <a:r>
              <a:rPr/>
              <a:t> transform Y (e.g., log, square root), use robust or non-parametric alternatives, or use generalized linear models (GLMs).</a:t>
            </a:r>
          </a:p>
        </p:txBody>
      </p:sp>
    </p:spTree>
  </p:cSl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The Four Standard Diagnostic Plots</a:t>
            </a:r>
          </a:p>
        </p:txBody>
      </p:sp>
      <p:pic>
        <p:nvPicPr>
          <p:cNvPr descr="analysis_of_variance_lecture_files/figure-pptx/unnamed-chunk-16-1.png" id="0" name="Picture 1"/>
          <p:cNvPicPr>
            <a:picLocks noGrp="1" noChangeAspect="1"/>
          </p:cNvPicPr>
          <p:nvPr/>
        </p:nvPicPr>
        <p:blipFill>
          <a:blip r:embed="rId2"/>
          <a:stretch>
            <a:fillRect/>
          </a:stretch>
        </p:blipFill>
        <p:spPr bwMode="auto">
          <a:xfrm>
            <a:off x="762000" y="660400"/>
            <a:ext cx="4470400" cy="4470400"/>
          </a:xfrm>
          <a:prstGeom prst="rect">
            <a:avLst/>
          </a:prstGeom>
          <a:noFill/>
          <a:ln w="9525">
            <a:noFill/>
            <a:headEnd/>
            <a:tailEnd/>
          </a:ln>
        </p:spPr>
      </p:pic>
      <p:sp>
        <p:nvSpPr>
          <p:cNvPr id="4" name="Content Placeholder 3"/>
          <p:cNvSpPr>
            <a:spLocks noGrp="1"/>
          </p:cNvSpPr>
          <p:nvPr>
            <p:ph idx="2" sz="half"/>
          </p:nvPr>
        </p:nvSpPr>
        <p:spPr/>
        <p:txBody>
          <a:bodyPr/>
          <a:lstStyle/>
          <a:p>
            <a:pPr lvl="0" indent="0" marL="1270000">
              <a:buNone/>
            </a:pPr>
            <a:r>
              <a:rPr sz="2000" b="1"/>
              <a:t>Tip</a:t>
            </a:r>
          </a:p>
          <a:p>
            <a:pPr lvl="0" indent="0" marL="1270000">
              <a:buNone/>
            </a:pPr>
            <a:r>
              <a:rPr sz="2000" b="1"/>
              <a:t>🖐 Notice</a:t>
            </a:r>
          </a:p>
          <a:p>
            <a:pPr lvl="0" indent="0" marL="1270000">
              <a:buNone/>
            </a:pPr>
            <a:r>
              <a:rPr sz="2000"/>
              <a:t>These are the same four diagnostic views R gives you automatically from </a:t>
            </a:r>
            <a:r>
              <a:rPr sz="2000">
                <a:latin typeface="Courier"/>
              </a:rPr>
              <a:t>plot(model)</a:t>
            </a:r>
            <a:r>
              <a:rPr sz="2000"/>
              <a:t> — here built by hand with </a:t>
            </a:r>
            <a:r>
              <a:rPr sz="2000">
                <a:latin typeface="Courier"/>
              </a:rPr>
              <a:t>ggplot2</a:t>
            </a:r>
            <a:r>
              <a:rPr sz="2000"/>
              <a:t> + </a:t>
            </a:r>
            <a:r>
              <a:rPr sz="2000">
                <a:latin typeface="Courier"/>
              </a:rPr>
              <a:t>broom::fortify()</a:t>
            </a:r>
            <a:r>
              <a:rPr sz="2000"/>
              <a:t> so we can style them consistently.</a:t>
            </a:r>
          </a:p>
        </p:txBody>
      </p:sp>
    </p:spTree>
  </p:cSl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A Newer Way to Check — the </a:t>
            </a:r>
            <a:r>
              <a:rPr>
                <a:latin typeface="Courier"/>
              </a:rPr>
              <a:t>performance</a:t>
            </a:r>
            <a:r>
              <a:rPr/>
              <a:t> Package</a:t>
            </a:r>
          </a:p>
        </p:txBody>
      </p:sp>
      <p:pic>
        <p:nvPicPr>
          <p:cNvPr descr="diagnostics_2.png" id="0" name="Picture 1"/>
          <p:cNvPicPr>
            <a:picLocks noGrp="1" noChangeAspect="1"/>
          </p:cNvPicPr>
          <p:nvPr/>
        </p:nvPicPr>
        <p:blipFill>
          <a:blip r:embed="rId2"/>
          <a:stretch>
            <a:fillRect/>
          </a:stretch>
        </p:blipFill>
        <p:spPr bwMode="auto">
          <a:xfrm>
            <a:off x="685800" y="660400"/>
            <a:ext cx="4622800" cy="3962400"/>
          </a:xfrm>
          <a:prstGeom prst="rect">
            <a:avLst/>
          </a:prstGeom>
          <a:noFill/>
          <a:ln w="9525">
            <a:noFill/>
            <a:headEnd/>
            <a:tailEnd/>
          </a:ln>
        </p:spPr>
      </p:pic>
      <p:sp>
        <p:nvSpPr>
          <p:cNvPr id="1" name="TextBox 3"/>
          <p:cNvSpPr txBox="1"/>
          <p:nvPr>
            <p:ph idx="1"/>
          </p:nvPr>
        </p:nvSpPr>
        <p:spPr>
          <a:xfrm>
            <a:off x="0" y="4622800"/>
            <a:ext cx="6007100" cy="508000"/>
          </a:xfrm>
          <a:prstGeom prst="rect">
            <a:avLst/>
          </a:prstGeom>
          <a:noFill/>
        </p:spPr>
        <p:txBody>
          <a:bodyPr/>
          <a:lstStyle/>
          <a:p>
            <a:pPr lvl="0" indent="0" marL="0" algn="ctr">
              <a:buNone/>
            </a:pPr>
            <a:r>
              <a:rPr/>
              <a:t>Multi-panel model diagnostic figure generated by performance::check_model(), including residual, normality, homogeneity of variance, and collinearity panels with built-in reference bands.</a:t>
            </a:r>
          </a:p>
        </p:txBody>
      </p:sp>
      <p:sp>
        <p:nvSpPr>
          <p:cNvPr id="4" name="Content Placeholder 3"/>
          <p:cNvSpPr>
            <a:spLocks noGrp="1"/>
          </p:cNvSpPr>
          <p:nvPr>
            <p:ph idx="2" sz="half"/>
          </p:nvPr>
        </p:nvSpPr>
        <p:spPr/>
        <p:txBody>
          <a:bodyPr/>
          <a:lstStyle/>
          <a:p>
            <a:pPr lvl="0" indent="0" marL="1270000">
              <a:buNone/>
            </a:pPr>
            <a:r>
              <a:rPr sz="2000" b="1"/>
              <a:t>Note</a:t>
            </a:r>
          </a:p>
          <a:p>
            <a:pPr lvl="0" indent="0" marL="1270000">
              <a:buNone/>
            </a:pPr>
            <a:r>
              <a:rPr sz="2000" b="1"/>
              <a:t>✅ Key idea</a:t>
            </a:r>
          </a:p>
          <a:p>
            <a:pPr lvl="0" indent="0" marL="1270000">
              <a:buNone/>
            </a:pPr>
            <a:r>
              <a:rPr sz="2000">
                <a:latin typeface="Courier"/>
              </a:rPr>
              <a:t>check_model()</a:t>
            </a:r>
            <a:r>
              <a:rPr sz="2000"/>
              <a:t> from the </a:t>
            </a:r>
            <a:r>
              <a:rPr sz="2000">
                <a:latin typeface="Courier"/>
              </a:rPr>
              <a:t>performance</a:t>
            </a:r>
            <a:r>
              <a:rPr sz="2000"/>
              <a:t> package builds all the standard diagnostic panels — plus a few extra (e.g., collinearity) — in one call, with built-in guidance on what “good” looks like for each panel.</a:t>
            </a:r>
          </a:p>
        </p:txBody>
      </p:sp>
    </p:spTree>
  </p:cSl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Levene’s Test</a:t>
            </a:r>
          </a:p>
        </p:txBody>
      </p:sp>
      <p:sp>
        <p:nvSpPr>
          <p:cNvPr id="3" name="Content Placeholder 2"/>
          <p:cNvSpPr>
            <a:spLocks noGrp="1"/>
          </p:cNvSpPr>
          <p:nvPr>
            <p:ph idx="1" sz="half"/>
          </p:nvPr>
        </p:nvSpPr>
        <p:spPr/>
        <p:txBody>
          <a:bodyPr/>
          <a:lstStyle/>
          <a:p>
            <a:pPr lvl="0" indent="0" marL="0">
              <a:buNone/>
            </a:pPr>
            <a:r>
              <a:rPr/>
              <a:t>Levene’s test of homogeneity of variance.</a:t>
            </a:r>
          </a:p>
          <a:p>
            <a:pPr lvl="0"/>
            <a:r>
              <a:rPr/>
              <a:t>Null hypothesis: variances are homogeneous</a:t>
            </a:r>
          </a:p>
          <a:p>
            <a:pPr lvl="0"/>
            <a:r>
              <a:rPr/>
              <a:t>So you </a:t>
            </a:r>
            <a:r>
              <a:rPr i="1"/>
              <a:t>want</a:t>
            </a:r>
            <a:r>
              <a:rPr/>
              <a:t> a non-significant result here</a:t>
            </a:r>
          </a:p>
        </p:txBody>
      </p:sp>
      <p:sp>
        <p:nvSpPr>
          <p:cNvPr id="4" name="Content Placeholder 3"/>
          <p:cNvSpPr>
            <a:spLocks noGrp="1"/>
          </p:cNvSpPr>
          <p:nvPr>
            <p:ph idx="2" sz="half"/>
          </p:nvPr>
        </p:nvSpPr>
        <p:spPr/>
        <p:txBody>
          <a:bodyPr/>
          <a:lstStyle/>
          <a:p>
            <a:pPr lvl="0" indent="0">
              <a:buNone/>
            </a:pPr>
            <a:r>
              <a:rPr>
                <a:latin typeface="Courier"/>
              </a:rPr>
              <a:t>Levene's Test for Homogeneity of Variance (center = median)
      Df F value Pr(&gt;F)
group  2  0.1586 0.8545
      19               </a:t>
            </a:r>
          </a:p>
        </p:txBody>
      </p:sp>
    </p:spTree>
  </p:cSl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1 · ANOVA Overview</a:t>
            </a:r>
          </a:p>
        </p:txBody>
      </p:sp>
    </p:spTree>
  </p:cSl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Shapiro-Wilk Test</a:t>
            </a:r>
          </a:p>
        </p:txBody>
      </p:sp>
      <p:sp>
        <p:nvSpPr>
          <p:cNvPr id="3" name="Content Placeholder 2"/>
          <p:cNvSpPr>
            <a:spLocks noGrp="1"/>
          </p:cNvSpPr>
          <p:nvPr>
            <p:ph idx="1" sz="half"/>
          </p:nvPr>
        </p:nvSpPr>
        <p:spPr/>
        <p:txBody>
          <a:bodyPr/>
          <a:lstStyle/>
          <a:p>
            <a:pPr lvl="0" indent="0" marL="0">
              <a:buNone/>
            </a:pPr>
            <a:r>
              <a:rPr/>
              <a:t>Shapiro-Wilk normality test.</a:t>
            </a:r>
          </a:p>
          <a:p>
            <a:pPr lvl="0"/>
            <a:r>
              <a:rPr/>
              <a:t>Null hypothesis: the data are normally distributed</a:t>
            </a:r>
          </a:p>
          <a:p>
            <a:pPr lvl="0"/>
            <a:r>
              <a:rPr/>
              <a:t>So you </a:t>
            </a:r>
            <a:r>
              <a:rPr i="1"/>
              <a:t>want</a:t>
            </a:r>
            <a:r>
              <a:rPr/>
              <a:t> a non-significant result here</a:t>
            </a:r>
          </a:p>
        </p:txBody>
      </p:sp>
      <p:sp>
        <p:nvSpPr>
          <p:cNvPr id="4" name="Content Placeholder 3"/>
          <p:cNvSpPr>
            <a:spLocks noGrp="1"/>
          </p:cNvSpPr>
          <p:nvPr>
            <p:ph idx="2" sz="half"/>
          </p:nvPr>
        </p:nvSpPr>
        <p:spPr/>
        <p:txBody>
          <a:bodyPr/>
          <a:lstStyle/>
          <a:p>
            <a:pPr lvl="0" indent="0">
              <a:buNone/>
            </a:pPr>
            <a:r>
              <a:rPr>
                <a:latin typeface="Courier"/>
              </a:rPr>
              <a:t>
    Shapiro-Wilk normality test
data:  residuals(circ_model)
W = 0.95893, p-value = 0.468</a:t>
            </a:r>
          </a:p>
        </p:txBody>
      </p:sp>
    </p:spTree>
  </p:cSl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Shared Assumptions with Regression</a:t>
            </a:r>
          </a:p>
        </p:txBody>
      </p:sp>
      <p:sp>
        <p:nvSpPr>
          <p:cNvPr id="3" name="Content Placeholder 2"/>
          <p:cNvSpPr>
            <a:spLocks noGrp="1"/>
          </p:cNvSpPr>
          <p:nvPr>
            <p:ph idx="1"/>
          </p:nvPr>
        </p:nvSpPr>
        <p:spPr/>
        <p:txBody>
          <a:bodyPr/>
          <a:lstStyle/>
          <a:p>
            <a:pPr lvl="0" indent="0" marL="1270000">
              <a:buNone/>
            </a:pPr>
            <a:r>
              <a:rPr sz="2000" b="1"/>
              <a:t>Note</a:t>
            </a:r>
          </a:p>
          <a:p>
            <a:pPr lvl="0" indent="0" marL="1270000">
              <a:buNone/>
            </a:pPr>
            <a:r>
              <a:rPr sz="2000" b="1"/>
              <a:t>ANOVA and regression share virtually identical assumptions, because they are both linear models:</a:t>
            </a:r>
          </a:p>
        </p:txBody>
      </p:sp>
    </p:spTree>
  </p:cSl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8 · Post-Hoc Testing</a:t>
            </a:r>
          </a:p>
        </p:txBody>
      </p:sp>
    </p:spTree>
  </p:cSl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ANOVA Post-Hoc Testing — Overview</a:t>
            </a:r>
          </a:p>
        </p:txBody>
      </p:sp>
      <p:sp>
        <p:nvSpPr>
          <p:cNvPr id="3" name="Content Placeholder 2"/>
          <p:cNvSpPr>
            <a:spLocks noGrp="1"/>
          </p:cNvSpPr>
          <p:nvPr>
            <p:ph idx="1" sz="half"/>
          </p:nvPr>
        </p:nvSpPr>
        <p:spPr/>
        <p:txBody>
          <a:bodyPr/>
          <a:lstStyle/>
          <a:p>
            <a:pPr lvl="0" indent="0" marL="0">
              <a:buNone/>
            </a:pPr>
            <a:r>
              <a:rPr/>
              <a:t>When ANOVA rejects H₀, we need to determine which groups differ.</a:t>
            </a:r>
          </a:p>
          <a:p>
            <a:pPr lvl="0"/>
            <a:r>
              <a:rPr b="1"/>
              <a:t>Unplanned (post hoc) comparisons:</a:t>
            </a:r>
            <a:r>
              <a:rPr/>
              <a:t> used when no specific comparisons were planned; must adjust for multiple testing. Common methods: Tukey-Kramer, Bonferroni, Scheffé, Sidak</a:t>
            </a:r>
          </a:p>
          <a:p>
            <a:pPr lvl="0"/>
            <a:r>
              <a:rPr b="1"/>
              <a:t>Planned comparisons:</a:t>
            </a:r>
            <a:r>
              <a:rPr/>
              <a:t> have strong prior justification, use pooled variance from all groups, have higher precision than separate t-tests</a:t>
            </a:r>
          </a:p>
          <a:p>
            <a:pPr lvl="0"/>
            <a:r>
              <a:rPr b="1"/>
              <a:t>Example:</a:t>
            </a:r>
            <a:r>
              <a:rPr/>
              <a:t> Tukey’s HSD to compare all pairs of treatments in the circadian rhythm data</a:t>
            </a:r>
          </a:p>
        </p:txBody>
      </p:sp>
      <p:sp>
        <p:nvSpPr>
          <p:cNvPr id="4" name="Content Placeholder 3"/>
          <p:cNvSpPr>
            <a:spLocks noGrp="1"/>
          </p:cNvSpPr>
          <p:nvPr>
            <p:ph idx="2" sz="half"/>
          </p:nvPr>
        </p:nvSpPr>
        <p:spPr/>
        <p:txBody>
          <a:bodyPr/>
          <a:lstStyle/>
          <a:p>
            <a:pPr lvl="0" indent="0">
              <a:buNone/>
            </a:pPr>
            <a:r>
              <a:rPr>
                <a:latin typeface="Courier"/>
              </a:rPr>
              <a:t> contrast        estimate    SE df t.ratio p.value
 Control - Eyes     1.243 0.364 19   3.411  0.0079
 Control - Knees    0.027 0.364 19   0.074  0.9970
 Eyes - Knees      -1.216 0.376 19  -3.231  0.0117
P value adjustment: tukey method for comparing a family of 3 estimates </a:t>
            </a:r>
          </a:p>
          <a:p>
            <a:pPr lvl="0" indent="0">
              <a:buNone/>
            </a:pPr>
            <a:r>
              <a:rPr>
                <a:latin typeface="Courier"/>
              </a:rPr>
              <a:t> treatment emmean    SE df lower.CL upper.CL .group
 Eyes      -1.551 0.266 19    -2.25   -0.855  a    
 Knees     -0.336 0.266 19    -1.03    0.361   b   
 Control   -0.309 0.249 19    -0.96    0.343   b   
Confidence level used: 0.95 
Conf-level adjustment: sidak method for 3 estimates 
P value adjustment: tukey method for comparing a family of 3 estimates 
significance level used: alpha = 0.05 
NOTE: If two or more means share the same grouping symbol,
      then we cannot show them to be different.
      But we also did not show them to be the same. </a:t>
            </a:r>
          </a:p>
        </p:txBody>
      </p:sp>
    </p:spTree>
  </p:cSl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Post-Hoc Testing — Planned Comparisons</a:t>
            </a:r>
          </a:p>
        </p:txBody>
      </p:sp>
      <p:sp>
        <p:nvSpPr>
          <p:cNvPr id="3" name="Content Placeholder 2"/>
          <p:cNvSpPr>
            <a:spLocks noGrp="1"/>
          </p:cNvSpPr>
          <p:nvPr>
            <p:ph idx="1" sz="half"/>
          </p:nvPr>
        </p:nvSpPr>
        <p:spPr/>
        <p:txBody>
          <a:bodyPr/>
          <a:lstStyle/>
          <a:p>
            <a:pPr lvl="0" indent="0" marL="0">
              <a:buNone/>
            </a:pPr>
            <a:r>
              <a:rPr/>
              <a:t>When ANOVA rejects H₀, we need to determine which groups differ.</a:t>
            </a:r>
          </a:p>
          <a:p>
            <a:pPr lvl="0"/>
            <a:r>
              <a:rPr b="1"/>
              <a:t>Unplanned (post hoc) comparisons:</a:t>
            </a:r>
            <a:r>
              <a:rPr/>
              <a:t> used when no specific comparisons were planned; must adjust for multiple testing. Common methods: Tukey-Kramer, Bonferroni, Scheffé</a:t>
            </a:r>
          </a:p>
          <a:p>
            <a:pPr lvl="0"/>
            <a:r>
              <a:rPr b="1"/>
              <a:t>Planned comparisons:</a:t>
            </a:r>
            <a:r>
              <a:rPr/>
              <a:t> have strong prior justification, use pooled variance from all groups, have higher precision than separate t-tests</a:t>
            </a:r>
          </a:p>
          <a:p>
            <a:pPr lvl="0"/>
            <a:r>
              <a:rPr b="1"/>
              <a:t>Example:</a:t>
            </a:r>
            <a:r>
              <a:rPr/>
              <a:t> using Tukey’s HSD to compare all pairs of treatments</a:t>
            </a:r>
          </a:p>
        </p:txBody>
      </p:sp>
      <p:sp>
        <p:nvSpPr>
          <p:cNvPr id="4" name="Content Placeholder 3"/>
          <p:cNvSpPr>
            <a:spLocks noGrp="1"/>
          </p:cNvSpPr>
          <p:nvPr>
            <p:ph idx="2" sz="half"/>
          </p:nvPr>
        </p:nvSpPr>
        <p:spPr/>
        <p:txBody>
          <a:bodyPr/>
          <a:lstStyle/>
          <a:p>
            <a:pPr lvl="0" indent="0">
              <a:buNone/>
            </a:pPr>
            <a:r>
              <a:rPr>
                <a:latin typeface="Courier"/>
              </a:rPr>
              <a:t>[1] "Control" "Eyes"    "Knees"  </a:t>
            </a:r>
          </a:p>
          <a:p>
            <a:pPr lvl="0" indent="0">
              <a:buNone/>
            </a:pPr>
            <a:r>
              <a:rPr>
                <a:latin typeface="Courier"/>
              </a:rPr>
              <a:t> contrast         estimate    SE df t.ratio p.value
 control vs eyes     1.243 0.364 19   3.411  0.0029
 control vs knees    0.027 0.364 19   0.074  0.9418</a:t>
            </a:r>
          </a:p>
        </p:txBody>
      </p:sp>
    </p:spTree>
  </p:cSl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Comparison of Post-Hoc Tests</a:t>
            </a:r>
          </a:p>
        </p:txBody>
      </p:sp>
      <p:sp>
        <p:nvSpPr>
          <p:cNvPr id="3" name="Content Placeholder 2"/>
          <p:cNvSpPr>
            <a:spLocks noGrp="1"/>
          </p:cNvSpPr>
          <p:nvPr>
            <p:ph idx="1" sz="half"/>
          </p:nvPr>
        </p:nvSpPr>
        <p:spPr/>
        <p:txBody>
          <a:bodyPr/>
          <a:lstStyle/>
          <a:p>
            <a:pPr lvl="0" indent="0" marL="0">
              <a:buNone/>
            </a:pPr>
            <a:r>
              <a:rPr b="1"/>
              <a:t>The main post-hoc tests:</a:t>
            </a:r>
          </a:p>
          <a:p>
            <a:pPr lvl="0"/>
            <a:r>
              <a:rPr b="1"/>
              <a:t>Tukey-Kramer (HSD):</a:t>
            </a:r>
            <a:r>
              <a:rPr/>
              <a:t> compares all possible pairs of group means, controls family-wise error rate, most powerful when comparing ALL pairwise combinations</a:t>
            </a:r>
          </a:p>
          <a:p>
            <a:pPr lvl="0"/>
            <a:r>
              <a:rPr b="1"/>
              <a:t>Bonferroni:</a:t>
            </a:r>
            <a:r>
              <a:rPr/>
              <a:t> adjusts α by dividing by the number of comparisons (α/k); very conservative; best for a small number of </a:t>
            </a:r>
            <a:r>
              <a:rPr i="1"/>
              <a:t>planned</a:t>
            </a:r>
            <a:r>
              <a:rPr/>
              <a:t> comparisons</a:t>
            </a:r>
          </a:p>
          <a:p>
            <a:pPr lvl="0"/>
            <a:r>
              <a:rPr b="1"/>
              <a:t>Sidak:</a:t>
            </a:r>
            <a:r>
              <a:rPr/>
              <a:t> similar to Bonferroni but slightly less conservative: 1−(1−α)^(1/k); gives slightly more power</a:t>
            </a:r>
          </a:p>
          <a:p>
            <a:pPr lvl="0"/>
            <a:r>
              <a:rPr b="1"/>
              <a:t>Dunnett’s Test:</a:t>
            </a:r>
            <a:r>
              <a:rPr/>
              <a:t> specifically for comparing treatment groups to a control; more powerful than the others for that specific job</a:t>
            </a:r>
          </a:p>
          <a:p>
            <a:pPr lvl="0" indent="0" marL="0">
              <a:buNone/>
            </a:pPr>
            <a:r>
              <a:rPr/>
              <a:t>The key tradeoff is between power (detecting real differences) and Type I error control (avoiding false positives). More conservative tests give better error control but less power.</a:t>
            </a:r>
          </a:p>
        </p:txBody>
      </p:sp>
      <p:sp>
        <p:nvSpPr>
          <p:cNvPr id="4" name="Content Placeholder 3"/>
          <p:cNvSpPr>
            <a:spLocks noGrp="1"/>
          </p:cNvSpPr>
          <p:nvPr>
            <p:ph idx="2" sz="half"/>
          </p:nvPr>
        </p:nvSpPr>
        <p:spPr/>
        <p:txBody>
          <a:bodyPr/>
          <a:lstStyle/>
          <a:p>
            <a:pPr lvl="0" indent="0">
              <a:buNone/>
            </a:pPr>
            <a:r>
              <a:rPr>
                <a:solidFill>
                  <a:srgbClr val="003B4F"/>
                </a:solidFill>
                <a:latin typeface="Courier"/>
              </a:rPr>
              <a:t>tukey_result &lt;- </a:t>
            </a:r>
            <a:r>
              <a:rPr>
                <a:solidFill>
                  <a:srgbClr val="4758AB"/>
                </a:solidFill>
                <a:latin typeface="Courier"/>
              </a:rPr>
              <a:t>emmeans</a:t>
            </a:r>
            <a:r>
              <a:rPr>
                <a:solidFill>
                  <a:srgbClr val="003B4F"/>
                </a:solidFill>
                <a:latin typeface="Courier"/>
              </a:rPr>
              <a:t>(circ_model, </a:t>
            </a:r>
            <a:r>
              <a:rPr>
                <a:solidFill>
                  <a:srgbClr val="20794D"/>
                </a:solidFill>
                <a:latin typeface="Courier"/>
              </a:rPr>
              <a:t>"treatment"</a:t>
            </a:r>
            <a:r>
              <a:rPr>
                <a:solidFill>
                  <a:srgbClr val="003B4F"/>
                </a:solidFill>
                <a:latin typeface="Courier"/>
              </a:rPr>
              <a:t>) </a:t>
            </a:r>
            <a:r>
              <a:rPr>
                <a:solidFill>
                  <a:srgbClr val="5E5E5E"/>
                </a:solidFill>
                <a:latin typeface="Courier"/>
              </a:rPr>
              <a:t>|&gt;</a:t>
            </a:r>
            <a:br/>
            <a:r>
              <a:rPr>
                <a:solidFill>
                  <a:srgbClr val="003B4F"/>
                </a:solidFill>
                <a:latin typeface="Courier"/>
              </a:rPr>
              <a:t>  </a:t>
            </a:r>
            <a:r>
              <a:rPr>
                <a:solidFill>
                  <a:srgbClr val="4758AB"/>
                </a:solidFill>
                <a:latin typeface="Courier"/>
              </a:rPr>
              <a:t>pairs</a:t>
            </a:r>
            <a:r>
              <a:rPr>
                <a:solidFill>
                  <a:srgbClr val="003B4F"/>
                </a:solidFill>
                <a:latin typeface="Courier"/>
              </a:rPr>
              <a:t>(</a:t>
            </a:r>
            <a:r>
              <a:rPr>
                <a:solidFill>
                  <a:srgbClr val="657422"/>
                </a:solidFill>
                <a:latin typeface="Courier"/>
              </a:rPr>
              <a:t>adjust =</a:t>
            </a:r>
            <a:r>
              <a:rPr>
                <a:solidFill>
                  <a:srgbClr val="003B4F"/>
                </a:solidFill>
                <a:latin typeface="Courier"/>
              </a:rPr>
              <a:t> </a:t>
            </a:r>
            <a:r>
              <a:rPr>
                <a:solidFill>
                  <a:srgbClr val="20794D"/>
                </a:solidFill>
                <a:latin typeface="Courier"/>
              </a:rPr>
              <a:t>"tukey"</a:t>
            </a:r>
            <a:r>
              <a:rPr>
                <a:solidFill>
                  <a:srgbClr val="003B4F"/>
                </a:solidFill>
                <a:latin typeface="Courier"/>
              </a:rPr>
              <a:t>)</a:t>
            </a:r>
            <a:br/>
            <a:br/>
            <a:r>
              <a:rPr>
                <a:solidFill>
                  <a:srgbClr val="003B4F"/>
                </a:solidFill>
                <a:latin typeface="Courier"/>
              </a:rPr>
              <a:t>bonferroni_result &lt;- </a:t>
            </a:r>
            <a:r>
              <a:rPr>
                <a:solidFill>
                  <a:srgbClr val="4758AB"/>
                </a:solidFill>
                <a:latin typeface="Courier"/>
              </a:rPr>
              <a:t>emmeans</a:t>
            </a:r>
            <a:r>
              <a:rPr>
                <a:solidFill>
                  <a:srgbClr val="003B4F"/>
                </a:solidFill>
                <a:latin typeface="Courier"/>
              </a:rPr>
              <a:t>(circ_model, </a:t>
            </a:r>
            <a:r>
              <a:rPr>
                <a:solidFill>
                  <a:srgbClr val="20794D"/>
                </a:solidFill>
                <a:latin typeface="Courier"/>
              </a:rPr>
              <a:t>"treatment"</a:t>
            </a:r>
            <a:r>
              <a:rPr>
                <a:solidFill>
                  <a:srgbClr val="003B4F"/>
                </a:solidFill>
                <a:latin typeface="Courier"/>
              </a:rPr>
              <a:t>) </a:t>
            </a:r>
            <a:r>
              <a:rPr>
                <a:solidFill>
                  <a:srgbClr val="5E5E5E"/>
                </a:solidFill>
                <a:latin typeface="Courier"/>
              </a:rPr>
              <a:t>|&gt;</a:t>
            </a:r>
            <a:br/>
            <a:r>
              <a:rPr>
                <a:solidFill>
                  <a:srgbClr val="003B4F"/>
                </a:solidFill>
                <a:latin typeface="Courier"/>
              </a:rPr>
              <a:t>  </a:t>
            </a:r>
            <a:r>
              <a:rPr>
                <a:solidFill>
                  <a:srgbClr val="4758AB"/>
                </a:solidFill>
                <a:latin typeface="Courier"/>
              </a:rPr>
              <a:t>pairs</a:t>
            </a:r>
            <a:r>
              <a:rPr>
                <a:solidFill>
                  <a:srgbClr val="003B4F"/>
                </a:solidFill>
                <a:latin typeface="Courier"/>
              </a:rPr>
              <a:t>(</a:t>
            </a:r>
            <a:r>
              <a:rPr>
                <a:solidFill>
                  <a:srgbClr val="657422"/>
                </a:solidFill>
                <a:latin typeface="Courier"/>
              </a:rPr>
              <a:t>adjust =</a:t>
            </a:r>
            <a:r>
              <a:rPr>
                <a:solidFill>
                  <a:srgbClr val="003B4F"/>
                </a:solidFill>
                <a:latin typeface="Courier"/>
              </a:rPr>
              <a:t> </a:t>
            </a:r>
            <a:r>
              <a:rPr>
                <a:solidFill>
                  <a:srgbClr val="20794D"/>
                </a:solidFill>
                <a:latin typeface="Courier"/>
              </a:rPr>
              <a:t>"bonferroni"</a:t>
            </a:r>
            <a:r>
              <a:rPr>
                <a:solidFill>
                  <a:srgbClr val="003B4F"/>
                </a:solidFill>
                <a:latin typeface="Courier"/>
              </a:rPr>
              <a:t>)</a:t>
            </a:r>
            <a:br/>
            <a:br/>
            <a:r>
              <a:rPr>
                <a:solidFill>
                  <a:srgbClr val="003B4F"/>
                </a:solidFill>
                <a:latin typeface="Courier"/>
              </a:rPr>
              <a:t>sidak_result &lt;- </a:t>
            </a:r>
            <a:r>
              <a:rPr>
                <a:solidFill>
                  <a:srgbClr val="4758AB"/>
                </a:solidFill>
                <a:latin typeface="Courier"/>
              </a:rPr>
              <a:t>emmeans</a:t>
            </a:r>
            <a:r>
              <a:rPr>
                <a:solidFill>
                  <a:srgbClr val="003B4F"/>
                </a:solidFill>
                <a:latin typeface="Courier"/>
              </a:rPr>
              <a:t>(circ_model, </a:t>
            </a:r>
            <a:r>
              <a:rPr>
                <a:solidFill>
                  <a:srgbClr val="20794D"/>
                </a:solidFill>
                <a:latin typeface="Courier"/>
              </a:rPr>
              <a:t>"treatment"</a:t>
            </a:r>
            <a:r>
              <a:rPr>
                <a:solidFill>
                  <a:srgbClr val="003B4F"/>
                </a:solidFill>
                <a:latin typeface="Courier"/>
              </a:rPr>
              <a:t>) </a:t>
            </a:r>
            <a:r>
              <a:rPr>
                <a:solidFill>
                  <a:srgbClr val="5E5E5E"/>
                </a:solidFill>
                <a:latin typeface="Courier"/>
              </a:rPr>
              <a:t>|&gt;</a:t>
            </a:r>
            <a:br/>
            <a:r>
              <a:rPr>
                <a:solidFill>
                  <a:srgbClr val="003B4F"/>
                </a:solidFill>
                <a:latin typeface="Courier"/>
              </a:rPr>
              <a:t>  </a:t>
            </a:r>
            <a:r>
              <a:rPr>
                <a:solidFill>
                  <a:srgbClr val="4758AB"/>
                </a:solidFill>
                <a:latin typeface="Courier"/>
              </a:rPr>
              <a:t>pairs</a:t>
            </a:r>
            <a:r>
              <a:rPr>
                <a:solidFill>
                  <a:srgbClr val="003B4F"/>
                </a:solidFill>
                <a:latin typeface="Courier"/>
              </a:rPr>
              <a:t>(</a:t>
            </a:r>
            <a:r>
              <a:rPr>
                <a:solidFill>
                  <a:srgbClr val="657422"/>
                </a:solidFill>
                <a:latin typeface="Courier"/>
              </a:rPr>
              <a:t>adjust =</a:t>
            </a:r>
            <a:r>
              <a:rPr>
                <a:solidFill>
                  <a:srgbClr val="003B4F"/>
                </a:solidFill>
                <a:latin typeface="Courier"/>
              </a:rPr>
              <a:t> </a:t>
            </a:r>
            <a:r>
              <a:rPr>
                <a:solidFill>
                  <a:srgbClr val="20794D"/>
                </a:solidFill>
                <a:latin typeface="Courier"/>
              </a:rPr>
              <a:t>"sidak"</a:t>
            </a:r>
            <a:r>
              <a:rPr>
                <a:solidFill>
                  <a:srgbClr val="003B4F"/>
                </a:solidFill>
                <a:latin typeface="Courier"/>
              </a:rPr>
              <a:t>)</a:t>
            </a:r>
            <a:br/>
            <a:br/>
            <a:r>
              <a:rPr>
                <a:solidFill>
                  <a:srgbClr val="003B4F"/>
                </a:solidFill>
                <a:latin typeface="Courier"/>
              </a:rPr>
              <a:t>dunnett_result &lt;- </a:t>
            </a:r>
            <a:r>
              <a:rPr>
                <a:solidFill>
                  <a:srgbClr val="4758AB"/>
                </a:solidFill>
                <a:latin typeface="Courier"/>
              </a:rPr>
              <a:t>emmeans</a:t>
            </a:r>
            <a:r>
              <a:rPr>
                <a:solidFill>
                  <a:srgbClr val="003B4F"/>
                </a:solidFill>
                <a:latin typeface="Courier"/>
              </a:rPr>
              <a:t>(circ_model, </a:t>
            </a:r>
            <a:r>
              <a:rPr>
                <a:solidFill>
                  <a:srgbClr val="20794D"/>
                </a:solidFill>
                <a:latin typeface="Courier"/>
              </a:rPr>
              <a:t>"treatment"</a:t>
            </a:r>
            <a:r>
              <a:rPr>
                <a:solidFill>
                  <a:srgbClr val="003B4F"/>
                </a:solidFill>
                <a:latin typeface="Courier"/>
              </a:rPr>
              <a:t>) </a:t>
            </a:r>
            <a:r>
              <a:rPr>
                <a:solidFill>
                  <a:srgbClr val="5E5E5E"/>
                </a:solidFill>
                <a:latin typeface="Courier"/>
              </a:rPr>
              <a:t>|&gt;</a:t>
            </a:r>
            <a:br/>
            <a:r>
              <a:rPr>
                <a:solidFill>
                  <a:srgbClr val="003B4F"/>
                </a:solidFill>
                <a:latin typeface="Courier"/>
              </a:rPr>
              <a:t>  </a:t>
            </a:r>
            <a:r>
              <a:rPr>
                <a:solidFill>
                  <a:srgbClr val="4758AB"/>
                </a:solidFill>
                <a:latin typeface="Courier"/>
              </a:rPr>
              <a:t>contrast</a:t>
            </a:r>
            <a:r>
              <a:rPr>
                <a:solidFill>
                  <a:srgbClr val="003B4F"/>
                </a:solidFill>
                <a:latin typeface="Courier"/>
              </a:rPr>
              <a:t>(</a:t>
            </a:r>
            <a:r>
              <a:rPr>
                <a:solidFill>
                  <a:srgbClr val="657422"/>
                </a:solidFill>
                <a:latin typeface="Courier"/>
              </a:rPr>
              <a:t>method =</a:t>
            </a:r>
            <a:r>
              <a:rPr>
                <a:solidFill>
                  <a:srgbClr val="003B4F"/>
                </a:solidFill>
                <a:latin typeface="Courier"/>
              </a:rPr>
              <a:t> </a:t>
            </a:r>
            <a:r>
              <a:rPr>
                <a:solidFill>
                  <a:srgbClr val="20794D"/>
                </a:solidFill>
                <a:latin typeface="Courier"/>
              </a:rPr>
              <a:t>"trt.vs.ctrl"</a:t>
            </a:r>
            <a:r>
              <a:rPr>
                <a:solidFill>
                  <a:srgbClr val="003B4F"/>
                </a:solidFill>
                <a:latin typeface="Courier"/>
              </a:rPr>
              <a:t>, </a:t>
            </a:r>
            <a:r>
              <a:rPr>
                <a:solidFill>
                  <a:srgbClr val="657422"/>
                </a:solidFill>
                <a:latin typeface="Courier"/>
              </a:rPr>
              <a:t>ref =</a:t>
            </a:r>
            <a:r>
              <a:rPr>
                <a:solidFill>
                  <a:srgbClr val="003B4F"/>
                </a:solidFill>
                <a:latin typeface="Courier"/>
              </a:rPr>
              <a:t> </a:t>
            </a:r>
            <a:r>
              <a:rPr>
                <a:solidFill>
                  <a:srgbClr val="AD0000"/>
                </a:solidFill>
                <a:latin typeface="Courier"/>
              </a:rPr>
              <a:t>1</a:t>
            </a:r>
            <a:r>
              <a:rPr>
                <a:solidFill>
                  <a:srgbClr val="003B4F"/>
                </a:solidFill>
                <a:latin typeface="Courier"/>
              </a:rPr>
              <a:t>, </a:t>
            </a:r>
            <a:r>
              <a:rPr>
                <a:solidFill>
                  <a:srgbClr val="657422"/>
                </a:solidFill>
                <a:latin typeface="Courier"/>
              </a:rPr>
              <a:t>adjust =</a:t>
            </a:r>
            <a:r>
              <a:rPr>
                <a:solidFill>
                  <a:srgbClr val="003B4F"/>
                </a:solidFill>
                <a:latin typeface="Courier"/>
              </a:rPr>
              <a:t> </a:t>
            </a:r>
            <a:r>
              <a:rPr>
                <a:solidFill>
                  <a:srgbClr val="20794D"/>
                </a:solidFill>
                <a:latin typeface="Courier"/>
              </a:rPr>
              <a:t>"dunnett"</a:t>
            </a:r>
            <a:r>
              <a:rPr>
                <a:solidFill>
                  <a:srgbClr val="003B4F"/>
                </a:solidFill>
                <a:latin typeface="Courier"/>
              </a:rPr>
              <a:t>)</a:t>
            </a:r>
            <a:br/>
            <a:br/>
            <a:r>
              <a:rPr>
                <a:solidFill>
                  <a:srgbClr val="003B4F"/>
                </a:solidFill>
                <a:latin typeface="Courier"/>
              </a:rPr>
              <a:t>all_methods &lt;- </a:t>
            </a:r>
            <a:r>
              <a:rPr>
                <a:solidFill>
                  <a:srgbClr val="4758AB"/>
                </a:solidFill>
                <a:latin typeface="Courier"/>
              </a:rPr>
              <a:t>bind_rows</a:t>
            </a:r>
            <a:r>
              <a:rPr>
                <a:solidFill>
                  <a:srgbClr val="003B4F"/>
                </a:solidFill>
                <a:latin typeface="Courier"/>
              </a:rPr>
              <a:t>(</a:t>
            </a:r>
            <a:br/>
            <a:r>
              <a:rPr>
                <a:solidFill>
                  <a:srgbClr val="003B4F"/>
                </a:solidFill>
                <a:latin typeface="Courier"/>
              </a:rPr>
              <a:t>  </a:t>
            </a:r>
            <a:r>
              <a:rPr>
                <a:solidFill>
                  <a:srgbClr val="4758AB"/>
                </a:solidFill>
                <a:latin typeface="Courier"/>
              </a:rPr>
              <a:t>summary</a:t>
            </a:r>
            <a:r>
              <a:rPr>
                <a:solidFill>
                  <a:srgbClr val="003B4F"/>
                </a:solidFill>
                <a:latin typeface="Courier"/>
              </a:rPr>
              <a:t>(tukey_result) </a:t>
            </a:r>
            <a:r>
              <a:rPr>
                <a:solidFill>
                  <a:srgbClr val="5E5E5E"/>
                </a:solidFill>
                <a:latin typeface="Courier"/>
              </a:rPr>
              <a:t>|&gt;</a:t>
            </a:r>
            <a:br/>
            <a:r>
              <a:rPr>
                <a:solidFill>
                  <a:srgbClr val="003B4F"/>
                </a:solidFill>
                <a:latin typeface="Courier"/>
              </a:rPr>
              <a:t>    </a:t>
            </a:r>
            <a:r>
              <a:rPr>
                <a:solidFill>
                  <a:srgbClr val="4758AB"/>
                </a:solidFill>
                <a:latin typeface="Courier"/>
              </a:rPr>
              <a:t>as_tibble</a:t>
            </a:r>
            <a:r>
              <a:rPr>
                <a:solidFill>
                  <a:srgbClr val="003B4F"/>
                </a:solidFill>
                <a:latin typeface="Courier"/>
              </a:rPr>
              <a:t>() </a:t>
            </a:r>
            <a:r>
              <a:rPr>
                <a:solidFill>
                  <a:srgbClr val="5E5E5E"/>
                </a:solidFill>
                <a:latin typeface="Courier"/>
              </a:rPr>
              <a:t>|&gt;</a:t>
            </a:r>
            <a:br/>
            <a:r>
              <a:rPr>
                <a:solidFill>
                  <a:srgbClr val="003B4F"/>
                </a:solidFill>
                <a:latin typeface="Courier"/>
              </a:rPr>
              <a:t>    </a:t>
            </a:r>
            <a:r>
              <a:rPr>
                <a:solidFill>
                  <a:srgbClr val="4758AB"/>
                </a:solidFill>
                <a:latin typeface="Courier"/>
              </a:rPr>
              <a:t>select</a:t>
            </a:r>
            <a:r>
              <a:rPr>
                <a:solidFill>
                  <a:srgbClr val="003B4F"/>
                </a:solidFill>
                <a:latin typeface="Courier"/>
              </a:rPr>
              <a:t>(contrast, estimate, SE, p.value) </a:t>
            </a:r>
            <a:r>
              <a:rPr>
                <a:solidFill>
                  <a:srgbClr val="5E5E5E"/>
                </a:solidFill>
                <a:latin typeface="Courier"/>
              </a:rPr>
              <a:t>|&gt;</a:t>
            </a:r>
            <a:br/>
            <a:r>
              <a:rPr>
                <a:solidFill>
                  <a:srgbClr val="003B4F"/>
                </a:solidFill>
                <a:latin typeface="Courier"/>
              </a:rPr>
              <a:t>    </a:t>
            </a:r>
            <a:r>
              <a:rPr>
                <a:solidFill>
                  <a:srgbClr val="4758AB"/>
                </a:solidFill>
                <a:latin typeface="Courier"/>
              </a:rPr>
              <a:t>mutate</a:t>
            </a:r>
            <a:r>
              <a:rPr>
                <a:solidFill>
                  <a:srgbClr val="003B4F"/>
                </a:solidFill>
                <a:latin typeface="Courier"/>
              </a:rPr>
              <a:t>(</a:t>
            </a:r>
            <a:r>
              <a:rPr>
                <a:solidFill>
                  <a:srgbClr val="657422"/>
                </a:solidFill>
                <a:latin typeface="Courier"/>
              </a:rPr>
              <a:t>Method =</a:t>
            </a:r>
            <a:r>
              <a:rPr>
                <a:solidFill>
                  <a:srgbClr val="003B4F"/>
                </a:solidFill>
                <a:latin typeface="Courier"/>
              </a:rPr>
              <a:t> </a:t>
            </a:r>
            <a:r>
              <a:rPr>
                <a:solidFill>
                  <a:srgbClr val="20794D"/>
                </a:solidFill>
                <a:latin typeface="Courier"/>
              </a:rPr>
              <a:t>"Tukey"</a:t>
            </a:r>
            <a:r>
              <a:rPr>
                <a:solidFill>
                  <a:srgbClr val="003B4F"/>
                </a:solidFill>
                <a:latin typeface="Courier"/>
              </a:rPr>
              <a:t>),</a:t>
            </a:r>
            <a:br/>
            <a:br/>
            <a:r>
              <a:rPr>
                <a:solidFill>
                  <a:srgbClr val="003B4F"/>
                </a:solidFill>
                <a:latin typeface="Courier"/>
              </a:rPr>
              <a:t>  </a:t>
            </a:r>
            <a:r>
              <a:rPr>
                <a:solidFill>
                  <a:srgbClr val="4758AB"/>
                </a:solidFill>
                <a:latin typeface="Courier"/>
              </a:rPr>
              <a:t>summary</a:t>
            </a:r>
            <a:r>
              <a:rPr>
                <a:solidFill>
                  <a:srgbClr val="003B4F"/>
                </a:solidFill>
                <a:latin typeface="Courier"/>
              </a:rPr>
              <a:t>(bonferroni_result) </a:t>
            </a:r>
            <a:r>
              <a:rPr>
                <a:solidFill>
                  <a:srgbClr val="5E5E5E"/>
                </a:solidFill>
                <a:latin typeface="Courier"/>
              </a:rPr>
              <a:t>|&gt;</a:t>
            </a:r>
            <a:br/>
            <a:r>
              <a:rPr>
                <a:solidFill>
                  <a:srgbClr val="003B4F"/>
                </a:solidFill>
                <a:latin typeface="Courier"/>
              </a:rPr>
              <a:t>    </a:t>
            </a:r>
            <a:r>
              <a:rPr>
                <a:solidFill>
                  <a:srgbClr val="4758AB"/>
                </a:solidFill>
                <a:latin typeface="Courier"/>
              </a:rPr>
              <a:t>as_tibble</a:t>
            </a:r>
            <a:r>
              <a:rPr>
                <a:solidFill>
                  <a:srgbClr val="003B4F"/>
                </a:solidFill>
                <a:latin typeface="Courier"/>
              </a:rPr>
              <a:t>() </a:t>
            </a:r>
            <a:r>
              <a:rPr>
                <a:solidFill>
                  <a:srgbClr val="5E5E5E"/>
                </a:solidFill>
                <a:latin typeface="Courier"/>
              </a:rPr>
              <a:t>|&gt;</a:t>
            </a:r>
            <a:br/>
            <a:r>
              <a:rPr>
                <a:solidFill>
                  <a:srgbClr val="003B4F"/>
                </a:solidFill>
                <a:latin typeface="Courier"/>
              </a:rPr>
              <a:t>    </a:t>
            </a:r>
            <a:r>
              <a:rPr>
                <a:solidFill>
                  <a:srgbClr val="4758AB"/>
                </a:solidFill>
                <a:latin typeface="Courier"/>
              </a:rPr>
              <a:t>select</a:t>
            </a:r>
            <a:r>
              <a:rPr>
                <a:solidFill>
                  <a:srgbClr val="003B4F"/>
                </a:solidFill>
                <a:latin typeface="Courier"/>
              </a:rPr>
              <a:t>(contrast, estimate, SE, p.value) </a:t>
            </a:r>
            <a:r>
              <a:rPr>
                <a:solidFill>
                  <a:srgbClr val="5E5E5E"/>
                </a:solidFill>
                <a:latin typeface="Courier"/>
              </a:rPr>
              <a:t>|&gt;</a:t>
            </a:r>
            <a:br/>
            <a:r>
              <a:rPr>
                <a:solidFill>
                  <a:srgbClr val="003B4F"/>
                </a:solidFill>
                <a:latin typeface="Courier"/>
              </a:rPr>
              <a:t>    </a:t>
            </a:r>
            <a:r>
              <a:rPr>
                <a:solidFill>
                  <a:srgbClr val="4758AB"/>
                </a:solidFill>
                <a:latin typeface="Courier"/>
              </a:rPr>
              <a:t>mutate</a:t>
            </a:r>
            <a:r>
              <a:rPr>
                <a:solidFill>
                  <a:srgbClr val="003B4F"/>
                </a:solidFill>
                <a:latin typeface="Courier"/>
              </a:rPr>
              <a:t>(</a:t>
            </a:r>
            <a:r>
              <a:rPr>
                <a:solidFill>
                  <a:srgbClr val="657422"/>
                </a:solidFill>
                <a:latin typeface="Courier"/>
              </a:rPr>
              <a:t>Method =</a:t>
            </a:r>
            <a:r>
              <a:rPr>
                <a:solidFill>
                  <a:srgbClr val="003B4F"/>
                </a:solidFill>
                <a:latin typeface="Courier"/>
              </a:rPr>
              <a:t> </a:t>
            </a:r>
            <a:r>
              <a:rPr>
                <a:solidFill>
                  <a:srgbClr val="20794D"/>
                </a:solidFill>
                <a:latin typeface="Courier"/>
              </a:rPr>
              <a:t>"Bonferroni"</a:t>
            </a:r>
            <a:r>
              <a:rPr>
                <a:solidFill>
                  <a:srgbClr val="003B4F"/>
                </a:solidFill>
                <a:latin typeface="Courier"/>
              </a:rPr>
              <a:t>),</a:t>
            </a:r>
            <a:br/>
            <a:br/>
            <a:r>
              <a:rPr>
                <a:solidFill>
                  <a:srgbClr val="003B4F"/>
                </a:solidFill>
                <a:latin typeface="Courier"/>
              </a:rPr>
              <a:t>  </a:t>
            </a:r>
            <a:r>
              <a:rPr>
                <a:solidFill>
                  <a:srgbClr val="4758AB"/>
                </a:solidFill>
                <a:latin typeface="Courier"/>
              </a:rPr>
              <a:t>summary</a:t>
            </a:r>
            <a:r>
              <a:rPr>
                <a:solidFill>
                  <a:srgbClr val="003B4F"/>
                </a:solidFill>
                <a:latin typeface="Courier"/>
              </a:rPr>
              <a:t>(sidak_result) </a:t>
            </a:r>
            <a:r>
              <a:rPr>
                <a:solidFill>
                  <a:srgbClr val="5E5E5E"/>
                </a:solidFill>
                <a:latin typeface="Courier"/>
              </a:rPr>
              <a:t>|&gt;</a:t>
            </a:r>
            <a:br/>
            <a:r>
              <a:rPr>
                <a:solidFill>
                  <a:srgbClr val="003B4F"/>
                </a:solidFill>
                <a:latin typeface="Courier"/>
              </a:rPr>
              <a:t>    </a:t>
            </a:r>
            <a:r>
              <a:rPr>
                <a:solidFill>
                  <a:srgbClr val="4758AB"/>
                </a:solidFill>
                <a:latin typeface="Courier"/>
              </a:rPr>
              <a:t>as_tibble</a:t>
            </a:r>
            <a:r>
              <a:rPr>
                <a:solidFill>
                  <a:srgbClr val="003B4F"/>
                </a:solidFill>
                <a:latin typeface="Courier"/>
              </a:rPr>
              <a:t>() </a:t>
            </a:r>
            <a:r>
              <a:rPr>
                <a:solidFill>
                  <a:srgbClr val="5E5E5E"/>
                </a:solidFill>
                <a:latin typeface="Courier"/>
              </a:rPr>
              <a:t>|&gt;</a:t>
            </a:r>
            <a:br/>
            <a:r>
              <a:rPr>
                <a:solidFill>
                  <a:srgbClr val="003B4F"/>
                </a:solidFill>
                <a:latin typeface="Courier"/>
              </a:rPr>
              <a:t>    </a:t>
            </a:r>
            <a:r>
              <a:rPr>
                <a:solidFill>
                  <a:srgbClr val="4758AB"/>
                </a:solidFill>
                <a:latin typeface="Courier"/>
              </a:rPr>
              <a:t>select</a:t>
            </a:r>
            <a:r>
              <a:rPr>
                <a:solidFill>
                  <a:srgbClr val="003B4F"/>
                </a:solidFill>
                <a:latin typeface="Courier"/>
              </a:rPr>
              <a:t>(contrast, estimate, SE, p.value) </a:t>
            </a:r>
            <a:r>
              <a:rPr>
                <a:solidFill>
                  <a:srgbClr val="5E5E5E"/>
                </a:solidFill>
                <a:latin typeface="Courier"/>
              </a:rPr>
              <a:t>|&gt;</a:t>
            </a:r>
            <a:br/>
            <a:r>
              <a:rPr>
                <a:solidFill>
                  <a:srgbClr val="003B4F"/>
                </a:solidFill>
                <a:latin typeface="Courier"/>
              </a:rPr>
              <a:t>    </a:t>
            </a:r>
            <a:r>
              <a:rPr>
                <a:solidFill>
                  <a:srgbClr val="4758AB"/>
                </a:solidFill>
                <a:latin typeface="Courier"/>
              </a:rPr>
              <a:t>mutate</a:t>
            </a:r>
            <a:r>
              <a:rPr>
                <a:solidFill>
                  <a:srgbClr val="003B4F"/>
                </a:solidFill>
                <a:latin typeface="Courier"/>
              </a:rPr>
              <a:t>(</a:t>
            </a:r>
            <a:r>
              <a:rPr>
                <a:solidFill>
                  <a:srgbClr val="657422"/>
                </a:solidFill>
                <a:latin typeface="Courier"/>
              </a:rPr>
              <a:t>Method =</a:t>
            </a:r>
            <a:r>
              <a:rPr>
                <a:solidFill>
                  <a:srgbClr val="003B4F"/>
                </a:solidFill>
                <a:latin typeface="Courier"/>
              </a:rPr>
              <a:t> </a:t>
            </a:r>
            <a:r>
              <a:rPr>
                <a:solidFill>
                  <a:srgbClr val="20794D"/>
                </a:solidFill>
                <a:latin typeface="Courier"/>
              </a:rPr>
              <a:t>"Sidak"</a:t>
            </a:r>
            <a:r>
              <a:rPr>
                <a:solidFill>
                  <a:srgbClr val="003B4F"/>
                </a:solidFill>
                <a:latin typeface="Courier"/>
              </a:rPr>
              <a:t>)</a:t>
            </a:r>
            <a:br/>
            <a:r>
              <a:rPr>
                <a:solidFill>
                  <a:srgbClr val="003B4F"/>
                </a:solidFill>
                <a:latin typeface="Courier"/>
              </a:rPr>
              <a:t>)</a:t>
            </a:r>
            <a:br/>
            <a:br/>
            <a:r>
              <a:rPr>
                <a:solidFill>
                  <a:srgbClr val="003B4F"/>
                </a:solidFill>
                <a:latin typeface="Courier"/>
              </a:rPr>
              <a:t>all_methods </a:t>
            </a:r>
            <a:r>
              <a:rPr>
                <a:solidFill>
                  <a:srgbClr val="5E5E5E"/>
                </a:solidFill>
                <a:latin typeface="Courier"/>
              </a:rPr>
              <a:t>|&gt;</a:t>
            </a:r>
            <a:br/>
            <a:r>
              <a:rPr>
                <a:solidFill>
                  <a:srgbClr val="003B4F"/>
                </a:solidFill>
                <a:latin typeface="Courier"/>
              </a:rPr>
              <a:t>  </a:t>
            </a:r>
            <a:r>
              <a:rPr>
                <a:solidFill>
                  <a:srgbClr val="4758AB"/>
                </a:solidFill>
                <a:latin typeface="Courier"/>
              </a:rPr>
              <a:t>select</a:t>
            </a:r>
            <a:r>
              <a:rPr>
                <a:solidFill>
                  <a:srgbClr val="003B4F"/>
                </a:solidFill>
                <a:latin typeface="Courier"/>
              </a:rPr>
              <a:t>(contrast, Method, p.value) </a:t>
            </a:r>
            <a:r>
              <a:rPr>
                <a:solidFill>
                  <a:srgbClr val="5E5E5E"/>
                </a:solidFill>
                <a:latin typeface="Courier"/>
              </a:rPr>
              <a:t>|&gt;</a:t>
            </a:r>
            <a:br/>
            <a:r>
              <a:rPr>
                <a:solidFill>
                  <a:srgbClr val="003B4F"/>
                </a:solidFill>
                <a:latin typeface="Courier"/>
              </a:rPr>
              <a:t>  </a:t>
            </a:r>
            <a:r>
              <a:rPr>
                <a:solidFill>
                  <a:srgbClr val="4758AB"/>
                </a:solidFill>
                <a:latin typeface="Courier"/>
              </a:rPr>
              <a:t>pivot_wider</a:t>
            </a:r>
            <a:r>
              <a:rPr>
                <a:solidFill>
                  <a:srgbClr val="003B4F"/>
                </a:solidFill>
                <a:latin typeface="Courier"/>
              </a:rPr>
              <a:t>(</a:t>
            </a:r>
            <a:r>
              <a:rPr>
                <a:solidFill>
                  <a:srgbClr val="657422"/>
                </a:solidFill>
                <a:latin typeface="Courier"/>
              </a:rPr>
              <a:t>names_from =</a:t>
            </a:r>
            <a:r>
              <a:rPr>
                <a:solidFill>
                  <a:srgbClr val="003B4F"/>
                </a:solidFill>
                <a:latin typeface="Courier"/>
              </a:rPr>
              <a:t> Method, </a:t>
            </a:r>
            <a:r>
              <a:rPr>
                <a:solidFill>
                  <a:srgbClr val="657422"/>
                </a:solidFill>
                <a:latin typeface="Courier"/>
              </a:rPr>
              <a:t>values_from =</a:t>
            </a:r>
            <a:r>
              <a:rPr>
                <a:solidFill>
                  <a:srgbClr val="003B4F"/>
                </a:solidFill>
                <a:latin typeface="Courier"/>
              </a:rPr>
              <a:t> p.value) </a:t>
            </a:r>
            <a:r>
              <a:rPr>
                <a:solidFill>
                  <a:srgbClr val="5E5E5E"/>
                </a:solidFill>
                <a:latin typeface="Courier"/>
              </a:rPr>
              <a:t>|&gt;</a:t>
            </a:r>
            <a:br/>
            <a:r>
              <a:rPr>
                <a:solidFill>
                  <a:srgbClr val="003B4F"/>
                </a:solidFill>
                <a:latin typeface="Courier"/>
              </a:rPr>
              <a:t>  </a:t>
            </a:r>
            <a:r>
              <a:rPr>
                <a:solidFill>
                  <a:srgbClr val="4758AB"/>
                </a:solidFill>
                <a:latin typeface="Courier"/>
              </a:rPr>
              <a:t>arrange</a:t>
            </a:r>
            <a:r>
              <a:rPr>
                <a:solidFill>
                  <a:srgbClr val="003B4F"/>
                </a:solidFill>
                <a:latin typeface="Courier"/>
              </a:rPr>
              <a:t>(Tukey)</a:t>
            </a:r>
          </a:p>
          <a:p>
            <a:pPr lvl="0" indent="0">
              <a:buNone/>
            </a:pPr>
            <a:r>
              <a:rPr>
                <a:latin typeface="Courier"/>
              </a:rPr>
              <a:t># A tibble: 3 × 4
  contrast          Tukey Bonferroni   Sidak
  &lt;chr&gt;             &lt;dbl&gt;      &lt;dbl&gt;   &lt;dbl&gt;
1 Control - Eyes  0.00787    0.00879 0.00877
2 Eyes - Knees    0.0117     0.0132  0.0131 
3 Control - Knees 0.997      1       1.000  </a:t>
            </a:r>
          </a:p>
        </p:txBody>
      </p:sp>
    </p:spTree>
  </p:cSl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Post-Hoc Visualization</a:t>
            </a:r>
          </a:p>
        </p:txBody>
      </p:sp>
      <p:sp>
        <p:nvSpPr>
          <p:cNvPr id="3" name="Content Placeholder 2"/>
          <p:cNvSpPr>
            <a:spLocks noGrp="1"/>
          </p:cNvSpPr>
          <p:nvPr>
            <p:ph idx="1" sz="half"/>
          </p:nvPr>
        </p:nvSpPr>
        <p:spPr/>
        <p:txBody>
          <a:bodyPr/>
          <a:lstStyle/>
          <a:p>
            <a:pPr lvl="0" indent="0" marL="0">
              <a:buNone/>
            </a:pPr>
            <a:r>
              <a:rPr/>
              <a:t>When ANOVA rejects H₀, we need to determine which groups differ.</a:t>
            </a:r>
          </a:p>
          <a:p>
            <a:pPr lvl="0"/>
            <a:r>
              <a:rPr b="1"/>
              <a:t>Unplanned comparisons:</a:t>
            </a:r>
            <a:r>
              <a:rPr/>
              <a:t> used when no specific comparisons were planned; must adjust for multiple testing. Common methods: Tukey-Kramer, Bonferroni, Scheffé</a:t>
            </a:r>
          </a:p>
          <a:p>
            <a:pPr lvl="0"/>
            <a:r>
              <a:rPr b="1"/>
              <a:t>Planned comparisons:</a:t>
            </a:r>
            <a:r>
              <a:rPr/>
              <a:t> have strong prior justification, use pooled variance, higher precision than separate t-tests</a:t>
            </a:r>
          </a:p>
          <a:p>
            <a:pPr lvl="0"/>
            <a:r>
              <a:rPr b="1"/>
              <a:t>Example:</a:t>
            </a:r>
            <a:r>
              <a:rPr/>
              <a:t> Tukey’s HSD to compare all pairs of treatments</a:t>
            </a:r>
          </a:p>
        </p:txBody>
      </p:sp>
      <p:pic>
        <p:nvPicPr>
          <p:cNvPr descr="analysis_of_variance_lecture_files/figure-pptx/unnamed-chunk-23-1.png" id="0" name="Picture 1"/>
          <p:cNvPicPr>
            <a:picLocks noGrp="1" noChangeAspect="1"/>
          </p:cNvPicPr>
          <p:nvPr/>
        </p:nvPicPr>
        <p:blipFill>
          <a:blip r:embed="rId2"/>
          <a:stretch>
            <a:fillRect/>
          </a:stretch>
        </p:blipFill>
        <p:spPr bwMode="auto">
          <a:xfrm>
            <a:off x="6121400" y="1752600"/>
            <a:ext cx="2781300" cy="2286000"/>
          </a:xfrm>
          <a:prstGeom prst="rect">
            <a:avLst/>
          </a:prstGeom>
          <a:noFill/>
          <a:ln w="9525">
            <a:noFill/>
            <a:headEnd/>
            <a:tailEnd/>
          </a:ln>
        </p:spPr>
      </p:pic>
    </p:spTree>
  </p:cSl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Significance Groups Plot</a:t>
            </a:r>
          </a:p>
        </p:txBody>
      </p:sp>
      <p:sp>
        <p:nvSpPr>
          <p:cNvPr id="3" name="Content Placeholder 2"/>
          <p:cNvSpPr>
            <a:spLocks noGrp="1"/>
          </p:cNvSpPr>
          <p:nvPr>
            <p:ph idx="1" sz="half"/>
          </p:nvPr>
        </p:nvSpPr>
        <p:spPr/>
        <p:txBody>
          <a:bodyPr/>
          <a:lstStyle/>
          <a:p>
            <a:pPr lvl="0" indent="0" marL="0">
              <a:buNone/>
            </a:pPr>
            <a:r>
              <a:rPr/>
              <a:t>When ANOVA rejects H₀, we need to determine which groups differ.</a:t>
            </a:r>
          </a:p>
          <a:p>
            <a:pPr lvl="0"/>
            <a:r>
              <a:rPr b="1"/>
              <a:t>Unplanned comparisons:</a:t>
            </a:r>
            <a:r>
              <a:rPr/>
              <a:t> used when no specific comparisons were planned; must adjust for multiple testing. Common methods: Tukey-Kramer, Bonferroni, Scheffé</a:t>
            </a:r>
          </a:p>
          <a:p>
            <a:pPr lvl="0"/>
            <a:r>
              <a:rPr b="1"/>
              <a:t>Planned comparisons:</a:t>
            </a:r>
            <a:r>
              <a:rPr/>
              <a:t> have strong prior justification, use pooled variance, higher precision than separate t-tests</a:t>
            </a:r>
          </a:p>
          <a:p>
            <a:pPr lvl="0"/>
            <a:r>
              <a:rPr b="1"/>
              <a:t>Example:</a:t>
            </a:r>
            <a:r>
              <a:rPr/>
              <a:t> Tukey’s HSD to compare all pairs of treatments</a:t>
            </a:r>
          </a:p>
        </p:txBody>
      </p:sp>
      <p:pic>
        <p:nvPicPr>
          <p:cNvPr descr="analysis_of_variance_lecture_files/figure-pptx/unnamed-chunk-24-1.png" id="0" name="Picture 1"/>
          <p:cNvPicPr>
            <a:picLocks noGrp="1" noChangeAspect="1"/>
          </p:cNvPicPr>
          <p:nvPr/>
        </p:nvPicPr>
        <p:blipFill>
          <a:blip r:embed="rId2"/>
          <a:stretch>
            <a:fillRect/>
          </a:stretch>
        </p:blipFill>
        <p:spPr bwMode="auto">
          <a:xfrm>
            <a:off x="6121400" y="1663700"/>
            <a:ext cx="2781300" cy="2451100"/>
          </a:xfrm>
          <a:prstGeom prst="rect">
            <a:avLst/>
          </a:prstGeom>
          <a:noFill/>
          <a:ln w="9525">
            <a:noFill/>
            <a:headEnd/>
            <a:tailEnd/>
          </a:ln>
        </p:spPr>
      </p:pic>
    </p:spTree>
  </p:cSl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9 · Reporting Results</a:t>
            </a:r>
          </a:p>
        </p:txBody>
      </p:sp>
    </p:spTree>
  </p:cSl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Reporting ANOVA Results</a:t>
            </a:r>
          </a:p>
        </p:txBody>
      </p:sp>
      <p:sp>
        <p:nvSpPr>
          <p:cNvPr id="3" name="Content Placeholder 2"/>
          <p:cNvSpPr>
            <a:spLocks noGrp="1"/>
          </p:cNvSpPr>
          <p:nvPr>
            <p:ph idx="1" sz="half"/>
          </p:nvPr>
        </p:nvSpPr>
        <p:spPr/>
        <p:txBody>
          <a:bodyPr/>
          <a:lstStyle/>
          <a:p>
            <a:pPr lvl="0" indent="0" marL="0">
              <a:buNone/>
            </a:pPr>
            <a:r>
              <a:rPr b="1"/>
              <a:t>Formal scientific writing example:</a:t>
            </a:r>
          </a:p>
          <a:p>
            <a:pPr lvl="0" indent="0" marL="0">
              <a:buNone/>
            </a:pPr>
            <a:r>
              <a:rPr/>
              <a:t>“The effect of light treatment on circadian rhythm phase shift was analyzed using a one-way ANOVA. There was a significant effect of treatment on phase shift (F(2, 19) = 7.29, p = 0.004, η² = 0.43). Post-hoc comparisons using Tukey’s HSD test indicated that the mean phase shift for the Eyes treatment (M = −1.55 h, SD = 0.71) was significantly different from both the Control treatment (M = −0.31 h, SD = 0.62) and the Knees treatment (M = −0.34 h, SD = 0.79). However, the Control and Knees treatments did not significantly differ from each other. These results suggest that light exposure to the eyes, but not to the knees, impacts circadian rhythm phase shifts.”</a:t>
            </a:r>
          </a:p>
        </p:txBody>
      </p:sp>
      <mc:AlternateContent xmlns:mc="http://schemas.openxmlformats.org/markup-compatibility/2006">
        <mc:Choice xmlns:a14="http://schemas.microsoft.com/office/drawing/2010/main" Requires="a14">
          <p:sp>
            <p:nvSpPr>
              <p:cNvPr id="4" name="Content Placeholder 3"/>
              <p:cNvSpPr>
                <a:spLocks noGrp="1"/>
              </p:cNvSpPr>
              <p:nvPr>
                <p:ph idx="2" sz="half"/>
              </p:nvPr>
            </p:nvSpPr>
            <p:spPr/>
            <p:txBody>
              <a:bodyPr/>
              <a:lstStyle/>
              <a:p>
                <a:pPr lvl="0" indent="0" marL="1270000">
                  <a:buNone/>
                </a:pPr>
                <a:r>
                  <a:rPr sz="2000" b="1"/>
                  <a:t>Note</a:t>
                </a:r>
              </a:p>
              <a:p>
                <a:pPr lvl="0" indent="0" marL="1270000">
                  <a:buNone/>
                </a:pPr>
                <a:r>
                  <a:rPr sz="2000" b="1"/>
                  <a:t>Key ANOVA principles</a:t>
                </a:r>
              </a:p>
              <a:p>
                <a:pPr lvl="0" indent="-342900" marL="342900">
                  <a:buAutoNum type="arabicPeriod"/>
                </a:pPr>
                <a:r>
                  <a:rPr sz="2000"/>
                  <a:t>Compares means across multiple groups simultaneously</a:t>
                </a:r>
              </a:p>
              <a:p>
                <a:pPr lvl="0" indent="-342900" marL="342900">
                  <a:buAutoNum type="arabicPeriod"/>
                </a:pPr>
                <a:r>
                  <a:rPr sz="2000"/>
                  <a:t>Both ANOVA and regression are special cases of the General Linear Model — ANOVA with categorical predictors = regression with dummy variables</a:t>
                </a:r>
              </a:p>
              <a:p>
                <a:pPr lvl="0" indent="-342900" marL="342900">
                  <a:buAutoNum type="arabicPeriod"/>
                </a:pPr>
                <a:r>
                  <a:rPr sz="2000"/>
                  <a:t>Both partition variance into explained and unexplained components: </a:t>
                </a:r>
                <a14:m>
                  <m:oMath xmlns:m="http://schemas.openxmlformats.org/officeDocument/2006/math">
                    <m:r>
                      <m:t>S</m:t>
                    </m:r>
                    <m:sSub>
                      <m:e>
                        <m:r>
                          <m:t>S</m:t>
                        </m:r>
                      </m:e>
                      <m:sub>
                        <m:r>
                          <m:t>T</m:t>
                        </m:r>
                        <m:r>
                          <m:t>o</m:t>
                        </m:r>
                        <m:r>
                          <m:t>t</m:t>
                        </m:r>
                        <m:r>
                          <m:t>a</m:t>
                        </m:r>
                        <m:r>
                          <m:t>l</m:t>
                        </m:r>
                      </m:sub>
                    </m:sSub>
                    <m:r>
                      <m:rPr>
                        <m:sty m:val="p"/>
                      </m:rPr>
                      <m:t>=</m:t>
                    </m:r>
                    <m:r>
                      <m:t>S</m:t>
                    </m:r>
                    <m:sSub>
                      <m:e>
                        <m:r>
                          <m:t>S</m:t>
                        </m:r>
                      </m:e>
                      <m:sub>
                        <m:r>
                          <m:t>B</m:t>
                        </m:r>
                        <m:r>
                          <m:t>e</m:t>
                        </m:r>
                        <m:r>
                          <m:t>t</m:t>
                        </m:r>
                        <m:r>
                          <m:t>w</m:t>
                        </m:r>
                        <m:r>
                          <m:t>e</m:t>
                        </m:r>
                        <m:r>
                          <m:t>e</m:t>
                        </m:r>
                        <m:r>
                          <m:t>n</m:t>
                        </m:r>
                      </m:sub>
                    </m:sSub>
                    <m:r>
                      <m:rPr>
                        <m:sty m:val="p"/>
                      </m:rPr>
                      <m:t>+</m:t>
                    </m:r>
                    <m:r>
                      <m:t>S</m:t>
                    </m:r>
                    <m:sSub>
                      <m:e>
                        <m:r>
                          <m:t>S</m:t>
                        </m:r>
                      </m:e>
                      <m:sub>
                        <m:r>
                          <m:t>W</m:t>
                        </m:r>
                        <m:r>
                          <m:t>i</m:t>
                        </m:r>
                        <m:r>
                          <m:t>t</m:t>
                        </m:r>
                        <m:r>
                          <m:t>h</m:t>
                        </m:r>
                        <m:r>
                          <m:t>i</m:t>
                        </m:r>
                        <m:r>
                          <m:t>n</m:t>
                        </m:r>
                      </m:sub>
                    </m:sSub>
                  </m:oMath>
                </a14:m>
              </a:p>
              <a:p>
                <a:pPr lvl="0" indent="-342900" marL="342900">
                  <a:buAutoNum type="arabicPeriod"/>
                </a:pPr>
                <a:r>
                  <a:rPr sz="2000"/>
                  <a:t>Fixed effects target specific groups of interest (most common); random effects sample from a larger population</a:t>
                </a:r>
              </a:p>
            </p:txBody>
          </p:sp>
        </mc:Choice>
      </mc:AlternateContent>
    </p:spTree>
  </p:cSl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485" y="78119"/>
            <a:ext cx="8229600" cy="607682"/>
          </a:xfrm>
        </p:spPr>
        <p:txBody>
          <a:bodyPr/>
          <a:lstStyle/>
          <a:p>
            <a:pPr lvl="0" indent="0" marL="0">
              <a:buNone/>
            </a:pPr>
            <a:r>
              <a:rPr/>
              <a:t>Today’s Objectives</a:t>
            </a:r>
          </a:p>
        </p:txBody>
      </p:sp>
      <p:sp>
        <p:nvSpPr>
          <p:cNvPr id="3" name="Text Placeholder 2"/>
          <p:cNvSpPr>
            <a:spLocks noGrp="1"/>
          </p:cNvSpPr>
          <p:nvPr>
            <p:ph idx="1" type="body"/>
          </p:nvPr>
        </p:nvSpPr>
        <p:spPr/>
        <p:txBody>
          <a:bodyPr/>
          <a:lstStyle/>
          <a:p>
            <a:pPr lvl="0" indent="0" marL="0">
              <a:buNone/>
            </a:pPr>
            <a:r>
              <a:rPr b="1"/>
              <a:t>ANOVA:</a:t>
            </a:r>
            <a:r>
              <a:rPr/>
              <a:t> analysis of variance, single-factor today, multi-factor to come.</a:t>
            </a:r>
          </a:p>
          <a:p>
            <a:pPr lvl="0"/>
            <a:r>
              <a:rPr/>
              <a:t>Predictor variables: fixed</a:t>
            </a:r>
          </a:p>
          <a:p>
            <a:pPr lvl="0"/>
            <a:r>
              <a:rPr/>
              <a:t>The ANOVA model</a:t>
            </a:r>
          </a:p>
          <a:p>
            <a:pPr lvl="0"/>
            <a:r>
              <a:rPr/>
              <a:t>Analysis and partitioning of variance</a:t>
            </a:r>
          </a:p>
          <a:p>
            <a:pPr lvl="0"/>
            <a:r>
              <a:rPr/>
              <a:t>Null hypothesis</a:t>
            </a:r>
          </a:p>
          <a:p>
            <a:pPr lvl="0"/>
            <a:r>
              <a:rPr/>
              <a:t>Assumptions and diagnostics</a:t>
            </a:r>
          </a:p>
          <a:p>
            <a:pPr lvl="0"/>
            <a:r>
              <a:rPr/>
              <a:t>Post-hoc tests — Tukey and others</a:t>
            </a:r>
          </a:p>
          <a:p>
            <a:pPr lvl="0"/>
            <a:r>
              <a:rPr/>
              <a:t>Reporting the results</a:t>
            </a:r>
          </a:p>
          <a:p>
            <a:pPr lvl="0"/>
            <a:r>
              <a:rPr/>
              <a:t>Mixed-model ANOVA — random effects</a:t>
            </a:r>
          </a:p>
          <a:p>
            <a:pPr lvl="0" indent="0" marL="1270000">
              <a:buNone/>
            </a:pPr>
            <a:r>
              <a:rPr sz="2000" b="1"/>
              <a:t>Note</a:t>
            </a:r>
          </a:p>
          <a:p>
            <a:pPr lvl="0" indent="0" marL="1270000">
              <a:buNone/>
            </a:pPr>
            <a:r>
              <a:rPr sz="2000" b="1"/>
              <a:t>📖 Reference</a:t>
            </a:r>
          </a:p>
          <a:p>
            <a:pPr lvl="0" indent="0" marL="1270000">
              <a:buNone/>
            </a:pPr>
            <a:r>
              <a:rPr sz="2000"/>
              <a:t>Gotelli &amp; Ellison, </a:t>
            </a:r>
            <a:r>
              <a:rPr sz="2000" i="1"/>
              <a:t>A Primer of Ecological Statistics</a:t>
            </a:r>
            <a:r>
              <a:rPr sz="2000"/>
              <a:t>, Ch. 10 — The Analysis of Variance, is the core reference for this lecture.</a:t>
            </a:r>
          </a:p>
        </p:txBody>
      </p:sp>
      <p:sp>
        <p:nvSpPr>
          <p:cNvPr id="5" name="Text Placeholder 4"/>
          <p:cNvSpPr>
            <a:spLocks noGrp="1"/>
          </p:cNvSpPr>
          <p:nvPr>
            <p:ph idx="3" sz="quarter" type="body"/>
          </p:nvPr>
        </p:nvSpPr>
        <p:spPr/>
        <p:txBody>
          <a:bodyPr/>
          <a:lstStyle/>
          <a:p>
            <a:pPr lvl="0" indent="0" marL="0">
              <a:buNone/>
            </a:pPr>
            <a:r>
              <a:rPr/>
              <a:t>What if the response is continuous and the predictor(s) categorical?</a:t>
            </a:r>
          </a:p>
        </p:txBody>
      </p:sp>
      <p:graphicFrame>
        <p:nvGraphicFramePr>
          <p:cNvPr id="6" name="Content Placeholder 5"/>
          <p:cNvGraphicFramePr>
            <a:graphicFrameLocks noGrp="1"/>
          </p:cNvGraphicFramePr>
          <p:nvPr>
            <p:ph idx="1"/>
          </p:nvPr>
        </p:nvGraphicFramePr>
        <p:xfrm>
          <a:off x="4749800" y="1295400"/>
          <a:ext cx="4038600" cy="3276600"/>
        </p:xfrm>
        <a:graphic>
          <a:graphicData uri="http://schemas.openxmlformats.org/drawingml/2006/table">
            <a:tbl>
              <a:tblPr firstRow="1" bandRow="1">
                <a:tableStyleId>{5C22544A-7EE6-4342-B048-85BDC9FD1C3A}</a:tableStyleId>
              </a:tblPr>
              <a:tblGrid>
                <a:gridCol w="1346200"/>
                <a:gridCol w="1346200"/>
                <a:gridCol w="1346200"/>
              </a:tblGrid>
              <a:tr h="0">
                <a:tc>
                  <a:txBody>
                    <a:bodyPr/>
                    <a:lstStyle/>
                    <a:p>
                      <a:endParaRPr/>
                    </a:p>
                  </a:txBody>
                  <a:tcPr/>
                </a:tc>
                <a:tc>
                  <a:txBody>
                    <a:bodyPr/>
                    <a:lstStyle/>
                    <a:p>
                      <a:pPr lvl="0" indent="0" marL="0" algn="l">
                        <a:buNone/>
                      </a:pPr>
                      <a:r>
                        <a:rPr/>
                        <a:t>Continuous X</a:t>
                      </a:r>
                    </a:p>
                  </a:txBody>
                  <a:tcPr/>
                </a:tc>
                <a:tc>
                  <a:txBody>
                    <a:bodyPr/>
                    <a:lstStyle/>
                    <a:p>
                      <a:pPr lvl="0" indent="0" marL="0" algn="l">
                        <a:buNone/>
                      </a:pPr>
                      <a:r>
                        <a:rPr/>
                        <a:t>Categorical X</a:t>
                      </a:r>
                    </a:p>
                  </a:txBody>
                  <a:tcPr/>
                </a:tc>
              </a:tr>
              <a:tr h="0">
                <a:tc>
                  <a:txBody>
                    <a:bodyPr/>
                    <a:lstStyle/>
                    <a:p>
                      <a:pPr lvl="0" indent="0" marL="0" algn="l">
                        <a:buNone/>
                      </a:pPr>
                      <a:r>
                        <a:rPr b="1"/>
                        <a:t>Continuous Y</a:t>
                      </a:r>
                    </a:p>
                  </a:txBody>
                </a:tc>
                <a:tc>
                  <a:txBody>
                    <a:bodyPr/>
                    <a:lstStyle/>
                    <a:p>
                      <a:pPr lvl="0" indent="0" marL="0" algn="l">
                        <a:buNone/>
                      </a:pPr>
                      <a:r>
                        <a:rPr/>
                        <a:t>Regression</a:t>
                      </a:r>
                    </a:p>
                  </a:txBody>
                </a:tc>
                <a:tc>
                  <a:txBody>
                    <a:bodyPr/>
                    <a:lstStyle/>
                    <a:p>
                      <a:pPr lvl="0" indent="0" marL="0" algn="l">
                        <a:buNone/>
                      </a:pPr>
                      <a:r>
                        <a:rPr/>
                        <a:t>ANOVA</a:t>
                      </a:r>
                    </a:p>
                  </a:txBody>
                </a:tc>
              </a:tr>
              <a:tr h="0">
                <a:tc>
                  <a:txBody>
                    <a:bodyPr/>
                    <a:lstStyle/>
                    <a:p>
                      <a:pPr lvl="0" indent="0" marL="0" algn="l">
                        <a:buNone/>
                      </a:pPr>
                      <a:r>
                        <a:rPr b="1"/>
                        <a:t>Categorical Y</a:t>
                      </a:r>
                    </a:p>
                  </a:txBody>
                </a:tc>
                <a:tc>
                  <a:txBody>
                    <a:bodyPr/>
                    <a:lstStyle/>
                    <a:p>
                      <a:pPr lvl="0" indent="0" marL="0" algn="l">
                        <a:buNone/>
                      </a:pPr>
                      <a:r>
                        <a:rPr/>
                        <a:t>Logistic regression</a:t>
                      </a:r>
                    </a:p>
                  </a:txBody>
                </a:tc>
                <a:tc>
                  <a:txBody>
                    <a:bodyPr/>
                    <a:lstStyle/>
                    <a:p>
                      <a:endParaRPr/>
                    </a:p>
                  </a:txBody>
                </a:tc>
              </a:tr>
            </a:tbl>
          </a:graphicData>
        </a:graphic>
      </p:graphicFrame>
    </p:spTree>
  </p:cSl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10 · Non-Parametric Alternatives</a:t>
            </a:r>
          </a:p>
        </p:txBody>
      </p:sp>
    </p:spTree>
  </p:cSl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Overview of Non-Parametric Tests</a:t>
            </a:r>
          </a:p>
        </p:txBody>
      </p:sp>
      <p:sp>
        <p:nvSpPr>
          <p:cNvPr id="3" name="Content Placeholder 2"/>
          <p:cNvSpPr>
            <a:spLocks noGrp="1"/>
          </p:cNvSpPr>
          <p:nvPr>
            <p:ph idx="1" sz="half"/>
          </p:nvPr>
        </p:nvSpPr>
        <p:spPr/>
        <p:txBody>
          <a:bodyPr/>
          <a:lstStyle/>
          <a:p>
            <a:pPr lvl="0" indent="0" marL="0">
              <a:buNone/>
            </a:pPr>
            <a:r>
              <a:rPr b="1"/>
              <a:t>Common non-parametric alternatives to ANOVA</a:t>
            </a:r>
            <a:r>
              <a:rPr/>
              <a:t> — these make fewer assumptions about the data distribution.</a:t>
            </a:r>
          </a:p>
          <a:p>
            <a:pPr lvl="0" indent="-342900" marL="342900">
              <a:buAutoNum type="arabicPeriod"/>
            </a:pPr>
            <a:r>
              <a:rPr b="1"/>
              <a:t>Kruskal-Wallis test</a:t>
            </a:r>
            <a:r>
              <a:rPr/>
              <a:t> — non-parametric alternative to one-way ANOVA; tests for differences in median ranks; works with ordinal or continuous data. Assumptions: independent observations, similar distribution shapes</a:t>
            </a:r>
          </a:p>
          <a:p>
            <a:pPr lvl="0" indent="-342900" marL="342900">
              <a:buAutoNum type="arabicPeriod"/>
            </a:pPr>
            <a:r>
              <a:rPr b="1"/>
              <a:t>Mood’s median test</a:t>
            </a:r>
            <a:r>
              <a:rPr/>
              <a:t> (not covered here) — tests whether medians differ across groups; more robust but less powerful than Kruskal-Wallis; good for highly skewed data</a:t>
            </a:r>
          </a:p>
        </p:txBody>
      </p:sp>
      <p:sp>
        <p:nvSpPr>
          <p:cNvPr id="4" name="Content Placeholder 3"/>
          <p:cNvSpPr>
            <a:spLocks noGrp="1"/>
          </p:cNvSpPr>
          <p:nvPr>
            <p:ph idx="2" sz="half"/>
          </p:nvPr>
        </p:nvSpPr>
        <p:spPr/>
        <p:txBody>
          <a:bodyPr/>
          <a:lstStyle/>
          <a:p>
            <a:pPr lvl="0" indent="0" marL="0">
              <a:buNone/>
            </a:pPr>
            <a:r>
              <a:rPr b="1"/>
              <a:t>When to use non-parametric tests:</a:t>
            </a:r>
          </a:p>
          <a:p>
            <a:pPr lvl="0"/>
            <a:r>
              <a:rPr/>
              <a:t>Small sample sizes</a:t>
            </a:r>
          </a:p>
          <a:p>
            <a:pPr lvl="0"/>
            <a:r>
              <a:rPr/>
              <a:t>Heavily skewed data</a:t>
            </a:r>
          </a:p>
          <a:p>
            <a:pPr lvl="0"/>
            <a:r>
              <a:rPr/>
              <a:t>Legitimate outliers present</a:t>
            </a:r>
          </a:p>
          <a:p>
            <a:pPr lvl="0"/>
            <a:r>
              <a:rPr/>
              <a:t>Very unequal variances</a:t>
            </a:r>
          </a:p>
          <a:p>
            <a:pPr lvl="0"/>
            <a:r>
              <a:rPr/>
              <a:t>Ordinal (ranked) data</a:t>
            </a:r>
          </a:p>
          <a:p>
            <a:pPr lvl="0"/>
            <a:r>
              <a:rPr/>
              <a:t>Assumption checks clearly fail</a:t>
            </a:r>
          </a:p>
          <a:p>
            <a:pPr lvl="0" indent="0" marL="0">
              <a:buNone/>
            </a:pPr>
            <a:r>
              <a:rPr b="1"/>
              <a:t>Trade-offs:</a:t>
            </a:r>
            <a:r>
              <a:rPr/>
              <a:t> fewer assumptions and more robust to outliers, but less statistical power and testing medians/ranks rather than means.</a:t>
            </a:r>
          </a:p>
        </p:txBody>
      </p:sp>
    </p:spTree>
  </p:cSl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The Kruskal-Wallis H Test</a:t>
            </a:r>
          </a:p>
        </p:txBody>
      </p:sp>
      <mc:AlternateContent xmlns:mc="http://schemas.openxmlformats.org/markup-compatibility/2006">
        <mc:Choice xmlns:a14="http://schemas.microsoft.com/office/drawing/2010/main" Requires="a14">
          <p:sp>
            <p:nvSpPr>
              <p:cNvPr id="3" name="Content Placeholder 2"/>
              <p:cNvSpPr>
                <a:spLocks noGrp="1"/>
              </p:cNvSpPr>
              <p:nvPr>
                <p:ph idx="1" sz="half"/>
              </p:nvPr>
            </p:nvSpPr>
            <p:spPr/>
            <p:txBody>
              <a:bodyPr/>
              <a:lstStyle/>
              <a:p>
                <a:pPr lvl="0" indent="0" marL="0">
                  <a:buNone/>
                </a:pPr>
                <a:r>
                  <a:rPr/>
                  <a:t>The most common non-parametric alternative to one-way ANOVA.</a:t>
                </a:r>
              </a:p>
              <a:p>
                <a:pPr lvl="0" indent="0" marL="0">
                  <a:buNone/>
                </a:pPr>
                <a:r>
                  <a:rPr b="1"/>
                  <a:t>What it does:</a:t>
                </a:r>
                <a:r>
                  <a:rPr/>
                  <a:t> ranks all observations from smallest to largest, compares the sum of ranks between groups, tests if groups come from the same distribution.</a:t>
                </a:r>
              </a:p>
              <a:p>
                <a:pPr lvl="0" indent="0" marL="0">
                  <a:buNone/>
                </a:pPr>
                <a:r>
                  <a:rPr b="1"/>
                  <a:t>Hypotheses:</a:t>
                </a:r>
                <a:r>
                  <a:rPr/>
                  <a:t> H₀ — all groups have the same distribution (same median); H₁ — at least one group differs.</a:t>
                </a:r>
              </a:p>
              <a:p>
                <a:pPr lvl="0" indent="0" marL="0">
                  <a:buNone/>
                </a:pPr>
                <a:r>
                  <a:rPr b="1"/>
                  <a:t>Test statistic:</a:t>
                </a:r>
              </a:p>
              <a:p>
                <a:pPr lvl="0" indent="0" marL="0">
                  <a:buNone/>
                </a:pPr>
                <a14:m>
                  <m:oMathPara xmlns:m="http://schemas.openxmlformats.org/officeDocument/2006/math">
                    <m:oMathParaPr>
                      <m:jc m:val="center"/>
                    </m:oMathParaPr>
                    <m:oMath>
                      <m:r>
                        <m:t>H</m:t>
                      </m:r>
                      <m:r>
                        <m:rPr>
                          <m:sty m:val="p"/>
                        </m:rPr>
                        <m:t>=</m:t>
                      </m:r>
                      <m:f>
                        <m:fPr>
                          <m:type m:val="bar"/>
                        </m:fPr>
                        <m:num>
                          <m:r>
                            <m:t>12</m:t>
                          </m:r>
                        </m:num>
                        <m:den>
                          <m:r>
                            <m:t>N</m:t>
                          </m:r>
                          <m:r>
                            <m:rPr>
                              <m:sty m:val="p"/>
                            </m:rPr>
                            <m:t>(</m:t>
                          </m:r>
                          <m:r>
                            <m:t>N</m:t>
                          </m:r>
                          <m:r>
                            <m:rPr>
                              <m:sty m:val="p"/>
                            </m:rPr>
                            <m:t>+</m:t>
                          </m:r>
                          <m:r>
                            <m:t>1</m:t>
                          </m:r>
                          <m:r>
                            <m:rPr>
                              <m:sty m:val="p"/>
                            </m:rPr>
                            <m:t>)</m:t>
                          </m:r>
                        </m:den>
                      </m:f>
                      <m:nary>
                        <m:naryPr>
                          <m:chr m:val="∑"/>
                          <m:limLoc m:val="undOvr"/>
                          <m:subHide m:val="off"/>
                          <m:supHide m:val="off"/>
                        </m:naryPr>
                        <m:sub>
                          <m:r>
                            <m:t>i</m:t>
                          </m:r>
                          <m:r>
                            <m:rPr>
                              <m:sty m:val="p"/>
                            </m:rPr>
                            <m:t>=</m:t>
                          </m:r>
                          <m:r>
                            <m:t>1</m:t>
                          </m:r>
                        </m:sub>
                        <m:sup>
                          <m:r>
                            <m:t>k</m:t>
                          </m:r>
                        </m:sup>
                        <m:e>
                          <m:sSub>
                            <m:e>
                              <m:r>
                                <m:t>n</m:t>
                              </m:r>
                            </m:e>
                            <m:sub>
                              <m:r>
                                <m:t>i</m:t>
                              </m:r>
                            </m:sub>
                          </m:sSub>
                        </m:e>
                      </m:nary>
                      <m:r>
                        <m:rPr>
                          <m:sty m:val="p"/>
                        </m:rPr>
                        <m:t>(</m:t>
                      </m:r>
                      <m:sSub>
                        <m:e>
                          <m:acc>
                            <m:accPr>
                              <m:chr m:val="‾"/>
                            </m:accPr>
                            <m:e>
                              <m:r>
                                <m:t>R</m:t>
                              </m:r>
                            </m:e>
                          </m:acc>
                        </m:e>
                        <m:sub>
                          <m:r>
                            <m:t>i</m:t>
                          </m:r>
                        </m:sub>
                      </m:sSub>
                      <m:r>
                        <m:rPr>
                          <m:sty m:val="p"/>
                        </m:rPr>
                        <m:t>−</m:t>
                      </m:r>
                      <m:acc>
                        <m:accPr>
                          <m:chr m:val="‾"/>
                        </m:accPr>
                        <m:e>
                          <m:r>
                            <m:t>R</m:t>
                          </m:r>
                        </m:e>
                      </m:acc>
                      <m:sSup>
                        <m:e>
                          <m:r>
                            <m:rPr>
                              <m:sty m:val="p"/>
                            </m:rPr>
                            <m:t>)</m:t>
                          </m:r>
                        </m:e>
                        <m:sup>
                          <m:r>
                            <m:t>2</m:t>
                          </m:r>
                        </m:sup>
                      </m:sSup>
                      <m:r>
                        <m:rPr>
                          <m:sty m:val="p"/>
                        </m:rPr>
                        <m:t>−</m:t>
                      </m:r>
                      <m:r>
                        <m:t>3</m:t>
                      </m:r>
                      <m:r>
                        <m:rPr>
                          <m:sty m:val="p"/>
                        </m:rPr>
                        <m:t>(</m:t>
                      </m:r>
                      <m:r>
                        <m:t>N</m:t>
                      </m:r>
                      <m:r>
                        <m:rPr>
                          <m:sty m:val="p"/>
                        </m:rPr>
                        <m:t>+</m:t>
                      </m:r>
                      <m:r>
                        <m:t>1</m:t>
                      </m:r>
                      <m:r>
                        <m:rPr>
                          <m:sty m:val="p"/>
                        </m:rPr>
                        <m:t>)</m:t>
                      </m:r>
                    </m:oMath>
                  </m:oMathPara>
                </a14:m>
              </a:p>
              <a:p>
                <a:pPr lvl="0" indent="0" marL="0">
                  <a:buNone/>
                </a:pPr>
                <a:r>
                  <a:rPr/>
                  <a:t>Where N = total sample size, k = number of groups, </a:t>
                </a:r>
                <a14:m>
                  <m:oMath xmlns:m="http://schemas.openxmlformats.org/officeDocument/2006/math">
                    <m:sSub>
                      <m:e>
                        <m:acc>
                          <m:accPr>
                            <m:chr m:val="‾"/>
                          </m:accPr>
                          <m:e>
                            <m:r>
                              <m:t>R</m:t>
                            </m:r>
                          </m:e>
                        </m:acc>
                      </m:e>
                      <m:sub>
                        <m:r>
                          <m:t>i</m:t>
                        </m:r>
                      </m:sub>
                    </m:sSub>
                  </m:oMath>
                </a14:m>
                <a:r>
                  <a:rPr/>
                  <a:t> = mean rank for group i, </a:t>
                </a:r>
                <a14:m>
                  <m:oMath xmlns:m="http://schemas.openxmlformats.org/officeDocument/2006/math">
                    <m:acc>
                      <m:accPr>
                        <m:chr m:val="‾"/>
                      </m:accPr>
                      <m:e>
                        <m:r>
                          <m:t>R</m:t>
                        </m:r>
                      </m:e>
                    </m:acc>
                  </m:oMath>
                </a14:m>
                <a:r>
                  <a:rPr/>
                  <a:t> = overall mean rank = (N+1)/2, nᵢ = sample size for group i. Distribution approximated by χ² with (k−1) df.</a:t>
                </a:r>
              </a:p>
            </p:txBody>
          </p:sp>
        </mc:Choice>
      </mc:AlternateContent>
      <p:sp>
        <p:nvSpPr>
          <p:cNvPr id="4" name="Content Placeholder 3"/>
          <p:cNvSpPr>
            <a:spLocks noGrp="1"/>
          </p:cNvSpPr>
          <p:nvPr>
            <p:ph idx="2" sz="half"/>
          </p:nvPr>
        </p:nvSpPr>
        <p:spPr/>
        <p:txBody>
          <a:bodyPr/>
          <a:lstStyle/>
          <a:p>
            <a:pPr lvl="0" indent="0" marL="0">
              <a:buNone/>
            </a:pPr>
            <a:r>
              <a:rPr b="1"/>
              <a:t>Assumptions of Kruskal-Wallis — much more relaxed than parametric ANOVA:</a:t>
            </a:r>
          </a:p>
          <a:p>
            <a:pPr lvl="0"/>
            <a:r>
              <a:rPr b="1"/>
              <a:t>Independence</a:t>
            </a:r>
            <a:r>
              <a:rPr/>
              <a:t> — same as parametric ANOVA, still critical</a:t>
            </a:r>
          </a:p>
          <a:p>
            <a:pPr lvl="0"/>
            <a:r>
              <a:rPr b="1"/>
              <a:t>Similar distribution shapes</a:t>
            </a:r>
            <a:r>
              <a:rPr/>
              <a:t> — groups should have similar spread/variance; if violated, interpret as differences in distributions generally, not just medians</a:t>
            </a:r>
          </a:p>
          <a:p>
            <a:pPr lvl="0"/>
            <a:r>
              <a:rPr b="1"/>
              <a:t>Ordinal or continuous data</a:t>
            </a:r>
          </a:p>
          <a:p>
            <a:pPr lvl="0" indent="0" marL="0">
              <a:buNone/>
            </a:pPr>
            <a:r>
              <a:rPr b="1"/>
              <a:t>What’s NOT assumed:</a:t>
            </a:r>
            <a:r>
              <a:rPr/>
              <a:t> normal distribution, equal variances (though it helps interpretation), a specific distribution shape.</a:t>
            </a:r>
          </a:p>
        </p:txBody>
      </p:sp>
    </p:spTree>
  </p:cSl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Demonstrating Assumption Violations</a:t>
            </a:r>
          </a:p>
        </p:txBody>
      </p:sp>
      <p:sp>
        <p:nvSpPr>
          <p:cNvPr id="3" name="Content Placeholder 2"/>
          <p:cNvSpPr>
            <a:spLocks noGrp="1"/>
          </p:cNvSpPr>
          <p:nvPr>
            <p:ph idx="1" sz="half"/>
          </p:nvPr>
        </p:nvSpPr>
        <p:spPr/>
        <p:txBody>
          <a:bodyPr/>
          <a:lstStyle/>
          <a:p>
            <a:pPr lvl="0" indent="0" marL="0">
              <a:buNone/>
            </a:pPr>
            <a:r>
              <a:rPr b="1"/>
              <a:t>Creating a modified dataset with clear violations:</a:t>
            </a:r>
          </a:p>
          <a:p>
            <a:pPr lvl="0" indent="0">
              <a:buNone/>
            </a:pPr>
            <a:r>
              <a:rPr>
                <a:solidFill>
                  <a:srgbClr val="4758AB"/>
                </a:solidFill>
                <a:latin typeface="Courier"/>
              </a:rPr>
              <a:t>set.seed</a:t>
            </a:r>
            <a:r>
              <a:rPr>
                <a:solidFill>
                  <a:srgbClr val="003B4F"/>
                </a:solidFill>
                <a:latin typeface="Courier"/>
              </a:rPr>
              <a:t>(</a:t>
            </a:r>
            <a:r>
              <a:rPr>
                <a:solidFill>
                  <a:srgbClr val="AD0000"/>
                </a:solidFill>
                <a:latin typeface="Courier"/>
              </a:rPr>
              <a:t>42</a:t>
            </a:r>
            <a:r>
              <a:rPr>
                <a:solidFill>
                  <a:srgbClr val="003B4F"/>
                </a:solidFill>
                <a:latin typeface="Courier"/>
              </a:rPr>
              <a:t>)</a:t>
            </a:r>
            <a:br/>
            <a:r>
              <a:rPr>
                <a:solidFill>
                  <a:srgbClr val="003B4F"/>
                </a:solidFill>
                <a:latin typeface="Courier"/>
              </a:rPr>
              <a:t>violated_circ_df &lt;- circ_data </a:t>
            </a:r>
            <a:r>
              <a:rPr>
                <a:solidFill>
                  <a:srgbClr val="5E5E5E"/>
                </a:solidFill>
                <a:latin typeface="Courier"/>
              </a:rPr>
              <a:t>%&gt;%</a:t>
            </a:r>
            <a:br/>
            <a:r>
              <a:rPr>
                <a:solidFill>
                  <a:srgbClr val="003B4F"/>
                </a:solidFill>
                <a:latin typeface="Courier"/>
              </a:rPr>
              <a:t>  </a:t>
            </a:r>
            <a:r>
              <a:rPr>
                <a:solidFill>
                  <a:srgbClr val="4758AB"/>
                </a:solidFill>
                <a:latin typeface="Courier"/>
              </a:rPr>
              <a:t>mutate</a:t>
            </a:r>
            <a:r>
              <a:rPr>
                <a:solidFill>
                  <a:srgbClr val="003B4F"/>
                </a:solidFill>
                <a:latin typeface="Courier"/>
              </a:rPr>
              <a:t>(</a:t>
            </a:r>
            <a:br/>
            <a:r>
              <a:rPr>
                <a:solidFill>
                  <a:srgbClr val="003B4F"/>
                </a:solidFill>
                <a:latin typeface="Courier"/>
              </a:rPr>
              <a:t>    </a:t>
            </a:r>
            <a:r>
              <a:rPr>
                <a:solidFill>
                  <a:srgbClr val="657422"/>
                </a:solidFill>
                <a:latin typeface="Courier"/>
              </a:rPr>
              <a:t>phase_shift_violated =</a:t>
            </a:r>
            <a:r>
              <a:rPr>
                <a:solidFill>
                  <a:srgbClr val="003B4F"/>
                </a:solidFill>
                <a:latin typeface="Courier"/>
              </a:rPr>
              <a:t> </a:t>
            </a:r>
            <a:r>
              <a:rPr>
                <a:solidFill>
                  <a:srgbClr val="4758AB"/>
                </a:solidFill>
                <a:latin typeface="Courier"/>
              </a:rPr>
              <a:t>case_when</a:t>
            </a:r>
            <a:r>
              <a:rPr>
                <a:solidFill>
                  <a:srgbClr val="003B4F"/>
                </a:solidFill>
                <a:latin typeface="Courier"/>
              </a:rPr>
              <a:t>(</a:t>
            </a:r>
            <a:br/>
            <a:r>
              <a:rPr>
                <a:solidFill>
                  <a:srgbClr val="003B4F"/>
                </a:solidFill>
                <a:latin typeface="Courier"/>
              </a:rPr>
              <a:t>      treatment </a:t>
            </a:r>
            <a:r>
              <a:rPr>
                <a:solidFill>
                  <a:srgbClr val="5E5E5E"/>
                </a:solidFill>
                <a:latin typeface="Courier"/>
              </a:rPr>
              <a:t>==</a:t>
            </a:r>
            <a:r>
              <a:rPr>
                <a:solidFill>
                  <a:srgbClr val="003B4F"/>
                </a:solidFill>
                <a:latin typeface="Courier"/>
              </a:rPr>
              <a:t> </a:t>
            </a:r>
            <a:r>
              <a:rPr>
                <a:solidFill>
                  <a:srgbClr val="20794D"/>
                </a:solidFill>
                <a:latin typeface="Courier"/>
              </a:rPr>
              <a:t>"Control"</a:t>
            </a:r>
            <a:r>
              <a:rPr>
                <a:solidFill>
                  <a:srgbClr val="003B4F"/>
                </a:solidFill>
                <a:latin typeface="Courier"/>
              </a:rPr>
              <a:t> </a:t>
            </a:r>
            <a:r>
              <a:rPr>
                <a:solidFill>
                  <a:srgbClr val="5E5E5E"/>
                </a:solidFill>
                <a:latin typeface="Courier"/>
              </a:rPr>
              <a:t>~</a:t>
            </a:r>
            <a:r>
              <a:rPr>
                <a:solidFill>
                  <a:srgbClr val="003B4F"/>
                </a:solidFill>
                <a:latin typeface="Courier"/>
              </a:rPr>
              <a:t> phase_shift,</a:t>
            </a:r>
            <a:br/>
            <a:r>
              <a:rPr>
                <a:solidFill>
                  <a:srgbClr val="003B4F"/>
                </a:solidFill>
                <a:latin typeface="Courier"/>
              </a:rPr>
              <a:t>      treatment </a:t>
            </a:r>
            <a:r>
              <a:rPr>
                <a:solidFill>
                  <a:srgbClr val="5E5E5E"/>
                </a:solidFill>
                <a:latin typeface="Courier"/>
              </a:rPr>
              <a:t>==</a:t>
            </a:r>
            <a:r>
              <a:rPr>
                <a:solidFill>
                  <a:srgbClr val="003B4F"/>
                </a:solidFill>
                <a:latin typeface="Courier"/>
              </a:rPr>
              <a:t> </a:t>
            </a:r>
            <a:r>
              <a:rPr>
                <a:solidFill>
                  <a:srgbClr val="20794D"/>
                </a:solidFill>
                <a:latin typeface="Courier"/>
              </a:rPr>
              <a:t>"Knees"</a:t>
            </a:r>
            <a:r>
              <a:rPr>
                <a:solidFill>
                  <a:srgbClr val="003B4F"/>
                </a:solidFill>
                <a:latin typeface="Courier"/>
              </a:rPr>
              <a:t> </a:t>
            </a:r>
            <a:r>
              <a:rPr>
                <a:solidFill>
                  <a:srgbClr val="5E5E5E"/>
                </a:solidFill>
                <a:latin typeface="Courier"/>
              </a:rPr>
              <a:t>~</a:t>
            </a:r>
            <a:r>
              <a:rPr>
                <a:solidFill>
                  <a:srgbClr val="003B4F"/>
                </a:solidFill>
                <a:latin typeface="Courier"/>
              </a:rPr>
              <a:t> phase_shift </a:t>
            </a:r>
            <a:r>
              <a:rPr>
                <a:solidFill>
                  <a:srgbClr val="5E5E5E"/>
                </a:solidFill>
                <a:latin typeface="Courier"/>
              </a:rPr>
              <a:t>*</a:t>
            </a:r>
            <a:r>
              <a:rPr>
                <a:solidFill>
                  <a:srgbClr val="003B4F"/>
                </a:solidFill>
                <a:latin typeface="Courier"/>
              </a:rPr>
              <a:t> </a:t>
            </a:r>
            <a:r>
              <a:rPr>
                <a:solidFill>
                  <a:srgbClr val="AD0000"/>
                </a:solidFill>
                <a:latin typeface="Courier"/>
              </a:rPr>
              <a:t>3.25</a:t>
            </a:r>
            <a:r>
              <a:rPr>
                <a:solidFill>
                  <a:srgbClr val="003B4F"/>
                </a:solidFill>
                <a:latin typeface="Courier"/>
              </a:rPr>
              <a:t>,</a:t>
            </a:r>
            <a:br/>
            <a:r>
              <a:rPr>
                <a:solidFill>
                  <a:srgbClr val="003B4F"/>
                </a:solidFill>
                <a:latin typeface="Courier"/>
              </a:rPr>
              <a:t>      treatment </a:t>
            </a:r>
            <a:r>
              <a:rPr>
                <a:solidFill>
                  <a:srgbClr val="5E5E5E"/>
                </a:solidFill>
                <a:latin typeface="Courier"/>
              </a:rPr>
              <a:t>==</a:t>
            </a:r>
            <a:r>
              <a:rPr>
                <a:solidFill>
                  <a:srgbClr val="003B4F"/>
                </a:solidFill>
                <a:latin typeface="Courier"/>
              </a:rPr>
              <a:t> </a:t>
            </a:r>
            <a:r>
              <a:rPr>
                <a:solidFill>
                  <a:srgbClr val="20794D"/>
                </a:solidFill>
                <a:latin typeface="Courier"/>
              </a:rPr>
              <a:t>"Eyes"</a:t>
            </a:r>
            <a:r>
              <a:rPr>
                <a:solidFill>
                  <a:srgbClr val="003B4F"/>
                </a:solidFill>
                <a:latin typeface="Courier"/>
              </a:rPr>
              <a:t> </a:t>
            </a:r>
            <a:r>
              <a:rPr>
                <a:solidFill>
                  <a:srgbClr val="5E5E5E"/>
                </a:solidFill>
                <a:latin typeface="Courier"/>
              </a:rPr>
              <a:t>~</a:t>
            </a:r>
            <a:r>
              <a:rPr>
                <a:solidFill>
                  <a:srgbClr val="003B4F"/>
                </a:solidFill>
                <a:latin typeface="Courier"/>
              </a:rPr>
              <a:t> {</a:t>
            </a:r>
            <a:br/>
            <a:r>
              <a:rPr>
                <a:solidFill>
                  <a:srgbClr val="003B4F"/>
                </a:solidFill>
                <a:latin typeface="Courier"/>
              </a:rPr>
              <a:t>        n &lt;- </a:t>
            </a:r>
            <a:r>
              <a:rPr>
                <a:solidFill>
                  <a:srgbClr val="4758AB"/>
                </a:solidFill>
                <a:latin typeface="Courier"/>
              </a:rPr>
              <a:t>length</a:t>
            </a:r>
            <a:r>
              <a:rPr>
                <a:solidFill>
                  <a:srgbClr val="003B4F"/>
                </a:solidFill>
                <a:latin typeface="Courier"/>
              </a:rPr>
              <a:t>(phase_shift)</a:t>
            </a:r>
            <a:br/>
            <a:r>
              <a:rPr>
                <a:solidFill>
                  <a:srgbClr val="003B4F"/>
                </a:solidFill>
                <a:latin typeface="Courier"/>
              </a:rPr>
              <a:t>        </a:t>
            </a:r>
            <a:r>
              <a:rPr>
                <a:solidFill>
                  <a:srgbClr val="4758AB"/>
                </a:solidFill>
                <a:latin typeface="Courier"/>
              </a:rPr>
              <a:t>c</a:t>
            </a:r>
            <a:r>
              <a:rPr>
                <a:solidFill>
                  <a:srgbClr val="003B4F"/>
                </a:solidFill>
                <a:latin typeface="Courier"/>
              </a:rPr>
              <a:t>(phase_shift[</a:t>
            </a:r>
            <a:r>
              <a:rPr>
                <a:solidFill>
                  <a:srgbClr val="AD0000"/>
                </a:solidFill>
                <a:latin typeface="Courier"/>
              </a:rPr>
              <a:t>1</a:t>
            </a:r>
            <a:r>
              <a:rPr>
                <a:solidFill>
                  <a:srgbClr val="5E5E5E"/>
                </a:solidFill>
                <a:latin typeface="Courier"/>
              </a:rPr>
              <a:t>:</a:t>
            </a:r>
            <a:r>
              <a:rPr>
                <a:solidFill>
                  <a:srgbClr val="003B4F"/>
                </a:solidFill>
                <a:latin typeface="Courier"/>
              </a:rPr>
              <a:t>(n</a:t>
            </a:r>
            <a:r>
              <a:rPr>
                <a:solidFill>
                  <a:srgbClr val="AD0000"/>
                </a:solidFill>
                <a:latin typeface="Courier"/>
              </a:rPr>
              <a:t>-2</a:t>
            </a:r>
            <a:r>
              <a:rPr>
                <a:solidFill>
                  <a:srgbClr val="003B4F"/>
                </a:solidFill>
                <a:latin typeface="Courier"/>
              </a:rPr>
              <a:t>)], phase_shift[(n</a:t>
            </a:r>
            <a:r>
              <a:rPr>
                <a:solidFill>
                  <a:srgbClr val="AD0000"/>
                </a:solidFill>
                <a:latin typeface="Courier"/>
              </a:rPr>
              <a:t>-1</a:t>
            </a:r>
            <a:r>
              <a:rPr>
                <a:solidFill>
                  <a:srgbClr val="003B4F"/>
                </a:solidFill>
                <a:latin typeface="Courier"/>
              </a:rPr>
              <a:t>)</a:t>
            </a:r>
            <a:r>
              <a:rPr>
                <a:solidFill>
                  <a:srgbClr val="5E5E5E"/>
                </a:solidFill>
                <a:latin typeface="Courier"/>
              </a:rPr>
              <a:t>:</a:t>
            </a:r>
            <a:r>
              <a:rPr>
                <a:solidFill>
                  <a:srgbClr val="003B4F"/>
                </a:solidFill>
                <a:latin typeface="Courier"/>
              </a:rPr>
              <a:t>n] </a:t>
            </a:r>
            <a:r>
              <a:rPr>
                <a:solidFill>
                  <a:srgbClr val="5E5E5E"/>
                </a:solidFill>
                <a:latin typeface="Courier"/>
              </a:rPr>
              <a:t>-</a:t>
            </a:r>
            <a:r>
              <a:rPr>
                <a:solidFill>
                  <a:srgbClr val="003B4F"/>
                </a:solidFill>
                <a:latin typeface="Courier"/>
              </a:rPr>
              <a:t> </a:t>
            </a:r>
            <a:r>
              <a:rPr>
                <a:solidFill>
                  <a:srgbClr val="AD0000"/>
                </a:solidFill>
                <a:latin typeface="Courier"/>
              </a:rPr>
              <a:t>7</a:t>
            </a:r>
            <a:r>
              <a:rPr>
                <a:solidFill>
                  <a:srgbClr val="003B4F"/>
                </a:solidFill>
                <a:latin typeface="Courier"/>
              </a:rPr>
              <a:t>)</a:t>
            </a:r>
            <a:br/>
            <a:r>
              <a:rPr>
                <a:solidFill>
                  <a:srgbClr val="003B4F"/>
                </a:solidFill>
                <a:latin typeface="Courier"/>
              </a:rPr>
              <a:t>      }</a:t>
            </a:r>
            <a:br/>
            <a:r>
              <a:rPr>
                <a:solidFill>
                  <a:srgbClr val="003B4F"/>
                </a:solidFill>
                <a:latin typeface="Courier"/>
              </a:rPr>
              <a:t>    )</a:t>
            </a:r>
            <a:br/>
            <a:r>
              <a:rPr>
                <a:solidFill>
                  <a:srgbClr val="003B4F"/>
                </a:solidFill>
                <a:latin typeface="Courier"/>
              </a:rPr>
              <a:t>  )</a:t>
            </a:r>
            <a:br/>
            <a:br/>
            <a:r>
              <a:rPr>
                <a:solidFill>
                  <a:srgbClr val="003B4F"/>
                </a:solidFill>
                <a:latin typeface="Courier"/>
              </a:rPr>
              <a:t>violated_model &lt;- </a:t>
            </a:r>
            <a:r>
              <a:rPr>
                <a:solidFill>
                  <a:srgbClr val="4758AB"/>
                </a:solidFill>
                <a:latin typeface="Courier"/>
              </a:rPr>
              <a:t>lm</a:t>
            </a:r>
            <a:r>
              <a:rPr>
                <a:solidFill>
                  <a:srgbClr val="003B4F"/>
                </a:solidFill>
                <a:latin typeface="Courier"/>
              </a:rPr>
              <a:t>(phase_shift_violated </a:t>
            </a:r>
            <a:r>
              <a:rPr>
                <a:solidFill>
                  <a:srgbClr val="5E5E5E"/>
                </a:solidFill>
                <a:latin typeface="Courier"/>
              </a:rPr>
              <a:t>~</a:t>
            </a:r>
            <a:r>
              <a:rPr>
                <a:solidFill>
                  <a:srgbClr val="003B4F"/>
                </a:solidFill>
                <a:latin typeface="Courier"/>
              </a:rPr>
              <a:t> treatment,</a:t>
            </a:r>
            <a:br/>
            <a:r>
              <a:rPr>
                <a:solidFill>
                  <a:srgbClr val="003B4F"/>
                </a:solidFill>
                <a:latin typeface="Courier"/>
              </a:rPr>
              <a:t>                     </a:t>
            </a:r>
            <a:r>
              <a:rPr>
                <a:solidFill>
                  <a:srgbClr val="657422"/>
                </a:solidFill>
                <a:latin typeface="Courier"/>
              </a:rPr>
              <a:t>data =</a:t>
            </a:r>
            <a:r>
              <a:rPr>
                <a:solidFill>
                  <a:srgbClr val="003B4F"/>
                </a:solidFill>
                <a:latin typeface="Courier"/>
              </a:rPr>
              <a:t> violated_circ_df)</a:t>
            </a:r>
          </a:p>
          <a:p>
            <a:pPr lvl="0" indent="0" marL="0">
              <a:buNone/>
            </a:pPr>
            <a:r>
              <a:rPr b="1"/>
              <a:t>What we changed:</a:t>
            </a:r>
            <a:r>
              <a:rPr/>
              <a:t> increased variance in the Knees group, added extreme outliers to the Eyes group, creating unequal variances and non-normality.</a:t>
            </a:r>
          </a:p>
        </p:txBody>
      </p:sp>
      <p:pic>
        <p:nvPicPr>
          <p:cNvPr descr="analysis_of_variance_lecture_files/figure-pptx/unnamed-chunk-26-1.png" id="0" name="Picture 1"/>
          <p:cNvPicPr>
            <a:picLocks noGrp="1" noChangeAspect="1"/>
          </p:cNvPicPr>
          <p:nvPr/>
        </p:nvPicPr>
        <p:blipFill>
          <a:blip r:embed="rId2"/>
          <a:stretch>
            <a:fillRect/>
          </a:stretch>
        </p:blipFill>
        <p:spPr bwMode="auto">
          <a:xfrm>
            <a:off x="6121400" y="1663700"/>
            <a:ext cx="2781300" cy="2451100"/>
          </a:xfrm>
          <a:prstGeom prst="rect">
            <a:avLst/>
          </a:prstGeom>
          <a:noFill/>
          <a:ln w="9525">
            <a:noFill/>
            <a:headEnd/>
            <a:tailEnd/>
          </a:ln>
        </p:spPr>
      </p:pic>
    </p:spTree>
  </p:cSl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Checking Violated-Data Assumptions — Normality</a:t>
            </a:r>
          </a:p>
        </p:txBody>
      </p:sp>
      <p:sp>
        <p:nvSpPr>
          <p:cNvPr id="3" name="Content Placeholder 2"/>
          <p:cNvSpPr>
            <a:spLocks noGrp="1"/>
          </p:cNvSpPr>
          <p:nvPr>
            <p:ph idx="1" sz="half"/>
          </p:nvPr>
        </p:nvSpPr>
        <p:spPr/>
        <p:txBody>
          <a:bodyPr/>
          <a:lstStyle/>
          <a:p>
            <a:pPr lvl="0" indent="0" marL="0">
              <a:buNone/>
            </a:pPr>
            <a:r>
              <a:rPr b="1"/>
              <a:t>Clear violation:</a:t>
            </a:r>
            <a:r>
              <a:rPr/>
              <a:t> p &lt; 0.05, points deviate from the line.</a:t>
            </a:r>
          </a:p>
          <a:p>
            <a:pPr lvl="0" indent="0">
              <a:buNone/>
            </a:pPr>
            <a:r>
              <a:rPr>
                <a:latin typeface="Courier"/>
              </a:rPr>
              <a:t>
    Shapiro-Wilk normality test
data:  resid(violated_model)
W = 0.89473, p-value = 0.02335</a:t>
            </a:r>
          </a:p>
        </p:txBody>
      </p:sp>
      <p:pic>
        <p:nvPicPr>
          <p:cNvPr descr="analysis_of_variance_lecture_files/figure-pptx/unnamed-chunk-28-1.png" id="0" name="Picture 1"/>
          <p:cNvPicPr>
            <a:picLocks noGrp="1" noChangeAspect="1"/>
          </p:cNvPicPr>
          <p:nvPr/>
        </p:nvPicPr>
        <p:blipFill>
          <a:blip r:embed="rId2"/>
          <a:stretch>
            <a:fillRect/>
          </a:stretch>
        </p:blipFill>
        <p:spPr bwMode="auto">
          <a:xfrm>
            <a:off x="6121400" y="1663700"/>
            <a:ext cx="2781300" cy="2451100"/>
          </a:xfrm>
          <a:prstGeom prst="rect">
            <a:avLst/>
          </a:prstGeom>
          <a:noFill/>
          <a:ln w="9525">
            <a:noFill/>
            <a:headEnd/>
            <a:tailEnd/>
          </a:ln>
        </p:spPr>
      </p:pic>
    </p:spTree>
  </p:cSl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Checking Violated-Data Assumptions — Variance</a:t>
            </a:r>
          </a:p>
        </p:txBody>
      </p:sp>
      <p:sp>
        <p:nvSpPr>
          <p:cNvPr id="3" name="Content Placeholder 2"/>
          <p:cNvSpPr>
            <a:spLocks noGrp="1"/>
          </p:cNvSpPr>
          <p:nvPr>
            <p:ph idx="1" sz="half"/>
          </p:nvPr>
        </p:nvSpPr>
        <p:spPr/>
        <p:txBody>
          <a:bodyPr/>
          <a:lstStyle/>
          <a:p>
            <a:pPr lvl="0" indent="0" marL="0">
              <a:buNone/>
            </a:pPr>
            <a:r>
              <a:rPr b="1"/>
              <a:t>Clear violation:</a:t>
            </a:r>
            <a:r>
              <a:rPr/>
              <a:t> p &lt; 0.05, unequal variances evident.</a:t>
            </a:r>
          </a:p>
          <a:p>
            <a:pPr lvl="0" indent="0">
              <a:buNone/>
            </a:pPr>
            <a:r>
              <a:rPr>
                <a:latin typeface="Courier"/>
              </a:rPr>
              <a:t>Levene's Test for Homogeneity of Variance (center = median)
      Df F value Pr(&gt;F)
group  2  1.5618 0.2355
      19               </a:t>
            </a:r>
          </a:p>
        </p:txBody>
      </p:sp>
      <p:pic>
        <p:nvPicPr>
          <p:cNvPr descr="analysis_of_variance_lecture_files/figure-pptx/unnamed-chunk-30-1.png" id="0" name="Picture 1"/>
          <p:cNvPicPr>
            <a:picLocks noGrp="1" noChangeAspect="1"/>
          </p:cNvPicPr>
          <p:nvPr/>
        </p:nvPicPr>
        <p:blipFill>
          <a:blip r:embed="rId2"/>
          <a:stretch>
            <a:fillRect/>
          </a:stretch>
        </p:blipFill>
        <p:spPr bwMode="auto">
          <a:xfrm>
            <a:off x="6121400" y="1663700"/>
            <a:ext cx="2781300" cy="2451100"/>
          </a:xfrm>
          <a:prstGeom prst="rect">
            <a:avLst/>
          </a:prstGeom>
          <a:noFill/>
          <a:ln w="9525">
            <a:noFill/>
            <a:headEnd/>
            <a:tailEnd/>
          </a:ln>
        </p:spPr>
      </p:pic>
    </p:spTree>
  </p:cSl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485" y="78119"/>
            <a:ext cx="8229600" cy="607682"/>
          </a:xfrm>
        </p:spPr>
        <p:txBody>
          <a:bodyPr/>
          <a:lstStyle/>
          <a:p>
            <a:pPr lvl="0" indent="0" marL="0">
              <a:buNone/>
            </a:pPr>
            <a:r>
              <a:rPr/>
              <a:t>Performing the Kruskal-Wallis Test — Original Data</a:t>
            </a:r>
          </a:p>
        </p:txBody>
      </p:sp>
      <p:sp>
        <p:nvSpPr>
          <p:cNvPr id="3" name="Text Placeholder 2"/>
          <p:cNvSpPr>
            <a:spLocks noGrp="1"/>
          </p:cNvSpPr>
          <p:nvPr>
            <p:ph idx="1" type="body"/>
          </p:nvPr>
        </p:nvSpPr>
        <p:spPr/>
        <p:txBody>
          <a:bodyPr/>
          <a:lstStyle/>
          <a:p>
            <a:pPr lvl="0" indent="0" marL="0">
              <a:buNone/>
            </a:pPr>
            <a:r>
              <a:rPr b="1"/>
              <a:t>Even though assumptions are met, let’s compare results:</a:t>
            </a:r>
          </a:p>
          <a:p>
            <a:pPr lvl="0" indent="0">
              <a:buNone/>
            </a:pPr>
            <a:r>
              <a:rPr>
                <a:solidFill>
                  <a:srgbClr val="003B4F"/>
                </a:solidFill>
                <a:latin typeface="Courier"/>
              </a:rPr>
              <a:t>kruskal_original_result &lt;- </a:t>
            </a:r>
            <a:r>
              <a:rPr>
                <a:solidFill>
                  <a:srgbClr val="4758AB"/>
                </a:solidFill>
                <a:latin typeface="Courier"/>
              </a:rPr>
              <a:t>kruskal.test</a:t>
            </a:r>
            <a:r>
              <a:rPr>
                <a:solidFill>
                  <a:srgbClr val="003B4F"/>
                </a:solidFill>
                <a:latin typeface="Courier"/>
              </a:rPr>
              <a:t>(</a:t>
            </a:r>
            <a:br/>
            <a:r>
              <a:rPr>
                <a:solidFill>
                  <a:srgbClr val="003B4F"/>
                </a:solidFill>
                <a:latin typeface="Courier"/>
              </a:rPr>
              <a:t>  phase_shift </a:t>
            </a:r>
            <a:r>
              <a:rPr>
                <a:solidFill>
                  <a:srgbClr val="5E5E5E"/>
                </a:solidFill>
                <a:latin typeface="Courier"/>
              </a:rPr>
              <a:t>~</a:t>
            </a:r>
            <a:r>
              <a:rPr>
                <a:solidFill>
                  <a:srgbClr val="003B4F"/>
                </a:solidFill>
                <a:latin typeface="Courier"/>
              </a:rPr>
              <a:t> treatment,</a:t>
            </a:r>
            <a:br/>
            <a:r>
              <a:rPr>
                <a:solidFill>
                  <a:srgbClr val="003B4F"/>
                </a:solidFill>
                <a:latin typeface="Courier"/>
              </a:rPr>
              <a:t>  </a:t>
            </a:r>
            <a:r>
              <a:rPr>
                <a:solidFill>
                  <a:srgbClr val="657422"/>
                </a:solidFill>
                <a:latin typeface="Courier"/>
              </a:rPr>
              <a:t>data =</a:t>
            </a:r>
            <a:r>
              <a:rPr>
                <a:solidFill>
                  <a:srgbClr val="003B4F"/>
                </a:solidFill>
                <a:latin typeface="Courier"/>
              </a:rPr>
              <a:t> circ_data)</a:t>
            </a:r>
            <a:br/>
            <a:r>
              <a:rPr>
                <a:solidFill>
                  <a:srgbClr val="003B4F"/>
                </a:solidFill>
                <a:latin typeface="Courier"/>
              </a:rPr>
              <a:t>kruskal_original_result</a:t>
            </a:r>
          </a:p>
          <a:p>
            <a:pPr lvl="0" indent="0">
              <a:buNone/>
            </a:pPr>
            <a:r>
              <a:rPr>
                <a:latin typeface="Courier"/>
              </a:rPr>
              <a:t>
    Kruskal-Wallis rank sum test
data:  phase_shift by treatment
Kruskal-Wallis chi-squared = 9.4231, df = 2, p-value = 0.008991</a:t>
            </a:r>
          </a:p>
          <a:p>
            <a:pPr lvl="0" indent="0" marL="0">
              <a:buNone/>
            </a:pPr>
            <a:r>
              <a:rPr b="1"/>
              <a:t>Interpretation:</a:t>
            </a:r>
            <a:r>
              <a:rPr/>
              <a:t> H = test statistic (χ² approximation); df = k − 1 = 2; p = 0.0135 (significant at α = 0.05); conclusion: at least one group differs.</a:t>
            </a:r>
          </a:p>
          <a:p>
            <a:pPr lvl="0" indent="0" marL="0">
              <a:buNone/>
            </a:pPr>
            <a:r>
              <a:rPr b="1"/>
              <a:t>Compare to parametric ANOVA:</a:t>
            </a:r>
          </a:p>
          <a:p>
            <a:pPr lvl="0" indent="0">
              <a:buNone/>
            </a:pPr>
            <a:r>
              <a:rPr>
                <a:latin typeface="Courier"/>
              </a:rPr>
              <a:t>Analysis of Variance Table
Response: phase_shift
          Df Sum Sq Mean Sq F value   Pr(&gt;F)   
treatment  2 7.2245  3.6122  7.2894 0.004472 **
Residuals 19 9.4153  0.4955                    
---
Signif. codes:  0 '***' 0.001 '**' 0.01 '*' 0.05 '.' 0.1 ' ' 1</a:t>
            </a:r>
          </a:p>
        </p:txBody>
      </p:sp>
      <p:sp>
        <p:nvSpPr>
          <p:cNvPr id="5" name="Text Placeholder 4"/>
          <p:cNvSpPr>
            <a:spLocks noGrp="1"/>
          </p:cNvSpPr>
          <p:nvPr>
            <p:ph idx="3" sz="quarter" type="body"/>
          </p:nvPr>
        </p:nvSpPr>
        <p:spPr/>
        <p:txBody>
          <a:bodyPr/>
          <a:lstStyle/>
          <a:p>
            <a:pPr lvl="0" indent="0" marL="0">
              <a:buNone/>
            </a:pPr>
            <a:r>
              <a:rPr b="1"/>
              <a:t>How Kruskal-Wallis works:</a:t>
            </a:r>
          </a:p>
        </p:txBody>
      </p:sp>
      <p:pic>
        <p:nvPicPr>
          <p:cNvPr descr="analysis_of_variance_lecture_files/figure-pptx/unnamed-chunk-33-1.png" id="0" name="Picture 1"/>
          <p:cNvPicPr>
            <a:picLocks noGrp="1" noChangeAspect="1"/>
          </p:cNvPicPr>
          <p:nvPr/>
        </p:nvPicPr>
        <p:blipFill>
          <a:blip r:embed="rId2"/>
          <a:stretch>
            <a:fillRect/>
          </a:stretch>
        </p:blipFill>
        <p:spPr bwMode="auto">
          <a:xfrm>
            <a:off x="4749800" y="1295400"/>
            <a:ext cx="4038600" cy="3276600"/>
          </a:xfrm>
          <a:prstGeom prst="rect">
            <a:avLst/>
          </a:prstGeom>
          <a:noFill/>
          <a:ln w="9525">
            <a:noFill/>
            <a:headEnd/>
            <a:tailEnd/>
          </a:ln>
        </p:spPr>
      </p:pic>
      <p:sp>
        <p:nvSpPr>
          <p:cNvPr id="6" name="Content Placeholder 5"/>
          <p:cNvSpPr>
            <a:spLocks noGrp="1"/>
          </p:cNvSpPr>
          <p:nvPr>
            <p:ph idx="4" sz="quarter"/>
          </p:nvPr>
        </p:nvSpPr>
        <p:spPr/>
        <p:txBody>
          <a:bodyPr/>
          <a:lstStyle/>
          <a:p>
            <a:pPr lvl="0" indent="0">
              <a:buNone/>
            </a:pPr>
            <a:r>
              <a:rPr>
                <a:latin typeface="Courier"/>
              </a:rPr>
              <a:t># A tibble: 3 × 4
  treatment mean_rank sum_rank     n
  &lt;fct&gt;         &lt;dbl&gt;    &lt;dbl&gt; &lt;int&gt;
1 Control       14.6       117     8
2 Eyes           5.29       37     7
3 Knees         14.1        99     7</a:t>
            </a:r>
          </a:p>
        </p:txBody>
      </p:sp>
    </p:spTree>
  </p:cSl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Kruskal-Wallis on Violated Data</a:t>
            </a:r>
          </a:p>
        </p:txBody>
      </p:sp>
      <p:sp>
        <p:nvSpPr>
          <p:cNvPr id="3" name="Content Placeholder 2"/>
          <p:cNvSpPr>
            <a:spLocks noGrp="1"/>
          </p:cNvSpPr>
          <p:nvPr>
            <p:ph idx="1" sz="half"/>
          </p:nvPr>
        </p:nvSpPr>
        <p:spPr/>
        <p:txBody>
          <a:bodyPr/>
          <a:lstStyle/>
          <a:p>
            <a:pPr lvl="0" indent="0" marL="0">
              <a:buNone/>
            </a:pPr>
            <a:r>
              <a:rPr b="1"/>
              <a:t>Non-parametric test handles violations:</a:t>
            </a:r>
          </a:p>
          <a:p>
            <a:pPr lvl="0" indent="0">
              <a:buNone/>
            </a:pPr>
            <a:r>
              <a:rPr>
                <a:solidFill>
                  <a:srgbClr val="003B4F"/>
                </a:solidFill>
                <a:latin typeface="Courier"/>
              </a:rPr>
              <a:t>kruskal_violated_result &lt;- </a:t>
            </a:r>
            <a:r>
              <a:rPr>
                <a:solidFill>
                  <a:srgbClr val="4758AB"/>
                </a:solidFill>
                <a:latin typeface="Courier"/>
              </a:rPr>
              <a:t>kruskal.test</a:t>
            </a:r>
            <a:r>
              <a:rPr>
                <a:solidFill>
                  <a:srgbClr val="003B4F"/>
                </a:solidFill>
                <a:latin typeface="Courier"/>
              </a:rPr>
              <a:t>(</a:t>
            </a:r>
            <a:br/>
            <a:r>
              <a:rPr>
                <a:solidFill>
                  <a:srgbClr val="003B4F"/>
                </a:solidFill>
                <a:latin typeface="Courier"/>
              </a:rPr>
              <a:t>  phase_shift_violated </a:t>
            </a:r>
            <a:r>
              <a:rPr>
                <a:solidFill>
                  <a:srgbClr val="5E5E5E"/>
                </a:solidFill>
                <a:latin typeface="Courier"/>
              </a:rPr>
              <a:t>~</a:t>
            </a:r>
            <a:r>
              <a:rPr>
                <a:solidFill>
                  <a:srgbClr val="003B4F"/>
                </a:solidFill>
                <a:latin typeface="Courier"/>
              </a:rPr>
              <a:t> treatment,</a:t>
            </a:r>
            <a:br/>
            <a:r>
              <a:rPr>
                <a:solidFill>
                  <a:srgbClr val="003B4F"/>
                </a:solidFill>
                <a:latin typeface="Courier"/>
              </a:rPr>
              <a:t>  </a:t>
            </a:r>
            <a:r>
              <a:rPr>
                <a:solidFill>
                  <a:srgbClr val="657422"/>
                </a:solidFill>
                <a:latin typeface="Courier"/>
              </a:rPr>
              <a:t>data =</a:t>
            </a:r>
            <a:r>
              <a:rPr>
                <a:solidFill>
                  <a:srgbClr val="003B4F"/>
                </a:solidFill>
                <a:latin typeface="Courier"/>
              </a:rPr>
              <a:t> violated_circ_df)</a:t>
            </a:r>
            <a:br/>
            <a:r>
              <a:rPr>
                <a:solidFill>
                  <a:srgbClr val="003B4F"/>
                </a:solidFill>
                <a:latin typeface="Courier"/>
              </a:rPr>
              <a:t>kruskal_violated_result</a:t>
            </a:r>
          </a:p>
          <a:p>
            <a:pPr lvl="0" indent="0">
              <a:buNone/>
            </a:pPr>
            <a:r>
              <a:rPr>
                <a:latin typeface="Courier"/>
              </a:rPr>
              <a:t>
    Kruskal-Wallis rank sum test
data:  phase_shift_violated by treatment
Kruskal-Wallis chi-squared = 6.8453, df = 2, p-value = 0.03263</a:t>
            </a:r>
          </a:p>
          <a:p>
            <a:pPr lvl="0" indent="0">
              <a:buNone/>
            </a:pPr>
            <a:r>
              <a:rPr>
                <a:latin typeface="Courier"/>
              </a:rPr>
              <a:t>Analysis of Variance Table
Response: phase_shift_violated
          Df  Sum Sq Mean Sq F value Pr(&gt;F)  
treatment  2  41.806 20.9029  2.8361 0.0836 .
Residuals 19 140.037  7.3704                 
---
Signif. codes:  0 '***' 0.001 '**' 0.01 '*' 0.05 '.' 0.1 ' ' 1</a:t>
            </a:r>
          </a:p>
          <a:p>
            <a:pPr lvl="0" indent="0" marL="0">
              <a:buNone/>
            </a:pPr>
            <a:r>
              <a:rPr b="1"/>
              <a:t>Key observations:</a:t>
            </a:r>
            <a:r>
              <a:rPr/>
              <a:t> both tests still detect differences; Kruskal-Wallis is more robust to violations; the parametric test may give misleading results when assumptions are violated; the non-parametric test maintains validity.</a:t>
            </a:r>
          </a:p>
        </p:txBody>
      </p:sp>
      <p:pic>
        <p:nvPicPr>
          <p:cNvPr descr="analysis_of_variance_lecture_files/figure-pptx/unnamed-chunk-37-1.png" id="0" name="Picture 1"/>
          <p:cNvPicPr>
            <a:picLocks noGrp="1" noChangeAspect="1"/>
          </p:cNvPicPr>
          <p:nvPr/>
        </p:nvPicPr>
        <p:blipFill>
          <a:blip r:embed="rId2"/>
          <a:stretch>
            <a:fillRect/>
          </a:stretch>
        </p:blipFill>
        <p:spPr bwMode="auto">
          <a:xfrm>
            <a:off x="6121400" y="1765300"/>
            <a:ext cx="2781300" cy="2260600"/>
          </a:xfrm>
          <a:prstGeom prst="rect">
            <a:avLst/>
          </a:prstGeom>
          <a:noFill/>
          <a:ln w="9525">
            <a:noFill/>
            <a:headEnd/>
            <a:tailEnd/>
          </a:ln>
        </p:spPr>
      </p:pic>
    </p:spTree>
  </p:cSl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Post-Hoc Tests for Kruskal-Wallis — Pairwise Wilcoxon</a:t>
            </a:r>
          </a:p>
        </p:txBody>
      </p:sp>
      <p:sp>
        <p:nvSpPr>
          <p:cNvPr id="3" name="Content Placeholder 2"/>
          <p:cNvSpPr>
            <a:spLocks noGrp="1"/>
          </p:cNvSpPr>
          <p:nvPr>
            <p:ph idx="1" sz="half"/>
          </p:nvPr>
        </p:nvSpPr>
        <p:spPr/>
        <p:txBody>
          <a:bodyPr/>
          <a:lstStyle/>
          <a:p>
            <a:pPr lvl="0" indent="0" marL="0">
              <a:buNone/>
            </a:pPr>
            <a:r>
              <a:rPr b="1"/>
              <a:t>Just like ANOVA, we need post-hoc tests to identify which groups differ:</a:t>
            </a:r>
          </a:p>
          <a:p>
            <a:pPr lvl="0" indent="0">
              <a:buNone/>
            </a:pPr>
            <a:r>
              <a:rPr>
                <a:latin typeface="Courier"/>
              </a:rPr>
              <a:t>
    Pairwise comparisons using Wilcoxon rank sum exact test 
data:  nonparam_circ_df$phase_shift and nonparam_circ_df$treatment 
      Control Eyes  
Eyes  0.0037  -     
Knees 1.0000  0.0787
P value adjustment method: bonferroni </a:t>
            </a:r>
          </a:p>
          <a:p>
            <a:pPr lvl="0" indent="0" marL="0">
              <a:buNone/>
            </a:pPr>
            <a:r>
              <a:rPr b="1"/>
              <a:t>Interpretation of p-values:</a:t>
            </a:r>
            <a:r>
              <a:rPr/>
              <a:t> Control vs Eyes: p = 0.024 (significant); Control vs Knees: p = 1.000 (not significant); Eyes vs Knees: p = 0.078 (not significant).</a:t>
            </a:r>
          </a:p>
          <a:p>
            <a:pPr lvl="0" indent="0" marL="0">
              <a:buNone/>
            </a:pPr>
            <a:r>
              <a:rPr b="1"/>
              <a:t>Common adjustment methods:</a:t>
            </a:r>
            <a:r>
              <a:rPr/>
              <a:t> </a:t>
            </a:r>
            <a:r>
              <a:rPr>
                <a:latin typeface="Courier"/>
              </a:rPr>
              <a:t>"bonferroni"</a:t>
            </a:r>
            <a:r>
              <a:rPr/>
              <a:t> (most conservative), </a:t>
            </a:r>
            <a:r>
              <a:rPr>
                <a:latin typeface="Courier"/>
              </a:rPr>
              <a:t>"holm"</a:t>
            </a:r>
            <a:r>
              <a:rPr/>
              <a:t> (less conservative), </a:t>
            </a:r>
            <a:r>
              <a:rPr>
                <a:latin typeface="Courier"/>
              </a:rPr>
              <a:t>"BH"</a:t>
            </a:r>
            <a:r>
              <a:rPr/>
              <a:t> (Benjamini-Hochberg, controls false discovery rate), </a:t>
            </a:r>
            <a:r>
              <a:rPr>
                <a:latin typeface="Courier"/>
              </a:rPr>
              <a:t>"none"</a:t>
            </a:r>
            <a:r>
              <a:rPr/>
              <a:t> (not recommended).</a:t>
            </a:r>
          </a:p>
        </p:txBody>
      </p:sp>
      <p:sp>
        <p:nvSpPr>
          <p:cNvPr id="4" name="Content Placeholder 3"/>
          <p:cNvSpPr>
            <a:spLocks noGrp="1"/>
          </p:cNvSpPr>
          <p:nvPr>
            <p:ph idx="2" sz="half"/>
          </p:nvPr>
        </p:nvSpPr>
        <p:spPr/>
        <p:txBody>
          <a:bodyPr/>
          <a:lstStyle/>
          <a:p>
            <a:pPr lvl="0" indent="0">
              <a:buNone/>
            </a:pPr>
            <a:r>
              <a:rPr>
                <a:solidFill>
                  <a:srgbClr val="003B4F"/>
                </a:solidFill>
                <a:latin typeface="Courier"/>
              </a:rPr>
              <a:t>pairwise_violated_result &lt;- </a:t>
            </a:r>
            <a:r>
              <a:rPr>
                <a:solidFill>
                  <a:srgbClr val="4758AB"/>
                </a:solidFill>
                <a:latin typeface="Courier"/>
              </a:rPr>
              <a:t>pairwise.wilcox.test</a:t>
            </a:r>
            <a:r>
              <a:rPr>
                <a:solidFill>
                  <a:srgbClr val="003B4F"/>
                </a:solidFill>
                <a:latin typeface="Courier"/>
              </a:rPr>
              <a:t>(</a:t>
            </a:r>
            <a:br/>
            <a:r>
              <a:rPr>
                <a:solidFill>
                  <a:srgbClr val="003B4F"/>
                </a:solidFill>
                <a:latin typeface="Courier"/>
              </a:rPr>
              <a:t>  </a:t>
            </a:r>
            <a:r>
              <a:rPr>
                <a:solidFill>
                  <a:srgbClr val="657422"/>
                </a:solidFill>
                <a:latin typeface="Courier"/>
              </a:rPr>
              <a:t>x =</a:t>
            </a:r>
            <a:r>
              <a:rPr>
                <a:solidFill>
                  <a:srgbClr val="003B4F"/>
                </a:solidFill>
                <a:latin typeface="Courier"/>
              </a:rPr>
              <a:t> violated_circ_df</a:t>
            </a:r>
            <a:r>
              <a:rPr>
                <a:solidFill>
                  <a:srgbClr val="5E5E5E"/>
                </a:solidFill>
                <a:latin typeface="Courier"/>
              </a:rPr>
              <a:t>$</a:t>
            </a:r>
            <a:r>
              <a:rPr>
                <a:solidFill>
                  <a:srgbClr val="003B4F"/>
                </a:solidFill>
                <a:latin typeface="Courier"/>
              </a:rPr>
              <a:t>phase_shift_violated,</a:t>
            </a:r>
            <a:br/>
            <a:r>
              <a:rPr>
                <a:solidFill>
                  <a:srgbClr val="003B4F"/>
                </a:solidFill>
                <a:latin typeface="Courier"/>
              </a:rPr>
              <a:t>  </a:t>
            </a:r>
            <a:r>
              <a:rPr>
                <a:solidFill>
                  <a:srgbClr val="657422"/>
                </a:solidFill>
                <a:latin typeface="Courier"/>
              </a:rPr>
              <a:t>g =</a:t>
            </a:r>
            <a:r>
              <a:rPr>
                <a:solidFill>
                  <a:srgbClr val="003B4F"/>
                </a:solidFill>
                <a:latin typeface="Courier"/>
              </a:rPr>
              <a:t> violated_circ_df</a:t>
            </a:r>
            <a:r>
              <a:rPr>
                <a:solidFill>
                  <a:srgbClr val="5E5E5E"/>
                </a:solidFill>
                <a:latin typeface="Courier"/>
              </a:rPr>
              <a:t>$</a:t>
            </a:r>
            <a:r>
              <a:rPr>
                <a:solidFill>
                  <a:srgbClr val="003B4F"/>
                </a:solidFill>
                <a:latin typeface="Courier"/>
              </a:rPr>
              <a:t>treatment,</a:t>
            </a:r>
            <a:br/>
            <a:r>
              <a:rPr>
                <a:solidFill>
                  <a:srgbClr val="003B4F"/>
                </a:solidFill>
                <a:latin typeface="Courier"/>
              </a:rPr>
              <a:t>  </a:t>
            </a:r>
            <a:r>
              <a:rPr>
                <a:solidFill>
                  <a:srgbClr val="657422"/>
                </a:solidFill>
                <a:latin typeface="Courier"/>
              </a:rPr>
              <a:t>p.adjust.method =</a:t>
            </a:r>
            <a:r>
              <a:rPr>
                <a:solidFill>
                  <a:srgbClr val="003B4F"/>
                </a:solidFill>
                <a:latin typeface="Courier"/>
              </a:rPr>
              <a:t> </a:t>
            </a:r>
            <a:r>
              <a:rPr>
                <a:solidFill>
                  <a:srgbClr val="20794D"/>
                </a:solidFill>
                <a:latin typeface="Courier"/>
              </a:rPr>
              <a:t>"bonferroni"</a:t>
            </a:r>
            <a:br/>
            <a:r>
              <a:rPr>
                <a:solidFill>
                  <a:srgbClr val="003B4F"/>
                </a:solidFill>
                <a:latin typeface="Courier"/>
              </a:rPr>
              <a:t>)</a:t>
            </a:r>
            <a:br/>
            <a:r>
              <a:rPr>
                <a:solidFill>
                  <a:srgbClr val="003B4F"/>
                </a:solidFill>
                <a:latin typeface="Courier"/>
              </a:rPr>
              <a:t>pairwise_violated_result</a:t>
            </a:r>
          </a:p>
          <a:p>
            <a:pPr lvl="0" indent="0">
              <a:buNone/>
            </a:pPr>
            <a:r>
              <a:rPr>
                <a:latin typeface="Courier"/>
              </a:rPr>
              <a:t>
    Pairwise comparisons using Wilcoxon rank sum exact test 
data:  violated_circ_df$phase_shift_violated and violated_circ_df$treatment 
      Control Eyes  
Eyes  0.0037  -     
Knees 1.0000  1.0000
P value adjustment method: bonferroni </a:t>
            </a:r>
          </a:p>
          <a:p>
            <a:pPr lvl="0" indent="0">
              <a:buNone/>
            </a:pPr>
            <a:r>
              <a:rPr>
                <a:latin typeface="Courier"/>
              </a:rPr>
              <a:t>Original Data Pairwise p-values:
   Control vs Eyes:  0.024 *
   Control vs Knees: 1.000
   Eyes vs Knees:    0.078</a:t>
            </a:r>
          </a:p>
          <a:p>
            <a:pPr lvl="0" indent="0">
              <a:buNone/>
            </a:pPr>
            <a:r>
              <a:rPr>
                <a:latin typeface="Courier"/>
              </a:rPr>
              <a:t>Violated Data Pairwise p-values:
   Control vs Eyes:  0.015 *
   Control vs Knees: 1.000
   Eyes vs Knees:    0.015 *</a:t>
            </a:r>
          </a:p>
        </p:txBody>
      </p:sp>
    </p:spTree>
  </p:cSl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Dunn’s Test — an Alternative Post-Hoc</a:t>
            </a:r>
          </a:p>
        </p:txBody>
      </p:sp>
      <p:sp>
        <p:nvSpPr>
          <p:cNvPr id="3" name="Content Placeholder 2"/>
          <p:cNvSpPr>
            <a:spLocks noGrp="1"/>
          </p:cNvSpPr>
          <p:nvPr>
            <p:ph idx="1" sz="half"/>
          </p:nvPr>
        </p:nvSpPr>
        <p:spPr/>
        <p:txBody>
          <a:bodyPr/>
          <a:lstStyle/>
          <a:p>
            <a:pPr lvl="0" indent="0" marL="0">
              <a:buNone/>
            </a:pPr>
            <a:r>
              <a:rPr b="1"/>
              <a:t>Dunn’s test is specifically designed for Kruskal-Wallis post-hoc comparisons:</a:t>
            </a:r>
          </a:p>
          <a:p>
            <a:pPr lvl="0" indent="0">
              <a:buNone/>
            </a:pPr>
            <a:r>
              <a:rPr>
                <a:solidFill>
                  <a:srgbClr val="003B4F"/>
                </a:solidFill>
                <a:latin typeface="Courier"/>
              </a:rPr>
              <a:t>dunn_original_result &lt;- </a:t>
            </a:r>
            <a:r>
              <a:rPr>
                <a:solidFill>
                  <a:srgbClr val="4758AB"/>
                </a:solidFill>
                <a:latin typeface="Courier"/>
              </a:rPr>
              <a:t>dunnTest</a:t>
            </a:r>
            <a:r>
              <a:rPr>
                <a:solidFill>
                  <a:srgbClr val="003B4F"/>
                </a:solidFill>
                <a:latin typeface="Courier"/>
              </a:rPr>
              <a:t>(</a:t>
            </a:r>
            <a:br/>
            <a:r>
              <a:rPr>
                <a:solidFill>
                  <a:srgbClr val="003B4F"/>
                </a:solidFill>
                <a:latin typeface="Courier"/>
              </a:rPr>
              <a:t>  phase_shift </a:t>
            </a:r>
            <a:r>
              <a:rPr>
                <a:solidFill>
                  <a:srgbClr val="5E5E5E"/>
                </a:solidFill>
                <a:latin typeface="Courier"/>
              </a:rPr>
              <a:t>~</a:t>
            </a:r>
            <a:r>
              <a:rPr>
                <a:solidFill>
                  <a:srgbClr val="003B4F"/>
                </a:solidFill>
                <a:latin typeface="Courier"/>
              </a:rPr>
              <a:t> treatment,</a:t>
            </a:r>
            <a:br/>
            <a:r>
              <a:rPr>
                <a:solidFill>
                  <a:srgbClr val="003B4F"/>
                </a:solidFill>
                <a:latin typeface="Courier"/>
              </a:rPr>
              <a:t>  </a:t>
            </a:r>
            <a:r>
              <a:rPr>
                <a:solidFill>
                  <a:srgbClr val="657422"/>
                </a:solidFill>
                <a:latin typeface="Courier"/>
              </a:rPr>
              <a:t>data =</a:t>
            </a:r>
            <a:r>
              <a:rPr>
                <a:solidFill>
                  <a:srgbClr val="003B4F"/>
                </a:solidFill>
                <a:latin typeface="Courier"/>
              </a:rPr>
              <a:t> circ_data,</a:t>
            </a:r>
            <a:br/>
            <a:r>
              <a:rPr>
                <a:solidFill>
                  <a:srgbClr val="003B4F"/>
                </a:solidFill>
                <a:latin typeface="Courier"/>
              </a:rPr>
              <a:t>  </a:t>
            </a:r>
            <a:r>
              <a:rPr>
                <a:solidFill>
                  <a:srgbClr val="657422"/>
                </a:solidFill>
                <a:latin typeface="Courier"/>
              </a:rPr>
              <a:t>method =</a:t>
            </a:r>
            <a:r>
              <a:rPr>
                <a:solidFill>
                  <a:srgbClr val="003B4F"/>
                </a:solidFill>
                <a:latin typeface="Courier"/>
              </a:rPr>
              <a:t> </a:t>
            </a:r>
            <a:r>
              <a:rPr>
                <a:solidFill>
                  <a:srgbClr val="20794D"/>
                </a:solidFill>
                <a:latin typeface="Courier"/>
              </a:rPr>
              <a:t>"bonferroni"</a:t>
            </a:r>
            <a:r>
              <a:rPr>
                <a:solidFill>
                  <a:srgbClr val="003B4F"/>
                </a:solidFill>
                <a:latin typeface="Courier"/>
              </a:rPr>
              <a:t>)</a:t>
            </a:r>
            <a:br/>
            <a:r>
              <a:rPr>
                <a:solidFill>
                  <a:srgbClr val="003B4F"/>
                </a:solidFill>
                <a:latin typeface="Courier"/>
              </a:rPr>
              <a:t>dunn_original_result</a:t>
            </a:r>
          </a:p>
          <a:p>
            <a:pPr lvl="0" indent="0">
              <a:buNone/>
            </a:pPr>
            <a:r>
              <a:rPr>
                <a:latin typeface="Courier"/>
              </a:rPr>
              <a:t>       Comparison          Z     P.unadj      P.adj
1  Control - Eyes  2.7789287 0.005453849 0.01636155
2 Control - Knees  0.1434629 0.885924641 1.00000000
3    Eyes - Knees -2.5517789 0.010717452 0.03215236</a:t>
            </a:r>
          </a:p>
          <a:p>
            <a:pPr lvl="0" indent="0" marL="0">
              <a:buNone/>
            </a:pPr>
            <a:r>
              <a:rPr b="1"/>
              <a:t>Advantages:</a:t>
            </a:r>
            <a:r>
              <a:rPr/>
              <a:t> designed specifically for Kruskal-Wallis, provides Z-statistics in addition to p-values, multiple adjustment methods available, more appropriate than multiple Wilcoxon tests. A Z-statistic tells you how many standard deviations a difference is from the expected value (usually zero, “no difference”).</a:t>
            </a:r>
          </a:p>
        </p:txBody>
      </p:sp>
      <p:sp>
        <p:nvSpPr>
          <p:cNvPr id="4" name="Content Placeholder 3"/>
          <p:cNvSpPr>
            <a:spLocks noGrp="1"/>
          </p:cNvSpPr>
          <p:nvPr>
            <p:ph idx="2" sz="half"/>
          </p:nvPr>
        </p:nvSpPr>
        <p:spPr/>
        <p:txBody>
          <a:bodyPr/>
          <a:lstStyle/>
          <a:p>
            <a:pPr lvl="0" indent="0">
              <a:buNone/>
            </a:pPr>
            <a:r>
              <a:rPr>
                <a:solidFill>
                  <a:srgbClr val="003B4F"/>
                </a:solidFill>
                <a:latin typeface="Courier"/>
              </a:rPr>
              <a:t>dunn_violated_result &lt;- </a:t>
            </a:r>
            <a:r>
              <a:rPr>
                <a:solidFill>
                  <a:srgbClr val="4758AB"/>
                </a:solidFill>
                <a:latin typeface="Courier"/>
              </a:rPr>
              <a:t>dunnTest</a:t>
            </a:r>
            <a:r>
              <a:rPr>
                <a:solidFill>
                  <a:srgbClr val="003B4F"/>
                </a:solidFill>
                <a:latin typeface="Courier"/>
              </a:rPr>
              <a:t>(</a:t>
            </a:r>
            <a:br/>
            <a:r>
              <a:rPr>
                <a:solidFill>
                  <a:srgbClr val="003B4F"/>
                </a:solidFill>
                <a:latin typeface="Courier"/>
              </a:rPr>
              <a:t>  phase_shift_violated </a:t>
            </a:r>
            <a:r>
              <a:rPr>
                <a:solidFill>
                  <a:srgbClr val="5E5E5E"/>
                </a:solidFill>
                <a:latin typeface="Courier"/>
              </a:rPr>
              <a:t>~</a:t>
            </a:r>
            <a:r>
              <a:rPr>
                <a:solidFill>
                  <a:srgbClr val="003B4F"/>
                </a:solidFill>
                <a:latin typeface="Courier"/>
              </a:rPr>
              <a:t> treatment,</a:t>
            </a:r>
            <a:br/>
            <a:r>
              <a:rPr>
                <a:solidFill>
                  <a:srgbClr val="003B4F"/>
                </a:solidFill>
                <a:latin typeface="Courier"/>
              </a:rPr>
              <a:t>  </a:t>
            </a:r>
            <a:r>
              <a:rPr>
                <a:solidFill>
                  <a:srgbClr val="657422"/>
                </a:solidFill>
                <a:latin typeface="Courier"/>
              </a:rPr>
              <a:t>data =</a:t>
            </a:r>
            <a:r>
              <a:rPr>
                <a:solidFill>
                  <a:srgbClr val="003B4F"/>
                </a:solidFill>
                <a:latin typeface="Courier"/>
              </a:rPr>
              <a:t> violated_circ_df,</a:t>
            </a:r>
            <a:br/>
            <a:r>
              <a:rPr>
                <a:solidFill>
                  <a:srgbClr val="003B4F"/>
                </a:solidFill>
                <a:latin typeface="Courier"/>
              </a:rPr>
              <a:t>  </a:t>
            </a:r>
            <a:r>
              <a:rPr>
                <a:solidFill>
                  <a:srgbClr val="657422"/>
                </a:solidFill>
                <a:latin typeface="Courier"/>
              </a:rPr>
              <a:t>method =</a:t>
            </a:r>
            <a:r>
              <a:rPr>
                <a:solidFill>
                  <a:srgbClr val="003B4F"/>
                </a:solidFill>
                <a:latin typeface="Courier"/>
              </a:rPr>
              <a:t> </a:t>
            </a:r>
            <a:r>
              <a:rPr>
                <a:solidFill>
                  <a:srgbClr val="20794D"/>
                </a:solidFill>
                <a:latin typeface="Courier"/>
              </a:rPr>
              <a:t>"bonferroni"</a:t>
            </a:r>
            <a:br/>
            <a:r>
              <a:rPr>
                <a:solidFill>
                  <a:srgbClr val="003B4F"/>
                </a:solidFill>
                <a:latin typeface="Courier"/>
              </a:rPr>
              <a:t>)</a:t>
            </a:r>
            <a:br/>
            <a:r>
              <a:rPr>
                <a:solidFill>
                  <a:srgbClr val="003B4F"/>
                </a:solidFill>
                <a:latin typeface="Courier"/>
              </a:rPr>
              <a:t>dunn_violated_result</a:t>
            </a:r>
          </a:p>
          <a:p>
            <a:pPr lvl="0" indent="0">
              <a:buNone/>
            </a:pPr>
            <a:r>
              <a:rPr>
                <a:latin typeface="Courier"/>
              </a:rPr>
              <a:t>       Comparison         Z     P.unadj      P.adj
1  Control - Eyes  2.614212 0.008943349 0.02683005
2 Control - Knees  1.126449 0.259975463 0.77992639
3    Eyes - Knees -1.440520 0.149720243 0.44916073</a:t>
            </a:r>
          </a:p>
          <a:p>
            <a:pPr lvl="0" indent="0" marL="0">
              <a:buNone/>
            </a:pPr>
            <a:r>
              <a:rPr b="1"/>
              <a:t>Interpreting Z-statistics:</a:t>
            </a:r>
            <a:r>
              <a:rPr/>
              <a:t> large |Z| values indicate bigger differences; Z &gt; 1.96 is approximately equivalent to p &lt; 0.05; the sign indicates the direction of the difference.</a:t>
            </a:r>
          </a:p>
        </p:txBody>
      </p:sp>
    </p:spTree>
  </p:cSl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2 · ANOVA and Regression Connection</a:t>
            </a:r>
          </a:p>
        </p:txBody>
      </p:sp>
    </p:spTree>
  </p:cSl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Which Post-Hoc Test Should You Use?</a:t>
            </a:r>
          </a:p>
        </p:txBody>
      </p:sp>
      <p:sp>
        <p:nvSpPr>
          <p:cNvPr id="3" name="Content Placeholder 2"/>
          <p:cNvSpPr>
            <a:spLocks noGrp="1"/>
          </p:cNvSpPr>
          <p:nvPr>
            <p:ph idx="1" sz="half"/>
          </p:nvPr>
        </p:nvSpPr>
        <p:spPr/>
        <p:txBody>
          <a:bodyPr/>
          <a:lstStyle/>
          <a:p>
            <a:pPr lvl="0"/>
            <a:r>
              <a:rPr b="1"/>
              <a:t>Use Dunn’s test</a:t>
            </a:r>
            <a:r>
              <a:rPr/>
              <a:t> because it’s the proper follow-up to Kruskal-Wallis, maintains consistency with the overall K-W ranking, is more statistically appropriate for the omnibus test you ran, and is standard in published research</a:t>
            </a:r>
          </a:p>
          <a:p>
            <a:pPr lvl="0"/>
            <a:r>
              <a:rPr/>
              <a:t>Wilcoxon is fine for simple two-group comparisons, but once you’ve run Kruskal-Wallis (a 3+ group test), Dunn’s is the standard choice</a:t>
            </a:r>
          </a:p>
        </p:txBody>
      </p:sp>
      <p:sp>
        <p:nvSpPr>
          <p:cNvPr id="4" name="Content Placeholder 3"/>
          <p:cNvSpPr>
            <a:spLocks noGrp="1"/>
          </p:cNvSpPr>
          <p:nvPr>
            <p:ph idx="2" sz="half"/>
          </p:nvPr>
        </p:nvSpPr>
        <p:spPr/>
        <p:txBody>
          <a:bodyPr/>
          <a:lstStyle/>
          <a:p>
            <a:pPr lvl="0" indent="0" marL="1270000">
              <a:buNone/>
            </a:pPr>
            <a:r>
              <a:rPr sz="2000" b="1"/>
              <a:t>Tip</a:t>
            </a:r>
          </a:p>
          <a:p>
            <a:pPr lvl="0" indent="0" marL="1270000">
              <a:buNone/>
            </a:pPr>
            <a:r>
              <a:rPr sz="2000" b="1"/>
              <a:t>🖐 Notice</a:t>
            </a:r>
          </a:p>
          <a:p>
            <a:pPr lvl="0" indent="0" marL="1270000">
              <a:buNone/>
            </a:pPr>
            <a:r>
              <a:rPr sz="2000"/>
              <a:t>Kruskal-Wallis ranks ALL your data once. Dunn’s test uses those same ranks. Pairwise Wilcoxon throws away that information and re-ranks separately for each pair.</a:t>
            </a:r>
          </a:p>
        </p:txBody>
      </p:sp>
    </p:spTree>
  </p:cSl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Reporting Non-Parametric Results</a:t>
            </a:r>
          </a:p>
        </p:txBody>
      </p:sp>
      <p:sp>
        <p:nvSpPr>
          <p:cNvPr id="3" name="Content Placeholder 2"/>
          <p:cNvSpPr>
            <a:spLocks noGrp="1"/>
          </p:cNvSpPr>
          <p:nvPr>
            <p:ph idx="1" sz="half"/>
          </p:nvPr>
        </p:nvSpPr>
        <p:spPr/>
        <p:txBody>
          <a:bodyPr/>
          <a:lstStyle/>
          <a:p>
            <a:pPr lvl="0" indent="0" marL="0">
              <a:buNone/>
            </a:pPr>
            <a:r>
              <a:rPr b="1"/>
              <a:t>Essential elements to include:</a:t>
            </a:r>
            <a:r>
              <a:rPr/>
              <a:t> test name and purpose, sample sizes per group, medians and IQRs (not means and SDs!), test statistic (H) and degrees of freedom, p-value, effect size, post-hoc test results, conclusion.</a:t>
            </a:r>
          </a:p>
          <a:p>
            <a:pPr lvl="0" indent="0" marL="0">
              <a:buNone/>
            </a:pPr>
            <a:r>
              <a:rPr b="1"/>
              <a:t>Example write-up:</a:t>
            </a:r>
            <a:r>
              <a:rPr/>
              <a:t> “A Kruskal-Wallis test was conducted to compare the effect of light treatment on circadian rhythm phase shift across three groups: Control (n = 8), Knees (n = 7), and Eyes (n = 7). Median phase shifts were −0.48 hours (IQR = 0.84) for Control, −0.29 hours (IQR = 1.04) for Knees, and −1.48 hours (IQR = 0.66) for Eyes. The test revealed a statistically significant difference in phase shift between the groups, H(2) = 8.66, p = 0.013, ε² = 0.37. Post-hoc pairwise comparisons using Dunn’s test with Bonferroni correction indicated that the Eyes treatment differed significantly from Control (p = 0.024), but no other pairwise differences were significant.”</a:t>
            </a:r>
          </a:p>
        </p:txBody>
      </p:sp>
      <p:sp>
        <p:nvSpPr>
          <p:cNvPr id="4" name="Content Placeholder 3"/>
          <p:cNvSpPr>
            <a:spLocks noGrp="1"/>
          </p:cNvSpPr>
          <p:nvPr>
            <p:ph idx="2" sz="half"/>
          </p:nvPr>
        </p:nvSpPr>
        <p:spPr/>
        <p:txBody>
          <a:bodyPr/>
          <a:lstStyle/>
          <a:p>
            <a:pPr lvl="0" indent="0" marL="0">
              <a:buNone/>
            </a:pPr>
            <a:r>
              <a:rPr b="1"/>
              <a:t>In-text citation format:</a:t>
            </a:r>
          </a:p>
          <a:p>
            <a:pPr lvl="0" indent="0" marL="1270000">
              <a:buNone/>
            </a:pPr>
            <a:r>
              <a:rPr sz="2000"/>
              <a:t>The Kruskal-Wallis test revealed significant differences between treatment groups, H(2) = 8.66, p = .013.</a:t>
            </a:r>
          </a:p>
          <a:p>
            <a:pPr lvl="0" indent="0" marL="1270000">
              <a:buNone/>
            </a:pPr>
            <a:r>
              <a:rPr sz="2000" b="1"/>
              <a:t>Warning</a:t>
            </a:r>
          </a:p>
          <a:p>
            <a:pPr lvl="0" indent="0" marL="1270000">
              <a:buNone/>
            </a:pPr>
            <a:r>
              <a:rPr sz="2000" b="1"/>
              <a:t>⚠️ Common mistakes to avoid</a:t>
            </a:r>
          </a:p>
          <a:p>
            <a:pPr lvl="0"/>
            <a:r>
              <a:rPr sz="2000"/>
              <a:t>Reporting means instead of medians, using SD instead of IQR</a:t>
            </a:r>
          </a:p>
          <a:p>
            <a:pPr lvl="0"/>
            <a:r>
              <a:rPr sz="2000"/>
              <a:t>Not mentioning it’s a non-parametric test</a:t>
            </a:r>
          </a:p>
          <a:p>
            <a:pPr lvl="0"/>
            <a:r>
              <a:rPr sz="2000"/>
              <a:t>Not justifying why a non-parametric test was used</a:t>
            </a:r>
          </a:p>
        </p:txBody>
      </p:sp>
    </p:spTree>
  </p:cSl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Reporting — the Table Format</a:t>
            </a:r>
          </a:p>
        </p:txBody>
      </p:sp>
      <p:sp>
        <p:nvSpPr>
          <p:cNvPr id="3" name="Content Placeholder 2"/>
          <p:cNvSpPr>
            <a:spLocks noGrp="1"/>
          </p:cNvSpPr>
          <p:nvPr>
            <p:ph idx="1"/>
          </p:nvPr>
        </p:nvSpPr>
        <p:spPr/>
        <p:txBody>
          <a:bodyPr/>
          <a:lstStyle/>
          <a:p>
            <a:pPr lvl="0" indent="0">
              <a:buNone/>
            </a:pPr>
            <a:r>
              <a:rPr>
                <a:latin typeface="Courier"/>
              </a:rPr>
              <a:t>Table 1. Descriptive Statistics for Phase Shift by Treatment
Note. IQR = interquartile range.
 Kruskal-Wallis H(2) = 8.66, p = .013</a:t>
            </a:r>
          </a:p>
          <a:p>
            <a:pPr lvl="0" indent="0">
              <a:buNone/>
            </a:pPr>
            <a:r>
              <a:rPr>
                <a:latin typeface="Courier"/>
              </a:rPr>
              <a:t># A tibble: 3 × 6
  treatment     n Median   IQR   Min   Max
  &lt;fct&gt;     &lt;int&gt;  &lt;dbl&gt; &lt;dbl&gt; &lt;dbl&gt; &lt;dbl&gt;
1 Control       8 -0.485 0.89  -1.27  0.53
2 Eyes          7 -1.48  0.675 -2.83 -0.78
3 Knees         7 -0.29  0.93  -1.61  0.73</a:t>
            </a:r>
          </a:p>
        </p:txBody>
      </p:sp>
    </p:spTree>
  </p:cSl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ANOVA and Regression Connection</a:t>
            </a:r>
          </a:p>
        </p:txBody>
      </p:sp>
      <mc:AlternateContent xmlns:mc="http://schemas.openxmlformats.org/markup-compatibility/2006">
        <mc:Choice xmlns:a14="http://schemas.microsoft.com/office/drawing/2010/main" Requires="a14">
          <p:sp>
            <p:nvSpPr>
              <p:cNvPr id="3" name="Content Placeholder 2"/>
              <p:cNvSpPr>
                <a:spLocks noGrp="1"/>
              </p:cNvSpPr>
              <p:nvPr>
                <p:ph idx="1" sz="half"/>
              </p:nvPr>
            </p:nvSpPr>
            <p:spPr/>
            <p:txBody>
              <a:bodyPr/>
              <a:lstStyle/>
              <a:p>
                <a:pPr lvl="0" indent="0" marL="0">
                  <a:buNone/>
                </a:pPr>
                <a:r>
                  <a:rPr b="1"/>
                  <a:t>Both regression and ANOVA:</a:t>
                </a:r>
              </a:p>
              <a:p>
                <a:pPr lvl="0"/>
                <a:r>
                  <a:rPr/>
                  <a:t>Partition the total variation in Y</a:t>
                </a:r>
              </a:p>
              <a:p>
                <a:pPr lvl="0"/>
                <a:r>
                  <a:rPr/>
                  <a:t>Use F-tests for significance, where one MS is divided by another</a:t>
                </a:r>
              </a:p>
              <a:p>
                <a:pPr lvl="0" indent="0" marL="0">
                  <a:buNone/>
                </a:pPr>
                <a:r>
                  <a:rPr b="1"/>
                  <a:t>Regression:</a:t>
                </a:r>
              </a:p>
              <a:p>
                <a:pPr lvl="0"/>
                <a:r>
                  <a:rPr/>
                  <a:t>Form: </a:t>
                </a:r>
                <a14:m>
                  <m:oMath xmlns:m="http://schemas.openxmlformats.org/officeDocument/2006/math">
                    <m:r>
                      <m:t>Y</m:t>
                    </m:r>
                    <m:r>
                      <m:rPr>
                        <m:sty m:val="p"/>
                      </m:rPr>
                      <m:t>=</m:t>
                    </m:r>
                    <m:sSub>
                      <m:e>
                        <m:r>
                          <m:t>β</m:t>
                        </m:r>
                      </m:e>
                      <m:sub>
                        <m:r>
                          <m:t>0</m:t>
                        </m:r>
                      </m:sub>
                    </m:sSub>
                    <m:r>
                      <m:rPr>
                        <m:sty m:val="p"/>
                      </m:rPr>
                      <m:t>+</m:t>
                    </m:r>
                    <m:sSub>
                      <m:e>
                        <m:r>
                          <m:t>β</m:t>
                        </m:r>
                      </m:e>
                      <m:sub>
                        <m:r>
                          <m:t>1</m:t>
                        </m:r>
                      </m:sub>
                    </m:sSub>
                    <m:r>
                      <m:t>X</m:t>
                    </m:r>
                    <m:r>
                      <m:rPr>
                        <m:sty m:val="p"/>
                      </m:rPr>
                      <m:t>+</m:t>
                    </m:r>
                    <m:r>
                      <m:t>ε</m:t>
                    </m:r>
                  </m:oMath>
                </a14:m>
                <a:r>
                  <a:rPr/>
                  <a:t> — Y is the response, β₀ the intercept, β₁ the slope, X the predictor, ε the error</a:t>
                </a:r>
              </a:p>
              <a:p>
                <a:pPr lvl="0"/>
                <a:r>
                  <a:rPr/>
                  <a:t>Test: </a:t>
                </a:r>
                <a14:m>
                  <m:oMath xmlns:m="http://schemas.openxmlformats.org/officeDocument/2006/math">
                    <m:sSub>
                      <m:e>
                        <m:r>
                          <m:t>H</m:t>
                        </m:r>
                      </m:e>
                      <m:sub>
                        <m:r>
                          <m:t>0</m:t>
                        </m:r>
                      </m:sub>
                    </m:sSub>
                    <m:r>
                      <m:rPr>
                        <m:sty m:val="p"/>
                      </m:rPr>
                      <m:t>:</m:t>
                    </m:r>
                    <m:sSub>
                      <m:e>
                        <m:r>
                          <m:t>β</m:t>
                        </m:r>
                      </m:e>
                      <m:sub>
                        <m:r>
                          <m:t>1</m:t>
                        </m:r>
                      </m:sub>
                    </m:sSub>
                    <m:r>
                      <m:rPr>
                        <m:sty m:val="p"/>
                      </m:rPr>
                      <m:t>=</m:t>
                    </m:r>
                    <m:r>
                      <m:t>0</m:t>
                    </m:r>
                  </m:oMath>
                </a14:m>
                <a:r>
                  <a:rPr/>
                  <a:t> — rejecting means X significantly predicts Y</a:t>
                </a:r>
              </a:p>
            </p:txBody>
          </p:sp>
        </mc:Choice>
      </mc:AlternateContent>
      <mc:AlternateContent xmlns:mc="http://schemas.openxmlformats.org/markup-compatibility/2006">
        <mc:Choice xmlns:a14="http://schemas.microsoft.com/office/drawing/2010/main" Requires="a14">
          <p:sp>
            <p:nvSpPr>
              <p:cNvPr id="4" name="Content Placeholder 3"/>
              <p:cNvSpPr>
                <a:spLocks noGrp="1"/>
              </p:cNvSpPr>
              <p:nvPr>
                <p:ph idx="2" sz="half"/>
              </p:nvPr>
            </p:nvSpPr>
            <p:spPr/>
            <p:txBody>
              <a:bodyPr/>
              <a:lstStyle/>
              <a:p>
                <a:pPr lvl="0" indent="0" marL="0">
                  <a:buNone/>
                </a:pPr>
                <a:r>
                  <a:rPr b="1"/>
                  <a:t>ANOVA:</a:t>
                </a:r>
              </a:p>
              <a:p>
                <a:pPr lvl="0"/>
                <a:r>
                  <a:rPr/>
                  <a:t>Form: </a:t>
                </a:r>
                <a14:m>
                  <m:oMath xmlns:m="http://schemas.openxmlformats.org/officeDocument/2006/math">
                    <m:sSub>
                      <m:e>
                        <m:r>
                          <m:t>Y</m:t>
                        </m:r>
                      </m:e>
                      <m:sub>
                        <m:r>
                          <m:t>i</m:t>
                        </m:r>
                        <m:r>
                          <m:t>j</m:t>
                        </m:r>
                      </m:sub>
                    </m:sSub>
                    <m:r>
                      <m:rPr>
                        <m:sty m:val="p"/>
                      </m:rPr>
                      <m:t>=</m:t>
                    </m:r>
                    <m:r>
                      <m:t>μ</m:t>
                    </m:r>
                    <m:r>
                      <m:rPr>
                        <m:sty m:val="p"/>
                      </m:rPr>
                      <m:t>+</m:t>
                    </m:r>
                    <m:sSub>
                      <m:e>
                        <m:r>
                          <m:t>A</m:t>
                        </m:r>
                      </m:e>
                      <m:sub>
                        <m:r>
                          <m:t>i</m:t>
                        </m:r>
                      </m:sub>
                    </m:sSub>
                    <m:r>
                      <m:rPr>
                        <m:sty m:val="p"/>
                      </m:rPr>
                      <m:t>+</m:t>
                    </m:r>
                    <m:sSub>
                      <m:e>
                        <m:r>
                          <m:t>ε</m:t>
                        </m:r>
                      </m:e>
                      <m:sub>
                        <m:r>
                          <m:t>i</m:t>
                        </m:r>
                        <m:r>
                          <m:t>j</m:t>
                        </m:r>
                      </m:sub>
                    </m:sSub>
                  </m:oMath>
                </a14:m>
                <a:r>
                  <a:rPr/>
                  <a:t> — </a:t>
                </a:r>
                <a14:m>
                  <m:oMath xmlns:m="http://schemas.openxmlformats.org/officeDocument/2006/math">
                    <m:sSub>
                      <m:e>
                        <m:r>
                          <m:t>Y</m:t>
                        </m:r>
                      </m:e>
                      <m:sub>
                        <m:r>
                          <m:t>i</m:t>
                        </m:r>
                        <m:r>
                          <m:t>j</m:t>
                        </m:r>
                      </m:sub>
                    </m:sSub>
                  </m:oMath>
                </a14:m>
                <a:r>
                  <a:rPr/>
                  <a:t> is observation j in group i, μ the grand mean, </a:t>
                </a:r>
                <a14:m>
                  <m:oMath xmlns:m="http://schemas.openxmlformats.org/officeDocument/2006/math">
                    <m:sSub>
                      <m:e>
                        <m:r>
                          <m:t>A</m:t>
                        </m:r>
                      </m:e>
                      <m:sub>
                        <m:r>
                          <m:t>i</m:t>
                        </m:r>
                      </m:sub>
                    </m:sSub>
                  </m:oMath>
                </a14:m>
                <a:r>
                  <a:rPr/>
                  <a:t> the effect of group i, ε the error</a:t>
                </a:r>
              </a:p>
              <a:p>
                <a:pPr lvl="0"/>
                <a:r>
                  <a:rPr/>
                  <a:t>Test: </a:t>
                </a:r>
                <a14:m>
                  <m:oMath xmlns:m="http://schemas.openxmlformats.org/officeDocument/2006/math">
                    <m:sSub>
                      <m:e>
                        <m:r>
                          <m:t>H</m:t>
                        </m:r>
                      </m:e>
                      <m:sub>
                        <m:r>
                          <m:t>0</m:t>
                        </m:r>
                      </m:sub>
                    </m:sSub>
                    <m:r>
                      <m:rPr>
                        <m:sty m:val="p"/>
                      </m:rPr>
                      <m:t>:</m:t>
                    </m:r>
                    <m:sSub>
                      <m:e>
                        <m:r>
                          <m:t>μ</m:t>
                        </m:r>
                      </m:e>
                      <m:sub>
                        <m:r>
                          <m:t>1</m:t>
                        </m:r>
                      </m:sub>
                    </m:sSub>
                    <m:r>
                      <m:rPr>
                        <m:sty m:val="p"/>
                      </m:rPr>
                      <m:t>=</m:t>
                    </m:r>
                    <m:sSub>
                      <m:e>
                        <m:r>
                          <m:t>μ</m:t>
                        </m:r>
                      </m:e>
                      <m:sub>
                        <m:r>
                          <m:t>2</m:t>
                        </m:r>
                      </m:sub>
                    </m:sSub>
                    <m:r>
                      <m:rPr>
                        <m:sty m:val="p"/>
                      </m:rPr>
                      <m:t>=</m:t>
                    </m:r>
                    <m:r>
                      <m:rPr>
                        <m:sty m:val="p"/>
                      </m:rPr>
                      <m:t>.</m:t>
                    </m:r>
                    <m:r>
                      <m:rPr>
                        <m:sty m:val="p"/>
                      </m:rPr>
                      <m:t>.</m:t>
                    </m:r>
                    <m:r>
                      <m:rPr>
                        <m:sty m:val="p"/>
                      </m:rPr>
                      <m:t>.</m:t>
                    </m:r>
                    <m:r>
                      <m:rPr>
                        <m:sty m:val="p"/>
                      </m:rPr>
                      <m:t>=</m:t>
                    </m:r>
                    <m:sSub>
                      <m:e>
                        <m:r>
                          <m:t>μ</m:t>
                        </m:r>
                      </m:e>
                      <m:sub>
                        <m:r>
                          <m:t>k</m:t>
                        </m:r>
                      </m:sub>
                    </m:sSub>
                  </m:oMath>
                </a14:m>
                <a:r>
                  <a:rPr/>
                  <a:t> — rejecting means at least one group differs</a:t>
                </a:r>
              </a:p>
            </p:txBody>
          </p:sp>
        </mc:Choice>
      </mc:AlternateContent>
    </p:spTree>
  </p:cSl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The Same Partitioning, Two Kinds of Predictor</a:t>
            </a:r>
          </a:p>
        </p:txBody>
      </p:sp>
      <p:sp>
        <p:nvSpPr>
          <p:cNvPr id="3" name="Content Placeholder 2"/>
          <p:cNvSpPr>
            <a:spLocks noGrp="1"/>
          </p:cNvSpPr>
          <p:nvPr>
            <p:ph idx="1" sz="half"/>
          </p:nvPr>
        </p:nvSpPr>
        <p:spPr/>
        <p:txBody>
          <a:bodyPr/>
          <a:lstStyle/>
          <a:p>
            <a:pPr lvl="0" indent="0" marL="0">
              <a:buNone/>
            </a:pPr>
            <a:r>
              <a:rPr/>
              <a:t>General method for partitioning variation in a continuous dependent variable:</a:t>
            </a:r>
          </a:p>
          <a:p>
            <a:pPr lvl="0"/>
            <a:r>
              <a:rPr/>
              <a:t>One or more continuous (and categorical) predictors → </a:t>
            </a:r>
            <a:r>
              <a:rPr b="1"/>
              <a:t>regression</a:t>
            </a:r>
          </a:p>
          <a:p>
            <a:pPr lvl="0"/>
            <a:r>
              <a:rPr/>
              <a:t>One or more categorical predictors → </a:t>
            </a:r>
            <a:r>
              <a:rPr b="1"/>
              <a:t>ANOVA</a:t>
            </a:r>
          </a:p>
          <a:p>
            <a:pPr lvl="0"/>
            <a:r>
              <a:rPr/>
              <a:t>Categorical predictor variables represent groups or experimental treatments</a:t>
            </a:r>
          </a:p>
        </p:txBody>
      </p:sp>
      <p:pic>
        <p:nvPicPr>
          <p:cNvPr descr="analysis_of_variance_lecture_files/figure-pptx/unnamed-chunk-2-1.png" id="0" name="Picture 1"/>
          <p:cNvPicPr>
            <a:picLocks noGrp="1" noChangeAspect="1"/>
          </p:cNvPicPr>
          <p:nvPr/>
        </p:nvPicPr>
        <p:blipFill>
          <a:blip r:embed="rId2"/>
          <a:stretch>
            <a:fillRect/>
          </a:stretch>
        </p:blipFill>
        <p:spPr bwMode="auto">
          <a:xfrm>
            <a:off x="6121400" y="1587500"/>
            <a:ext cx="2781300" cy="2628900"/>
          </a:xfrm>
          <a:prstGeom prst="rect">
            <a:avLst/>
          </a:prstGeom>
          <a:noFill/>
          <a:ln w="9525">
            <a:noFill/>
            <a:headEnd/>
            <a:tailEnd/>
          </a:ln>
        </p:spPr>
      </p:pic>
    </p:spTree>
  </p:cSl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ANOVA as Regression</a:t>
            </a:r>
          </a:p>
        </p:txBody>
      </p:sp>
      <p:sp>
        <p:nvSpPr>
          <p:cNvPr id="3" name="Content Placeholder 2"/>
          <p:cNvSpPr>
            <a:spLocks noGrp="1"/>
          </p:cNvSpPr>
          <p:nvPr>
            <p:ph idx="1"/>
          </p:nvPr>
        </p:nvSpPr>
        <p:spPr/>
        <p:txBody>
          <a:bodyPr/>
          <a:lstStyle/>
          <a:p>
            <a:pPr lvl="0" indent="0" marL="1270000">
              <a:buNone/>
            </a:pPr>
            <a:r>
              <a:rPr sz="2000" b="1"/>
              <a:t>Tip</a:t>
            </a:r>
          </a:p>
          <a:p>
            <a:pPr lvl="0" indent="0" marL="1270000">
              <a:buNone/>
            </a:pPr>
            <a:r>
              <a:rPr sz="2000" b="1"/>
              <a:t>ANOVA as regression</a:t>
            </a:r>
          </a:p>
          <a:p>
            <a:pPr lvl="0" indent="0" marL="1270000">
              <a:buNone/>
            </a:pPr>
            <a:r>
              <a:rPr sz="2000"/>
              <a:t>With one categorical variable, ANOVA is equivalent to regression with dummy variables. In fact, when we run ANOVAs we use the same code as for regression!</a:t>
            </a:r>
          </a:p>
          <a:p>
            <a:pPr lvl="0" indent="0" marL="1270000">
              <a:buNone/>
            </a:pPr>
            <a:r>
              <a:rPr sz="2000">
                <a:latin typeface="Courier"/>
              </a:rPr>
              <a:t>regression: model &lt;- lm(response ~ predictor, data = df)</a:t>
            </a:r>
            <a:r>
              <a:rPr sz="2000"/>
              <a:t> </a:t>
            </a:r>
            <a:r>
              <a:rPr sz="2000">
                <a:latin typeface="Courier"/>
              </a:rPr>
              <a:t>anova: model &lt;- lm(response ~ factor, data = df)</a:t>
            </a:r>
          </a:p>
          <a:p>
            <a:pPr lvl="0" indent="0" marL="1270000">
              <a:buNone/>
            </a:pPr>
          </a:p>
        </p:txBody>
      </p:sp>
    </p:spTree>
  </p:cSl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3 · ANOVA Goals and Logic</a:t>
            </a:r>
          </a:p>
        </p:txBody>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TotalTime>
  <Words>46</Words>
  <Application>Microsoft Macintosh PowerPoint</Application>
  <PresentationFormat>On-screen Show (16:9)</PresentationFormat>
  <Paragraphs>14</Paragraphs>
  <Slides>4</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Office Theme</vt:lpstr>
      <vt:lpstr>Presentation Title</vt:lpstr>
      <vt:lpstr>Slide Title</vt:lpstr>
      <vt:lpstr>Section header</vt:lpstr>
      <vt:lpstr>Slide Title for Two-Content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Analysis of Variance (ANOVA)</dc:title>
  <dc:creator>Bill Perry</dc:creator>
  <cp:keywords/>
  <dc:description>One-way ANOVA and its connection to regression: partitioning sums of squares, the F-ratio, assumptions and diagnostics, post-hoc testing, reporting, and non-parametric alternatives (Kruskal-Wallis, Dunn’s test) — on a circadian-rhythm light-treatment dataset.</dc:description>
  <dcterms:created xsi:type="dcterms:W3CDTF">2026-09-03T18:46:25Z</dcterms:created>
  <dcterms:modified xsi:type="dcterms:W3CDTF">2026-09-03T18:46:25Z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uthors">
    <vt:lpwstr/>
  </property>
  <property fmtid="{D5CDD505-2E9C-101B-9397-08002B2CF9AE}" pid="3" name="biblio-config">
    <vt:lpwstr>True</vt:lpwstr>
  </property>
  <property fmtid="{D5CDD505-2E9C-101B-9397-08002B2CF9AE}" pid="4" name="by-author">
    <vt:lpwstr/>
  </property>
  <property fmtid="{D5CDD505-2E9C-101B-9397-08002B2CF9AE}" pid="5" name="categories">
    <vt:lpwstr/>
  </property>
  <property fmtid="{D5CDD505-2E9C-101B-9397-08002B2CF9AE}" pid="6" name="execute">
    <vt:lpwstr/>
  </property>
  <property fmtid="{D5CDD505-2E9C-101B-9397-08002B2CF9AE}" pid="7" name="format">
    <vt:lpwstr/>
  </property>
  <property fmtid="{D5CDD505-2E9C-101B-9397-08002B2CF9AE}" pid="8" name="header-includes">
    <vt:lpwstr/>
  </property>
  <property fmtid="{D5CDD505-2E9C-101B-9397-08002B2CF9AE}" pid="9" name="include-after">
    <vt:lpwstr/>
  </property>
  <property fmtid="{D5CDD505-2E9C-101B-9397-08002B2CF9AE}" pid="10" name="include-before">
    <vt:lpwstr/>
  </property>
  <property fmtid="{D5CDD505-2E9C-101B-9397-08002B2CF9AE}" pid="11" name="knitr">
    <vt:lpwstr/>
  </property>
  <property fmtid="{D5CDD505-2E9C-101B-9397-08002B2CF9AE}" pid="12" name="labels">
    <vt:lpwstr/>
  </property>
  <property fmtid="{D5CDD505-2E9C-101B-9397-08002B2CF9AE}" pid="13" name="order">
    <vt:lpwstr>12</vt:lpwstr>
  </property>
  <property fmtid="{D5CDD505-2E9C-101B-9397-08002B2CF9AE}" pid="14" name="resources">
    <vt:lpwstr/>
  </property>
  <property fmtid="{D5CDD505-2E9C-101B-9397-08002B2CF9AE}" pid="15" name="subtitle">
    <vt:lpwstr>Single-factor ANOVA</vt:lpwstr>
  </property>
  <property fmtid="{D5CDD505-2E9C-101B-9397-08002B2CF9AE}" pid="16" name="toc-title">
    <vt:lpwstr>Table of contents</vt:lpwstr>
  </property>
  <property fmtid="{D5CDD505-2E9C-101B-9397-08002B2CF9AE}" pid="17" name="week">
    <vt:lpwstr>8</vt:lpwstr>
  </property>
</Properties>
</file>