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3" Type="http://schemas.openxmlformats.org/officeDocument/2006/relationships/viewProps" Target="viewProps.xml" /><Relationship Id="rId42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5" Type="http://schemas.openxmlformats.org/officeDocument/2006/relationships/tableStyles" Target="tableStyles.xml" /><Relationship Id="rId4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ANCOVA — Analysis of Covariance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Covariates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ANCOVA Model Visualization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Mathematical Model for ANCOVA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/>
                  <a:t>Single-factor ANCOVA with</a:t>
                </a:r>
              </a:p>
              <a:p>
                <a:pPr lvl="1"/>
                <a:r>
                  <a:rPr/>
                  <a:t>factor A (p levels, i = 1 to p), a continuous covariate (x), and response variable (y): </a:t>
                </a:r>
                <a14:m>
                  <m:oMath xmlns:m="http://schemas.openxmlformats.org/officeDocument/2006/math">
                    <m:sSub>
                      <m:e>
                        <m:r>
                          <m:t>Y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t>μ</m:t>
                    </m:r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α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r>
                      <m:t>β</m:t>
                    </m:r>
                    <m:r>
                      <m:rPr>
                        <m:sty m:val="p"/>
                      </m:rPr>
                      <m:t>(</m:t>
                    </m:r>
                    <m:sSub>
                      <m:e>
                        <m:r>
                          <m:t>X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acc>
                      <m:accPr>
                        <m:chr m:val="‾"/>
                      </m:accPr>
                      <m:e>
                        <m:r>
                          <m:t>X</m:t>
                        </m:r>
                      </m:e>
                    </m:acc>
                    <m:r>
                      <m:rPr>
                        <m:sty m:val="p"/>
                      </m:rPr>
                      <m:t>)</m:t>
                    </m:r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ε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</m:oMath>
                </a14:m>
              </a:p>
              <a:p>
                <a:pPr lvl="0"/>
                <a:r>
                  <a:rPr/>
                  <a:t>Where: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e>
                        <m:r>
                          <m:t>Y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 = response value for observation j in level i of factor A</a:t>
                </a:r>
              </a:p>
              <a:p>
                <a:pPr lvl="1"/>
                <a14:m>
                  <m:oMath xmlns:m="http://schemas.openxmlformats.org/officeDocument/2006/math">
                    <m:r>
                      <m:t>μ</m:t>
                    </m:r>
                  </m:oMath>
                </a14:m>
                <a:r>
                  <a:rPr/>
                  <a:t> = overall mean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e>
                        <m:r>
                          <m:t>α</m:t>
                        </m:r>
                      </m:e>
                      <m:sub>
                        <m:r>
                          <m:t>i</m:t>
                        </m:r>
                      </m:sub>
                    </m:sSub>
                  </m:oMath>
                </a14:m>
                <a:r>
                  <a:rPr/>
                  <a:t> = effect of level i of factor A (what we test in ANOVA)</a:t>
                </a:r>
              </a:p>
              <a:p>
                <a:pPr lvl="1"/>
                <a14:m>
                  <m:oMath xmlns:m="http://schemas.openxmlformats.org/officeDocument/2006/math">
                    <m:r>
                      <m:t>β</m:t>
                    </m:r>
                  </m:oMath>
                </a14:m>
                <a:r>
                  <a:rPr/>
                  <a:t> = common regression slope relating Y to X (what we test in Regression)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e>
                        <m:r>
                          <m:t>X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 = covariate value for observation j in level i of factor A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‾"/>
                      </m:accPr>
                      <m:e>
                        <m:r>
                          <m:t>X</m:t>
                        </m:r>
                      </m:e>
                    </m:acc>
                  </m:oMath>
                </a14:m>
                <a:r>
                  <a:rPr/>
                  <a:t> = mean value of covariate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e>
                        <m:r>
                          <m:t>ε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 = error term</a:t>
                </a:r>
              </a:p>
            </p:txBody>
          </p:sp>
        </mc:Choice>
      </mc:AlternateContent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ANCOVA Parameters Interpretation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/>
                <a:r>
                  <a:rPr b="1"/>
                  <a:t>Interpretation of Parameters</a:t>
                </a:r>
              </a:p>
              <a:p>
                <a:pPr lvl="1"/>
                <a14:m>
                  <m:oMath xmlns:m="http://schemas.openxmlformats.org/officeDocument/2006/math">
                    <m:r>
                      <m:t>μ</m:t>
                    </m:r>
                  </m:oMath>
                </a14:m>
                <a:r>
                  <a:rPr/>
                  <a:t> = overall mean response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e>
                        <m:r>
                          <m:t>α</m:t>
                        </m:r>
                      </m:e>
                      <m:sub>
                        <m:r>
                          <m:t>i</m:t>
                        </m:r>
                      </m:sub>
                    </m:sSub>
                  </m:oMath>
                </a14:m>
                <a:r>
                  <a:rPr/>
                  <a:t> = effect of level i (difference between group’s adjusted mean and overall mean)</a:t>
                </a:r>
              </a:p>
              <a:p>
                <a:pPr lvl="1"/>
                <a14:m>
                  <m:oMath xmlns:m="http://schemas.openxmlformats.org/officeDocument/2006/math">
                    <m:r>
                      <m:t>β</m:t>
                    </m:r>
                  </m:oMath>
                </a14:m>
                <a:r>
                  <a:rPr/>
                  <a:t> = pooled within-group regression coefficient (the slope)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e>
                        <m:r>
                          <m:t>X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 = covariate value for observation j in group i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‾"/>
                      </m:accPr>
                      <m:e>
                        <m:r>
                          <m:t>X</m:t>
                        </m:r>
                      </m:e>
                    </m:acc>
                  </m:oMath>
                </a14:m>
                <a:r>
                  <a:rPr/>
                  <a:t> = overall mean of covariate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e>
                        <m:r>
                          <m:t>ε</m:t>
                        </m:r>
                      </m:e>
                      <m:sub>
                        <m:r>
                          <m:t>i</m:t>
                        </m:r>
                        <m:r>
                          <m:t>j</m:t>
                        </m:r>
                      </m:sub>
                    </m:sSub>
                  </m:oMath>
                </a14:m>
                <a:r>
                  <a:rPr/>
                  <a:t> = unexplained error</a:t>
                </a:r>
              </a:p>
              <a:p>
                <a:pPr lvl="0"/>
                <a:r>
                  <a:rPr b="1"/>
                  <a:t>Model assumes homogeneous slopes</a:t>
                </a:r>
                <a:r>
                  <a:rPr/>
                  <a:t> (i.e., </a:t>
                </a:r>
                <a14:m>
                  <m:oMath xmlns:m="http://schemas.openxmlformats.org/officeDocument/2006/math">
                    <m:r>
                      <m:t>β</m:t>
                    </m:r>
                  </m:oMath>
                </a14:m>
                <a:r>
                  <a:rPr/>
                  <a:t> same for all groups) .</a:t>
                </a:r>
              </a:p>
            </p:txBody>
          </p:sp>
        </mc:Choice>
      </mc:AlternateContent>
      <p:pic>
        <p:nvPicPr>
          <p:cNvPr descr="ancova_lecture_files/figure-pptx/l15-05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Building the ANCOVA Model in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Remember </a:t>
            </a:r>
            <a:r>
              <a:rPr>
                <a:latin typeface="Courier"/>
              </a:rPr>
              <a:t>lm(y ~ predictor)</a:t>
            </a:r>
            <a:r>
              <a:rPr/>
              <a:t>.</a:t>
            </a:r>
          </a:p>
          <a:p>
            <a:pPr lvl="1"/>
            <a:r>
              <a:rPr/>
              <a:t>ANCOVA combines the predictors from ANOVA and regression.</a:t>
            </a:r>
          </a:p>
          <a:p>
            <a:pPr lvl="0"/>
            <a:r>
              <a:rPr b="1"/>
              <a:t>Simple Linear Regression:</a:t>
            </a:r>
          </a:p>
          <a:p>
            <a:pPr lvl="1"/>
            <a:r>
              <a:rPr/>
              <a:t>Predict y using a continuous variable x.</a:t>
            </a:r>
          </a:p>
          <a:p>
            <a:pPr lvl="2"/>
            <a:r>
              <a:rPr>
                <a:latin typeface="Courier"/>
              </a:rPr>
              <a:t>model_reg &lt;- lm(y ~ x, data = mydata)</a:t>
            </a:r>
          </a:p>
          <a:p>
            <a:pPr lvl="0"/>
            <a:r>
              <a:rPr b="1"/>
              <a:t>One-Way ANOVA:</a:t>
            </a:r>
          </a:p>
          <a:p>
            <a:pPr lvl="1"/>
            <a:r>
              <a:rPr/>
              <a:t>We want to compare y among groups in a categorical factor A.</a:t>
            </a:r>
          </a:p>
          <a:p>
            <a:pPr lvl="2"/>
            <a:r>
              <a:rPr>
                <a:latin typeface="Courier"/>
              </a:rPr>
              <a:t>model_aov &lt;- lm(y ~ A, data = mydata)</a:t>
            </a:r>
          </a:p>
          <a:p>
            <a:pPr lvl="0"/>
            <a:r>
              <a:rPr b="1"/>
              <a:t>ANCOVA (Additive Model):</a:t>
            </a:r>
          </a:p>
          <a:p>
            <a:pPr lvl="1"/>
            <a:r>
              <a:rPr/>
              <a:t>Compare y among groups in A, after accounting for effect of x.</a:t>
            </a:r>
          </a:p>
          <a:p>
            <a:pPr lvl="1"/>
            <a:r>
              <a:rPr/>
              <a:t>Add terms together</a:t>
            </a:r>
          </a:p>
          <a:p>
            <a:pPr lvl="2"/>
            <a:r>
              <a:rPr>
                <a:latin typeface="Courier"/>
              </a:rPr>
              <a:t>model_ancova &lt;- lm(y ~ A + x, data = mydata)</a:t>
            </a:r>
          </a:p>
          <a:p>
            <a:pPr lvl="1"/>
            <a:r>
              <a:rPr/>
              <a:t>Model assumes slope of y ~ x relationship is same for all groups in A.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Building the ANCOVA Model in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ANCOVA (Interaction Model):</a:t>
            </a:r>
          </a:p>
          <a:p>
            <a:pPr lvl="1"/>
            <a:r>
              <a:rPr/>
              <a:t>What if the slopes are different for each group?</a:t>
            </a:r>
          </a:p>
          <a:p>
            <a:pPr lvl="1"/>
            <a:r>
              <a:rPr/>
              <a:t>Test for interaction between factor and covariate.</a:t>
            </a:r>
          </a:p>
          <a:p>
            <a:pPr lvl="2"/>
            <a:r>
              <a:rPr>
                <a:latin typeface="Courier"/>
              </a:rPr>
              <a:t>model_int &lt;- lm(y ~ A * x, data = mydata)</a:t>
            </a:r>
          </a:p>
          <a:p>
            <a:pPr lvl="1"/>
            <a:r>
              <a:rPr/>
              <a:t>Shorthand for: </a:t>
            </a:r>
            <a:r>
              <a:rPr>
                <a:latin typeface="Courier"/>
              </a:rPr>
              <a:t>lm(y ~ A + x + A:x, data = mydata)</a:t>
            </a:r>
          </a:p>
          <a:p>
            <a:pPr lvl="1"/>
            <a:r>
              <a:rPr/>
              <a:t>The </a:t>
            </a:r>
            <a:r>
              <a:rPr>
                <a:latin typeface="Courier"/>
              </a:rPr>
              <a:t>A:x</a:t>
            </a:r>
            <a:r>
              <a:rPr/>
              <a:t> term tests if the slopes are different.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ANCOVA in R: The 3-Step Workflow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Step 1: Test for Homogeneity of Slopes - Always Start Here</a:t>
            </a:r>
          </a:p>
          <a:p>
            <a:pPr lvl="1"/>
            <a:r>
              <a:rPr/>
              <a:t>Fit interaction model first - tests key assumption that all groups share same slope.</a:t>
            </a:r>
          </a:p>
          <a:p>
            <a:pPr lvl="1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The asterisk * tests for both main effects AND the interaction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model_int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(y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A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x,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mydata)</a:t>
            </a:r>
          </a:p>
          <a:p>
            <a:pPr lvl="0"/>
            <a:r>
              <a:rPr b="1"/>
              <a:t>Step 2: Examine the Interaction Term</a:t>
            </a:r>
          </a:p>
          <a:p>
            <a:pPr lvl="1"/>
            <a:r>
              <a:rPr/>
              <a:t>ANOVA table for </a:t>
            </a:r>
            <a:r>
              <a:rPr>
                <a:latin typeface="Courier"/>
              </a:rPr>
              <a:t>model_int</a:t>
            </a:r>
            <a:r>
              <a:rPr/>
              <a:t> and find the p-value for interaction term (</a:t>
            </a:r>
            <a:r>
              <a:rPr>
                <a:latin typeface="Courier"/>
              </a:rPr>
              <a:t>A:x</a:t>
            </a:r>
            <a:r>
              <a:rPr/>
              <a:t>).</a:t>
            </a:r>
          </a:p>
          <a:p>
            <a:pPr lvl="1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(model_int,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1"/>
            <a:r>
              <a:rPr b="1"/>
              <a:t>If p &gt; 0.05</a:t>
            </a:r>
            <a:r>
              <a:rPr/>
              <a:t> (e.g., p = 0.4) - interaction </a:t>
            </a:r>
            <a:r>
              <a:rPr b="1"/>
              <a:t>IS NOT</a:t>
            </a:r>
            <a:r>
              <a:rPr/>
              <a:t> significant - slopes are homogeneous (parallel).</a:t>
            </a:r>
          </a:p>
          <a:p>
            <a:pPr lvl="1"/>
            <a:r>
              <a:rPr b="1"/>
              <a:t>If p &lt; 0.05</a:t>
            </a:r>
            <a:r>
              <a:rPr/>
              <a:t> (e.g., p = 0.02): - interaction </a:t>
            </a:r>
            <a:r>
              <a:rPr b="1"/>
              <a:t>IS</a:t>
            </a:r>
            <a:r>
              <a:rPr/>
              <a:t> significant - slopes heterogeneous (NOT parallel).</a:t>
            </a:r>
          </a:p>
          <a:p>
            <a:pPr lvl="1"/>
            <a:r>
              <a:rPr/>
              <a:t>** standard ANCOVA model (</a:t>
            </a:r>
            <a:r>
              <a:rPr>
                <a:latin typeface="Courier"/>
              </a:rPr>
              <a:t>y ~ A + x</a:t>
            </a:r>
            <a:r>
              <a:rPr/>
              <a:t>) inappropriate**</a:t>
            </a:r>
          </a:p>
          <a:p>
            <a:pPr lvl="1"/>
            <a:r>
              <a:rPr/>
              <a:t>Analysis stops here and interpret interaction (often most interesting result!)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ANCOVA in R: The 3-Step Workflow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Step 3: Run the ANCOVA (Additive Model)</a:t>
            </a:r>
          </a:p>
          <a:p>
            <a:pPr lvl="1"/>
            <a:r>
              <a:rPr/>
              <a:t>If interaction not significant, run the simpler additive model the final ANCOVA model.</a:t>
            </a:r>
          </a:p>
          <a:p>
            <a:pPr lvl="1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We use the + sign, which means "additive"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model_ancova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(y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A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x,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mydata)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Get the final ANCOVA table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(model_ancova,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Get the adjusted means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(emmeans)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emmeans</a:t>
            </a:r>
            <a:r>
              <a:rPr>
                <a:solidFill>
                  <a:srgbClr val="003B4F"/>
                </a:solidFill>
                <a:latin typeface="Courier"/>
              </a:rPr>
              <a:t>(model_ancova, </a:t>
            </a:r>
            <a:r>
              <a:rPr>
                <a:solidFill>
                  <a:srgbClr val="20794D"/>
                </a:solidFill>
                <a:latin typeface="Courier"/>
              </a:rPr>
              <a:t>"A"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Partitioning Variance &amp; the ANOVA Table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Analysis of Variance for ANCOVA: Partitioning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ANOVA Table for ANCOVA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ANOVA table for a single-factor ANCOVA has these components: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Create a tibble with ANOVA table information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anova_table &lt;- </a:t>
            </a:r>
            <a:r>
              <a:rPr>
                <a:solidFill>
                  <a:srgbClr val="4758AB"/>
                </a:solidFill>
                <a:latin typeface="Courier"/>
              </a:rPr>
              <a:t>tibble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Source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"Factor A (adjusted)"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"Covariate"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"Residual"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"Total"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df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"(p-1)"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"1"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"n-p-1"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"n-1"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`</a:t>
            </a:r>
            <a:r>
              <a:rPr>
                <a:solidFill>
                  <a:srgbClr val="657422"/>
                </a:solidFill>
                <a:latin typeface="Courier"/>
              </a:rPr>
              <a:t>Sum of Squares</a:t>
            </a:r>
            <a:r>
              <a:rPr>
                <a:solidFill>
                  <a:srgbClr val="20794D"/>
                </a:solidFill>
                <a:latin typeface="Courier"/>
              </a:rPr>
              <a:t>`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"SS_A(adj)"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"SS_Covariate"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"SS_Residual"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"SS_Total"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`</a:t>
            </a:r>
            <a:r>
              <a:rPr>
                <a:solidFill>
                  <a:srgbClr val="657422"/>
                </a:solidFill>
                <a:latin typeface="Courier"/>
              </a:rPr>
              <a:t>Mean Square</a:t>
            </a:r>
            <a:r>
              <a:rPr>
                <a:solidFill>
                  <a:srgbClr val="20794D"/>
                </a:solidFill>
                <a:latin typeface="Courier"/>
              </a:rPr>
              <a:t>`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"MS_A(adj) = SS_A(adj)/(p-1)"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"MS_Covariate = SS_Covariate/1"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"MS_Residual = SS_Residual/(n-p-1)"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`</a:t>
            </a:r>
            <a:r>
              <a:rPr>
                <a:solidFill>
                  <a:srgbClr val="657422"/>
                </a:solidFill>
                <a:latin typeface="Courier"/>
              </a:rPr>
              <a:t>F-ratio</a:t>
            </a:r>
            <a:r>
              <a:rPr>
                <a:solidFill>
                  <a:srgbClr val="20794D"/>
                </a:solidFill>
                <a:latin typeface="Courier"/>
              </a:rPr>
              <a:t>`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"MS_A(adj)/MS_Residual"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"MS_Covariate/MS_Residual"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`</a:t>
            </a:r>
            <a:r>
              <a:rPr>
                <a:solidFill>
                  <a:srgbClr val="657422"/>
                </a:solidFill>
                <a:latin typeface="Courier"/>
              </a:rPr>
              <a:t>Expected MS</a:t>
            </a:r>
            <a:r>
              <a:rPr>
                <a:solidFill>
                  <a:srgbClr val="20794D"/>
                </a:solidFill>
                <a:latin typeface="Courier"/>
              </a:rPr>
              <a:t>`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"σ² + n∑α²/(p-1)"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"σ² + β²∑(X-X̄)²"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"σ²"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Create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anova_table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# A tibble: 4 × 6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Source            df    `Sum of Squares` `Mean Square` `F-ratio` `Expected MS`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&lt;chr&gt;             &lt;chr&gt; &lt;chr&gt;            &lt;chr&gt;         &lt;chr&gt;     &lt;chr&gt;    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1 Factor A (adjust… (p-1) SS_A(adj)        "MS_A(adj) =… "MS_A(ad… "σ² + n∑α²/(…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2 Covariate         1     SS_Covariate     "MS_Covariat… "MS_Cova… "σ² + β²∑(X-…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3 Residual          n-p-1 SS_Residual      "MS_Residual… ""        "σ²"     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4 Total             n-1   SS_Total         ""            ""        ""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From GLMs to ANCOVA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Null Hypotheses in ANCOVA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 indent="0" marL="0">
                  <a:spcBef>
                    <a:spcPts val="3000"/>
                  </a:spcBef>
                  <a:buNone/>
                </a:pPr>
                <a:r>
                  <a:rPr b="1"/>
                  <a:t>Homogeneity of Slopes (Test this first!)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H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: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p</m:t>
                          </m:r>
                        </m:sub>
                      </m:sSub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Are the regression slopes the same for all groups?</a:t>
                </a:r>
              </a:p>
              <a:p>
                <a:pPr lvl="0" indent="0" marL="0">
                  <a:buNone/>
                </a:pPr>
                <a:r>
                  <a:rPr/>
                  <a:t>Test with the </a:t>
                </a:r>
                <a:r>
                  <a:rPr>
                    <a:latin typeface="Courier"/>
                  </a:rPr>
                  <a:t>A:x</a:t>
                </a:r>
                <a:r>
                  <a:rPr/>
                  <a:t> interaction term in </a:t>
                </a:r>
                <a:r>
                  <a:rPr>
                    <a:latin typeface="Courier"/>
                  </a:rPr>
                  <a:t>lm(y ~ A * x)</a:t>
                </a:r>
                <a:r>
                  <a:rPr/>
                  <a:t>.</a:t>
                </a:r>
              </a:p>
              <a:p>
                <a:pPr lvl="0" indent="0" marL="0">
                  <a:spcBef>
                    <a:spcPts val="3000"/>
                  </a:spcBef>
                  <a:buNone/>
                </a:pPr>
                <a:r>
                  <a:rPr b="1"/>
                  <a:t>Treatment Effect (adjusted for covariate)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H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: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α</m:t>
                          </m:r>
                        </m:e>
                        <m:sub>
                          <m:r>
                            <m:t>p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r>
                        <m:t>0</m:t>
                      </m:r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Are the adjusted group means equal?</a:t>
                </a:r>
              </a:p>
              <a:p>
                <a:pPr lvl="0" indent="0" marL="0">
                  <a:buNone/>
                </a:pPr>
                <a:r>
                  <a:rPr/>
                  <a:t>Test with F = MS_A(adj)/MS_Residual (the ‘A’ term in </a:t>
                </a:r>
                <a:r>
                  <a:rPr>
                    <a:latin typeface="Courier"/>
                  </a:rPr>
                  <a:t>lm(y ~ A + x)</a:t>
                </a:r>
                <a:r>
                  <a:rPr/>
                  <a:t>).</a:t>
                </a:r>
              </a:p>
              <a:p>
                <a:pPr lvl="0" indent="0" marL="0">
                  <a:spcBef>
                    <a:spcPts val="3000"/>
                  </a:spcBef>
                  <a:buNone/>
                </a:pPr>
                <a:r>
                  <a:rPr b="1"/>
                  <a:t>Covariate Effect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H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:</m:t>
                      </m:r>
                      <m:r>
                        <m:t>β</m:t>
                      </m:r>
                      <m:r>
                        <m:rPr>
                          <m:sty m:val="p"/>
                        </m:rPr>
                        <m:t>=</m:t>
                      </m:r>
                      <m:r>
                        <m:t>0</m:t>
                      </m:r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Is there a relationship between the covariate and the response?</a:t>
                </a:r>
              </a:p>
              <a:p>
                <a:pPr lvl="0" indent="0" marL="0">
                  <a:buNone/>
                </a:pPr>
                <a:r>
                  <a:rPr/>
                  <a:t>Test with F = MS_Covariate/MS_Residual (the ‘x’ term in </a:t>
                </a:r>
                <a:r>
                  <a:rPr>
                    <a:latin typeface="Courier"/>
                  </a:rPr>
                  <a:t>lm(y ~ A + x)</a:t>
                </a:r>
                <a:r>
                  <a:rPr/>
                  <a:t>).</a:t>
                </a:r>
              </a:p>
            </p:txBody>
          </p:sp>
        </mc:Choice>
      </mc:AlternateContent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Visualization of Homogeneity of Slopes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Parallel vs. Non-Parallel Slopes</a:t>
            </a:r>
          </a:p>
          <a:p>
            <a:pPr lvl="0" indent="0" marL="0">
              <a:buNone/>
            </a:pP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Worked Example — Fruitfly Longevity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Partridge Example: Data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ANCOVA on Longevity of Male Fruitflies</a:t>
            </a:r>
          </a:p>
          <a:p>
            <a:pPr lvl="0" indent="0" marL="0">
              <a:buNone/>
            </a:pP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Partridge Example: Step 1 - Test Homogeneity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Testing Homogeneity of Slopes</a:t>
            </a:r>
          </a:p>
          <a:p>
            <a:pPr lvl="1"/>
            <a:r>
              <a:rPr/>
              <a:t>First, fit interaction model.</a:t>
            </a:r>
          </a:p>
          <a:p>
            <a:pPr lvl="1"/>
            <a:r>
              <a:rPr/>
              <a:t>The p-value for the interaction term (THORAX:treatment) is xl.</a:t>
            </a:r>
          </a:p>
          <a:p>
            <a:pPr lvl="1"/>
            <a:r>
              <a:rPr/>
              <a:t>Since this value is &gt; 0.05, we conclude the slopes are homogeneous.</a:t>
            </a:r>
          </a:p>
          <a:p>
            <a:pPr lvl="1"/>
            <a:r>
              <a:rPr/>
              <a:t>We can proceed to Step 3 and fit the simpler additive model.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Step 1: Fit model with interaction term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homo_slopes_model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(LONGEV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THORAX </a:t>
            </a:r>
            <a:r>
              <a:rPr>
                <a:solidFill>
                  <a:srgbClr val="5E5E5E"/>
                </a:solidFill>
                <a:latin typeface="Courier"/>
              </a:rPr>
              <a:t>*</a:t>
            </a:r>
            <a:r>
              <a:rPr>
                <a:solidFill>
                  <a:srgbClr val="003B4F"/>
                </a:solidFill>
                <a:latin typeface="Courier"/>
              </a:rPr>
              <a:t> treatment,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partridge)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Step 2: Test significance of interaction using Type III SS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(homo_slopes_model,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Anova Table (Type III tests)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Response: LONGEV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          Sum Sq  Df  F value    Pr(&gt;F)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(Intercept)       2963.8   1  26.0142 1.349e-06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THORAX           12805.8   1 112.3988 &lt; 2.2e-16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treatment           36.9   4   0.0810    0.9881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THORAX:treatment    42.5   4   0.0933    0.9844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Residuals        13102.1 115                   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---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Signif. codes:  0 '***' 0.001 '**' 0.01 '*' 0.05 '.' 0.1 ' ' 1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Extract the p-value for interaction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p_interaction &lt;- </a:t>
            </a:r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(homo_slopes_model,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"III"</a:t>
            </a:r>
            <a:r>
              <a:rPr>
                <a:solidFill>
                  <a:srgbClr val="003B4F"/>
                </a:solidFill>
                <a:latin typeface="Courier"/>
              </a:rPr>
              <a:t>)[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"THORAX:treatment"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"Pr(&gt;F)"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]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Partridge Example: Step 3 ANCOVA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Since the interaction was not significant, we re-run the model without it.</a:t>
            </a:r>
          </a:p>
          <a:p>
            <a:pPr lvl="1"/>
            <a:r>
              <a:rPr b="1"/>
              <a:t>Interpretation:</a:t>
            </a:r>
          </a:p>
          <a:p>
            <a:pPr lvl="2"/>
            <a:r>
              <a:rPr b="1"/>
              <a:t>THORAX:</a:t>
            </a:r>
            <a:r>
              <a:rPr/>
              <a:t> covariate highly significant</a:t>
            </a:r>
          </a:p>
          <a:p>
            <a:pPr lvl="2"/>
            <a:r>
              <a:rPr/>
              <a:t>thorax length explains significant amount of variance in longevity</a:t>
            </a:r>
          </a:p>
          <a:p>
            <a:pPr lvl="2"/>
            <a:r>
              <a:rPr b="1"/>
              <a:t>treatment:</a:t>
            </a:r>
            <a:r>
              <a:rPr/>
              <a:t> treatment effect, after adjusting for thorax length, is highly significant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Step 3: Fit the ANCOVA model (additive model)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ancova_model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(LONGEV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THORAX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treatment,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partridge)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View the final ANCOVA table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(ancova_model,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Anova Table (Type III tests)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Response: LONGEV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     Sum Sq  Df F value    Pr(&gt;F)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(Intercept)  3069.7   1  27.791 6.123e-07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THORAX      13168.9   1 119.219 &lt; 2.2e-16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treatment    9611.5   4  21.753 1.719e-13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Residuals   13144.7 119                  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---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Signif. codes:  0 '***' 0.001 '**' 0.01 '*' 0.05 '.' 0.1 ' ' 1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Partridge Example: Getting Adjusted Means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The ANOVA table tells us the treatments are different, but not which ones.</a:t>
            </a:r>
          </a:p>
          <a:p>
            <a:pPr lvl="1"/>
            <a:r>
              <a:rPr/>
              <a:t>Use </a:t>
            </a:r>
            <a:r>
              <a:rPr>
                <a:latin typeface="Courier"/>
              </a:rPr>
              <a:t>emmeans</a:t>
            </a:r>
            <a:r>
              <a:rPr/>
              <a:t> package to get the adjusted means / perform pairwise comparisons</a:t>
            </a:r>
          </a:p>
          <a:p>
            <a:pPr lvl="1"/>
            <a:r>
              <a:rPr/>
              <a:t>The “estimated marginal mean” (or adjusted mean)</a:t>
            </a:r>
          </a:p>
          <a:p>
            <a:pPr lvl="1"/>
            <a:r>
              <a:rPr/>
              <a:t>predicted longevity for each group, assuming an average thorax length</a:t>
            </a:r>
          </a:p>
          <a:p>
            <a:pPr lvl="1"/>
            <a:r>
              <a:rPr/>
              <a:t>This is the “level playing field” comparison.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Get adjusted means using emmeans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(emmeans)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adjusted_means &lt;- </a:t>
            </a:r>
            <a:r>
              <a:rPr>
                <a:solidFill>
                  <a:srgbClr val="4758AB"/>
                </a:solidFill>
                <a:latin typeface="Courier"/>
              </a:rPr>
              <a:t>emmeans</a:t>
            </a:r>
            <a:r>
              <a:rPr>
                <a:solidFill>
                  <a:srgbClr val="003B4F"/>
                </a:solidFill>
                <a:latin typeface="Courier"/>
              </a:rPr>
              <a:t>(ancova_model, </a:t>
            </a:r>
            <a:r>
              <a:rPr>
                <a:solidFill>
                  <a:srgbClr val="20794D"/>
                </a:solidFill>
                <a:latin typeface="Courier"/>
              </a:rPr>
              <a:t>"treatment"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adjusted_means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treatment                       emmean   SE  df lower.CL upper.CL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No females                        65.4 2.11 119     61.3     69.6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One virgin female daily           61.5 2.11 119     57.3     65.7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Eight virgin females daily        64.2 2.10 119     60.0     68.3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One inseminated female daily      54.5 2.11 119     50.3     58.7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Eight inseminated females daily   41.6 2.12 119     37.4     45.8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Confidence level used: 0.95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Partridge Example: Pairwise Comparisons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Pairwise Comparisons of Adjusted Means to see which groups differ</a:t>
            </a:r>
          </a:p>
          <a:p>
            <a:pPr lvl="1"/>
            <a:r>
              <a:rPr b="1"/>
              <a:t>Interpretation:</a:t>
            </a:r>
          </a:p>
          <a:p>
            <a:pPr lvl="2"/>
            <a:r>
              <a:rPr/>
              <a:t>The </a:t>
            </a:r>
            <a:r>
              <a:rPr>
                <a:latin typeface="Courier"/>
              </a:rPr>
              <a:t>pairs()</a:t>
            </a:r>
            <a:r>
              <a:rPr/>
              <a:t> output gives p-values for all combinations.</a:t>
            </a:r>
          </a:p>
          <a:p>
            <a:pPr lvl="2"/>
            <a:r>
              <a:rPr/>
              <a:t>The plot shows these comparisons visually. Red arrows connect any groups that are NOT significantly different.</a:t>
            </a:r>
          </a:p>
          <a:p>
            <a:pPr lvl="2"/>
            <a:r>
              <a:rPr/>
              <a:t>Here, “One virgin female” and “One inseminated female” are not different from each other, but all other comparisons are significant.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Pairwise comparisons of adjusted means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pairs</a:t>
            </a:r>
            <a:r>
              <a:rPr>
                <a:solidFill>
                  <a:srgbClr val="003B4F"/>
                </a:solidFill>
                <a:latin typeface="Courier"/>
              </a:rPr>
              <a:t>(adjusted_means, </a:t>
            </a:r>
            <a:r>
              <a:rPr>
                <a:solidFill>
                  <a:srgbClr val="657422"/>
                </a:solidFill>
                <a:latin typeface="Courier"/>
              </a:rPr>
              <a:t>adjust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"tukey"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contrast                                                       estimate   SE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No females - One virgin female daily                               3.93 3.00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No females - Eight virgin females daily                            1.28 2.98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No females - One inseminated female daily                         10.95 3.00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No females - Eight inseminated females daily                      23.88 2.97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One virgin female daily - Eight virgin females daily              -2.65 2.98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One virgin female daily - One inseminated female daily             7.02 2.97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One virgin female daily - Eight inseminated females daily         19.95 3.01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Eight virgin females daily - One inseminated female daily          9.67 2.98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Eight virgin females daily - Eight inseminated females daily      22.60 2.99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One inseminated female daily - Eight inseminated females daily    12.93 3.01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df t.ratio p.value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 1.311  0.6849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 0.428  0.9929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 3.650  0.0035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 8.031 &lt;0.0001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-0.891  0.8996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 2.361  0.1336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 6.636 &lt;0.0001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 3.249  0.0129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 7.560 &lt;0.0001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119   4.298  0.0003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P value adjustment: tukey method for comparing a family of 5 estimates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Partridge Example: Pairwise Comparisons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Pairwise Comparisons of Adjusted Means to see which groups differ</a:t>
            </a:r>
          </a:p>
          <a:p>
            <a:pPr lvl="1"/>
            <a:r>
              <a:rPr b="1"/>
              <a:t>Interpretation:</a:t>
            </a:r>
          </a:p>
          <a:p>
            <a:pPr lvl="2"/>
            <a:r>
              <a:rPr/>
              <a:t>The </a:t>
            </a:r>
            <a:r>
              <a:rPr>
                <a:latin typeface="Courier"/>
              </a:rPr>
              <a:t>pairs()</a:t>
            </a:r>
            <a:r>
              <a:rPr/>
              <a:t> output gives p-values for all combinations.</a:t>
            </a:r>
          </a:p>
          <a:p>
            <a:pPr lvl="2"/>
            <a:r>
              <a:rPr/>
              <a:t>The plot shows these comparisons visually. Red arrows connect any groups that are NOT significantly different.</a:t>
            </a:r>
          </a:p>
          <a:p>
            <a:pPr lvl="2"/>
            <a:r>
              <a:rPr/>
              <a:t>Here, “One virgin female” and “One inseminated female” are not different from each other, but all other comparisons are significant.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Plot adjusted means with confidence intervals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plot</a:t>
            </a:r>
            <a:r>
              <a:rPr>
                <a:solidFill>
                  <a:srgbClr val="003B4F"/>
                </a:solidFill>
                <a:latin typeface="Courier"/>
              </a:rPr>
              <a:t>(adjusted_means, </a:t>
            </a:r>
            <a:r>
              <a:rPr>
                <a:solidFill>
                  <a:srgbClr val="657422"/>
                </a:solidFill>
                <a:latin typeface="Courier"/>
              </a:rPr>
              <a:t>comparisons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"Adjusted Means by Treatment"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"Adjusted Longevity (days)"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"Treatment"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base_size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9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Visualizing ANCOVA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Visualization Options for ANCOVA</a:t>
            </a:r>
          </a:p>
          <a:p>
            <a:pPr lvl="0" indent="0" marL="0">
              <a:buNone/>
            </a:pPr>
            <a:r>
              <a:rPr/>
              <a:t>A 2x2 panel comparing four ways to visualize ANCOVA results for the fruitfly data: raw data with regression lines by treatment, the same plot with a reference line at the mean covariate, adjusted means plotted as diamonds at the mean covariate, and a bar chart of adjusted means with confidence-interval error bars.</a:t>
            </a:r>
          </a:p>
          <a:p>
            <a:pPr lvl="0" indent="0" marL="0">
              <a:buNone/>
            </a:pPr>
            <a:r>
              <a:rPr/>
              <a:t>A 2x2 panel comparing four ways to visualize ANCOVA results for the fruitfly data: raw data with regression lines by treatment, the same plot with a reference line at the mean covariate, adjusted means plotted as diamonds at the mean covariate, and a bar chart of adjusted means with confidence-interval error bars.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Review</a:t>
            </a:r>
          </a:p>
          <a:p>
            <a:pPr lvl="0"/>
            <a:r>
              <a:rPr/>
              <a:t>General Linear Models (GLM)</a:t>
            </a:r>
          </a:p>
          <a:p>
            <a:pPr lvl="0"/>
            <a:r>
              <a:rPr/>
              <a:t>Gaussian GLMs (normal distribution)</a:t>
            </a:r>
          </a:p>
          <a:p>
            <a:pPr lvl="0"/>
            <a:r>
              <a:rPr/>
              <a:t>Poisson GLMs (count data)</a:t>
            </a:r>
          </a:p>
          <a:p>
            <a:pPr lvl="0"/>
            <a:r>
              <a:rPr/>
              <a:t>Logistic GLMs (binary outcomes)</a:t>
            </a:r>
          </a:p>
          <a:p>
            <a:pPr lvl="0"/>
            <a:r>
              <a:rPr/>
              <a:t>Model assumptions and diagnostics</a:t>
            </a:r>
          </a:p>
          <a:p>
            <a:pPr lvl="0"/>
            <a:r>
              <a:rPr/>
              <a:t>Connection to ANOVA and linear models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Placeholder for review image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Heterogeneous Slopes &amp; Assumptions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if Slopes are HETEROGENEOUS? (p &lt; 0.05)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Example: Sea Urchin Shrinking w/ Heterogeneous Slopes</a:t>
            </a:r>
          </a:p>
          <a:p>
            <a:pPr lvl="0"/>
            <a:r>
              <a:rPr/>
              <a:t>Constable (1993) studied sea urchin test shrinking:</a:t>
            </a:r>
          </a:p>
          <a:p>
            <a:pPr lvl="1"/>
            <a:r>
              <a:rPr/>
              <a:t>Compared suture widths between treatments</a:t>
            </a:r>
          </a:p>
          <a:p>
            <a:pPr lvl="1"/>
            <a:r>
              <a:rPr/>
              <a:t>Three groups: high food, low food, initial sample</a:t>
            </a:r>
          </a:p>
          <a:p>
            <a:pPr lvl="1"/>
            <a:r>
              <a:rPr/>
              <a:t>Covariate: body volume (cube root transformed)</a:t>
            </a:r>
          </a:p>
          <a:p>
            <a:pPr lvl="0"/>
            <a:r>
              <a:rPr/>
              <a:t>The analysis showed:</a:t>
            </a:r>
          </a:p>
          <a:p>
            <a:pPr lvl="1"/>
            <a:r>
              <a:rPr/>
              <a:t>Significant interaction between treatment and covariate</a:t>
            </a:r>
          </a:p>
          <a:p>
            <a:pPr lvl="1"/>
            <a:r>
              <a:rPr/>
              <a:t>Heterogeneous slopes across treatments</a:t>
            </a:r>
          </a:p>
          <a:p>
            <a:pPr lvl="0"/>
            <a:r>
              <a:rPr/>
              <a:t>Relationship between body volume and suture width depends on treatment group</a:t>
            </a:r>
          </a:p>
          <a:p>
            <a:pPr lvl="0"/>
            <a:r>
              <a:rPr b="1"/>
              <a:t>Standard ANCOVA is invalid.</a:t>
            </a:r>
            <a:br/>
            <a:r>
              <a:rPr/>
              <a:t>.</a:t>
            </a:r>
            <a:br/>
          </a:p>
        </p:txBody>
      </p:sp>
      <p:pic>
        <p:nvPicPr>
          <p:cNvPr descr="ancova_lecture_files/figure-pptx/l15-1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Handling Heterogeneous Slopes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If the interaction term is significant (p &lt; 0.05):</a:t>
            </a:r>
          </a:p>
          <a:p>
            <a:pPr lvl="0" indent="-342900" marL="342900">
              <a:buAutoNum type="arabicPeriod"/>
            </a:pPr>
            <a:r>
              <a:rPr b="1"/>
              <a:t>Report interaction!</a:t>
            </a:r>
            <a:r>
              <a:rPr/>
              <a:t> often more interesting biological result than simple mean differences</a:t>
            </a:r>
          </a:p>
          <a:p>
            <a:pPr lvl="0" indent="-342900" marL="342900">
              <a:buAutoNum type="arabicPeriod"/>
            </a:pPr>
            <a:r>
              <a:rPr b="1"/>
              <a:t>Analyze slopes:</a:t>
            </a:r>
            <a:r>
              <a:rPr/>
              <a:t> Use emmeans to get slopes for each group.</a:t>
            </a:r>
          </a:p>
          <a:p>
            <a:pPr lvl="1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emtrends</a:t>
            </a:r>
            <a:r>
              <a:rPr>
                <a:solidFill>
                  <a:srgbClr val="003B4F"/>
                </a:solidFill>
                <a:latin typeface="Courier"/>
              </a:rPr>
              <a:t>(model_int, </a:t>
            </a:r>
            <a:r>
              <a:rPr>
                <a:solidFill>
                  <a:srgbClr val="20794D"/>
                </a:solidFill>
                <a:latin typeface="Courier"/>
              </a:rPr>
              <a:t>"treatment"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var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-342900" marL="342900">
              <a:buAutoNum type="arabicPeriod"/>
            </a:pPr>
            <a:r>
              <a:rPr b="1"/>
              <a:t>Johnson-Neyman procedure:</a:t>
            </a:r>
            <a:r>
              <a:rPr/>
              <a:t> advanced method to identify regions of covariate (X-axis) where groups are (and are not) significantly different.</a:t>
            </a:r>
          </a:p>
          <a:p>
            <a:pPr lvl="0" indent="-342900" marL="342900">
              <a:buAutoNum type="arabicPeriod"/>
            </a:pPr>
            <a:r>
              <a:rPr b="1"/>
              <a:t>Separate regressions:</a:t>
            </a:r>
            <a:r>
              <a:rPr/>
              <a:t> Analyze each group separately (less powerful).</a:t>
            </a:r>
          </a:p>
          <a:p>
            <a:pPr lvl="0" indent="0">
              <a:buNone/>
            </a:pPr>
            <a:r>
              <a:rPr>
                <a:latin typeface="Courier"/>
              </a:rPr>
              <a:t>## Anova Table (Type III tests)
## 
## Response: suture_width
##                     Sum Sq Df F value    Pr(&gt;F)    
## (Intercept)      0.0093295  1  104.97 2.828e-15 ***
## volume           0.0197876  1  222.63 &lt; 2.2e-16 ***
## treatment        0.0020070  2   11.29 6.064e-05 ***
## volume:treatment 0.0062129  2   34.95 4.453e-11 ***
## Residuals        0.0058662 66                      
## ---
## Signif. codes:  0 '***' 0.001 '**' 0.01 '*' 0.05 '.' 0.1 ' ' 1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Interpretation of Heterogeneous Slopes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With heterogeneous slopes, interpretation shifts from “adjusted means” to “regions of significance”:</a:t>
            </a:r>
          </a:p>
          <a:p>
            <a:pPr lvl="1"/>
            <a:r>
              <a:rPr b="1"/>
              <a:t>Initial &gt; Low Food</a:t>
            </a:r>
            <a:r>
              <a:rPr/>
              <a:t> when cube root body volume &gt; 2.95</a:t>
            </a:r>
            <a:br/>
            <a:r>
              <a:rPr/>
              <a:t>For large urchins, initial sample has wider sutures than low food urchins</a:t>
            </a:r>
          </a:p>
          <a:p>
            <a:pPr lvl="1"/>
            <a:r>
              <a:rPr b="1"/>
              <a:t>High Food &gt; Initial</a:t>
            </a:r>
            <a:r>
              <a:rPr/>
              <a:t> when cube root body volume &gt; 1.81</a:t>
            </a:r>
            <a:br/>
            <a:r>
              <a:rPr/>
              <a:t>For most urchins, high food treatment results in wider sutures than initial samples.</a:t>
            </a:r>
          </a:p>
          <a:p>
            <a:pPr lvl="1"/>
            <a:r>
              <a:rPr b="1"/>
              <a:t>High Food &gt; Low Food</a:t>
            </a:r>
            <a:r>
              <a:rPr/>
              <a:t> when cube root body volume &gt; 2.07</a:t>
            </a:r>
            <a:br/>
            <a:r>
              <a:rPr/>
              <a:t>For most medium to large urchins, high food results in wider sutures than low food.</a:t>
            </a:r>
          </a:p>
          <a:p>
            <a:pPr lvl="0"/>
            <a:r>
              <a:rPr/>
              <a:t>Biological interpretation is food regime affects suture width differently depending on urchin size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Assumptions of ANCOVA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Key Assumptions</a:t>
            </a:r>
          </a:p>
          <a:p>
            <a:pPr lvl="1" indent="-342900" marL="685800">
              <a:buAutoNum type="arabicPeriod"/>
            </a:pPr>
            <a:r>
              <a:rPr b="1"/>
              <a:t>Independence of observations</a:t>
            </a:r>
            <a:br/>
            <a:r>
              <a:rPr/>
              <a:t>Samples are random and independent.</a:t>
            </a:r>
          </a:p>
          <a:p>
            <a:pPr lvl="1" indent="-342900" marL="685800">
              <a:buAutoNum type="arabicPeriod"/>
            </a:pPr>
            <a:r>
              <a:rPr b="1"/>
              <a:t>Normal distribution of residuals</a:t>
            </a:r>
            <a:br/>
            <a:r>
              <a:rPr/>
              <a:t>Check with QQ plots.</a:t>
            </a:r>
          </a:p>
          <a:p>
            <a:pPr lvl="1" indent="-342900" marL="685800">
              <a:buAutoNum type="arabicPeriod"/>
            </a:pPr>
            <a:r>
              <a:rPr b="1"/>
              <a:t>Homogeneity of variances (Homoscedasticity)</a:t>
            </a:r>
            <a:br/>
            <a:r>
              <a:rPr/>
              <a:t>Equal variances across groups.</a:t>
            </a:r>
            <a:br/>
            <a:r>
              <a:rPr/>
              <a:t>Check with residual vs. fitted plots.</a:t>
            </a:r>
          </a:p>
          <a:p>
            <a:pPr lvl="1" indent="-342900" marL="685800">
              <a:buAutoNum type="arabicPeriod"/>
            </a:pPr>
            <a:r>
              <a:rPr b="1"/>
              <a:t>Linearity</a:t>
            </a:r>
            <a:br/>
            <a:r>
              <a:rPr/>
              <a:t>A linear relationship exists between Y and X within each group.</a:t>
            </a:r>
            <a:br/>
            <a:r>
              <a:rPr/>
              <a:t>Check with scatterplots (we did this!).</a:t>
            </a:r>
          </a:p>
          <a:p>
            <a:pPr lvl="1" indent="-342900" marL="685800">
              <a:buAutoNum type="arabicPeriod"/>
            </a:pPr>
            <a:r>
              <a:rPr b="1"/>
              <a:t>Homogeneity of regression slopes (The critical one!)</a:t>
            </a:r>
            <a:br/>
            <a:r>
              <a:rPr/>
              <a:t>Regression slopes are equal across all groups.</a:t>
            </a:r>
            <a:br/>
            <a:r>
              <a:rPr/>
              <a:t>We tested this first! (the A:x interaction).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Whitlock &amp; Schluter, </a:t>
            </a:r>
            <a:r>
              <a:rPr sz="2000" i="1"/>
              <a:t>Analysis of Biological Data</a:t>
            </a:r>
            <a:r>
              <a:rPr sz="2000"/>
              <a:t>, Ch. 17 — Regression, on regression diagnostics and residual assumptions that carry over to ANCOVA.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Checking Assumptions in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For assumptions 2 and 3, we check the final model (the additive one, if appropriate).</a:t>
            </a:r>
          </a:p>
          <a:p>
            <a:pPr lvl="0"/>
            <a:r>
              <a:rPr b="1"/>
              <a:t>Interpretation:</a:t>
            </a:r>
          </a:p>
          <a:p>
            <a:pPr lvl="1"/>
            <a:r>
              <a:rPr b="1"/>
              <a:t>Residuals vs. Fitted:</a:t>
            </a:r>
            <a:r>
              <a:rPr/>
              <a:t> The red line should be roughly flat at 0. Looks good.</a:t>
            </a:r>
          </a:p>
          <a:p>
            <a:pPr lvl="1"/>
            <a:r>
              <a:rPr b="1"/>
              <a:t>Normal Q-Q:</a:t>
            </a:r>
            <a:r>
              <a:rPr/>
              <a:t> Points should fall along the dashed line. Looks good.</a:t>
            </a:r>
          </a:p>
          <a:p>
            <a:pPr lvl="1"/>
            <a:r>
              <a:rPr b="1"/>
              <a:t>Scale-Location:</a:t>
            </a:r>
            <a:r>
              <a:rPr/>
              <a:t> Red line should be flat (tests homogeneity of variance). Looks good.</a:t>
            </a:r>
          </a:p>
          <a:p>
            <a:pPr lvl="1"/>
            <a:r>
              <a:rPr b="1"/>
              <a:t>Residuals vs. Leverage:</a:t>
            </a:r>
            <a:r>
              <a:rPr/>
              <a:t> No points should be in the top/bottom right (high leverage/influence). Looks good.</a:t>
            </a:r>
          </a:p>
          <a:p>
            <a:pPr lvl="0"/>
            <a:r>
              <a:rPr b="1"/>
              <a:t>Conclusion:</a:t>
            </a:r>
            <a:r>
              <a:rPr/>
              <a:t> The assumptions are met.</a:t>
            </a:r>
          </a:p>
          <a:p>
            <a:pPr lvl="0" indent="0" marL="0">
              <a:buNone/>
            </a:pP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Robust ANCOVA Approaches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Non-Parametric Alternatives</a:t>
            </a:r>
          </a:p>
          <a:p>
            <a:pPr lvl="0"/>
            <a:r>
              <a:rPr/>
              <a:t>When ANCOVA assumptions are badly violated (especially normality or homogeneity of variance), consider:</a:t>
            </a:r>
          </a:p>
          <a:p>
            <a:pPr lvl="0"/>
            <a:r>
              <a:rPr b="1"/>
              <a:t>Rank Transformation (Simplest)</a:t>
            </a:r>
          </a:p>
          <a:p>
            <a:pPr lvl="1"/>
            <a:r>
              <a:rPr/>
              <a:t>Rank transform both Y and X variables.</a:t>
            </a:r>
          </a:p>
          <a:p>
            <a:pPr lvl="1"/>
            <a:r>
              <a:rPr/>
              <a:t>Run standard ANCOVA on the ranked data.</a:t>
            </a:r>
          </a:p>
          <a:p>
            <a:pPr lvl="1"/>
            <a:r>
              <a:rPr>
                <a:latin typeface="Courier"/>
              </a:rPr>
              <a:t>lm(rank(y) ~ rank(x) + A)</a:t>
            </a:r>
          </a:p>
          <a:p>
            <a:pPr lvl="0"/>
            <a:r>
              <a:rPr b="1"/>
              <a:t>Bootstrapping</a:t>
            </a:r>
          </a:p>
          <a:p>
            <a:pPr lvl="1"/>
            <a:r>
              <a:rPr/>
              <a:t>Use bootstrapping to estimate parameters without assuming normality.</a:t>
            </a:r>
          </a:p>
          <a:p>
            <a:pPr lvl="0"/>
            <a:r>
              <a:rPr b="1"/>
              <a:t>Quantile Regression</a:t>
            </a:r>
          </a:p>
          <a:p>
            <a:pPr lvl="1"/>
            <a:r>
              <a:rPr/>
              <a:t>Models relationships at different quantiles (e.g., the median) instead of the mean.</a:t>
            </a:r>
          </a:p>
          <a:p>
            <a:pPr lvl="0"/>
            <a:r>
              <a:rPr b="1"/>
              <a:t>Permutation Tests</a:t>
            </a:r>
          </a:p>
          <a:p>
            <a:pPr lvl="1"/>
            <a:r>
              <a:rPr/>
              <a:t>Randomization tests of treatment effects. 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Example of rank-transformed ANCOVA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partridge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rank_LONGEV &lt;- </a:t>
            </a:r>
            <a:r>
              <a:rPr>
                <a:solidFill>
                  <a:srgbClr val="4758AB"/>
                </a:solidFill>
                <a:latin typeface="Courier"/>
              </a:rPr>
              <a:t>rank</a:t>
            </a:r>
            <a:r>
              <a:rPr>
                <a:solidFill>
                  <a:srgbClr val="003B4F"/>
                </a:solidFill>
                <a:latin typeface="Courier"/>
              </a:rPr>
              <a:t>(partridge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LONGEV)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partridge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rank_THORAX &lt;- </a:t>
            </a:r>
            <a:r>
              <a:rPr>
                <a:solidFill>
                  <a:srgbClr val="4758AB"/>
                </a:solidFill>
                <a:latin typeface="Courier"/>
              </a:rPr>
              <a:t>rank</a:t>
            </a:r>
            <a:r>
              <a:rPr>
                <a:solidFill>
                  <a:srgbClr val="003B4F"/>
                </a:solidFill>
                <a:latin typeface="Courier"/>
              </a:rPr>
              <a:t>(partridge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THORAX)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Fit ANCOVA on ranked data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rank_ancova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rank_LONGEV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rank_THORAX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treatment,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partridge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(rank_ancova,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"III"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Anova Table (Type III tests)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Response: rank_LONGEV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    Sum Sq  Df F value    Pr(&gt;F)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(Intercept)  18783   1  38.236 9.121e-09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rank_THORAX  54314   1 110.564 &lt; 2.2e-16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treatment    40447   4  20.584 6.536e-13 ***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Residuals    58458 119                   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---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Signif. codes:  0 '***' 0.001 '**' 0.01 '*' 0.05 '.' 0.1 ' ' 1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Compare p-values for treatment effect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"P-value (parametric):"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(ancova_model,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"III"</a:t>
            </a:r>
            <a:r>
              <a:rPr>
                <a:solidFill>
                  <a:srgbClr val="003B4F"/>
                </a:solidFill>
                <a:latin typeface="Courier"/>
              </a:rPr>
              <a:t>)[</a:t>
            </a:r>
            <a:r>
              <a:rPr>
                <a:solidFill>
                  <a:srgbClr val="20794D"/>
                </a:solidFill>
                <a:latin typeface="Courier"/>
              </a:rPr>
              <a:t>"treatment"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"Pr(&gt;F)"</a:t>
            </a:r>
            <a:r>
              <a:rPr>
                <a:solidFill>
                  <a:srgbClr val="003B4F"/>
                </a:solidFill>
                <a:latin typeface="Courier"/>
              </a:rPr>
              <a:t>],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P-value (parametric): 1.719359e-13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20794D"/>
                </a:solidFill>
                <a:latin typeface="Courier"/>
              </a:rPr>
              <a:t>"P-value (rank-based):"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Anova</a:t>
            </a:r>
            <a:r>
              <a:rPr>
                <a:solidFill>
                  <a:srgbClr val="003B4F"/>
                </a:solidFill>
                <a:latin typeface="Courier"/>
              </a:rPr>
              <a:t>(rank_ancova,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"III"</a:t>
            </a:r>
            <a:r>
              <a:rPr>
                <a:solidFill>
                  <a:srgbClr val="003B4F"/>
                </a:solidFill>
                <a:latin typeface="Courier"/>
              </a:rPr>
              <a:t>)[</a:t>
            </a:r>
            <a:r>
              <a:rPr>
                <a:solidFill>
                  <a:srgbClr val="20794D"/>
                </a:solidFill>
                <a:latin typeface="Courier"/>
              </a:rPr>
              <a:t>"treatment"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"Pr(&gt;F)"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P-value (rank-based): 6.536035e-13</a:t>
            </a:r>
          </a:p>
          <a:p>
            <a:pPr lvl="0" indent="0" marL="0">
              <a:buNone/>
            </a:pPr>
            <a:r>
              <a:rPr b="1"/>
              <a:t>Note:</a:t>
            </a:r>
            <a:r>
              <a:rPr/>
              <a:t> The results are very similar, which gives us more confidence in our original parametric test.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Reporting Results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Writing Up ANCOVA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Scientific Writing Example</a:t>
            </a:r>
          </a:p>
          <a:p>
            <a:pPr lvl="0" indent="0" marL="0">
              <a:buNone/>
            </a:pPr>
            <a:r>
              <a:rPr/>
              <a:t>Here’s how you might write up ANCOVA results for publication:</a:t>
            </a:r>
          </a:p>
          <a:p>
            <a:pPr lvl="0" indent="0" marL="1270000">
              <a:buNone/>
            </a:pPr>
            <a:r>
              <a:rPr sz="2000"/>
              <a:t>“We analyzed the effects of mating strategy on male fruitfly longevity using analysis of covariance (ANCOVA), with thorax length as a covariate. Before conducting the main analysis, we tested the homogeneity of slopes assumption and found no significant interaction between treatment and thorax length (F₄,₁₁₅ = xxx , indicating that the effect of body size on longevity was consistent across treatments.</a:t>
            </a:r>
          </a:p>
          <a:p>
            <a:pPr lvl="0" indent="0" marL="1270000">
              <a:buNone/>
            </a:pPr>
            <a:r>
              <a:rPr sz="2000"/>
              <a:t>The ANCOVA revealed significant effects of both treatment (F₄,₁₁₉ = xxxx and thorax length (F₁,₁₁₉ = xxxx, P &lt; 0.001) on longevity. Thorax length was positively associated with longevity…</a:t>
            </a:r>
          </a:p>
          <a:p>
            <a:pPr lvl="0" indent="0" marL="1270000">
              <a:buNone/>
            </a:pPr>
            <a:r>
              <a:rPr sz="2000"/>
              <a:t>After adjusting for body size, males with no female partners lived significantly longer (adjusted mean ± SE: xxxx` days) than males in any other treatment group. Pairwise comparisons using Tukey’s HSD test indicated significant differences between most treatment groups (P &lt; 0.05) except between the ‘One virgin female’ and ‘One inseminated female’ groups (P = x).”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Publication Quality Figure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ANCOVA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Overview</a:t>
            </a:r>
          </a:p>
          <a:p>
            <a:pPr lvl="0"/>
            <a:r>
              <a:rPr/>
              <a:t>Analysis of covariance (ANCOVA):</a:t>
            </a:r>
          </a:p>
          <a:p>
            <a:pPr lvl="1"/>
            <a:r>
              <a:rPr/>
              <a:t>Introduction to ANCOVA</a:t>
            </a:r>
          </a:p>
          <a:p>
            <a:pPr lvl="1"/>
            <a:r>
              <a:rPr/>
              <a:t>The ANCOVA workflow in R</a:t>
            </a:r>
          </a:p>
          <a:p>
            <a:pPr lvl="1"/>
            <a:r>
              <a:rPr/>
              <a:t>When to use ANCOVA</a:t>
            </a:r>
          </a:p>
          <a:p>
            <a:pPr lvl="1"/>
            <a:r>
              <a:rPr/>
              <a:t>Building the ANCOVA model in R</a:t>
            </a:r>
          </a:p>
          <a:p>
            <a:pPr lvl="1"/>
            <a:r>
              <a:rPr/>
              <a:t>Assumptions of ANCOVA</a:t>
            </a:r>
          </a:p>
          <a:p>
            <a:pPr lvl="2"/>
            <a:r>
              <a:rPr/>
              <a:t>Homogeneity of slopes (The critical test!)</a:t>
            </a:r>
          </a:p>
          <a:p>
            <a:pPr lvl="1"/>
            <a:r>
              <a:rPr/>
              <a:t>Interpreting results &amp; “Adjusted Means”</a:t>
            </a:r>
          </a:p>
          <a:p>
            <a:pPr lvl="1"/>
            <a:r>
              <a:rPr/>
              <a:t>Handling violations (heterogeneous slopes)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Purpose:</a:t>
            </a:r>
          </a:p>
          <a:p>
            <a:pPr lvl="1"/>
            <a:r>
              <a:rPr/>
              <a:t>ANCOVA combines regression and ANOVA.</a:t>
            </a:r>
          </a:p>
          <a:p>
            <a:pPr lvl="1"/>
            <a:r>
              <a:rPr/>
              <a:t>It increases power by accounting for a continuous covariate.</a:t>
            </a:r>
          </a:p>
          <a:p>
            <a:pPr lvl="1"/>
            <a:r>
              <a:rPr/>
              <a:t>It adjusts for confounds by comparing “adjusted means.”</a:t>
            </a:r>
          </a:p>
          <a:p>
            <a:pPr lvl="0"/>
            <a:r>
              <a:rPr b="1"/>
              <a:t>The Analysis Workflow</a:t>
            </a:r>
          </a:p>
          <a:p>
            <a:pPr lvl="1" indent="-342900" marL="685800">
              <a:buAutoNum type="arabicPeriod"/>
            </a:pPr>
            <a:r>
              <a:rPr b="1"/>
              <a:t>Step 1:</a:t>
            </a:r>
            <a:r>
              <a:rPr/>
              <a:t> Always test for homogeneity of slopes first (</a:t>
            </a:r>
            <a:r>
              <a:rPr>
                <a:latin typeface="Courier"/>
              </a:rPr>
              <a:t>lm(y ~ A * x)</a:t>
            </a:r>
            <a:r>
              <a:rPr/>
              <a:t>).</a:t>
            </a:r>
          </a:p>
          <a:p>
            <a:pPr lvl="1" indent="-342900" marL="685800">
              <a:buAutoNum type="arabicPeriod"/>
            </a:pPr>
            <a:r>
              <a:rPr b="1"/>
              <a:t>Step 2:</a:t>
            </a:r>
            <a:r>
              <a:rPr/>
              <a:t> If slopes are homogeneous (p &gt; 0.05), proceed to the additive model (</a:t>
            </a:r>
            <a:r>
              <a:rPr>
                <a:latin typeface="Courier"/>
              </a:rPr>
              <a:t>lm(y ~ A + x)</a:t>
            </a:r>
            <a:r>
              <a:rPr/>
              <a:t>).</a:t>
            </a:r>
          </a:p>
          <a:p>
            <a:pPr lvl="1" indent="-342900" marL="685800">
              <a:buAutoNum type="arabicPeriod"/>
            </a:pPr>
            <a:r>
              <a:rPr b="1"/>
              <a:t>Step 3:</a:t>
            </a:r>
            <a:r>
              <a:rPr/>
              <a:t> If slopes are heterogeneous (p &lt; 0.05), STOP and interpret the interaction.</a:t>
            </a:r>
          </a:p>
          <a:p>
            <a:pPr lvl="0"/>
            <a:r>
              <a:rPr b="1"/>
              <a:t>Interpretation</a:t>
            </a:r>
          </a:p>
          <a:p>
            <a:pPr lvl="1"/>
            <a:r>
              <a:rPr/>
              <a:t>Use </a:t>
            </a:r>
            <a:r>
              <a:rPr>
                <a:latin typeface="Courier"/>
              </a:rPr>
              <a:t>car::Anova(model, type = "III")</a:t>
            </a:r>
            <a:r>
              <a:rPr/>
              <a:t> to get the ANOVA table.</a:t>
            </a:r>
          </a:p>
          <a:p>
            <a:pPr lvl="1"/>
            <a:r>
              <a:rPr/>
              <a:t>Use </a:t>
            </a:r>
            <a:r>
              <a:rPr>
                <a:latin typeface="Courier"/>
              </a:rPr>
              <a:t>emmeans()</a:t>
            </a:r>
            <a:r>
              <a:rPr/>
              <a:t> to get adjusted means and pairwise comparisons.</a:t>
            </a:r>
          </a:p>
          <a:p>
            <a:pPr lvl="0"/>
            <a:r>
              <a:rPr b="1"/>
              <a:t>Assumptions</a:t>
            </a:r>
          </a:p>
          <a:p>
            <a:pPr lvl="1"/>
            <a:r>
              <a:rPr/>
              <a:t>Independence of observations</a:t>
            </a:r>
          </a:p>
          <a:p>
            <a:pPr lvl="1"/>
            <a:r>
              <a:rPr/>
              <a:t>Normal distribution of residuals</a:t>
            </a:r>
          </a:p>
          <a:p>
            <a:pPr lvl="1"/>
            <a:r>
              <a:rPr/>
              <a:t>Homogeneity of variances</a:t>
            </a:r>
          </a:p>
          <a:p>
            <a:pPr lvl="1"/>
            <a:r>
              <a:rPr/>
              <a:t>Linearity of relationships within groups</a:t>
            </a:r>
          </a:p>
          <a:p>
            <a:pPr lvl="1"/>
            <a:r>
              <a:rPr/>
              <a:t>Homogeneity of regression slopes (The most important one!)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Introduction to ANCOVA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is ANCOVA?</a:t>
            </a:r>
          </a:p>
          <a:p>
            <a:pPr lvl="0"/>
            <a:r>
              <a:rPr/>
              <a:t>ANCOVA = Analysis of COVAriance</a:t>
            </a:r>
          </a:p>
          <a:p>
            <a:pPr lvl="1"/>
            <a:r>
              <a:rPr/>
              <a:t>It’s a combination of regression and ANOVA</a:t>
            </a:r>
          </a:p>
          <a:p>
            <a:pPr lvl="1"/>
            <a:r>
              <a:rPr/>
              <a:t>It’s used when you have:</a:t>
            </a:r>
          </a:p>
          <a:p>
            <a:pPr lvl="2"/>
            <a:r>
              <a:rPr/>
              <a:t>A continuous response variable (Y)</a:t>
            </a:r>
          </a:p>
          <a:p>
            <a:pPr lvl="2"/>
            <a:r>
              <a:rPr/>
              <a:t>A categorical predictor (Factor A)</a:t>
            </a:r>
          </a:p>
          <a:p>
            <a:pPr lvl="2"/>
            <a:r>
              <a:rPr/>
              <a:t>A continuous predictor (Covariate X)</a:t>
            </a:r>
          </a:p>
          <a:p>
            <a:pPr lvl="1"/>
            <a:r>
              <a:rPr b="1"/>
              <a:t>Common use:</a:t>
            </a:r>
          </a:p>
          <a:p>
            <a:pPr lvl="2"/>
            <a:r>
              <a:rPr/>
              <a:t>Compare means of factor levels (groups), after statistically adjusting for the effect of the continuous covariate.</a:t>
            </a:r>
          </a:p>
          <a:p>
            <a:pPr lvl="1"/>
            <a:r>
              <a:rPr b="1"/>
              <a:t>Another use:</a:t>
            </a:r>
          </a:p>
          <a:p>
            <a:pPr lvl="2"/>
            <a:r>
              <a:rPr/>
              <a:t>Determine whether two or more regression lines differ in slopes and/or intercepts.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Gotelli &amp; Ellison, </a:t>
            </a:r>
            <a:r>
              <a:rPr sz="2000" i="1"/>
              <a:t>A Primer of Ecological Statistics</a:t>
            </a:r>
            <a:r>
              <a:rPr sz="2000"/>
              <a:t>, Ch. 9 (Regression) and Ch. 10 (The Analysis of Variance) — ANCOVA combines the two frameworks.</a:t>
            </a:r>
          </a:p>
        </p:txBody>
      </p:sp>
      <p:pic>
        <p:nvPicPr>
          <p:cNvPr descr="ancova_lecture_files/figure-pptx/l15-02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When to Use ANCOVA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Common Applications of ANCOVA</a:t>
            </a:r>
          </a:p>
          <a:p>
            <a:pPr lvl="1"/>
            <a:r>
              <a:rPr b="1"/>
              <a:t>Increasing statistical power</a:t>
            </a:r>
          </a:p>
          <a:p>
            <a:pPr lvl="2"/>
            <a:r>
              <a:rPr/>
              <a:t>The covariate (e.g., body size, initial temperature) explains some of the “noise” (residual error) in the response variable.</a:t>
            </a:r>
          </a:p>
          <a:p>
            <a:pPr lvl="2"/>
            <a:r>
              <a:rPr/>
              <a:t>By “removing” this variation, we reduce the residual error, making it easier to detect the true effect of our categorical factor.</a:t>
            </a:r>
          </a:p>
          <a:p>
            <a:pPr lvl="2"/>
            <a:r>
              <a:rPr/>
              <a:t>This results in a more powerful test of treatment effects.</a:t>
            </a:r>
          </a:p>
          <a:p>
            <a:pPr lvl="1"/>
            <a:r>
              <a:rPr b="1"/>
              <a:t>Adjusting for confounding variables</a:t>
            </a:r>
          </a:p>
          <a:p>
            <a:pPr lvl="2"/>
            <a:r>
              <a:rPr/>
              <a:t>Imagine your treatment groups happen to differ in their average covariate value (e.g., Group A was tested in a warmer room than Group B).</a:t>
            </a:r>
          </a:p>
          <a:p>
            <a:pPr lvl="2"/>
            <a:r>
              <a:rPr/>
              <a:t>ANCOVA allows you to separate the treatment effect from the covariate effect.</a:t>
            </a:r>
          </a:p>
          <a:p>
            <a:pPr lvl="1"/>
            <a:r>
              <a:rPr b="1"/>
              <a:t>Testing equality of regression lines</a:t>
            </a:r>
          </a:p>
          <a:p>
            <a:pPr lvl="2"/>
            <a:r>
              <a:rPr/>
              <a:t>Do treatments have the same relationship (slope) with a continuous variable?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ANCOVA Example: Cricket Chirping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Cricket Chirping Example</a:t>
            </a:r>
          </a:p>
          <a:p>
            <a:pPr lvl="0"/>
            <a:r>
              <a:rPr/>
              <a:t>Want to compare chirping rate of two cricket species:</a:t>
            </a:r>
          </a:p>
          <a:p>
            <a:pPr lvl="1"/>
            <a:r>
              <a:rPr i="1"/>
              <a:t>Oecanthus exclamationis</a:t>
            </a:r>
          </a:p>
          <a:p>
            <a:pPr lvl="1"/>
            <a:r>
              <a:rPr i="1"/>
              <a:t>Oecanthus niveus</a:t>
            </a:r>
          </a:p>
          <a:p>
            <a:pPr lvl="0"/>
            <a:r>
              <a:rPr b="1"/>
              <a:t>But…</a:t>
            </a:r>
          </a:p>
          <a:p>
            <a:pPr lvl="1"/>
            <a:r>
              <a:rPr/>
              <a:t>Measured rates at different temperatures.</a:t>
            </a:r>
          </a:p>
          <a:p>
            <a:pPr lvl="1"/>
            <a:r>
              <a:rPr/>
              <a:t>Range of temperatures differed between species.</a:t>
            </a:r>
          </a:p>
          <a:p>
            <a:pPr lvl="1"/>
            <a:r>
              <a:rPr/>
              <a:t>There is an apparent relationship between pulse rate and temperature.</a:t>
            </a:r>
          </a:p>
          <a:p>
            <a:pPr lvl="0"/>
            <a:r>
              <a:rPr b="1"/>
              <a:t>Problem:</a:t>
            </a:r>
            <a:r>
              <a:rPr/>
              <a:t> Are the species different, or are they just at different temperatures?</a:t>
            </a:r>
          </a:p>
          <a:p>
            <a:pPr lvl="0"/>
            <a:r>
              <a:rPr b="1"/>
              <a:t>Solution:</a:t>
            </a:r>
            <a:r>
              <a:rPr/>
              <a:t> ANCOVA lets us adjust for the temperature effect to get a clearer, more powerful test of the species effect. .</a:t>
            </a:r>
            <a:br/>
          </a:p>
        </p:txBody>
      </p:sp>
      <p:pic>
        <p:nvPicPr>
          <p:cNvPr descr="ancova_lecture_files/figure-pptx/l15-0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The ANCOVA Model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ANCOVA Linear Model: Conceptual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The ANCOVA Model</a:t>
            </a:r>
          </a:p>
          <a:p>
            <a:pPr lvl="1"/>
            <a:r>
              <a:rPr/>
              <a:t>Key concept: Dfference between “unadjusted” group means and “adjusted” means</a:t>
            </a:r>
          </a:p>
          <a:p>
            <a:pPr lvl="0"/>
            <a:r>
              <a:rPr b="1"/>
              <a:t>In this visualization:</a:t>
            </a:r>
          </a:p>
          <a:p>
            <a:pPr lvl="1"/>
            <a:r>
              <a:rPr b="1"/>
              <a:t>Group Means (asterisks):</a:t>
            </a:r>
            <a:r>
              <a:rPr/>
              <a:t> The raw average X and Y for each group.</a:t>
            </a:r>
          </a:p>
          <a:p>
            <a:pPr lvl="1"/>
            <a:r>
              <a:rPr/>
              <a:t>Group A and Group B have different mean X values. Comparing directly misleading</a:t>
            </a:r>
          </a:p>
          <a:p>
            <a:pPr lvl="1"/>
            <a:r>
              <a:rPr b="1"/>
              <a:t>Adjusted Means (triangles):</a:t>
            </a:r>
            <a:r>
              <a:rPr/>
              <a:t> ANCOVA statistically “moves” each group mean along regression line to single, common X value (the overall mean X).</a:t>
            </a:r>
          </a:p>
          <a:p>
            <a:pPr lvl="1"/>
            <a:r>
              <a:rPr/>
              <a:t>ANCOVA compares heights (the Y values) of adjusted means.</a:t>
            </a:r>
          </a:p>
          <a:p>
            <a:pPr lvl="1"/>
            <a:r>
              <a:rPr/>
              <a:t>Adjustment “levels the playing field,” estimating each group’s mean if all groups had same average covariate value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ANCOVA — Analysis of Covariance</dc:title>
  <dc:creator>Bill Perry</dc:creator>
  <cp:keywords/>
  <dc:description>Analysis of covariance mixing continuous and categorical predictors — the ANCOVA workflow, testing homogeneity of slopes, adjusted means, a worked fruitfly-longevity example, handling heterogeneous slopes, and robust alternatives.</dc:description>
  <dcterms:created xsi:type="dcterms:W3CDTF">2026-09-03T18:46:49Z</dcterms:created>
  <dcterms:modified xsi:type="dcterms:W3CDTF">2026-09-03T18:46:49Z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xecute">
    <vt:lpwstr/>
  </property>
  <property fmtid="{D5CDD505-2E9C-101B-9397-08002B2CF9AE}" pid="7" name="format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17</vt:lpwstr>
  </property>
  <property fmtid="{D5CDD505-2E9C-101B-9397-08002B2CF9AE}" pid="14" name="resources">
    <vt:lpwstr/>
  </property>
  <property fmtid="{D5CDD505-2E9C-101B-9397-08002B2CF9AE}" pid="15" name="subtitle">
    <vt:lpwstr>Covariates</vt:lpwstr>
  </property>
  <property fmtid="{D5CDD505-2E9C-101B-9397-08002B2CF9AE}" pid="16" name="toc-title">
    <vt:lpwstr>Table of contents</vt:lpwstr>
  </property>
  <property fmtid="{D5CDD505-2E9C-101B-9397-08002B2CF9AE}" pid="17" name="week">
    <vt:lpwstr>12</vt:lpwstr>
  </property>
</Properties>
</file>