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Override PartName="/docProps/app.xml" ContentType="application/vnd.openxmlformats-officedocument.extended-properties+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custom.xml" ContentType="application/vnd.openxmlformats-officedocument.custom-properties+xml"/>
  <Override PartName="/ppt/presentation.xml" ContentType="application/vnd.openxmlformats-officedocument.presentationml.presentation.main+xml"/>
  <Override PartName="/ppt/viewProps.xml" ContentType="application/vnd.openxmlformats-officedocument.presentationml.viewProps+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Types>
</file>

<file path=_rels/.rels><?xml version="1.0" encoding="UTF-8"?><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package/2006/relationships/metadata/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p="http://schemas.openxmlformats.org/presentationml/2006/main" xmlns:r="http://schemas.openxmlformats.org/officeDocument/2006/relationships" autoCompressPictures="0"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Lst>
  <p:sldSz cx="9144000" cy="5143500" type="screen16x9"/>
  <p:notesSz cx="6858000" cy="9144000"/>
  <p:defaultTextStyle>
    <a:defPPr>
      <a:defRPr lang="en-US"/>
    </a:defPPr>
    <a:lvl1pPr algn="l" defTabSz="457200" eaLnBrk="1" hangingPunct="1" latinLnBrk="0" marL="0" rtl="0">
      <a:defRPr kern="1200" sz="1800">
        <a:solidFill>
          <a:schemeClr val="tx1"/>
        </a:solidFill>
        <a:latin typeface="+mn-lt"/>
        <a:ea typeface="+mn-ea"/>
        <a:cs typeface="+mn-cs"/>
      </a:defRPr>
    </a:lvl1pPr>
    <a:lvl2pPr algn="l" defTabSz="457200" eaLnBrk="1" hangingPunct="1" latinLnBrk="0" marL="457200" rtl="0">
      <a:defRPr kern="1200" sz="1800">
        <a:solidFill>
          <a:schemeClr val="tx1"/>
        </a:solidFill>
        <a:latin typeface="+mn-lt"/>
        <a:ea typeface="+mn-ea"/>
        <a:cs typeface="+mn-cs"/>
      </a:defRPr>
    </a:lvl2pPr>
    <a:lvl3pPr algn="l" defTabSz="457200" eaLnBrk="1" hangingPunct="1" latinLnBrk="0" marL="914400" rtl="0">
      <a:defRPr kern="1200" sz="1800">
        <a:solidFill>
          <a:schemeClr val="tx1"/>
        </a:solidFill>
        <a:latin typeface="+mn-lt"/>
        <a:ea typeface="+mn-ea"/>
        <a:cs typeface="+mn-cs"/>
      </a:defRPr>
    </a:lvl3pPr>
    <a:lvl4pPr algn="l" defTabSz="457200" eaLnBrk="1" hangingPunct="1" latinLnBrk="0" marL="1371600" rtl="0">
      <a:defRPr kern="1200" sz="1800">
        <a:solidFill>
          <a:schemeClr val="tx1"/>
        </a:solidFill>
        <a:latin typeface="+mn-lt"/>
        <a:ea typeface="+mn-ea"/>
        <a:cs typeface="+mn-cs"/>
      </a:defRPr>
    </a:lvl4pPr>
    <a:lvl5pPr algn="l" defTabSz="457200" eaLnBrk="1" hangingPunct="1" latinLnBrk="0" marL="1828800" rtl="0">
      <a:defRPr kern="1200" sz="1800">
        <a:solidFill>
          <a:schemeClr val="tx1"/>
        </a:solidFill>
        <a:latin typeface="+mn-lt"/>
        <a:ea typeface="+mn-ea"/>
        <a:cs typeface="+mn-cs"/>
      </a:defRPr>
    </a:lvl5pPr>
    <a:lvl6pPr algn="l" defTabSz="457200" eaLnBrk="1" hangingPunct="1" latinLnBrk="0" marL="2286000" rtl="0">
      <a:defRPr kern="1200" sz="1800">
        <a:solidFill>
          <a:schemeClr val="tx1"/>
        </a:solidFill>
        <a:latin typeface="+mn-lt"/>
        <a:ea typeface="+mn-ea"/>
        <a:cs typeface="+mn-cs"/>
      </a:defRPr>
    </a:lvl6pPr>
    <a:lvl7pPr algn="l" defTabSz="457200" eaLnBrk="1" hangingPunct="1" latinLnBrk="0" marL="2743200" rtl="0">
      <a:defRPr kern="1200" sz="1800">
        <a:solidFill>
          <a:schemeClr val="tx1"/>
        </a:solidFill>
        <a:latin typeface="+mn-lt"/>
        <a:ea typeface="+mn-ea"/>
        <a:cs typeface="+mn-cs"/>
      </a:defRPr>
    </a:lvl7pPr>
    <a:lvl8pPr algn="l" defTabSz="457200" eaLnBrk="1" hangingPunct="1" latinLnBrk="0" marL="3200400" rtl="0">
      <a:defRPr kern="1200" sz="1800">
        <a:solidFill>
          <a:schemeClr val="tx1"/>
        </a:solidFill>
        <a:latin typeface="+mn-lt"/>
        <a:ea typeface="+mn-ea"/>
        <a:cs typeface="+mn-cs"/>
      </a:defRPr>
    </a:lvl8pPr>
    <a:lvl9pPr algn="l" defTabSz="457200" eaLnBrk="1" hangingPunct="1" latinLnBrk="0" marL="3657600" rtl="0">
      <a:defRPr kern="1200" sz="18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DCC31"/>
    <a:srgbClr val="70121D"/>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p="http://schemas.openxmlformats.org/presentationml/2006/main" xmlns:r="http://schemas.openxmlformats.org/officeDocument/2006/relationships">
  <p:normalViewPr>
    <p:restoredLeft autoAdjust="0" sz="15643"/>
    <p:restoredTop autoAdjust="0" sz="94726"/>
  </p:normalViewPr>
  <p:slideViewPr>
    <p:cSldViewPr snapToGrid="0" snapToObjects="1">
      <p:cViewPr varScale="1">
        <p:scale>
          <a:sx d="100" n="165"/>
          <a:sy d="100" n="165"/>
        </p:scale>
        <p:origin x="560" y="176"/>
      </p:cViewPr>
      <p:guideLst>
        <p:guide orient="horz" pos="1620"/>
        <p:guide pos="2880"/>
      </p:guideLst>
    </p:cSldViewPr>
  </p:slideViewPr>
  <p:outlineViewPr>
    <p:cViewPr>
      <p:scale>
        <a:sx d="100" n="33"/>
        <a:sy d="100" n="33"/>
      </p:scale>
      <p:origin x="0" y="0"/>
    </p:cViewPr>
  </p:outlineViewPr>
  <p:notesTextViewPr>
    <p:cViewPr>
      <p:scale>
        <a:sx d="100" n="100"/>
        <a:sy d="100" n="100"/>
      </p:scale>
      <p:origin x="0" y="0"/>
    </p:cViewPr>
  </p:notesTextViewPr>
  <p:gridSpacing cx="76200" cy="76200"/>
</p:viewPr>
</file>

<file path=ppt/_rels/presentation.xml.rels><?xml version="1.0" encoding="UTF-8"?><Relationships xmlns="http://schemas.openxmlformats.org/package/2006/relationships"><Relationship Id="rId2" Type="http://schemas.openxmlformats.org/officeDocument/2006/relationships/slide" Target="slides/slide1.xml" /><Relationship Id="rId3" Type="http://schemas.openxmlformats.org/officeDocument/2006/relationships/slide" Target="slides/slide2.xml" /><Relationship Id="rId4" Type="http://schemas.openxmlformats.org/officeDocument/2006/relationships/slide" Target="slides/slide3.xml" /><Relationship Id="rId5" Type="http://schemas.openxmlformats.org/officeDocument/2006/relationships/slide" Target="slides/slide4.xml" /><Relationship Id="rId6" Type="http://schemas.openxmlformats.org/officeDocument/2006/relationships/slide" Target="slides/slide5.xml" /><Relationship Id="rId7" Type="http://schemas.openxmlformats.org/officeDocument/2006/relationships/slide" Target="slides/slide6.xml" /><Relationship Id="rId8" Type="http://schemas.openxmlformats.org/officeDocument/2006/relationships/slide" Target="slides/slide7.xml" /><Relationship Id="rId9" Type="http://schemas.openxmlformats.org/officeDocument/2006/relationships/slide" Target="slides/slide8.xml" /><Relationship Id="rId10" Type="http://schemas.openxmlformats.org/officeDocument/2006/relationships/slide" Target="slides/slide9.xml" /><Relationship Id="rId11" Type="http://schemas.openxmlformats.org/officeDocument/2006/relationships/slide" Target="slides/slide10.xml" /><Relationship Id="rId12" Type="http://schemas.openxmlformats.org/officeDocument/2006/relationships/slide" Target="slides/slide11.xml" /><Relationship Id="rId13" Type="http://schemas.openxmlformats.org/officeDocument/2006/relationships/slide" Target="slides/slide12.xml" /><Relationship Id="rId14" Type="http://schemas.openxmlformats.org/officeDocument/2006/relationships/slide" Target="slides/slide13.xml" /><Relationship Id="rId15" Type="http://schemas.openxmlformats.org/officeDocument/2006/relationships/slide" Target="slides/slide14.xml" /><Relationship Id="rId16" Type="http://schemas.openxmlformats.org/officeDocument/2006/relationships/slide" Target="slides/slide15.xml" /><Relationship Id="rId17" Type="http://schemas.openxmlformats.org/officeDocument/2006/relationships/slide" Target="slides/slide16.xml" /><Relationship Id="rId18" Type="http://schemas.openxmlformats.org/officeDocument/2006/relationships/slide" Target="slides/slide17.xml" /><Relationship Id="rId19" Type="http://schemas.openxmlformats.org/officeDocument/2006/relationships/slide" Target="slides/slide18.xml" /><Relationship Id="rId20" Type="http://schemas.openxmlformats.org/officeDocument/2006/relationships/slide" Target="slides/slide19.xml" /><Relationship Id="rId21" Type="http://schemas.openxmlformats.org/officeDocument/2006/relationships/slide" Target="slides/slide20.xml" /><Relationship Id="rId22" Type="http://schemas.openxmlformats.org/officeDocument/2006/relationships/slide" Target="slides/slide21.xml" /><Relationship Id="rId23" Type="http://schemas.openxmlformats.org/officeDocument/2006/relationships/slide" Target="slides/slide22.xml" /><Relationship Id="rId24" Type="http://schemas.openxmlformats.org/officeDocument/2006/relationships/slide" Target="slides/slide23.xml" /><Relationship Id="rId25" Type="http://schemas.openxmlformats.org/officeDocument/2006/relationships/slide" Target="slides/slide24.xml" /><Relationship Id="rId26" Type="http://schemas.openxmlformats.org/officeDocument/2006/relationships/slide" Target="slides/slide25.xml" /><Relationship Id="rId27" Type="http://schemas.openxmlformats.org/officeDocument/2006/relationships/slide" Target="slides/slide26.xml" /><Relationship Id="rId28" Type="http://schemas.openxmlformats.org/officeDocument/2006/relationships/slide" Target="slides/slide27.xml" /><Relationship Id="rId29" Type="http://schemas.openxmlformats.org/officeDocument/2006/relationships/slide" Target="slides/slide28.xml" /><Relationship Id="rId30" Type="http://schemas.openxmlformats.org/officeDocument/2006/relationships/slide" Target="slides/slide29.xml" /><Relationship Id="rId31" Type="http://schemas.openxmlformats.org/officeDocument/2006/relationships/slide" Target="slides/slide30.xml" /><Relationship Id="rId32" Type="http://schemas.openxmlformats.org/officeDocument/2006/relationships/slide" Target="slides/slide31.xml" /><Relationship Id="rId33" Type="http://schemas.openxmlformats.org/officeDocument/2006/relationships/slide" Target="slides/slide32.xml" /><Relationship Id="rId34" Type="http://schemas.openxmlformats.org/officeDocument/2006/relationships/slide" Target="slides/slide33.xml" /><Relationship Id="rId35" Type="http://schemas.openxmlformats.org/officeDocument/2006/relationships/slide" Target="slides/slide34.xml" /><Relationship Id="rId36" Type="http://schemas.openxmlformats.org/officeDocument/2006/relationships/slide" Target="slides/slide35.xml" /><Relationship Id="rId37" Type="http://schemas.openxmlformats.org/officeDocument/2006/relationships/slide" Target="slides/slide36.xml" /><Relationship Id="rId38" Type="http://schemas.openxmlformats.org/officeDocument/2006/relationships/slide" Target="slides/slide37.xml" /><Relationship Id="rId39" Type="http://schemas.openxmlformats.org/officeDocument/2006/relationships/slide" Target="slides/slide38.xml" /><Relationship Id="rId40" Type="http://schemas.openxmlformats.org/officeDocument/2006/relationships/slide" Target="slides/slide39.xml" /><Relationship Id="rId41" Type="http://schemas.openxmlformats.org/officeDocument/2006/relationships/slide" Target="slides/slide40.xml" /><Relationship Id="rId43" Type="http://schemas.openxmlformats.org/officeDocument/2006/relationships/viewProps" Target="viewProps.xml" /><Relationship Id="rId42" Type="http://schemas.openxmlformats.org/officeDocument/2006/relationships/presProps" Target="presProps.xml" /><Relationship Id="rId1" Type="http://schemas.openxmlformats.org/officeDocument/2006/relationships/slideMaster" Target="slideMasters/slideMaster1.xml" /><Relationship Id="rId45" Type="http://schemas.openxmlformats.org/officeDocument/2006/relationships/tableStyles" Target="tableStyles.xml" /><Relationship Id="rId44" Type="http://schemas.openxmlformats.org/officeDocument/2006/relationships/theme" Target="theme/theme1.xml" /></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65688"/>
          </a:xfrm>
        </p:spPr>
        <p:txBody>
          <a:bodyPr>
            <a:normAutofit/>
          </a:bodyPr>
          <a:lstStyle>
            <a:lvl1pPr>
              <a:defRPr sz="2400"/>
            </a:lvl1pPr>
          </a:lstStyle>
          <a:p>
            <a:r>
              <a:rPr lang="en-US" dirty="0"/>
              <a:t>Click to edit Master title style</a:t>
            </a:r>
          </a:p>
        </p:txBody>
      </p:sp>
      <p:sp>
        <p:nvSpPr>
          <p:cNvPr id="3" name="Subtitle 2"/>
          <p:cNvSpPr>
            <a:spLocks noGrp="1"/>
          </p:cNvSpPr>
          <p:nvPr>
            <p:ph type="subTitle" idx="1"/>
          </p:nvPr>
        </p:nvSpPr>
        <p:spPr>
          <a:xfrm>
            <a:off x="255722" y="565689"/>
            <a:ext cx="6400800" cy="1314450"/>
          </a:xfrm>
        </p:spPr>
        <p:txBody>
          <a:bodyPr>
            <a:normAutofit/>
          </a:bodyPr>
          <a:lstStyle>
            <a:lvl1pPr marL="0" indent="0" algn="ctr">
              <a:buNone/>
              <a:defRPr sz="2000">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41EB5C9-1307-BA42-ABA2-0BC069CD8E7F}" type="datetimeFigureOut">
              <a:rPr lang="en-US" smtClean="0"/>
              <a:t>3/24/25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14443575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3/24/25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139147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3/24/25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5815290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normAutofit/>
          </a:bodyPr>
          <a:lstStyle>
            <a:lvl1pPr algn="l">
              <a:defRPr sz="2400"/>
            </a:lvl1pPr>
          </a:lstStyle>
          <a:p>
            <a:r>
              <a:rPr lang="en-US" dirty="0"/>
              <a:t>Click to edit Master title style</a:t>
            </a:r>
          </a:p>
        </p:txBody>
      </p:sp>
      <p:sp>
        <p:nvSpPr>
          <p:cNvPr id="3" name="Content Placeholder 2"/>
          <p:cNvSpPr>
            <a:spLocks noGrp="1"/>
          </p:cNvSpPr>
          <p:nvPr>
            <p:ph idx="1"/>
          </p:nvPr>
        </p:nvSpPr>
        <p:spPr>
          <a:xfrm>
            <a:off x="0" y="614605"/>
            <a:ext cx="9089756" cy="3914289"/>
          </a:xfrm>
        </p:spPr>
        <p:txBody>
          <a:bodyPr>
            <a:normAutofit/>
          </a:bodyPr>
          <a:lstStyle>
            <a:lvl1pPr marL="230188" indent="-230188">
              <a:tabLst/>
              <a:defRPr sz="1800"/>
            </a:lvl1pPr>
            <a:lvl2pPr marL="514350" indent="-284163">
              <a:spcBef>
                <a:spcPts val="0"/>
              </a:spcBef>
              <a:tabLst/>
              <a:defRPr sz="1600"/>
            </a:lvl2pPr>
            <a:lvl3pPr marL="692150" indent="-177800">
              <a:spcBef>
                <a:spcPts val="0"/>
              </a:spcBef>
              <a:tabLst/>
              <a:defRPr sz="1400"/>
            </a:lvl3pPr>
            <a:lvl4pPr marL="914400" indent="-222250">
              <a:spcBef>
                <a:spcPts val="0"/>
              </a:spcBef>
              <a:tabLst/>
              <a:defRPr sz="1400"/>
            </a:lvl4pPr>
            <a:lvl5pPr marL="1146175" indent="-231775">
              <a:spcBef>
                <a:spcPts val="0"/>
              </a:spcBef>
              <a:tabLst/>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3/24/25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383460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021556"/>
          </a:xfrm>
        </p:spPr>
        <p:txBody>
          <a:bodyPr anchor="t">
            <a:normAutofit/>
          </a:bodyPr>
          <a:lstStyle>
            <a:lvl1pPr algn="l">
              <a:defRPr sz="2400" b="1" cap="all"/>
            </a:lvl1pPr>
          </a:lstStyle>
          <a:p>
            <a:r>
              <a:rPr lang="en-US" dirty="0"/>
              <a:t>Click to edit Master title style</a:t>
            </a:r>
          </a:p>
        </p:txBody>
      </p:sp>
      <p:sp>
        <p:nvSpPr>
          <p:cNvPr id="3" name="Text Placeholder 2"/>
          <p:cNvSpPr>
            <a:spLocks noGrp="1"/>
          </p:cNvSpPr>
          <p:nvPr>
            <p:ph type="body" idx="1"/>
          </p:nvPr>
        </p:nvSpPr>
        <p:spPr>
          <a:xfrm>
            <a:off x="457200" y="1141649"/>
            <a:ext cx="7772400" cy="1125140"/>
          </a:xfrm>
        </p:spPr>
        <p:txBody>
          <a:bodyPr anchor="b">
            <a:normAutofit/>
          </a:bodyPr>
          <a:lstStyle>
            <a:lvl1pPr marL="0" indent="0">
              <a:buNone/>
              <a:defRPr sz="16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41EB5C9-1307-BA42-ABA2-0BC069CD8E7F}" type="datetimeFigureOut">
              <a:rPr lang="en-US" smtClean="0"/>
              <a:t>3/24/25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10730690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lvl1pPr algn="l">
              <a:defRPr b="0">
                <a:solidFill>
                  <a:srgbClr val="FDCC31"/>
                </a:solidFill>
              </a:defRPr>
            </a:lvl1pPr>
          </a:lstStyle>
          <a:p>
            <a:r>
              <a:rPr lang="en-US" dirty="0"/>
              <a:t>Click to edit Master title style</a:t>
            </a:r>
          </a:p>
        </p:txBody>
      </p:sp>
      <p:sp>
        <p:nvSpPr>
          <p:cNvPr id="3" name="Content Placeholder 2"/>
          <p:cNvSpPr>
            <a:spLocks noGrp="1"/>
          </p:cNvSpPr>
          <p:nvPr>
            <p:ph sz="half" idx="1"/>
          </p:nvPr>
        </p:nvSpPr>
        <p:spPr>
          <a:xfrm>
            <a:off x="9040" y="662663"/>
            <a:ext cx="6010759" cy="4480837"/>
          </a:xfrm>
        </p:spPr>
        <p:txBody>
          <a:bodyPr>
            <a:normAutofit/>
          </a:bodyPr>
          <a:lstStyle>
            <a:lvl1pPr marL="230188" indent="-230188">
              <a:tabLst/>
              <a:defRPr sz="1800"/>
            </a:lvl1pPr>
            <a:lvl2pPr marL="460375" indent="-230188">
              <a:tabLst/>
              <a:defRPr sz="1600"/>
            </a:lvl2pPr>
            <a:lvl3pPr marL="630238" indent="-169863">
              <a:tabLst/>
              <a:defRPr sz="1400"/>
            </a:lvl3pPr>
            <a:lvl4pPr marL="914400" indent="-284163">
              <a:tabLst/>
              <a:defRPr sz="1400"/>
            </a:lvl4pPr>
            <a:lvl5pPr marL="1146175" indent="-231775">
              <a:tabLst/>
              <a:defRPr sz="140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29580" y="662664"/>
            <a:ext cx="2790986" cy="4480836"/>
          </a:xfrm>
        </p:spPr>
        <p:txBody>
          <a:bodyPr>
            <a:normAutofit/>
          </a:bodyPr>
          <a:lstStyle>
            <a:lvl1pPr marL="342900" indent="-342900">
              <a:defRPr lang="en-US" sz="1800" kern="1200" dirty="0">
                <a:solidFill>
                  <a:schemeClr val="tx1"/>
                </a:solidFill>
                <a:latin typeface="+mn-lt"/>
                <a:ea typeface="+mn-ea"/>
                <a:cs typeface="+mn-cs"/>
              </a:defRPr>
            </a:lvl1pPr>
            <a:lvl2pPr marL="515937" indent="-285750">
              <a:defRPr lang="en-US" sz="1600" kern="1200" dirty="0">
                <a:solidFill>
                  <a:schemeClr val="tx1"/>
                </a:solidFill>
                <a:latin typeface="+mn-lt"/>
                <a:ea typeface="+mn-ea"/>
                <a:cs typeface="+mn-cs"/>
              </a:defRPr>
            </a:lvl2pPr>
            <a:lvl3pPr marL="746125" indent="-285750">
              <a:defRPr lang="en-US" sz="1400" kern="1200" dirty="0">
                <a:solidFill>
                  <a:schemeClr val="tx1"/>
                </a:solidFill>
                <a:latin typeface="+mn-lt"/>
                <a:ea typeface="+mn-ea"/>
                <a:cs typeface="+mn-cs"/>
              </a:defRPr>
            </a:lvl3pPr>
            <a:lvl4pPr marL="915987" indent="-285750">
              <a:defRPr lang="en-US" sz="1400" kern="1200" dirty="0">
                <a:solidFill>
                  <a:schemeClr val="tx1"/>
                </a:solidFill>
                <a:latin typeface="+mn-lt"/>
                <a:ea typeface="+mn-ea"/>
                <a:cs typeface="+mn-cs"/>
              </a:defRPr>
            </a:lvl4pPr>
            <a:lvl5pPr marL="1200150" indent="-285750">
              <a:defRPr lang="en-US" sz="1400" kern="1200" dirty="0">
                <a:solidFill>
                  <a:schemeClr val="tx1"/>
                </a:solidFill>
                <a:latin typeface="+mn-lt"/>
                <a:ea typeface="+mn-ea"/>
                <a:cs typeface="+mn-cs"/>
              </a:defRPr>
            </a:lvl5pPr>
            <a:lvl6pPr>
              <a:defRPr sz="1350"/>
            </a:lvl6pPr>
            <a:lvl7pPr>
              <a:defRPr sz="1350"/>
            </a:lvl7pPr>
            <a:lvl8pPr>
              <a:defRPr sz="1350"/>
            </a:lvl8pPr>
            <a:lvl9pPr>
              <a:defRPr sz="1350"/>
            </a:lvl9pPr>
          </a:lstStyle>
          <a:p>
            <a:pPr marL="230188" lvl="0" indent="-230188" algn="l" defTabSz="342900" rtl="0" eaLnBrk="1" latinLnBrk="0" hangingPunct="1">
              <a:spcBef>
                <a:spcPct val="20000"/>
              </a:spcBef>
              <a:buFont typeface="Arial"/>
              <a:buChar char="•"/>
              <a:tabLst/>
            </a:pPr>
            <a:r>
              <a:rPr lang="en-US" dirty="0"/>
              <a:t>Click to edit Master text styles</a:t>
            </a:r>
          </a:p>
          <a:p>
            <a:pPr marL="460375" lvl="1" indent="-230188" algn="l" defTabSz="342900" rtl="0" eaLnBrk="1" latinLnBrk="0" hangingPunct="1">
              <a:spcBef>
                <a:spcPct val="20000"/>
              </a:spcBef>
              <a:buFont typeface="Arial"/>
              <a:buChar char="–"/>
              <a:tabLst/>
            </a:pPr>
            <a:r>
              <a:rPr lang="en-US" dirty="0"/>
              <a:t>Second level</a:t>
            </a:r>
          </a:p>
          <a:p>
            <a:pPr marL="630238" lvl="2" indent="-169863" algn="l" defTabSz="342900" rtl="0" eaLnBrk="1" latinLnBrk="0" hangingPunct="1">
              <a:spcBef>
                <a:spcPct val="20000"/>
              </a:spcBef>
              <a:buFont typeface="Arial"/>
              <a:buChar char="•"/>
              <a:tabLst/>
            </a:pPr>
            <a:r>
              <a:rPr lang="en-US" dirty="0"/>
              <a:t>Third level</a:t>
            </a:r>
          </a:p>
          <a:p>
            <a:pPr marL="914400" lvl="3" indent="-284163" algn="l" defTabSz="342900" rtl="0" eaLnBrk="1" latinLnBrk="0" hangingPunct="1">
              <a:spcBef>
                <a:spcPct val="20000"/>
              </a:spcBef>
              <a:buFont typeface="Arial"/>
              <a:buChar char="–"/>
              <a:tabLst/>
            </a:pPr>
            <a:r>
              <a:rPr lang="en-US" dirty="0"/>
              <a:t>Fourth level</a:t>
            </a:r>
          </a:p>
          <a:p>
            <a:pPr marL="1146175" lvl="4" indent="-231775" algn="l" defTabSz="342900" rtl="0" eaLnBrk="1" latinLnBrk="0" hangingPunct="1">
              <a:spcBef>
                <a:spcPct val="20000"/>
              </a:spcBef>
              <a:buFont typeface="Arial"/>
              <a:buChar char="»"/>
              <a:tabLst/>
            </a:pPr>
            <a:r>
              <a:rPr lang="en-US" dirty="0"/>
              <a:t>Fifth level</a:t>
            </a:r>
          </a:p>
        </p:txBody>
      </p:sp>
      <p:sp>
        <p:nvSpPr>
          <p:cNvPr id="5" name="Date Placeholder 4"/>
          <p:cNvSpPr>
            <a:spLocks noGrp="1"/>
          </p:cNvSpPr>
          <p:nvPr>
            <p:ph type="dt" sz="half" idx="10"/>
          </p:nvPr>
        </p:nvSpPr>
        <p:spPr/>
        <p:txBody>
          <a:bodyPr/>
          <a:lstStyle/>
          <a:p>
            <a:fld id="{241EB5C9-1307-BA42-ABA2-0BC069CD8E7F}" type="datetimeFigureOut">
              <a:rPr lang="en-US" smtClean="0"/>
              <a:t>3/24/25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6198862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9485" y="78119"/>
            <a:ext cx="8229600" cy="607682"/>
          </a:xfrm>
        </p:spPr>
        <p:txBody>
          <a:bodyPr>
            <a:normAutofit/>
          </a:bodyPr>
          <a:lstStyle>
            <a:lvl1pPr algn="l">
              <a:defRPr sz="2800"/>
            </a:lvl1pPr>
          </a:lstStyle>
          <a:p>
            <a:r>
              <a:rPr lang="en-US" dirty="0"/>
              <a:t>Click to edit Master title style</a:t>
            </a:r>
          </a:p>
        </p:txBody>
      </p:sp>
      <p:sp>
        <p:nvSpPr>
          <p:cNvPr id="3" name="Text Placeholder 2"/>
          <p:cNvSpPr>
            <a:spLocks noGrp="1"/>
          </p:cNvSpPr>
          <p:nvPr>
            <p:ph type="body" idx="1"/>
          </p:nvPr>
        </p:nvSpPr>
        <p:spPr>
          <a:xfrm>
            <a:off x="136201" y="802623"/>
            <a:ext cx="4435799" cy="479822"/>
          </a:xfrm>
        </p:spPr>
        <p:txBody>
          <a:bodyPr anchor="b">
            <a:normAutofit/>
          </a:bodyPr>
          <a:lstStyle>
            <a:lvl1pPr marL="0" indent="0">
              <a:buNone/>
              <a:defRPr sz="16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4" name="Content Placeholder 3"/>
          <p:cNvSpPr>
            <a:spLocks noGrp="1"/>
          </p:cNvSpPr>
          <p:nvPr>
            <p:ph sz="half" idx="2"/>
          </p:nvPr>
        </p:nvSpPr>
        <p:spPr>
          <a:xfrm>
            <a:off x="136201" y="1282444"/>
            <a:ext cx="4435799" cy="3305054"/>
          </a:xfrm>
        </p:spPr>
        <p:txBody>
          <a:bodyPr/>
          <a:lstStyle>
            <a:lvl1pPr>
              <a:defRPr sz="16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753514" y="823389"/>
            <a:ext cx="4041775" cy="479822"/>
          </a:xfrm>
        </p:spPr>
        <p:txBody>
          <a:bodyPr anchor="b">
            <a:normAutofit/>
          </a:bodyPr>
          <a:lstStyle>
            <a:lvl1pPr marL="0" indent="0">
              <a:buNone/>
              <a:defRPr sz="16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753514" y="1303210"/>
            <a:ext cx="4041775" cy="3284288"/>
          </a:xfrm>
        </p:spPr>
        <p:txBody>
          <a:bodyPr/>
          <a:lstStyle>
            <a:lvl1pPr>
              <a:defRPr sz="16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241EB5C9-1307-BA42-ABA2-0BC069CD8E7F}" type="datetimeFigureOut">
              <a:rPr lang="en-US" smtClean="0"/>
              <a:t>3/24/25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5357939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41EB5C9-1307-BA42-ABA2-0BC069CD8E7F}" type="datetimeFigureOut">
              <a:rPr lang="en-US" smtClean="0"/>
              <a:t>3/24/25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4727212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1EB5C9-1307-BA42-ABA2-0BC069CD8E7F}" type="datetimeFigureOut">
              <a:rPr lang="en-US" smtClean="0"/>
              <a:t>3/24/25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1309010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871538"/>
          </a:xfrm>
        </p:spPr>
        <p:txBody>
          <a:bodyPr anchor="t" anchorCtr="0">
            <a:normAutofit/>
          </a:bodyPr>
          <a:lstStyle>
            <a:lvl1pPr algn="l">
              <a:defRPr sz="2400" b="1"/>
            </a:lvl1pPr>
          </a:lstStyle>
          <a:p>
            <a:r>
              <a:rPr lang="en-US"/>
              <a:t>Click to edit Master title style</a:t>
            </a:r>
          </a:p>
        </p:txBody>
      </p:sp>
      <p:sp>
        <p:nvSpPr>
          <p:cNvPr id="3" name="Content Placeholder 2"/>
          <p:cNvSpPr>
            <a:spLocks noGrp="1"/>
          </p:cNvSpPr>
          <p:nvPr>
            <p:ph idx="1"/>
          </p:nvPr>
        </p:nvSpPr>
        <p:spPr>
          <a:xfrm>
            <a:off x="3657600" y="960804"/>
            <a:ext cx="5238426" cy="3806460"/>
          </a:xfrm>
        </p:spPr>
        <p:txBody>
          <a:bodyPr>
            <a:normAutofit/>
          </a:bodyPr>
          <a:lstStyle>
            <a:lvl1pPr>
              <a:defRPr sz="1800"/>
            </a:lvl1pPr>
            <a:lvl2pPr>
              <a:defRPr sz="1600"/>
            </a:lvl2pPr>
            <a:lvl3pPr>
              <a:defRPr sz="1600"/>
            </a:lvl3pPr>
            <a:lvl4pPr>
              <a:defRPr sz="1600"/>
            </a:lvl4pPr>
            <a:lvl5pPr>
              <a:defRPr sz="1600"/>
            </a:lvl5pPr>
            <a:lvl6pPr>
              <a:defRPr sz="1500"/>
            </a:lvl6pPr>
            <a:lvl7pPr>
              <a:defRPr sz="1500"/>
            </a:lvl7pPr>
            <a:lvl8pPr>
              <a:defRPr sz="1500"/>
            </a:lvl8pPr>
            <a:lvl9pPr>
              <a:defRPr sz="15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0" y="960803"/>
            <a:ext cx="3541363" cy="3518297"/>
          </a:xfrm>
        </p:spPr>
        <p:txBody>
          <a:bodyPr>
            <a:normAutofit/>
          </a:bodyPr>
          <a:lstStyle>
            <a:lvl1pPr marL="0" indent="0">
              <a:buNone/>
              <a:defRPr sz="16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dirty="0"/>
              <a:t>Click to edit Master text styles</a:t>
            </a:r>
          </a:p>
        </p:txBody>
      </p:sp>
      <p:sp>
        <p:nvSpPr>
          <p:cNvPr id="5" name="Date Placeholder 4"/>
          <p:cNvSpPr>
            <a:spLocks noGrp="1"/>
          </p:cNvSpPr>
          <p:nvPr>
            <p:ph type="dt" sz="half" idx="10"/>
          </p:nvPr>
        </p:nvSpPr>
        <p:spPr/>
        <p:txBody>
          <a:bodyPr/>
          <a:lstStyle/>
          <a:p>
            <a:fld id="{241EB5C9-1307-BA42-ABA2-0BC069CD8E7F}" type="datetimeFigureOut">
              <a:rPr lang="en-US" smtClean="0"/>
              <a:t>3/24/25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5408956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41EB5C9-1307-BA42-ABA2-0BC069CD8E7F}" type="datetimeFigureOut">
              <a:rPr lang="en-US" smtClean="0"/>
              <a:t>3/24/25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566899855"/>
      </p:ext>
    </p:extLst>
  </p:cSld>
  <p:clrMapOvr>
    <a:masterClrMapping/>
  </p:clrMapOvr>
</p:sldLayout>
</file>

<file path=ppt/slideMasters/_rels/slideMaster1.xml.rels><?xml version="1.0" encoding="UTF-8"?><Relationships xmlns="http://schemas.openxmlformats.org/package/2006/relationships"><Relationship Id="rId8" Target="../slideLayouts/slideLayout8.xml" Type="http://schemas.openxmlformats.org/officeDocument/2006/relationships/slideLayout" /><Relationship Id="rId3" Target="../slideLayouts/slideLayout3.xml" Type="http://schemas.openxmlformats.org/officeDocument/2006/relationships/slideLayout" /><Relationship Id="rId7" Target="../slideLayouts/slideLayout7.xml" Type="http://schemas.openxmlformats.org/officeDocument/2006/relationships/slideLayout" /><Relationship Id="rId12" Target="../theme/theme1.xml" Type="http://schemas.openxmlformats.org/officeDocument/2006/relationships/theme" /><Relationship Id="rId2" Target="../slideLayouts/slideLayout2.xml" Type="http://schemas.openxmlformats.org/officeDocument/2006/relationships/slideLayout" /><Relationship Id="rId1" Target="../slideLayouts/slideLayout1.xml" Type="http://schemas.openxmlformats.org/officeDocument/2006/relationships/slideLayout" /><Relationship Id="rId6" Target="../slideLayouts/slideLayout6.xml" Type="http://schemas.openxmlformats.org/officeDocument/2006/relationships/slideLayout" /><Relationship Id="rId11" Target="../slideLayouts/slideLayout11.xml" Type="http://schemas.openxmlformats.org/officeDocument/2006/relationships/slideLayout" /><Relationship Id="rId5" Target="../slideLayouts/slideLayout5.xml" Type="http://schemas.openxmlformats.org/officeDocument/2006/relationships/slideLayout" /><Relationship Id="rId10" Target="../slideLayouts/slideLayout10.xml" Type="http://schemas.openxmlformats.org/officeDocument/2006/relationships/slideLayout" /><Relationship Id="rId4" Target="../slideLayouts/slideLayout4.xml" Type="http://schemas.openxmlformats.org/officeDocument/2006/relationships/slideLayout" /><Relationship Id="rId9" Target="../slideLayouts/slideLayout9.xml" Type="http://schemas.openxmlformats.org/officeDocument/2006/relationships/slideLayout" /></Relationships>
</file>

<file path=ppt/slideMasters/slideMaster1.xml><?xml version="1.0" encoding="utf-8"?>
<p:sld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7490" y="102393"/>
            <a:ext cx="8934774" cy="582780"/>
          </a:xfrm>
          <a:prstGeom prst="rect">
            <a:avLst/>
          </a:prstGeom>
          <a:solidFill>
            <a:srgbClr val="70121D"/>
          </a:solidFill>
        </p:spPr>
        <p:txBody>
          <a:bodyPr anchor="ctr" bIns="45720" lIns="91440" rIns="91440" rtlCol="0" tIns="45720" vert="horz">
            <a:normAutofit/>
          </a:bodyPr>
          <a:lstStyle/>
          <a:p>
            <a:r>
              <a:rPr lang="en-US"/>
              <a:t>Click to edit Master title style</a:t>
            </a:r>
          </a:p>
        </p:txBody>
      </p:sp>
      <p:sp>
        <p:nvSpPr>
          <p:cNvPr id="3" name="Text Placeholder 2"/>
          <p:cNvSpPr>
            <a:spLocks noGrp="1"/>
          </p:cNvSpPr>
          <p:nvPr>
            <p:ph idx="1" type="body"/>
          </p:nvPr>
        </p:nvSpPr>
        <p:spPr>
          <a:xfrm>
            <a:off x="77489" y="781696"/>
            <a:ext cx="8934773" cy="3914289"/>
          </a:xfrm>
          <a:prstGeom prst="rect">
            <a:avLst/>
          </a:prstGeom>
        </p:spPr>
        <p:txBody>
          <a:bodyPr bIns="45720" lIns="91440" rIns="91440" rtlCol="0" tIns="45720" vert="horz">
            <a:normAutofit/>
          </a:bodyPr>
          <a:lstStyle/>
          <a:p>
            <a:pPr lvl="0"/>
            <a:r>
              <a:rPr dirty="0" lang="en-US"/>
              <a:t>Click to edit Master text styles</a:t>
            </a:r>
          </a:p>
          <a:p>
            <a:pPr lvl="1"/>
            <a:r>
              <a:rPr dirty="0" lang="en-US"/>
              <a:t>Second level</a:t>
            </a:r>
          </a:p>
          <a:p>
            <a:pPr lvl="2"/>
            <a:r>
              <a:rPr dirty="0" lang="en-US"/>
              <a:t>Third level</a:t>
            </a:r>
          </a:p>
          <a:p>
            <a:pPr lvl="3"/>
            <a:r>
              <a:rPr dirty="0" lang="en-US"/>
              <a:t>Fourth level</a:t>
            </a:r>
          </a:p>
          <a:p>
            <a:pPr lvl="4"/>
            <a:r>
              <a:rPr dirty="0" lang="en-US"/>
              <a:t>Fifth level</a:t>
            </a:r>
          </a:p>
        </p:txBody>
      </p:sp>
      <p:sp>
        <p:nvSpPr>
          <p:cNvPr id="4" name="Date Placeholder 3"/>
          <p:cNvSpPr>
            <a:spLocks noGrp="1"/>
          </p:cNvSpPr>
          <p:nvPr>
            <p:ph idx="2" sz="half" type="dt"/>
          </p:nvPr>
        </p:nvSpPr>
        <p:spPr>
          <a:xfrm>
            <a:off x="457200" y="4767263"/>
            <a:ext cx="2133600" cy="273844"/>
          </a:xfrm>
          <a:prstGeom prst="rect">
            <a:avLst/>
          </a:prstGeom>
        </p:spPr>
        <p:txBody>
          <a:bodyPr anchor="ctr" bIns="45720" lIns="91440" rIns="91440" rtlCol="0" tIns="45720" vert="horz"/>
          <a:lstStyle>
            <a:lvl1pPr algn="l">
              <a:defRPr sz="900">
                <a:solidFill>
                  <a:schemeClr val="tx1">
                    <a:tint val="75000"/>
                  </a:schemeClr>
                </a:solidFill>
              </a:defRPr>
            </a:lvl1pPr>
          </a:lstStyle>
          <a:p>
            <a:fld id="{241EB5C9-1307-BA42-ABA2-0BC069CD8E7F}" type="datetimeFigureOut">
              <a:rPr lang="en-US" smtClean="0"/>
              <a:t>3/24/25</a:t>
            </a:fld>
            <a:endParaRPr lang="en-US"/>
          </a:p>
        </p:txBody>
      </p:sp>
      <p:sp>
        <p:nvSpPr>
          <p:cNvPr id="5" name="Footer Placeholder 4"/>
          <p:cNvSpPr>
            <a:spLocks noGrp="1"/>
          </p:cNvSpPr>
          <p:nvPr>
            <p:ph idx="3" sz="quarter" type="ftr"/>
          </p:nvPr>
        </p:nvSpPr>
        <p:spPr>
          <a:xfrm>
            <a:off x="3124200" y="4767263"/>
            <a:ext cx="2895600" cy="273844"/>
          </a:xfrm>
          <a:prstGeom prst="rect">
            <a:avLst/>
          </a:prstGeom>
        </p:spPr>
        <p:txBody>
          <a:bodyPr anchor="ctr" bIns="45720" lIns="91440" rIns="91440" rtlCol="0" tIns="45720" vert="horz"/>
          <a:lstStyle>
            <a:lvl1pPr algn="ctr">
              <a:defRPr sz="900">
                <a:solidFill>
                  <a:schemeClr val="tx1">
                    <a:tint val="75000"/>
                  </a:schemeClr>
                </a:solidFill>
              </a:defRPr>
            </a:lvl1pPr>
          </a:lstStyle>
          <a:p>
            <a:endParaRPr lang="en-US"/>
          </a:p>
        </p:txBody>
      </p:sp>
      <p:sp>
        <p:nvSpPr>
          <p:cNvPr id="6" name="Slide Number Placeholder 5"/>
          <p:cNvSpPr>
            <a:spLocks noGrp="1"/>
          </p:cNvSpPr>
          <p:nvPr>
            <p:ph idx="4" sz="quarter" type="sldNum"/>
          </p:nvPr>
        </p:nvSpPr>
        <p:spPr>
          <a:xfrm>
            <a:off x="6553200" y="4767263"/>
            <a:ext cx="2133600" cy="273844"/>
          </a:xfrm>
          <a:prstGeom prst="rect">
            <a:avLst/>
          </a:prstGeom>
        </p:spPr>
        <p:txBody>
          <a:bodyPr anchor="ctr" bIns="45720" lIns="91440" rIns="91440" rtlCol="0" tIns="45720" vert="horz"/>
          <a:lstStyle>
            <a:lvl1pPr algn="r">
              <a:defRPr sz="900">
                <a:solidFill>
                  <a:schemeClr val="tx1">
                    <a:tint val="75000"/>
                  </a:schemeClr>
                </a:solidFill>
              </a:defRPr>
            </a:lvl1pPr>
          </a:lstStyle>
          <a:p>
            <a:fld id="{C5EF2332-01BF-834F-8236-50238282D533}" type="slidenum">
              <a:rPr lang="en-US" smtClean="0"/>
              <a:t>‹#›</a:t>
            </a:fld>
            <a:endParaRPr lang="en-US"/>
          </a:p>
        </p:txBody>
      </p:sp>
    </p:spTree>
    <p:extLst>
      <p:ext uri="{BB962C8B-B14F-4D97-AF65-F5344CB8AC3E}">
        <p14:creationId xmlns:p14="http://schemas.microsoft.com/office/powerpoint/2010/main" val="3676200875"/>
      </p:ext>
    </p:extLst>
  </p:cSld>
  <p:clrMap accent1="accent1" accent2="accent2" accent3="accent3" accent4="accent4" accent5="accent5" accent6="accent6" bg1="lt1" bg2="lt2" folHlink="folHlink" hlink="hlink" tx1="dk1" tx2="dk2"/>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342900" eaLnBrk="1" hangingPunct="1" latinLnBrk="0" rtl="0">
        <a:spcBef>
          <a:spcPct val="0"/>
        </a:spcBef>
        <a:buNone/>
        <a:defRPr kern="1200" sz="2800">
          <a:solidFill>
            <a:srgbClr val="FDCC31"/>
          </a:solidFill>
          <a:latin typeface="+mj-lt"/>
          <a:ea typeface="+mj-ea"/>
          <a:cs typeface="+mj-cs"/>
        </a:defRPr>
      </a:lvl1pPr>
    </p:titleStyle>
    <p:bodyStyle>
      <a:lvl1pPr algn="l" defTabSz="342900" eaLnBrk="1" hangingPunct="1" indent="-342900" latinLnBrk="0" marL="342900" rtl="0">
        <a:spcBef>
          <a:spcPts val="0"/>
        </a:spcBef>
        <a:buFont typeface="Arial"/>
        <a:buChar char="•"/>
        <a:defRPr b="0" kern="1200" sz="1800">
          <a:solidFill>
            <a:schemeClr val="tx1"/>
          </a:solidFill>
          <a:latin typeface="+mn-lt"/>
          <a:ea typeface="+mn-ea"/>
          <a:cs typeface="+mn-cs"/>
        </a:defRPr>
      </a:lvl1pPr>
      <a:lvl2pPr algn="l" defTabSz="342900" eaLnBrk="1" hangingPunct="1" indent="-342900" latinLnBrk="0" marL="685800" rtl="0">
        <a:spcBef>
          <a:spcPts val="0"/>
        </a:spcBef>
        <a:buFont typeface="Arial"/>
        <a:buChar char="–"/>
        <a:defRPr kern="1200" sz="1600">
          <a:solidFill>
            <a:schemeClr val="tx1"/>
          </a:solidFill>
          <a:latin typeface="+mn-lt"/>
          <a:ea typeface="+mn-ea"/>
          <a:cs typeface="+mn-cs"/>
        </a:defRPr>
      </a:lvl2pPr>
      <a:lvl3pPr algn="l" defTabSz="342900" eaLnBrk="1" hangingPunct="1" indent="-342900" latinLnBrk="0" marL="1028700" rtl="0">
        <a:spcBef>
          <a:spcPts val="0"/>
        </a:spcBef>
        <a:buFont typeface="Arial"/>
        <a:buChar char="•"/>
        <a:defRPr kern="1200" sz="1600">
          <a:solidFill>
            <a:schemeClr val="tx1"/>
          </a:solidFill>
          <a:latin typeface="+mn-lt"/>
          <a:ea typeface="+mn-ea"/>
          <a:cs typeface="+mn-cs"/>
        </a:defRPr>
      </a:lvl3pPr>
      <a:lvl4pPr algn="l" defTabSz="342900" eaLnBrk="1" hangingPunct="1" indent="-342900" latinLnBrk="0" marL="1371600" rtl="0">
        <a:spcBef>
          <a:spcPts val="0"/>
        </a:spcBef>
        <a:buFont typeface="Arial"/>
        <a:buChar char="–"/>
        <a:defRPr kern="1200" sz="1600">
          <a:solidFill>
            <a:schemeClr val="tx1"/>
          </a:solidFill>
          <a:latin typeface="+mn-lt"/>
          <a:ea typeface="+mn-ea"/>
          <a:cs typeface="+mn-cs"/>
        </a:defRPr>
      </a:lvl4pPr>
      <a:lvl5pPr algn="l" defTabSz="342900" eaLnBrk="1" hangingPunct="1" indent="-342900" latinLnBrk="0" marL="1714500" rtl="0">
        <a:spcBef>
          <a:spcPts val="0"/>
        </a:spcBef>
        <a:buFont typeface="Arial"/>
        <a:buChar char="»"/>
        <a:defRPr kern="1200" sz="1600">
          <a:solidFill>
            <a:schemeClr val="tx1"/>
          </a:solidFill>
          <a:latin typeface="+mn-lt"/>
          <a:ea typeface="+mn-ea"/>
          <a:cs typeface="+mn-cs"/>
        </a:defRPr>
      </a:lvl5pPr>
      <a:lvl6pPr algn="l" defTabSz="342900" eaLnBrk="1" hangingPunct="1" indent="-342900" latinLnBrk="0" marL="2057400" rtl="0">
        <a:spcBef>
          <a:spcPct val="20000"/>
        </a:spcBef>
        <a:buFont typeface="Arial"/>
        <a:buChar char="•"/>
        <a:defRPr kern="1200" sz="1500">
          <a:solidFill>
            <a:schemeClr val="tx1"/>
          </a:solidFill>
          <a:latin typeface="+mn-lt"/>
          <a:ea typeface="+mn-ea"/>
          <a:cs typeface="+mn-cs"/>
        </a:defRPr>
      </a:lvl6pPr>
      <a:lvl7pPr algn="l" defTabSz="342900" eaLnBrk="1" hangingPunct="1" indent="-342900" latinLnBrk="0" marL="2400300" rtl="0">
        <a:spcBef>
          <a:spcPct val="20000"/>
        </a:spcBef>
        <a:buFont typeface="Arial"/>
        <a:buChar char="•"/>
        <a:defRPr kern="1200" sz="1500">
          <a:solidFill>
            <a:schemeClr val="tx1"/>
          </a:solidFill>
          <a:latin typeface="+mn-lt"/>
          <a:ea typeface="+mn-ea"/>
          <a:cs typeface="+mn-cs"/>
        </a:defRPr>
      </a:lvl7pPr>
      <a:lvl8pPr algn="l" defTabSz="342900" eaLnBrk="1" hangingPunct="1" indent="-342900" latinLnBrk="0" marL="2743200" rtl="0">
        <a:spcBef>
          <a:spcPct val="20000"/>
        </a:spcBef>
        <a:buFont typeface="Arial"/>
        <a:buChar char="•"/>
        <a:defRPr kern="1200" sz="1500">
          <a:solidFill>
            <a:schemeClr val="tx1"/>
          </a:solidFill>
          <a:latin typeface="+mn-lt"/>
          <a:ea typeface="+mn-ea"/>
          <a:cs typeface="+mn-cs"/>
        </a:defRPr>
      </a:lvl8pPr>
      <a:lvl9pPr algn="l" defTabSz="342900" eaLnBrk="1" hangingPunct="1" indent="-342900" latinLnBrk="0" marL="3086100" rtl="0">
        <a:spcBef>
          <a:spcPct val="20000"/>
        </a:spcBef>
        <a:buFont typeface="Arial"/>
        <a:buChar char="•"/>
        <a:defRPr kern="1200" sz="1500">
          <a:solidFill>
            <a:schemeClr val="tx1"/>
          </a:solidFill>
          <a:latin typeface="+mn-lt"/>
          <a:ea typeface="+mn-ea"/>
          <a:cs typeface="+mn-cs"/>
        </a:defRPr>
      </a:lvl9pPr>
    </p:bodyStyle>
    <p:otherStyle>
      <a:defPPr>
        <a:defRPr lang="en-US"/>
      </a:defPPr>
      <a:lvl1pPr algn="l" defTabSz="342900" eaLnBrk="1" hangingPunct="1" latinLnBrk="0" marL="0" rtl="0">
        <a:defRPr kern="1200" sz="1350">
          <a:solidFill>
            <a:schemeClr val="tx1"/>
          </a:solidFill>
          <a:latin typeface="+mn-lt"/>
          <a:ea typeface="+mn-ea"/>
          <a:cs typeface="+mn-cs"/>
        </a:defRPr>
      </a:lvl1pPr>
      <a:lvl2pPr algn="l" defTabSz="342900" eaLnBrk="1" hangingPunct="1" latinLnBrk="0" marL="342900" rtl="0">
        <a:defRPr kern="1200" sz="1350">
          <a:solidFill>
            <a:schemeClr val="tx1"/>
          </a:solidFill>
          <a:latin typeface="+mn-lt"/>
          <a:ea typeface="+mn-ea"/>
          <a:cs typeface="+mn-cs"/>
        </a:defRPr>
      </a:lvl2pPr>
      <a:lvl3pPr algn="l" defTabSz="342900" eaLnBrk="1" hangingPunct="1" latinLnBrk="0" marL="685800" rtl="0">
        <a:defRPr kern="1200" sz="1350">
          <a:solidFill>
            <a:schemeClr val="tx1"/>
          </a:solidFill>
          <a:latin typeface="+mn-lt"/>
          <a:ea typeface="+mn-ea"/>
          <a:cs typeface="+mn-cs"/>
        </a:defRPr>
      </a:lvl3pPr>
      <a:lvl4pPr algn="l" defTabSz="342900" eaLnBrk="1" hangingPunct="1" latinLnBrk="0" marL="1028700" rtl="0">
        <a:defRPr kern="1200" sz="1350">
          <a:solidFill>
            <a:schemeClr val="tx1"/>
          </a:solidFill>
          <a:latin typeface="+mn-lt"/>
          <a:ea typeface="+mn-ea"/>
          <a:cs typeface="+mn-cs"/>
        </a:defRPr>
      </a:lvl4pPr>
      <a:lvl5pPr algn="l" defTabSz="342900" eaLnBrk="1" hangingPunct="1" latinLnBrk="0" marL="1371600" rtl="0">
        <a:defRPr kern="1200" sz="1350">
          <a:solidFill>
            <a:schemeClr val="tx1"/>
          </a:solidFill>
          <a:latin typeface="+mn-lt"/>
          <a:ea typeface="+mn-ea"/>
          <a:cs typeface="+mn-cs"/>
        </a:defRPr>
      </a:lvl5pPr>
      <a:lvl6pPr algn="l" defTabSz="342900" eaLnBrk="1" hangingPunct="1" latinLnBrk="0" marL="1714500" rtl="0">
        <a:defRPr kern="1200" sz="1350">
          <a:solidFill>
            <a:schemeClr val="tx1"/>
          </a:solidFill>
          <a:latin typeface="+mn-lt"/>
          <a:ea typeface="+mn-ea"/>
          <a:cs typeface="+mn-cs"/>
        </a:defRPr>
      </a:lvl6pPr>
      <a:lvl7pPr algn="l" defTabSz="342900" eaLnBrk="1" hangingPunct="1" latinLnBrk="0" marL="2057400" rtl="0">
        <a:defRPr kern="1200" sz="1350">
          <a:solidFill>
            <a:schemeClr val="tx1"/>
          </a:solidFill>
          <a:latin typeface="+mn-lt"/>
          <a:ea typeface="+mn-ea"/>
          <a:cs typeface="+mn-cs"/>
        </a:defRPr>
      </a:lvl7pPr>
      <a:lvl8pPr algn="l" defTabSz="342900" eaLnBrk="1" hangingPunct="1" latinLnBrk="0" marL="2400300" rtl="0">
        <a:defRPr kern="1200" sz="1350">
          <a:solidFill>
            <a:schemeClr val="tx1"/>
          </a:solidFill>
          <a:latin typeface="+mn-lt"/>
          <a:ea typeface="+mn-ea"/>
          <a:cs typeface="+mn-cs"/>
        </a:defRPr>
      </a:lvl8pPr>
      <a:lvl9pPr algn="l" defTabSz="342900" eaLnBrk="1" hangingPunct="1" latinLnBrk="0" marL="2743200" rtl="0">
        <a:defRPr kern="1200" sz="1350">
          <a:solidFill>
            <a:schemeClr val="tx1"/>
          </a:solidFill>
          <a:latin typeface="+mn-lt"/>
          <a:ea typeface="+mn-ea"/>
          <a:cs typeface="+mn-cs"/>
        </a:defRPr>
      </a:lvl9pPr>
    </p:otherStyle>
  </p:txStyles>
</p:sldMaster>
</file>

<file path=ppt/slides/_rels/slide1.xml.rels><?xml version="1.0" encoding="UTF-8"?><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4.png" /></Relationships>
</file>

<file path=ppt/slides/_rels/slide11.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2.xml.rels><?xml version="1.0" encoding="UTF-8"?><Relationships xmlns="http://schemas.openxmlformats.org/package/2006/relationships"><Relationship Id="rId1" Type="http://schemas.openxmlformats.org/officeDocument/2006/relationships/slideLayout" Target="../slideLayouts/slideLayout4.xml" /></Relationships>
</file>

<file path=ppt/slides/_rels/slide13.xml.rels><?xml version="1.0" encoding="UTF-8"?><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5.png" /></Relationships>
</file>

<file path=ppt/slides/_rels/slide14.xml.rels><?xml version="1.0" encoding="UTF-8"?><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6.png" /></Relationships>
</file>

<file path=ppt/slides/_rels/slide15.xml.rels><?xml version="1.0" encoding="UTF-8"?><Relationships xmlns="http://schemas.openxmlformats.org/package/2006/relationships"><Relationship Id="rId1" Type="http://schemas.openxmlformats.org/officeDocument/2006/relationships/slideLayout" Target="../slideLayouts/slideLayout4.xml" /></Relationships>
</file>

<file path=ppt/slides/_rels/slide16.xml.rels><?xml version="1.0" encoding="UTF-8"?><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7.png" /></Relationships>
</file>

<file path=ppt/slides/_rels/slide17.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8.xml.rels><?xml version="1.0" encoding="UTF-8"?><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8.png" /></Relationships>
</file>

<file path=ppt/slides/_rels/slide19.xml.rels><?xml version="1.0" encoding="UTF-8"?><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9.png" /></Relationships>
</file>

<file path=ppt/slides/_rels/slide2.xml.rels><?xml version="1.0" encoding="UTF-8"?><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1.png" /></Relationships>
</file>

<file path=ppt/slides/_rels/slide20.xml.rels><?xml version="1.0" encoding="UTF-8"?><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10.png" /></Relationships>
</file>

<file path=ppt/slides/_rels/slide21.xml.rels><?xml version="1.0" encoding="UTF-8"?><Relationships xmlns="http://schemas.openxmlformats.org/package/2006/relationships"><Relationship Id="rId1" Type="http://schemas.openxmlformats.org/officeDocument/2006/relationships/slideLayout" Target="../slideLayouts/slideLayout4.xml" /></Relationships>
</file>

<file path=ppt/slides/_rels/slide22.xml.rels><?xml version="1.0" encoding="UTF-8"?><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11.png" /></Relationships>
</file>

<file path=ppt/slides/_rels/slide23.xml.rels><?xml version="1.0" encoding="UTF-8"?><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12.png" /></Relationships>
</file>

<file path=ppt/slides/_rels/slide24.xml.rels><?xml version="1.0" encoding="UTF-8"?><Relationships xmlns="http://schemas.openxmlformats.org/package/2006/relationships"><Relationship Id="rId1" Type="http://schemas.openxmlformats.org/officeDocument/2006/relationships/slideLayout" Target="../slideLayouts/slideLayout4.xml" /></Relationships>
</file>

<file path=ppt/slides/_rels/slide25.xml.rels><?xml version="1.0" encoding="UTF-8"?><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13.png" /></Relationships>
</file>

<file path=ppt/slides/_rels/slide26.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27.xml.rels><?xml version="1.0" encoding="UTF-8"?><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14.png" /></Relationships>
</file>

<file path=ppt/slides/_rels/slide28.xml.rels><?xml version="1.0" encoding="UTF-8"?><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15.png" /></Relationships>
</file>

<file path=ppt/slides/_rels/slide29.xml.rels><?xml version="1.0" encoding="UTF-8"?><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16.png" /></Relationships>
</file>

<file path=ppt/slides/_rels/slide3.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30.xml.rels><?xml version="1.0" encoding="UTF-8"?><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17.png" /></Relationships>
</file>

<file path=ppt/slides/_rels/slide31.xml.rels><?xml version="1.0" encoding="UTF-8"?><Relationships xmlns="http://schemas.openxmlformats.org/package/2006/relationships"><Relationship Id="rId1" Type="http://schemas.openxmlformats.org/officeDocument/2006/relationships/slideLayout" Target="../slideLayouts/slideLayout4.xml" /></Relationships>
</file>

<file path=ppt/slides/_rels/slide32.xml.rels><?xml version="1.0" encoding="UTF-8"?><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18.png" /></Relationships>
</file>

<file path=ppt/slides/_rels/slide33.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34.xml.rels><?xml version="1.0" encoding="UTF-8"?><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19.png" /></Relationships>
</file>

<file path=ppt/slides/_rels/slide35.xml.rels><?xml version="1.0" encoding="UTF-8"?><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20.png" /></Relationships>
</file>

<file path=ppt/slides/_rels/slide36.xml.rels><?xml version="1.0" encoding="UTF-8"?><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20.png" /></Relationships>
</file>

<file path=ppt/slides/_rels/slide37.xml.rels><?xml version="1.0" encoding="UTF-8"?><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21.png" /></Relationships>
</file>

<file path=ppt/slides/_rels/slide38.xml.rels><?xml version="1.0" encoding="UTF-8"?><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22.png" /></Relationships>
</file>

<file path=ppt/slides/_rels/slide39.xml.rels><?xml version="1.0" encoding="UTF-8"?><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23.png" /></Relationships>
</file>

<file path=ppt/slides/_rels/slide4.xml.rels><?xml version="1.0" encoding="UTF-8"?><Relationships xmlns="http://schemas.openxmlformats.org/package/2006/relationships"><Relationship Id="rId1" Type="http://schemas.openxmlformats.org/officeDocument/2006/relationships/slideLayout" Target="../slideLayouts/slideLayout4.xml" /></Relationships>
</file>

<file path=ppt/slides/_rels/slide40.xml.rels><?xml version="1.0" encoding="UTF-8"?><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23.png" /></Relationships>
</file>

<file path=ppt/slides/_rels/slide5.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6.xml.rels><?xml version="1.0" encoding="UTF-8"?><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2.png" /></Relationships>
</file>

<file path=ppt/slides/_rels/slide7.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8.xml.rels><?xml version="1.0" encoding="UTF-8"?><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3.png" /></Relationships>
</file>

<file path=ppt/slides/_rels/slide9.xml.rels><?xml version="1.0" encoding="UTF-8"?><Relationships xmlns="http://schemas.openxmlformats.org/package/2006/relationships"><Relationship Id="rId1" Type="http://schemas.openxmlformats.org/officeDocument/2006/relationships/slideLayout" Target="../slideLayouts/slideLayout4.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65688"/>
          </a:xfrm>
        </p:spPr>
        <p:txBody>
          <a:bodyPr/>
          <a:lstStyle/>
          <a:p>
            <a:pPr lvl="0" indent="0" marL="0">
              <a:buNone/>
            </a:pPr>
            <a:r>
              <a:rPr/>
              <a:t>Lecture: Correlation vs Linear Models</a:t>
            </a:r>
          </a:p>
        </p:txBody>
      </p:sp>
      <p:sp>
        <p:nvSpPr>
          <p:cNvPr id="3" name="Subtitle 2"/>
          <p:cNvSpPr>
            <a:spLocks noGrp="1"/>
          </p:cNvSpPr>
          <p:nvPr>
            <p:ph idx="1" type="subTitle"/>
          </p:nvPr>
        </p:nvSpPr>
        <p:spPr>
          <a:xfrm>
            <a:off x="255722" y="565689"/>
            <a:ext cx="6400800" cy="1314450"/>
          </a:xfrm>
        </p:spPr>
        <p:txBody>
          <a:bodyPr/>
          <a:lstStyle/>
          <a:p>
            <a:pPr lvl="0" indent="0" marL="0">
              <a:buNone/>
            </a:pPr>
            <a:r>
              <a:rPr/>
              <a:t>Relationships</a:t>
            </a:r>
            <a:br/>
            <a:br/>
            <a:r>
              <a:rPr/>
              <a:t>Bill Perry</a:t>
            </a:r>
          </a:p>
        </p:txBody>
      </p:sp>
    </p:spTree>
  </p:cSl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Example 16.1: Interpretation</a:t>
            </a:r>
          </a:p>
        </p:txBody>
      </p:sp>
      <mc:AlternateContent xmlns:mc="http://schemas.openxmlformats.org/markup-compatibility/2006">
        <mc:Choice xmlns:a14="http://schemas.microsoft.com/office/drawing/2010/main" Requires="a14">
          <p:sp>
            <p:nvSpPr>
              <p:cNvPr id="3" name="Content Placeholder 2"/>
              <p:cNvSpPr>
                <a:spLocks noGrp="1"/>
              </p:cNvSpPr>
              <p:nvPr>
                <p:ph idx="1" sz="half"/>
              </p:nvPr>
            </p:nvSpPr>
            <p:spPr/>
            <p:txBody>
              <a:bodyPr/>
              <a:lstStyle/>
              <a:p>
                <a:pPr lvl="0" indent="0" marL="0">
                  <a:buNone/>
                </a:pPr>
                <a:r>
                  <a:rPr b="1"/>
                  <a:t>Interpretation:</a:t>
                </a:r>
                <a:r>
                  <a:rPr/>
                  <a:t> the correlation coefficient of r = 0.534 suggests that Nazca boobies who experienced more visits from non-parent adults as nestlings tend to display more aggressive behavior as adults. This supports the hypothesis that early experiences influence adult behavior patterns in this species.</a:t>
                </a:r>
              </a:p>
              <a:p>
                <a:pPr lvl="0" indent="0" marL="0">
                  <a:buNone/>
                </a:pPr>
                <a:r>
                  <a:rPr b="1"/>
                  <a:t>Standard error:</a:t>
                </a:r>
              </a:p>
              <a:p>
                <a:pPr lvl="0" indent="0" marL="0">
                  <a:buNone/>
                </a:pPr>
                <a14:m>
                  <m:oMathPara xmlns:m="http://schemas.openxmlformats.org/officeDocument/2006/math">
                    <m:oMathParaPr>
                      <m:jc m:val="center"/>
                    </m:oMathParaPr>
                    <m:oMath>
                      <m:sSub>
                        <m:e>
                          <m:r>
                            <m:rPr>
                              <m:nor/>
                              <m:sty m:val="p"/>
                            </m:rPr>
                            <m:t>SE</m:t>
                          </m:r>
                        </m:e>
                        <m:sub>
                          <m:r>
                            <m:t>r</m:t>
                          </m:r>
                        </m:sub>
                      </m:sSub>
                      <m:r>
                        <m:rPr>
                          <m:sty m:val="p"/>
                        </m:rPr>
                        <m:t>=</m:t>
                      </m:r>
                      <m:rad>
                        <m:radPr>
                          <m:degHide m:val="on"/>
                        </m:radPr>
                        <m:deg/>
                        <m:e>
                          <m:f>
                            <m:fPr>
                              <m:type m:val="bar"/>
                            </m:fPr>
                            <m:num>
                              <m:r>
                                <m:t>1</m:t>
                              </m:r>
                              <m:r>
                                <m:rPr>
                                  <m:sty m:val="p"/>
                                </m:rPr>
                                <m:t>−</m:t>
                              </m:r>
                              <m:sSup>
                                <m:e>
                                  <m:r>
                                    <m:t>r</m:t>
                                  </m:r>
                                </m:e>
                                <m:sup>
                                  <m:r>
                                    <m:t>2</m:t>
                                  </m:r>
                                </m:sup>
                              </m:sSup>
                            </m:num>
                            <m:den>
                              <m:r>
                                <m:t>n</m:t>
                              </m:r>
                              <m:r>
                                <m:rPr>
                                  <m:sty m:val="p"/>
                                </m:rPr>
                                <m:t>−</m:t>
                              </m:r>
                              <m:r>
                                <m:t>2</m:t>
                              </m:r>
                            </m:den>
                          </m:f>
                        </m:e>
                      </m:rad>
                    </m:oMath>
                  </m:oMathPara>
                </a14:m>
              </a:p>
              <a:p>
                <a:pPr lvl="0" indent="0" marL="0">
                  <a:buNone/>
                </a:pPr>
                <a:r>
                  <a:rPr/>
                  <a:t>SE = 0.180</a:t>
                </a:r>
              </a:p>
              <a:p>
                <a:pPr lvl="0" indent="0" marL="0">
                  <a:buNone/>
                </a:pPr>
                <a:r>
                  <a:rPr/>
                  <a:t>Need to be sure the relationship is not curved — see below.</a:t>
                </a:r>
              </a:p>
            </p:txBody>
          </p:sp>
        </mc:Choice>
      </mc:AlternateContent>
      <p:pic>
        <p:nvPicPr>
          <p:cNvPr descr="correlation_linear_models_lecture_files/figure-pptx/unnamed-chunk-6-1.png" id="0" name="Picture 1"/>
          <p:cNvPicPr>
            <a:picLocks noGrp="1" noChangeAspect="1"/>
          </p:cNvPicPr>
          <p:nvPr/>
        </p:nvPicPr>
        <p:blipFill>
          <a:blip r:embed="rId2"/>
          <a:stretch>
            <a:fillRect/>
          </a:stretch>
        </p:blipFill>
        <p:spPr bwMode="auto">
          <a:xfrm>
            <a:off x="6121400" y="1498600"/>
            <a:ext cx="2781300" cy="2781300"/>
          </a:xfrm>
          <a:prstGeom prst="rect">
            <a:avLst/>
          </a:prstGeom>
          <a:noFill/>
          <a:ln w="9525">
            <a:noFill/>
            <a:headEnd/>
            <a:tailEnd/>
          </a:ln>
        </p:spPr>
      </p:pic>
    </p:spTree>
  </p:cSl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Testing Assumptions for Correlation</a:t>
            </a:r>
          </a:p>
        </p:txBody>
      </p:sp>
      <p:sp>
        <p:nvSpPr>
          <p:cNvPr id="3" name="Content Placeholder 2"/>
          <p:cNvSpPr>
            <a:spLocks noGrp="1"/>
          </p:cNvSpPr>
          <p:nvPr>
            <p:ph idx="1"/>
          </p:nvPr>
        </p:nvSpPr>
        <p:spPr/>
        <p:txBody>
          <a:bodyPr/>
          <a:lstStyle/>
          <a:p>
            <a:pPr lvl="0" indent="0" marL="1270000">
              <a:buNone/>
            </a:pPr>
            <a:r>
              <a:rPr sz="2000" b="1"/>
              <a:t>Note</a:t>
            </a:r>
          </a:p>
          <a:p>
            <a:pPr lvl="0" indent="0" marL="1270000">
              <a:buNone/>
            </a:pPr>
            <a:r>
              <a:rPr sz="2000" b="1"/>
              <a:t>🔮 Predict first:</a:t>
            </a:r>
            <a:r>
              <a:rPr sz="2000"/>
              <a:t> We’re about to run Shapiro-Wilk on both booby variables, then look at their histograms and QQ plots. If the formal test and the visual check disagree, which would you trust more for n = 24?</a:t>
            </a:r>
          </a:p>
        </p:txBody>
      </p:sp>
    </p:spTree>
  </p:cSl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sz="half"/>
          </p:nvPr>
        </p:nvSpPr>
        <p:spPr/>
        <p:txBody>
          <a:bodyPr/>
          <a:lstStyle/>
          <a:p>
            <a:pPr lvl="0" indent="0" marL="0">
              <a:buNone/>
            </a:pPr>
            <a:r>
              <a:rPr/>
              <a:t>As described in Section 16.3, correlation analysis has key assumptions:</a:t>
            </a:r>
          </a:p>
          <a:p>
            <a:pPr lvl="0" indent="-342900" marL="342900">
              <a:buAutoNum type="arabicPeriod"/>
            </a:pPr>
            <a:r>
              <a:rPr b="1"/>
              <a:t>Random sampling</a:t>
            </a:r>
            <a:r>
              <a:rPr/>
              <a:t> — observations should be a random sample from the population</a:t>
            </a:r>
          </a:p>
          <a:p>
            <a:pPr lvl="0" indent="-342900" marL="342900">
              <a:buAutoNum type="arabicPeriod"/>
            </a:pPr>
            <a:r>
              <a:rPr b="1"/>
              <a:t>Bivariate normality</a:t>
            </a:r>
            <a:r>
              <a:rPr/>
              <a:t> — both variables follow a normal distribution, and their joint distribution is bivariate normal</a:t>
            </a:r>
          </a:p>
          <a:p>
            <a:pPr lvl="0" indent="-342900" marL="342900">
              <a:buAutoNum type="arabicPeriod"/>
            </a:pPr>
            <a:r>
              <a:rPr b="1"/>
              <a:t>Linear relationship</a:t>
            </a:r>
            <a:r>
              <a:rPr/>
              <a:t> — the relationship between variables is linear, not curved</a:t>
            </a:r>
          </a:p>
          <a:p>
            <a:pPr lvl="0" indent="0" marL="0">
              <a:buNone/>
            </a:pPr>
            <a:r>
              <a:rPr/>
              <a:t>Let’s check these assumptions with the booby data.</a:t>
            </a:r>
          </a:p>
        </p:txBody>
      </p:sp>
      <p:sp>
        <p:nvSpPr>
          <p:cNvPr id="4" name="Content Placeholder 3"/>
          <p:cNvSpPr>
            <a:spLocks noGrp="1"/>
          </p:cNvSpPr>
          <p:nvPr>
            <p:ph idx="2" sz="half"/>
          </p:nvPr>
        </p:nvSpPr>
        <p:spPr/>
        <p:txBody>
          <a:bodyPr/>
          <a:lstStyle/>
          <a:p>
            <a:pPr lvl="0" indent="0">
              <a:buNone/>
            </a:pPr>
            <a:r>
              <a:rPr>
                <a:latin typeface="Courier"/>
              </a:rPr>
              <a:t>
    Shapiro-Wilk normality test
data:  booby_data$visits_as_nestling
W = 0.95783, p-value = 0.3965</a:t>
            </a:r>
          </a:p>
          <a:p>
            <a:pPr lvl="0" indent="0">
              <a:buNone/>
            </a:pPr>
            <a:r>
              <a:rPr>
                <a:latin typeface="Courier"/>
              </a:rPr>
              <a:t>
    Shapiro-Wilk normality test
data:  booby_data$future_aggression
W = 0.91575, p-value = 0.04709</a:t>
            </a:r>
          </a:p>
        </p:txBody>
      </p:sp>
    </p:spTree>
  </p:cSl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Testing Assumptions for Correlation — Visually</a:t>
            </a:r>
          </a:p>
        </p:txBody>
      </p:sp>
      <p:sp>
        <p:nvSpPr>
          <p:cNvPr id="3" name="Content Placeholder 2"/>
          <p:cNvSpPr>
            <a:spLocks noGrp="1"/>
          </p:cNvSpPr>
          <p:nvPr>
            <p:ph idx="1" sz="half"/>
          </p:nvPr>
        </p:nvSpPr>
        <p:spPr/>
        <p:txBody>
          <a:bodyPr/>
          <a:lstStyle/>
          <a:p>
            <a:pPr lvl="0" indent="0" marL="0">
              <a:buNone/>
            </a:pPr>
            <a:r>
              <a:rPr/>
              <a:t>As described in Section 16.3, correlation analysis has key assumptions:</a:t>
            </a:r>
          </a:p>
          <a:p>
            <a:pPr lvl="0" indent="-342900" marL="342900">
              <a:buAutoNum type="arabicPeriod"/>
            </a:pPr>
            <a:r>
              <a:rPr b="1"/>
              <a:t>Random sampling</a:t>
            </a:r>
            <a:r>
              <a:rPr/>
              <a:t> — observations should be a random sample from the population</a:t>
            </a:r>
          </a:p>
          <a:p>
            <a:pPr lvl="0" indent="-342900" marL="342900">
              <a:buAutoNum type="arabicPeriod"/>
            </a:pPr>
            <a:r>
              <a:rPr b="1"/>
              <a:t>Bivariate normality</a:t>
            </a:r>
            <a:r>
              <a:rPr/>
              <a:t> — both variables follow a normal distribution, and their joint distribution is bivariate normal</a:t>
            </a:r>
          </a:p>
          <a:p>
            <a:pPr lvl="0" indent="-342900" marL="342900">
              <a:buAutoNum type="arabicPeriod"/>
            </a:pPr>
            <a:r>
              <a:rPr b="1"/>
              <a:t>Linear relationship</a:t>
            </a:r>
            <a:r>
              <a:rPr/>
              <a:t> — the relationship between variables is linear, not curved</a:t>
            </a:r>
          </a:p>
          <a:p>
            <a:pPr lvl="0" indent="0" marL="0">
              <a:buNone/>
            </a:pPr>
            <a:r>
              <a:rPr/>
              <a:t>Let’s check these assumptions using the booby data.</a:t>
            </a:r>
          </a:p>
        </p:txBody>
      </p:sp>
      <p:pic>
        <p:nvPicPr>
          <p:cNvPr descr="correlation_linear_models_lecture_files/figure-pptx/unnamed-chunk-8-1.png" id="0" name="Picture 1"/>
          <p:cNvPicPr>
            <a:picLocks noGrp="1" noChangeAspect="1"/>
          </p:cNvPicPr>
          <p:nvPr/>
        </p:nvPicPr>
        <p:blipFill>
          <a:blip r:embed="rId2"/>
          <a:stretch>
            <a:fillRect/>
          </a:stretch>
        </p:blipFill>
        <p:spPr bwMode="auto">
          <a:xfrm>
            <a:off x="6121400" y="1498600"/>
            <a:ext cx="2781300" cy="2781300"/>
          </a:xfrm>
          <a:prstGeom prst="rect">
            <a:avLst/>
          </a:prstGeom>
          <a:noFill/>
          <a:ln w="9525">
            <a:noFill/>
            <a:headEnd/>
            <a:tailEnd/>
          </a:ln>
        </p:spPr>
      </p:pic>
    </p:spTree>
  </p:cSl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What to Do If Assumptions Are Violated</a:t>
            </a:r>
          </a:p>
        </p:txBody>
      </p:sp>
      <p:sp>
        <p:nvSpPr>
          <p:cNvPr id="3" name="Content Placeholder 2"/>
          <p:cNvSpPr>
            <a:spLocks noGrp="1"/>
          </p:cNvSpPr>
          <p:nvPr>
            <p:ph idx="1" sz="half"/>
          </p:nvPr>
        </p:nvSpPr>
        <p:spPr/>
        <p:txBody>
          <a:bodyPr/>
          <a:lstStyle/>
          <a:p>
            <a:pPr lvl="0"/>
            <a:r>
              <a:rPr/>
              <a:t>Transform one or both variables (log, square root, etc.)</a:t>
            </a:r>
          </a:p>
          <a:p>
            <a:pPr lvl="0"/>
            <a:r>
              <a:rPr/>
              <a:t>Use a non-parametric correlation (</a:t>
            </a:r>
            <a:r>
              <a:rPr b="1"/>
              <a:t>Spearman’s rank correlation</a:t>
            </a:r>
            <a:r>
              <a:rPr/>
              <a:t>) or Kendall’s tau (τ)</a:t>
            </a:r>
          </a:p>
          <a:p>
            <a:pPr lvl="0"/>
            <a:r>
              <a:rPr/>
              <a:t>Examine the data for outliers or influential points</a:t>
            </a:r>
          </a:p>
          <a:p>
            <a:pPr lvl="0" indent="0" marL="1270000">
              <a:buNone/>
            </a:pPr>
            <a:r>
              <a:rPr sz="2000" b="1"/>
              <a:t>Tip</a:t>
            </a:r>
          </a:p>
          <a:p>
            <a:pPr lvl="0" indent="0" marL="1270000">
              <a:buNone/>
            </a:pPr>
            <a:r>
              <a:rPr sz="2000" b="1"/>
              <a:t>🖐 Notice</a:t>
            </a:r>
          </a:p>
          <a:p>
            <a:pPr lvl="0" indent="0" marL="1270000">
              <a:buNone/>
            </a:pPr>
            <a:r>
              <a:rPr sz="2000"/>
              <a:t>The lion nose-pigmentation data (used here just as an example of non-normal data) shows a right-skewed </a:t>
            </a:r>
            <a:r>
              <a:rPr sz="2000">
                <a:latin typeface="Courier"/>
              </a:rPr>
              <a:t>proportion_black</a:t>
            </a:r>
            <a:r>
              <a:rPr sz="2000"/>
              <a:t> and clearly non-normal QQ plots — this is exactly when Spearman’s is the better tool.</a:t>
            </a:r>
          </a:p>
        </p:txBody>
      </p:sp>
      <p:pic>
        <p:nvPicPr>
          <p:cNvPr descr="correlation_linear_models_lecture_files/figure-pptx/unnamed-chunk-9-1.png" id="0" name="Picture 1"/>
          <p:cNvPicPr>
            <a:picLocks noGrp="1" noChangeAspect="1"/>
          </p:cNvPicPr>
          <p:nvPr/>
        </p:nvPicPr>
        <p:blipFill>
          <a:blip r:embed="rId2"/>
          <a:stretch>
            <a:fillRect/>
          </a:stretch>
        </p:blipFill>
        <p:spPr bwMode="auto">
          <a:xfrm>
            <a:off x="6121400" y="1498600"/>
            <a:ext cx="2781300" cy="2781300"/>
          </a:xfrm>
          <a:prstGeom prst="rect">
            <a:avLst/>
          </a:prstGeom>
          <a:noFill/>
          <a:ln w="9525">
            <a:noFill/>
            <a:headEnd/>
            <a:tailEnd/>
          </a:ln>
        </p:spPr>
      </p:pic>
    </p:spTree>
  </p:cSl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Spearman’s Rho — Interpretation</a:t>
            </a:r>
          </a:p>
        </p:txBody>
      </p:sp>
      <mc:AlternateContent xmlns:mc="http://schemas.openxmlformats.org/markup-compatibility/2006">
        <mc:Choice xmlns:a14="http://schemas.microsoft.com/office/drawing/2010/main" Requires="a14">
          <p:sp>
            <p:nvSpPr>
              <p:cNvPr id="3" name="Content Placeholder 2"/>
              <p:cNvSpPr>
                <a:spLocks noGrp="1"/>
              </p:cNvSpPr>
              <p:nvPr>
                <p:ph idx="1" sz="half"/>
              </p:nvPr>
            </p:nvSpPr>
            <p:spPr/>
            <p:txBody>
              <a:bodyPr/>
              <a:lstStyle/>
              <a:p>
                <a:pPr lvl="0" indent="0" marL="0">
                  <a:buNone/>
                </a:pPr>
                <a:r>
                  <a:rPr/>
                  <a:t>To understand the amount of variation explained, you can square the non-parametric Spearman’s rho value.</a:t>
                </a:r>
              </a:p>
              <a:p>
                <a:pPr lvl="0" indent="0" marL="0">
                  <a:buNone/>
                </a:pPr>
                <a:r>
                  <a:rPr/>
                  <a:t>For your value of 0.74485:</a:t>
                </a:r>
              </a:p>
              <a:p>
                <a:pPr lvl="0" indent="0" marL="0">
                  <a:buNone/>
                </a:pPr>
                <a14:m>
                  <m:oMathPara xmlns:m="http://schemas.openxmlformats.org/officeDocument/2006/math">
                    <m:oMathParaPr>
                      <m:jc m:val="center"/>
                    </m:oMathParaPr>
                    <m:oMath>
                      <m:sSup>
                        <m:e>
                          <m:r>
                            <m:t>ρ</m:t>
                          </m:r>
                        </m:e>
                        <m:sup>
                          <m:r>
                            <m:t>2</m:t>
                          </m:r>
                        </m:sup>
                      </m:sSup>
                      <m:r>
                        <m:rPr>
                          <m:sty m:val="p"/>
                        </m:rPr>
                        <m:t>=</m:t>
                      </m:r>
                      <m:sSup>
                        <m:e>
                          <m:r>
                            <m:t>0.74485</m:t>
                          </m:r>
                        </m:e>
                        <m:sup>
                          <m:r>
                            <m:t>2</m:t>
                          </m:r>
                        </m:sup>
                      </m:sSup>
                      <m:r>
                        <m:rPr>
                          <m:sty m:val="p"/>
                        </m:rPr>
                        <m:t>=</m:t>
                      </m:r>
                      <m:r>
                        <m:t>0.5548</m:t>
                      </m:r>
                    </m:oMath>
                  </m:oMathPara>
                </a14:m>
              </a:p>
              <a:p>
                <a:pPr lvl="0" indent="0" marL="0">
                  <a:buNone/>
                </a:pPr>
                <a:r>
                  <a:rPr/>
                  <a:t>This means approximately 55.48% of the variance in the </a:t>
                </a:r>
                <a:r>
                  <a:rPr i="1"/>
                  <a:t>ranks</a:t>
                </a:r>
                <a:r>
                  <a:rPr/>
                  <a:t> of one variable can be explained by the ranks of the other. This is similar to how R² works in linear regression, but specifically for ranked data.</a:t>
                </a:r>
              </a:p>
            </p:txBody>
          </p:sp>
        </mc:Choice>
      </mc:AlternateContent>
      <p:sp>
        <p:nvSpPr>
          <p:cNvPr id="4" name="Content Placeholder 3"/>
          <p:cNvSpPr>
            <a:spLocks noGrp="1"/>
          </p:cNvSpPr>
          <p:nvPr>
            <p:ph idx="2" sz="half"/>
          </p:nvPr>
        </p:nvSpPr>
        <p:spPr/>
        <p:txBody>
          <a:bodyPr/>
          <a:lstStyle/>
          <a:p>
            <a:pPr lvl="0" indent="0">
              <a:buNone/>
            </a:pPr>
            <a:r>
              <a:rPr>
                <a:latin typeface="Courier"/>
              </a:rPr>
              <a:t>
    Spearman's rank correlation rho
data:  lion_data$proportion_black and lion_data$age_years
S = 1392.1, p-value = 1.013e-06
alternative hypothesis: true rho is not equal to 0
sample estimates:
      rho 
0.7448561 </a:t>
            </a:r>
          </a:p>
        </p:txBody>
      </p:sp>
    </p:spTree>
  </p:cSl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Correlation — Important Considerations</a:t>
            </a:r>
          </a:p>
        </p:txBody>
      </p:sp>
      <p:sp>
        <p:nvSpPr>
          <p:cNvPr id="3" name="Content Placeholder 2"/>
          <p:cNvSpPr>
            <a:spLocks noGrp="1"/>
          </p:cNvSpPr>
          <p:nvPr>
            <p:ph idx="1" sz="half"/>
          </p:nvPr>
        </p:nvSpPr>
        <p:spPr/>
        <p:txBody>
          <a:bodyPr/>
          <a:lstStyle/>
          <a:p>
            <a:pPr lvl="0"/>
            <a:r>
              <a:rPr b="1"/>
              <a:t>The correlation coefficient depends on the range</a:t>
            </a:r>
          </a:p>
          <a:p>
            <a:pPr lvl="1"/>
            <a:r>
              <a:rPr/>
              <a:t>Restricting the range of values can reduce the correlation coefficient</a:t>
            </a:r>
          </a:p>
          <a:p>
            <a:pPr lvl="1"/>
            <a:r>
              <a:rPr/>
              <a:t>Comparing correlations between studies requires similar ranges of values</a:t>
            </a:r>
          </a:p>
          <a:p>
            <a:pPr lvl="0"/>
            <a:r>
              <a:rPr b="1"/>
              <a:t>Measurement error affects correlation</a:t>
            </a:r>
          </a:p>
          <a:p>
            <a:pPr lvl="1"/>
            <a:r>
              <a:rPr/>
              <a:t>Measurement error in X or Y tends to weaken observed correlation</a:t>
            </a:r>
          </a:p>
          <a:p>
            <a:pPr lvl="1"/>
            <a:r>
              <a:rPr/>
              <a:t>This bias is called </a:t>
            </a:r>
            <a:r>
              <a:rPr b="1"/>
              <a:t>attenuation</a:t>
            </a:r>
          </a:p>
          <a:p>
            <a:pPr lvl="1"/>
            <a:r>
              <a:rPr/>
              <a:t>True correlation is typically stronger than the observed correlation</a:t>
            </a:r>
          </a:p>
          <a:p>
            <a:pPr lvl="0"/>
            <a:r>
              <a:rPr b="1"/>
              <a:t>Correlation vs. Causation</a:t>
            </a:r>
          </a:p>
          <a:p>
            <a:pPr lvl="1"/>
            <a:r>
              <a:rPr/>
              <a:t>Correlation does not imply causation</a:t>
            </a:r>
          </a:p>
          <a:p>
            <a:pPr lvl="1"/>
            <a:r>
              <a:rPr/>
              <a:t>Three possible explanations: (1) X causes Y, (2) Y causes X, (3) Z (a third variable) causes both X and Y</a:t>
            </a:r>
          </a:p>
          <a:p>
            <a:pPr lvl="0"/>
            <a:r>
              <a:rPr b="1"/>
              <a:t>Correlation significance test</a:t>
            </a:r>
          </a:p>
          <a:p>
            <a:pPr lvl="1"/>
            <a:r>
              <a:rPr/>
              <a:t>H₀: ρ = 0 (no correlation in population); H₁: ρ ≠ 0</a:t>
            </a:r>
          </a:p>
          <a:p>
            <a:pPr lvl="1"/>
            <a:r>
              <a:rPr/>
              <a:t>Test statistic: t = r / SE(r), with df = n − 2</a:t>
            </a:r>
          </a:p>
        </p:txBody>
      </p:sp>
      <p:pic>
        <p:nvPicPr>
          <p:cNvPr descr="correlation_linear_models_lecture_files/figure-pptx/unnamed-chunk-11-1.png" id="0" name="Picture 1"/>
          <p:cNvPicPr>
            <a:picLocks noGrp="1" noChangeAspect="1"/>
          </p:cNvPicPr>
          <p:nvPr/>
        </p:nvPicPr>
        <p:blipFill>
          <a:blip r:embed="rId2"/>
          <a:stretch>
            <a:fillRect/>
          </a:stretch>
        </p:blipFill>
        <p:spPr bwMode="auto">
          <a:xfrm>
            <a:off x="6121400" y="1041400"/>
            <a:ext cx="2781300" cy="3708400"/>
          </a:xfrm>
          <a:prstGeom prst="rect">
            <a:avLst/>
          </a:prstGeom>
          <a:noFill/>
          <a:ln w="9525">
            <a:noFill/>
            <a:headEnd/>
            <a:tailEnd/>
          </a:ln>
        </p:spPr>
      </p:pic>
    </p:spTree>
  </p:cSl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Part 4 · Linear Regression — the Model</a:t>
            </a:r>
          </a:p>
        </p:txBody>
      </p:sp>
    </p:spTree>
  </p:cSl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The Simple Linear Regression Model</a:t>
            </a:r>
          </a:p>
        </p:txBody>
      </p:sp>
      <mc:AlternateContent xmlns:mc="http://schemas.openxmlformats.org/markup-compatibility/2006">
        <mc:Choice xmlns:a14="http://schemas.microsoft.com/office/drawing/2010/main" Requires="a14">
          <p:sp>
            <p:nvSpPr>
              <p:cNvPr id="3" name="Content Placeholder 2"/>
              <p:cNvSpPr>
                <a:spLocks noGrp="1"/>
              </p:cNvSpPr>
              <p:nvPr>
                <p:ph idx="1" sz="half"/>
              </p:nvPr>
            </p:nvSpPr>
            <p:spPr/>
            <p:txBody>
              <a:bodyPr/>
              <a:lstStyle/>
              <a:p>
                <a:pPr lvl="0" indent="0" marL="0">
                  <a:buNone/>
                </a:pPr>
                <a:r>
                  <a:rPr b="1"/>
                  <a:t>Simple linear regression</a:t>
                </a:r>
                <a:r>
                  <a:rPr/>
                  <a:t> models the relationship between a response variable (Y) and a predictor variable (X).</a:t>
                </a:r>
              </a:p>
              <a:p>
                <a:pPr lvl="0" indent="0" marL="0">
                  <a:buNone/>
                </a:pPr>
                <a:r>
                  <a:rPr/>
                  <a:t>The </a:t>
                </a:r>
                <a:r>
                  <a:rPr b="1"/>
                  <a:t>population</a:t>
                </a:r>
                <a:r>
                  <a:rPr/>
                  <a:t> regression model: </a:t>
                </a:r>
                <a14:m>
                  <m:oMath xmlns:m="http://schemas.openxmlformats.org/officeDocument/2006/math">
                    <m:r>
                      <m:t>Y</m:t>
                    </m:r>
                    <m:r>
                      <m:rPr>
                        <m:sty m:val="p"/>
                      </m:rPr>
                      <m:t>=</m:t>
                    </m:r>
                    <m:r>
                      <m:t>α</m:t>
                    </m:r>
                    <m:r>
                      <m:rPr>
                        <m:sty m:val="p"/>
                      </m:rPr>
                      <m:t>+</m:t>
                    </m:r>
                    <m:r>
                      <m:t>β</m:t>
                    </m:r>
                    <m:r>
                      <m:t>X</m:t>
                    </m:r>
                    <m:r>
                      <m:rPr>
                        <m:sty m:val="p"/>
                      </m:rPr>
                      <m:t>+</m:t>
                    </m:r>
                    <m:r>
                      <m:t>ε</m:t>
                    </m:r>
                  </m:oMath>
                </a14:m>
              </a:p>
              <a:p>
                <a:pPr lvl="0"/>
                <a:r>
                  <a:rPr/>
                  <a:t>Y is the response variable</a:t>
                </a:r>
              </a:p>
              <a:p>
                <a:pPr lvl="0"/>
                <a:r>
                  <a:rPr/>
                  <a:t>X is the predictor variable</a:t>
                </a:r>
              </a:p>
              <a:p>
                <a:pPr lvl="0"/>
                <a:r>
                  <a:rPr/>
                  <a:t>α (alpha) is the intercept (value of Y when X = 0)</a:t>
                </a:r>
              </a:p>
              <a:p>
                <a:pPr lvl="0"/>
                <a:r>
                  <a:rPr/>
                  <a:t>β (beta) is the slope (change in Y per unit change in X)</a:t>
                </a:r>
              </a:p>
              <a:p>
                <a:pPr lvl="0"/>
                <a:r>
                  <a:rPr/>
                  <a:t>ε (epsilon) is the error term (random deviation from the line)</a:t>
                </a:r>
              </a:p>
              <a:p>
                <a:pPr lvl="0" indent="0" marL="0">
                  <a:buNone/>
                </a:pPr>
                <a:r>
                  <a:rPr/>
                  <a:t>The </a:t>
                </a:r>
                <a:r>
                  <a:rPr b="1"/>
                  <a:t>sample</a:t>
                </a:r>
                <a:r>
                  <a:rPr/>
                  <a:t> regression equation: </a:t>
                </a:r>
                <a14:m>
                  <m:oMath xmlns:m="http://schemas.openxmlformats.org/officeDocument/2006/math">
                    <m:acc>
                      <m:accPr>
                        <m:chr m:val="̂"/>
                      </m:accPr>
                      <m:e>
                        <m:r>
                          <m:t>Y</m:t>
                        </m:r>
                      </m:e>
                    </m:acc>
                    <m:r>
                      <m:rPr>
                        <m:sty m:val="p"/>
                      </m:rPr>
                      <m:t>=</m:t>
                    </m:r>
                    <m:r>
                      <m:t>a</m:t>
                    </m:r>
                    <m:r>
                      <m:rPr>
                        <m:sty m:val="p"/>
                      </m:rPr>
                      <m:t>+</m:t>
                    </m:r>
                    <m:r>
                      <m:t>b</m:t>
                    </m:r>
                    <m:r>
                      <m:t>X</m:t>
                    </m:r>
                  </m:oMath>
                </a14:m>
              </a:p>
              <a:p>
                <a:pPr lvl="0"/>
                <a14:m>
                  <m:oMath xmlns:m="http://schemas.openxmlformats.org/officeDocument/2006/math">
                    <m:acc>
                      <m:accPr>
                        <m:chr m:val="̂"/>
                      </m:accPr>
                      <m:e>
                        <m:r>
                          <m:t>Y</m:t>
                        </m:r>
                      </m:e>
                    </m:acc>
                  </m:oMath>
                </a14:m>
                <a:r>
                  <a:rPr/>
                  <a:t> is the predicted value of Y; a estimates α; b estimates β</a:t>
                </a:r>
              </a:p>
              <a:p>
                <a:pPr lvl="0" indent="0" marL="0">
                  <a:buNone/>
                </a:pPr>
                <a:r>
                  <a:rPr b="1"/>
                  <a:t>Method of least squares:</a:t>
                </a:r>
                <a:r>
                  <a:rPr/>
                  <a:t> the line is chosen to minimize the sum of squared vertical distances (residuals) between observed and predicted Y values.</a:t>
                </a:r>
              </a:p>
              <a:p>
                <a:pPr lvl="0" indent="0" marL="1270000">
                  <a:buNone/>
                </a:pPr>
                <a:r>
                  <a:rPr sz="2000" b="1"/>
                  <a:t>Note</a:t>
                </a:r>
              </a:p>
              <a:p>
                <a:pPr lvl="0" indent="0" marL="1270000">
                  <a:buNone/>
                </a:pPr>
                <a:r>
                  <a:rPr sz="2000" b="1"/>
                  <a:t>📖 Reference</a:t>
                </a:r>
              </a:p>
              <a:p>
                <a:pPr lvl="0" indent="0" marL="1270000">
                  <a:buNone/>
                </a:pPr>
                <a:r>
                  <a:rPr sz="2000"/>
                  <a:t>Whitlock &amp; Schluter, Ch. 17 — Regression, is the primary reference for the rest of this lecture.</a:t>
                </a:r>
              </a:p>
            </p:txBody>
          </p:sp>
        </mc:Choice>
      </mc:AlternateContent>
      <p:pic>
        <p:nvPicPr>
          <p:cNvPr descr="images/clipboard-3360244964.png" id="0" name="Picture 1"/>
          <p:cNvPicPr>
            <a:picLocks noGrp="1" noChangeAspect="1"/>
          </p:cNvPicPr>
          <p:nvPr/>
        </p:nvPicPr>
        <p:blipFill>
          <a:blip r:embed="rId2"/>
          <a:stretch>
            <a:fillRect/>
          </a:stretch>
        </p:blipFill>
        <p:spPr bwMode="auto">
          <a:xfrm>
            <a:off x="6769100" y="660400"/>
            <a:ext cx="1473200" cy="3962400"/>
          </a:xfrm>
          <a:prstGeom prst="rect">
            <a:avLst/>
          </a:prstGeom>
          <a:noFill/>
          <a:ln w="9525">
            <a:noFill/>
            <a:headEnd/>
            <a:tailEnd/>
          </a:ln>
        </p:spPr>
      </p:pic>
      <p:sp>
        <p:nvSpPr>
          <p:cNvPr id="1" name="TextBox 3"/>
          <p:cNvSpPr txBox="1"/>
          <p:nvPr>
            <p:ph idx="1"/>
          </p:nvPr>
        </p:nvSpPr>
        <p:spPr>
          <a:xfrm>
            <a:off x="6121400" y="4622800"/>
            <a:ext cx="2781300" cy="508000"/>
          </a:xfrm>
          <a:prstGeom prst="rect">
            <a:avLst/>
          </a:prstGeom>
          <a:noFill/>
        </p:spPr>
        <p:txBody>
          <a:bodyPr/>
          <a:lstStyle/>
          <a:p>
            <a:pPr lvl="0" indent="0" marL="0" algn="ctr">
              <a:buNone/>
            </a:pPr>
            <a:r>
              <a:rPr/>
              <a:t>Three stacked scatterplots of lion age versus proportion black on the nose, each with a different candidate line and vertical residual segments labeled ‘Large deviations,’ ‘Smaller deviations,’ and ‘Smallest deviations,’ illustrating that least squares picks the line minimizing total squared residuals.</a:t>
            </a:r>
          </a:p>
        </p:txBody>
      </p:sp>
    </p:spTree>
  </p:cSl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The Simple Linear Regression Model — the Lion Data</a:t>
            </a:r>
          </a:p>
        </p:txBody>
      </p:sp>
      <mc:AlternateContent xmlns:mc="http://schemas.openxmlformats.org/markup-compatibility/2006">
        <mc:Choice xmlns:a14="http://schemas.microsoft.com/office/drawing/2010/main" Requires="a14">
          <p:sp>
            <p:nvSpPr>
              <p:cNvPr id="3" name="Content Placeholder 2"/>
              <p:cNvSpPr>
                <a:spLocks noGrp="1"/>
              </p:cNvSpPr>
              <p:nvPr>
                <p:ph idx="1" sz="half"/>
              </p:nvPr>
            </p:nvSpPr>
            <p:spPr/>
            <p:txBody>
              <a:bodyPr/>
              <a:lstStyle/>
              <a:p>
                <a:pPr lvl="0" indent="0" marL="0">
                  <a:buNone/>
                </a:pPr>
                <a:r>
                  <a:rPr b="1"/>
                  <a:t>Simple linear regression</a:t>
                </a:r>
                <a:r>
                  <a:rPr/>
                  <a:t> models the relationship between a response variable (Y) and a predictor variable (X).</a:t>
                </a:r>
              </a:p>
              <a:p>
                <a:pPr lvl="0" indent="0" marL="0">
                  <a:buNone/>
                </a:pPr>
                <a:r>
                  <a:rPr/>
                  <a:t>The </a:t>
                </a:r>
                <a:r>
                  <a:rPr b="1"/>
                  <a:t>population</a:t>
                </a:r>
                <a:r>
                  <a:rPr/>
                  <a:t> regression model: </a:t>
                </a:r>
                <a14:m>
                  <m:oMath xmlns:m="http://schemas.openxmlformats.org/officeDocument/2006/math">
                    <m:r>
                      <m:t>Y</m:t>
                    </m:r>
                    <m:r>
                      <m:rPr>
                        <m:sty m:val="p"/>
                      </m:rPr>
                      <m:t>=</m:t>
                    </m:r>
                    <m:r>
                      <m:t>α</m:t>
                    </m:r>
                    <m:r>
                      <m:rPr>
                        <m:sty m:val="p"/>
                      </m:rPr>
                      <m:t>+</m:t>
                    </m:r>
                    <m:r>
                      <m:t>β</m:t>
                    </m:r>
                    <m:r>
                      <m:t>X</m:t>
                    </m:r>
                    <m:r>
                      <m:rPr>
                        <m:sty m:val="p"/>
                      </m:rPr>
                      <m:t>+</m:t>
                    </m:r>
                    <m:r>
                      <m:t>ε</m:t>
                    </m:r>
                  </m:oMath>
                </a14:m>
              </a:p>
              <a:p>
                <a:pPr lvl="0" indent="0" marL="0">
                  <a:buNone/>
                </a:pPr>
                <a:r>
                  <a:rPr/>
                  <a:t>The </a:t>
                </a:r>
                <a:r>
                  <a:rPr b="1"/>
                  <a:t>sample</a:t>
                </a:r>
                <a:r>
                  <a:rPr/>
                  <a:t> regression equation: </a:t>
                </a:r>
                <a14:m>
                  <m:oMath xmlns:m="http://schemas.openxmlformats.org/officeDocument/2006/math">
                    <m:acc>
                      <m:accPr>
                        <m:chr m:val="̂"/>
                      </m:accPr>
                      <m:e>
                        <m:r>
                          <m:t>Y</m:t>
                        </m:r>
                      </m:e>
                    </m:acc>
                    <m:r>
                      <m:rPr>
                        <m:sty m:val="p"/>
                      </m:rPr>
                      <m:t>=</m:t>
                    </m:r>
                    <m:r>
                      <m:t>a</m:t>
                    </m:r>
                    <m:r>
                      <m:rPr>
                        <m:sty m:val="p"/>
                      </m:rPr>
                      <m:t>+</m:t>
                    </m:r>
                    <m:r>
                      <m:t>b</m:t>
                    </m:r>
                    <m:r>
                      <m:t>X</m:t>
                    </m:r>
                  </m:oMath>
                </a14:m>
              </a:p>
              <a:p>
                <a:pPr lvl="0" indent="0" marL="0">
                  <a:buNone/>
                </a:pPr>
                <a:r>
                  <a:rPr b="1"/>
                  <a:t>Method of least squares:</a:t>
                </a:r>
                <a:r>
                  <a:rPr/>
                  <a:t> the line is chosen to minimize the sum of squared vertical distances (residuals) between observed and predicted Y values.</a:t>
                </a:r>
              </a:p>
            </p:txBody>
          </p:sp>
        </mc:Choice>
      </mc:AlternateContent>
      <p:pic>
        <p:nvPicPr>
          <p:cNvPr descr="correlation_linear_models_lecture_files/figure-pptx/unnamed-chunk-12-1.png" id="0" name="Picture 1"/>
          <p:cNvPicPr>
            <a:picLocks noGrp="1" noChangeAspect="1"/>
          </p:cNvPicPr>
          <p:nvPr/>
        </p:nvPicPr>
        <p:blipFill>
          <a:blip r:embed="rId2"/>
          <a:stretch>
            <a:fillRect/>
          </a:stretch>
        </p:blipFill>
        <p:spPr bwMode="auto">
          <a:xfrm>
            <a:off x="6121400" y="1498600"/>
            <a:ext cx="2781300" cy="2781300"/>
          </a:xfrm>
          <a:prstGeom prst="rect">
            <a:avLst/>
          </a:prstGeom>
          <a:noFill/>
          <a:ln w="9525">
            <a:noFill/>
            <a:headEnd/>
            <a:tailEnd/>
          </a:ln>
        </p:spPr>
      </p:pic>
    </p:spTree>
  </p:cSl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Where We Left Off</a:t>
            </a:r>
          </a:p>
        </p:txBody>
      </p:sp>
      <p:sp>
        <p:nvSpPr>
          <p:cNvPr id="3" name="Content Placeholder 2"/>
          <p:cNvSpPr>
            <a:spLocks noGrp="1"/>
          </p:cNvSpPr>
          <p:nvPr>
            <p:ph idx="1" sz="half"/>
          </p:nvPr>
        </p:nvSpPr>
        <p:spPr/>
        <p:txBody>
          <a:bodyPr/>
          <a:lstStyle/>
          <a:p>
            <a:pPr lvl="0" indent="0" marL="0">
              <a:buNone/>
            </a:pPr>
            <a:r>
              <a:rPr/>
              <a:t>Covered last time:</a:t>
            </a:r>
          </a:p>
          <a:p>
            <a:pPr lvl="0"/>
            <a:r>
              <a:rPr/>
              <a:t>Study design</a:t>
            </a:r>
          </a:p>
          <a:p>
            <a:pPr lvl="0"/>
            <a:r>
              <a:rPr/>
              <a:t>Causality in ecology</a:t>
            </a:r>
          </a:p>
          <a:p>
            <a:pPr lvl="0"/>
            <a:r>
              <a:rPr/>
              <a:t>Experimental design: replication, controls, randomization, independence</a:t>
            </a:r>
          </a:p>
          <a:p>
            <a:pPr lvl="0"/>
            <a:r>
              <a:rPr/>
              <a:t>Sampling in field studies</a:t>
            </a:r>
          </a:p>
          <a:p>
            <a:pPr lvl="0"/>
            <a:r>
              <a:rPr/>
              <a:t>Power analysis: </a:t>
            </a:r>
            <a:r>
              <a:rPr i="1"/>
              <a:t>a priori</a:t>
            </a:r>
            <a:r>
              <a:rPr/>
              <a:t> and </a:t>
            </a:r>
            <a:r>
              <a:rPr i="1"/>
              <a:t>post hoc</a:t>
            </a:r>
          </a:p>
          <a:p>
            <a:pPr lvl="0"/>
            <a:r>
              <a:rPr/>
              <a:t>Study design and analysis</a:t>
            </a:r>
          </a:p>
        </p:txBody>
      </p:sp>
      <p:pic>
        <p:nvPicPr>
          <p:cNvPr descr="correlation_linear_models_lecture_files/figure-pptx/unnamed-chunk-2-1.png" id="0" name="Picture 1"/>
          <p:cNvPicPr>
            <a:picLocks noGrp="1" noChangeAspect="1"/>
          </p:cNvPicPr>
          <p:nvPr/>
        </p:nvPicPr>
        <p:blipFill>
          <a:blip r:embed="rId2"/>
          <a:stretch>
            <a:fillRect/>
          </a:stretch>
        </p:blipFill>
        <p:spPr bwMode="auto">
          <a:xfrm>
            <a:off x="6121400" y="1676400"/>
            <a:ext cx="2781300" cy="2438400"/>
          </a:xfrm>
          <a:prstGeom prst="rect">
            <a:avLst/>
          </a:prstGeom>
          <a:noFill/>
          <a:ln w="9525">
            <a:noFill/>
            <a:headEnd/>
            <a:tailEnd/>
          </a:ln>
        </p:spPr>
      </p:pic>
    </p:spTree>
  </p:cSl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Example 17.1 — the Lion Regression Equation</a:t>
            </a:r>
          </a:p>
        </p:txBody>
      </p:sp>
      <mc:AlternateContent xmlns:mc="http://schemas.openxmlformats.org/markup-compatibility/2006">
        <mc:Choice xmlns:a14="http://schemas.microsoft.com/office/drawing/2010/main" Requires="a14">
          <p:sp>
            <p:nvSpPr>
              <p:cNvPr id="3" name="Content Placeholder 2"/>
              <p:cNvSpPr>
                <a:spLocks noGrp="1"/>
              </p:cNvSpPr>
              <p:nvPr>
                <p:ph idx="1" sz="half"/>
              </p:nvPr>
            </p:nvSpPr>
            <p:spPr/>
            <p:txBody>
              <a:bodyPr/>
              <a:lstStyle/>
              <a:p>
                <a:pPr lvl="0" indent="0" marL="0">
                  <a:buNone/>
                </a:pPr>
                <a:r>
                  <a:rPr/>
                  <a:t>From Example 17.1 in the textbook, the regression line for the lion data is:</a:t>
                </a:r>
              </a:p>
              <a:p>
                <a:pPr lvl="0" indent="0" marL="0">
                  <a:buNone/>
                </a:pPr>
                <a14:m>
                  <m:oMathPara xmlns:m="http://schemas.openxmlformats.org/officeDocument/2006/math">
                    <m:oMathParaPr>
                      <m:jc m:val="center"/>
                    </m:oMathParaPr>
                    <m:oMath>
                      <m:r>
                        <m:rPr>
                          <m:nor/>
                          <m:sty m:val="p"/>
                        </m:rPr>
                        <m:t>age</m:t>
                      </m:r>
                      <m:r>
                        <m:rPr>
                          <m:sty m:val="p"/>
                        </m:rPr>
                        <m:t>=</m:t>
                      </m:r>
                      <m:r>
                        <m:t>0.88</m:t>
                      </m:r>
                      <m:r>
                        <m:rPr>
                          <m:sty m:val="p"/>
                        </m:rPr>
                        <m:t>+</m:t>
                      </m:r>
                      <m:r>
                        <m:t>10.65</m:t>
                      </m:r>
                      <m:r>
                        <m:rPr>
                          <m:sty m:val="p"/>
                        </m:rPr>
                        <m:t>×</m:t>
                      </m:r>
                      <m:sSub>
                        <m:e>
                          <m:r>
                            <m:rPr>
                              <m:nor/>
                              <m:sty m:val="p"/>
                            </m:rPr>
                            <m:t>proportion</m:t>
                          </m:r>
                        </m:e>
                        <m:sub>
                          <m:r>
                            <m:t>b</m:t>
                          </m:r>
                          <m:r>
                            <m:t>l</m:t>
                          </m:r>
                          <m:r>
                            <m:t>a</m:t>
                          </m:r>
                          <m:r>
                            <m:t>c</m:t>
                          </m:r>
                          <m:r>
                            <m:t>k</m:t>
                          </m:r>
                        </m:sub>
                      </m:sSub>
                    </m:oMath>
                  </m:oMathPara>
                </a14:m>
              </a:p>
              <a:p>
                <a:pPr lvl="0" indent="0" marL="0">
                  <a:buNone/>
                </a:pPr>
                <a:r>
                  <a:rPr/>
                  <a:t>This means:</a:t>
                </a:r>
              </a:p>
              <a:p>
                <a:pPr lvl="0"/>
                <a:r>
                  <a:rPr/>
                  <a:t>When a lion has no black on its nose (proportion = 0), its predicted age is 0.88 years</a:t>
                </a:r>
              </a:p>
              <a:p>
                <a:pPr lvl="0"/>
                <a:r>
                  <a:rPr/>
                  <a:t>For each 0.1 increase in the proportion of black, age increases by 1.065 years</a:t>
                </a:r>
              </a:p>
              <a:p>
                <a:pPr lvl="0"/>
                <a:r>
                  <a:rPr/>
                  <a:t>The slope (10.65) indicates that lions with more black on their noses tend to be older</a:t>
                </a:r>
              </a:p>
            </p:txBody>
          </p:sp>
        </mc:Choice>
      </mc:AlternateContent>
      <p:pic>
        <p:nvPicPr>
          <p:cNvPr descr="correlation_linear_models_lecture_files/figure-pptx/unnamed-chunk-13-1.png" id="0" name="Picture 1"/>
          <p:cNvPicPr>
            <a:picLocks noGrp="1" noChangeAspect="1"/>
          </p:cNvPicPr>
          <p:nvPr/>
        </p:nvPicPr>
        <p:blipFill>
          <a:blip r:embed="rId2"/>
          <a:stretch>
            <a:fillRect/>
          </a:stretch>
        </p:blipFill>
        <p:spPr bwMode="auto">
          <a:xfrm>
            <a:off x="6121400" y="1638300"/>
            <a:ext cx="2781300" cy="2501900"/>
          </a:xfrm>
          <a:prstGeom prst="rect">
            <a:avLst/>
          </a:prstGeom>
          <a:noFill/>
          <a:ln w="9525">
            <a:noFill/>
            <a:headEnd/>
            <a:tailEnd/>
          </a:ln>
        </p:spPr>
      </p:pic>
    </p:spTree>
  </p:cSl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Male Lions and Nose Pigmentation</a:t>
            </a:r>
          </a:p>
        </p:txBody>
      </p:sp>
      <p:sp>
        <p:nvSpPr>
          <p:cNvPr id="3" name="Content Placeholder 2"/>
          <p:cNvSpPr>
            <a:spLocks noGrp="1"/>
          </p:cNvSpPr>
          <p:nvPr>
            <p:ph idx="1" sz="half"/>
          </p:nvPr>
        </p:nvSpPr>
        <p:spPr/>
        <p:txBody>
          <a:bodyPr/>
          <a:lstStyle/>
          <a:p>
            <a:pPr lvl="0"/>
            <a:r>
              <a:rPr/>
              <a:t>Male lions develop more black pigmentation on their noses as they age</a:t>
            </a:r>
          </a:p>
          <a:p>
            <a:pPr lvl="0"/>
            <a:r>
              <a:rPr/>
              <a:t>This relationship can be used to estimate the age of lions in the field</a:t>
            </a:r>
          </a:p>
        </p:txBody>
      </p:sp>
      <p:sp>
        <p:nvSpPr>
          <p:cNvPr id="4" name="Content Placeholder 3"/>
          <p:cNvSpPr>
            <a:spLocks noGrp="1"/>
          </p:cNvSpPr>
          <p:nvPr>
            <p:ph idx="2" sz="half"/>
          </p:nvPr>
        </p:nvSpPr>
        <p:spPr/>
        <p:txBody>
          <a:bodyPr/>
          <a:lstStyle/>
          <a:p>
            <a:pPr lvl="0" indent="0">
              <a:buNone/>
            </a:pPr>
            <a:r>
              <a:rPr>
                <a:latin typeface="Courier"/>
              </a:rPr>
              <a:t>
Call:
lm(formula = age_years ~ proportion_black, data = lion_data)
Residuals:
    Min      1Q  Median      3Q     Max 
-2.5449 -1.1117 -0.5285  0.9635  4.3421 
Coefficients:
                 Estimate Std. Error t value Pr(&gt;|t|)    
(Intercept)        0.8790     0.5688   1.545    0.133    
proportion_black  10.6471     1.5095   7.053 7.68e-08 ***
---
Signif. codes:  0 '***' 0.001 '**' 0.01 '*' 0.05 '.' 0.1 ' ' 1
Residual standard error: 1.669 on 30 degrees of freedom
Multiple R-squared:  0.6238,    Adjusted R-squared:  0.6113 
F-statistic: 49.75 on 1 and 30 DF,  p-value: 7.677e-08</a:t>
            </a:r>
          </a:p>
        </p:txBody>
      </p:sp>
    </p:spTree>
  </p:cSl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Calculating the Slope and Intercept by Hand</a:t>
            </a:r>
          </a:p>
        </p:txBody>
      </p:sp>
      <mc:AlternateContent xmlns:mc="http://schemas.openxmlformats.org/markup-compatibility/2006">
        <mc:Choice xmlns:a14="http://schemas.microsoft.com/office/drawing/2010/main" Requires="a14">
          <p:sp>
            <p:nvSpPr>
              <p:cNvPr id="3" name="Content Placeholder 2"/>
              <p:cNvSpPr>
                <a:spLocks noGrp="1"/>
              </p:cNvSpPr>
              <p:nvPr>
                <p:ph idx="1" sz="half"/>
              </p:nvPr>
            </p:nvSpPr>
            <p:spPr/>
            <p:txBody>
              <a:bodyPr/>
              <a:lstStyle/>
              <a:p>
                <a:pPr lvl="0" indent="0" marL="0">
                  <a:buNone/>
                </a:pPr>
                <a:r>
                  <a:rPr/>
                  <a:t>The calculation for slope (m) is:</a:t>
                </a:r>
              </a:p>
              <a:p>
                <a:pPr lvl="0" indent="0" marL="0">
                  <a:buNone/>
                </a:pPr>
                <a14:m>
                  <m:oMathPara xmlns:m="http://schemas.openxmlformats.org/officeDocument/2006/math">
                    <m:oMathParaPr>
                      <m:jc m:val="center"/>
                    </m:oMathParaPr>
                    <m:oMath>
                      <m:r>
                        <m:t>m</m:t>
                      </m:r>
                      <m:r>
                        <m:rPr>
                          <m:sty m:val="p"/>
                        </m:rPr>
                        <m:t>=</m:t>
                      </m:r>
                      <m:f>
                        <m:fPr>
                          <m:type m:val="bar"/>
                        </m:fPr>
                        <m:num>
                          <m:nary>
                            <m:naryPr>
                              <m:chr m:val="∑"/>
                              <m:limLoc m:val="undOvr"/>
                              <m:subHide m:val="off"/>
                              <m:supHide m:val="on"/>
                            </m:naryPr>
                            <m:sub>
                              <m:r>
                                <m:t>i</m:t>
                              </m:r>
                            </m:sub>
                            <m:sup>
                              <m:r>
                                <m:t>​</m:t>
                              </m:r>
                            </m:sup>
                            <m:e>
                              <m:r>
                                <m:rPr>
                                  <m:sty m:val="p"/>
                                </m:rPr>
                                <m:t>(</m:t>
                              </m:r>
                            </m:e>
                          </m:nary>
                          <m:sSub>
                            <m:e>
                              <m:r>
                                <m:t>X</m:t>
                              </m:r>
                            </m:e>
                            <m:sub>
                              <m:r>
                                <m:t>i</m:t>
                              </m:r>
                            </m:sub>
                          </m:sSub>
                          <m:r>
                            <m:rPr>
                              <m:sty m:val="p"/>
                            </m:rPr>
                            <m:t>−</m:t>
                          </m:r>
                          <m:acc>
                            <m:accPr>
                              <m:chr m:val="‾"/>
                            </m:accPr>
                            <m:e>
                              <m:r>
                                <m:t>X</m:t>
                              </m:r>
                            </m:e>
                          </m:acc>
                          <m:r>
                            <m:rPr>
                              <m:sty m:val="p"/>
                            </m:rPr>
                            <m:t>)</m:t>
                          </m:r>
                          <m:r>
                            <m:rPr>
                              <m:sty m:val="p"/>
                            </m:rPr>
                            <m:t>(</m:t>
                          </m:r>
                          <m:sSub>
                            <m:e>
                              <m:r>
                                <m:t>Y</m:t>
                              </m:r>
                            </m:e>
                            <m:sub>
                              <m:r>
                                <m:t>i</m:t>
                              </m:r>
                            </m:sub>
                          </m:sSub>
                          <m:r>
                            <m:rPr>
                              <m:sty m:val="p"/>
                            </m:rPr>
                            <m:t>−</m:t>
                          </m:r>
                          <m:acc>
                            <m:accPr>
                              <m:chr m:val="‾"/>
                            </m:accPr>
                            <m:e>
                              <m:r>
                                <m:t>Y</m:t>
                              </m:r>
                            </m:e>
                          </m:acc>
                          <m:r>
                            <m:rPr>
                              <m:sty m:val="p"/>
                            </m:rPr>
                            <m:t>)</m:t>
                          </m:r>
                        </m:num>
                        <m:den>
                          <m:nary>
                            <m:naryPr>
                              <m:chr m:val="∑"/>
                              <m:limLoc m:val="undOvr"/>
                              <m:subHide m:val="off"/>
                              <m:supHide m:val="on"/>
                            </m:naryPr>
                            <m:sub>
                              <m:r>
                                <m:t>i</m:t>
                              </m:r>
                            </m:sub>
                            <m:sup>
                              <m:r>
                                <m:t>​</m:t>
                              </m:r>
                            </m:sup>
                            <m:e>
                              <m:r>
                                <m:rPr>
                                  <m:sty m:val="p"/>
                                </m:rPr>
                                <m:t>(</m:t>
                              </m:r>
                            </m:e>
                          </m:nary>
                          <m:sSub>
                            <m:e>
                              <m:r>
                                <m:t>X</m:t>
                              </m:r>
                            </m:e>
                            <m:sub>
                              <m:r>
                                <m:t>i</m:t>
                              </m:r>
                            </m:sub>
                          </m:sSub>
                          <m:r>
                            <m:rPr>
                              <m:sty m:val="p"/>
                            </m:rPr>
                            <m:t>−</m:t>
                          </m:r>
                          <m:acc>
                            <m:accPr>
                              <m:chr m:val="‾"/>
                            </m:accPr>
                            <m:e>
                              <m:r>
                                <m:t>X</m:t>
                              </m:r>
                            </m:e>
                          </m:acc>
                          <m:sSup>
                            <m:e>
                              <m:r>
                                <m:rPr>
                                  <m:sty m:val="p"/>
                                </m:rPr>
                                <m:t>)</m:t>
                              </m:r>
                            </m:e>
                            <m:sup>
                              <m:r>
                                <m:t>2</m:t>
                              </m:r>
                            </m:sup>
                          </m:sSup>
                        </m:den>
                      </m:f>
                    </m:oMath>
                  </m:oMathPara>
                </a14:m>
              </a:p>
              <a:p>
                <a:pPr lvl="0" indent="0" marL="0">
                  <a:buNone/>
                </a:pPr>
                <a:r>
                  <a:rPr/>
                  <a:t>Given:</a:t>
                </a:r>
              </a:p>
              <a:p>
                <a:pPr lvl="0"/>
                <a14:m>
                  <m:oMath xmlns:m="http://schemas.openxmlformats.org/officeDocument/2006/math">
                    <m:acc>
                      <m:accPr>
                        <m:chr m:val="‾"/>
                      </m:accPr>
                      <m:e>
                        <m:r>
                          <m:t>X</m:t>
                        </m:r>
                      </m:e>
                    </m:acc>
                    <m:r>
                      <m:rPr>
                        <m:sty m:val="p"/>
                      </m:rPr>
                      <m:t>=</m:t>
                    </m:r>
                    <m:r>
                      <m:t>0.3222</m:t>
                    </m:r>
                  </m:oMath>
                </a14:m>
              </a:p>
              <a:p>
                <a:pPr lvl="0"/>
                <a14:m>
                  <m:oMath xmlns:m="http://schemas.openxmlformats.org/officeDocument/2006/math">
                    <m:acc>
                      <m:accPr>
                        <m:chr m:val="‾"/>
                      </m:accPr>
                      <m:e>
                        <m:r>
                          <m:t>Y</m:t>
                        </m:r>
                      </m:e>
                    </m:acc>
                    <m:r>
                      <m:rPr>
                        <m:sty m:val="p"/>
                      </m:rPr>
                      <m:t>=</m:t>
                    </m:r>
                    <m:r>
                      <m:t>4.3094</m:t>
                    </m:r>
                  </m:oMath>
                </a14:m>
              </a:p>
              <a:p>
                <a:pPr lvl="0"/>
                <a14:m>
                  <m:oMath xmlns:m="http://schemas.openxmlformats.org/officeDocument/2006/math">
                    <m:nary>
                      <m:naryPr>
                        <m:chr m:val="∑"/>
                        <m:limLoc m:val="undOvr"/>
                        <m:subHide m:val="off"/>
                        <m:supHide m:val="on"/>
                      </m:naryPr>
                      <m:sub>
                        <m:r>
                          <m:t>i</m:t>
                        </m:r>
                      </m:sub>
                      <m:sup>
                        <m:r>
                          <m:t>​</m:t>
                        </m:r>
                      </m:sup>
                      <m:e>
                        <m:r>
                          <m:rPr>
                            <m:sty m:val="p"/>
                          </m:rPr>
                          <m:t>(</m:t>
                        </m:r>
                      </m:e>
                    </m:nary>
                    <m:sSub>
                      <m:e>
                        <m:r>
                          <m:t>X</m:t>
                        </m:r>
                      </m:e>
                      <m:sub>
                        <m:r>
                          <m:t>i</m:t>
                        </m:r>
                      </m:sub>
                    </m:sSub>
                    <m:r>
                      <m:rPr>
                        <m:sty m:val="p"/>
                      </m:rPr>
                      <m:t>−</m:t>
                    </m:r>
                    <m:acc>
                      <m:accPr>
                        <m:chr m:val="‾"/>
                      </m:accPr>
                      <m:e>
                        <m:r>
                          <m:t>X</m:t>
                        </m:r>
                      </m:e>
                    </m:acc>
                    <m:sSup>
                      <m:e>
                        <m:r>
                          <m:rPr>
                            <m:sty m:val="p"/>
                          </m:rPr>
                          <m:t>)</m:t>
                        </m:r>
                      </m:e>
                      <m:sup>
                        <m:r>
                          <m:t>2</m:t>
                        </m:r>
                      </m:sup>
                    </m:sSup>
                    <m:r>
                      <m:rPr>
                        <m:sty m:val="p"/>
                      </m:rPr>
                      <m:t>=</m:t>
                    </m:r>
                    <m:r>
                      <m:t>1.2221</m:t>
                    </m:r>
                  </m:oMath>
                </a14:m>
              </a:p>
              <a:p>
                <a:pPr lvl="0"/>
                <a14:m>
                  <m:oMath xmlns:m="http://schemas.openxmlformats.org/officeDocument/2006/math">
                    <m:nary>
                      <m:naryPr>
                        <m:chr m:val="∑"/>
                        <m:limLoc m:val="undOvr"/>
                        <m:subHide m:val="off"/>
                        <m:supHide m:val="on"/>
                      </m:naryPr>
                      <m:sub>
                        <m:r>
                          <m:t>i</m:t>
                        </m:r>
                      </m:sub>
                      <m:sup>
                        <m:r>
                          <m:t>​</m:t>
                        </m:r>
                      </m:sup>
                      <m:e>
                        <m:r>
                          <m:rPr>
                            <m:sty m:val="p"/>
                          </m:rPr>
                          <m:t>(</m:t>
                        </m:r>
                      </m:e>
                    </m:nary>
                    <m:sSub>
                      <m:e>
                        <m:r>
                          <m:t>X</m:t>
                        </m:r>
                      </m:e>
                      <m:sub>
                        <m:r>
                          <m:t>i</m:t>
                        </m:r>
                      </m:sub>
                    </m:sSub>
                    <m:r>
                      <m:rPr>
                        <m:sty m:val="p"/>
                      </m:rPr>
                      <m:t>−</m:t>
                    </m:r>
                    <m:acc>
                      <m:accPr>
                        <m:chr m:val="‾"/>
                      </m:accPr>
                      <m:e>
                        <m:r>
                          <m:t>X</m:t>
                        </m:r>
                      </m:e>
                    </m:acc>
                    <m:r>
                      <m:rPr>
                        <m:sty m:val="p"/>
                      </m:rPr>
                      <m:t>)</m:t>
                    </m:r>
                    <m:r>
                      <m:rPr>
                        <m:sty m:val="p"/>
                      </m:rPr>
                      <m:t>(</m:t>
                    </m:r>
                    <m:sSub>
                      <m:e>
                        <m:r>
                          <m:t>Y</m:t>
                        </m:r>
                      </m:e>
                      <m:sub>
                        <m:r>
                          <m:t>i</m:t>
                        </m:r>
                      </m:sub>
                    </m:sSub>
                    <m:r>
                      <m:rPr>
                        <m:sty m:val="p"/>
                      </m:rPr>
                      <m:t>−</m:t>
                    </m:r>
                    <m:acc>
                      <m:accPr>
                        <m:chr m:val="‾"/>
                      </m:accPr>
                      <m:e>
                        <m:r>
                          <m:t>Y</m:t>
                        </m:r>
                      </m:e>
                    </m:acc>
                    <m:r>
                      <m:rPr>
                        <m:sty m:val="p"/>
                      </m:rPr>
                      <m:t>)</m:t>
                    </m:r>
                    <m:r>
                      <m:rPr>
                        <m:sty m:val="p"/>
                      </m:rPr>
                      <m:t>=</m:t>
                    </m:r>
                    <m:r>
                      <m:t>13.0123</m:t>
                    </m:r>
                  </m:oMath>
                </a14:m>
              </a:p>
              <a:p>
                <a:pPr lvl="0" indent="0" marL="0">
                  <a:buNone/>
                </a:pPr>
                <a:r>
                  <a:rPr/>
                  <a:t>b = 13.0123 / 1.2221 = 10.647</a:t>
                </a:r>
              </a:p>
              <a:p>
                <a:pPr lvl="0" indent="0" marL="0">
                  <a:buNone/>
                </a:pPr>
                <a:r>
                  <a:rPr/>
                  <a:t>Intercept: </a:t>
                </a:r>
                <a14:m>
                  <m:oMath xmlns:m="http://schemas.openxmlformats.org/officeDocument/2006/math">
                    <m:r>
                      <m:t>b</m:t>
                    </m:r>
                    <m:r>
                      <m:rPr>
                        <m:sty m:val="p"/>
                      </m:rPr>
                      <m:t>=</m:t>
                    </m:r>
                    <m:acc>
                      <m:accPr>
                        <m:chr m:val="‾"/>
                      </m:accPr>
                      <m:e>
                        <m:r>
                          <m:t>Y</m:t>
                        </m:r>
                      </m:e>
                    </m:acc>
                    <m:r>
                      <m:rPr>
                        <m:sty m:val="p"/>
                      </m:rPr>
                      <m:t>−</m:t>
                    </m:r>
                    <m:r>
                      <m:t>m</m:t>
                    </m:r>
                    <m:acc>
                      <m:accPr>
                        <m:chr m:val="‾"/>
                      </m:accPr>
                      <m:e>
                        <m:r>
                          <m:t>X</m:t>
                        </m:r>
                      </m:e>
                    </m:acc>
                    <m:r>
                      <m:rPr>
                        <m:sty m:val="p"/>
                      </m:rPr>
                      <m:t>=</m:t>
                    </m:r>
                    <m:r>
                      <m:t>4.3094</m:t>
                    </m:r>
                    <m:r>
                      <m:rPr>
                        <m:sty m:val="p"/>
                      </m:rPr>
                      <m:t>−</m:t>
                    </m:r>
                    <m:r>
                      <m:t>10.647</m:t>
                    </m:r>
                    <m:r>
                      <m:rPr>
                        <m:sty m:val="p"/>
                      </m:rPr>
                      <m:t>(</m:t>
                    </m:r>
                    <m:r>
                      <m:t>0.3222</m:t>
                    </m:r>
                    <m:r>
                      <m:rPr>
                        <m:sty m:val="p"/>
                      </m:rPr>
                      <m:t>)</m:t>
                    </m:r>
                    <m:r>
                      <m:rPr>
                        <m:sty m:val="p"/>
                      </m:rPr>
                      <m:t>=</m:t>
                    </m:r>
                    <m:r>
                      <m:t>0.879</m:t>
                    </m:r>
                  </m:oMath>
                </a14:m>
              </a:p>
            </p:txBody>
          </p:sp>
        </mc:Choice>
      </mc:AlternateContent>
      <p:pic>
        <p:nvPicPr>
          <p:cNvPr descr="correlation_linear_models_lecture_files/figure-pptx/unnamed-chunk-15-1.png" id="0" name="Picture 1"/>
          <p:cNvPicPr>
            <a:picLocks noGrp="1" noChangeAspect="1"/>
          </p:cNvPicPr>
          <p:nvPr/>
        </p:nvPicPr>
        <p:blipFill>
          <a:blip r:embed="rId2"/>
          <a:stretch>
            <a:fillRect/>
          </a:stretch>
        </p:blipFill>
        <p:spPr bwMode="auto">
          <a:xfrm>
            <a:off x="6121400" y="1587500"/>
            <a:ext cx="2781300" cy="2628900"/>
          </a:xfrm>
          <a:prstGeom prst="rect">
            <a:avLst/>
          </a:prstGeom>
          <a:noFill/>
          <a:ln w="9525">
            <a:noFill/>
            <a:headEnd/>
            <a:tailEnd/>
          </a:ln>
        </p:spPr>
      </p:pic>
    </p:spTree>
  </p:cSl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Making Predictions</a:t>
            </a:r>
          </a:p>
        </p:txBody>
      </p:sp>
      <mc:AlternateContent xmlns:mc="http://schemas.openxmlformats.org/markup-compatibility/2006">
        <mc:Choice xmlns:a14="http://schemas.microsoft.com/office/drawing/2010/main" Requires="a14">
          <p:sp>
            <p:nvSpPr>
              <p:cNvPr id="3" name="Content Placeholder 2"/>
              <p:cNvSpPr>
                <a:spLocks noGrp="1"/>
              </p:cNvSpPr>
              <p:nvPr>
                <p:ph idx="1" sz="half"/>
              </p:nvPr>
            </p:nvSpPr>
            <p:spPr/>
            <p:txBody>
              <a:bodyPr/>
              <a:lstStyle/>
              <a:p>
                <a:pPr lvl="0" indent="0" marL="0">
                  <a:buNone/>
                </a:pPr>
                <a:r>
                  <a:rPr/>
                  <a:t>To predict the age of a lion with 0.50 proportion of black on its nose:</a:t>
                </a:r>
              </a:p>
              <a:p>
                <a:pPr lvl="0" indent="0" marL="0">
                  <a:buNone/>
                </a:pPr>
                <a14:m>
                  <m:oMathPara xmlns:m="http://schemas.openxmlformats.org/officeDocument/2006/math">
                    <m:oMathParaPr>
                      <m:jc m:val="center"/>
                    </m:oMathParaPr>
                    <m:oMath>
                      <m:acc>
                        <m:accPr>
                          <m:chr m:val="̂"/>
                        </m:accPr>
                        <m:e>
                          <m:r>
                            <m:t>Y</m:t>
                          </m:r>
                        </m:e>
                      </m:acc>
                      <m:r>
                        <m:rPr>
                          <m:sty m:val="p"/>
                        </m:rPr>
                        <m:t>=</m:t>
                      </m:r>
                      <m:r>
                        <m:t>0.88</m:t>
                      </m:r>
                      <m:r>
                        <m:rPr>
                          <m:sty m:val="p"/>
                        </m:rPr>
                        <m:t>+</m:t>
                      </m:r>
                      <m:r>
                        <m:t>10.65</m:t>
                      </m:r>
                      <m:r>
                        <m:rPr>
                          <m:sty m:val="p"/>
                        </m:rPr>
                        <m:t>(</m:t>
                      </m:r>
                      <m:r>
                        <m:t>0.50</m:t>
                      </m:r>
                      <m:r>
                        <m:rPr>
                          <m:sty m:val="p"/>
                        </m:rPr>
                        <m:t>)</m:t>
                      </m:r>
                      <m:r>
                        <m:rPr>
                          <m:sty m:val="p"/>
                        </m:rPr>
                        <m:t>=</m:t>
                      </m:r>
                      <m:r>
                        <m:t>6.2</m:t>
                      </m:r>
                      <m:r>
                        <m:rPr>
                          <m:nor/>
                          <m:sty m:val="p"/>
                        </m:rPr>
                        <m:t> years</m:t>
                      </m:r>
                    </m:oMath>
                  </m:oMathPara>
                </a14:m>
              </a:p>
              <a:p>
                <a:pPr lvl="0" indent="0" marL="0">
                  <a:buNone/>
                </a:pPr>
                <a:r>
                  <a:rPr b="1"/>
                  <a:t>Confidence intervals vs. prediction intervals:</a:t>
                </a:r>
              </a:p>
              <a:p>
                <a:pPr lvl="0"/>
                <a:r>
                  <a:rPr b="1"/>
                  <a:t>Confidence interval</a:t>
                </a:r>
                <a:r>
                  <a:rPr/>
                  <a:t> — range for the mean age of </a:t>
                </a:r>
                <a:r>
                  <a:rPr i="1"/>
                  <a:t>all</a:t>
                </a:r>
                <a:r>
                  <a:rPr/>
                  <a:t> lions with 0.50 black</a:t>
                </a:r>
              </a:p>
              <a:p>
                <a:pPr lvl="0"/>
                <a:r>
                  <a:rPr b="1"/>
                  <a:t>Prediction interval</a:t>
                </a:r>
                <a:r>
                  <a:rPr/>
                  <a:t> — range for an </a:t>
                </a:r>
                <a:r>
                  <a:rPr i="1"/>
                  <a:t>individual</a:t>
                </a:r>
                <a:r>
                  <a:rPr/>
                  <a:t> lion with 0.50 black</a:t>
                </a:r>
              </a:p>
              <a:p>
                <a:pPr lvl="0" indent="0" marL="0">
                  <a:buNone/>
                </a:pPr>
                <a:r>
                  <a:rPr/>
                  <a:t>Both intervals are narrowest near </a:t>
                </a:r>
                <a14:m>
                  <m:oMath xmlns:m="http://schemas.openxmlformats.org/officeDocument/2006/math">
                    <m:acc>
                      <m:accPr>
                        <m:chr m:val="‾"/>
                      </m:accPr>
                      <m:e>
                        <m:r>
                          <m:t>X</m:t>
                        </m:r>
                      </m:e>
                    </m:acc>
                  </m:oMath>
                </a14:m>
                <a:r>
                  <a:rPr/>
                  <a:t> and widen as X moves away from the mean.</a:t>
                </a:r>
              </a:p>
            </p:txBody>
          </p:sp>
        </mc:Choice>
      </mc:AlternateContent>
      <p:pic>
        <p:nvPicPr>
          <p:cNvPr descr="correlation_linear_models_lecture_files/figure-pptx/unnamed-chunk-16-1.png" id="0" name="Picture 1"/>
          <p:cNvPicPr>
            <a:picLocks noGrp="1" noChangeAspect="1"/>
          </p:cNvPicPr>
          <p:nvPr/>
        </p:nvPicPr>
        <p:blipFill>
          <a:blip r:embed="rId2"/>
          <a:stretch>
            <a:fillRect/>
          </a:stretch>
        </p:blipFill>
        <p:spPr bwMode="auto">
          <a:xfrm>
            <a:off x="6121400" y="1587500"/>
            <a:ext cx="2781300" cy="2628900"/>
          </a:xfrm>
          <a:prstGeom prst="rect">
            <a:avLst/>
          </a:prstGeom>
          <a:noFill/>
          <a:ln w="9525">
            <a:noFill/>
            <a:headEnd/>
            <a:tailEnd/>
          </a:ln>
        </p:spPr>
      </p:pic>
    </p:spTree>
  </p:cSl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Example: the Prairie Home Companion</a:t>
            </a:r>
          </a:p>
        </p:txBody>
      </p:sp>
      <p:sp>
        <p:nvSpPr>
          <p:cNvPr id="3" name="Content Placeholder 2"/>
          <p:cNvSpPr>
            <a:spLocks noGrp="1"/>
          </p:cNvSpPr>
          <p:nvPr>
            <p:ph idx="1" sz="half"/>
          </p:nvPr>
        </p:nvSpPr>
        <p:spPr/>
        <p:txBody>
          <a:bodyPr/>
          <a:lstStyle/>
          <a:p>
            <a:pPr lvl="0"/>
            <a:r>
              <a:rPr/>
              <a:t>Does biodiversity affect ecosystem stability?</a:t>
            </a:r>
          </a:p>
          <a:p>
            <a:pPr lvl="0"/>
            <a:r>
              <a:rPr/>
              <a:t>Tilman et al. (2006) investigated this using experimental plots varying in plant species number</a:t>
            </a:r>
          </a:p>
        </p:txBody>
      </p:sp>
      <p:sp>
        <p:nvSpPr>
          <p:cNvPr id="4" name="Content Placeholder 3"/>
          <p:cNvSpPr>
            <a:spLocks noGrp="1"/>
          </p:cNvSpPr>
          <p:nvPr>
            <p:ph idx="2" sz="half"/>
          </p:nvPr>
        </p:nvSpPr>
        <p:spPr/>
        <p:txBody>
          <a:bodyPr/>
          <a:lstStyle/>
          <a:p>
            <a:pPr lvl="0" indent="0">
              <a:buNone/>
            </a:pPr>
            <a:r>
              <a:rPr>
                <a:latin typeface="Courier"/>
              </a:rPr>
              <a:t>
Call:
lm(formula = log_stability ~ species_number, data = prairie_data)
Residuals:
     Min       1Q   Median       3Q      Max 
-0.82774 -0.25344 -0.00426  0.27498  0.75240 
Coefficients:
               Estimate Std. Error t value Pr(&gt;|t|)    
(Intercept)    1.252629   0.041023  30.535  &lt; 2e-16 ***
species_number 0.025984   0.004926   5.275 4.28e-07 ***
---
Signif. codes:  0 '***' 0.001 '**' 0.01 '*' 0.05 '.' 0.1 ' ' 1
Residual standard error: 0.3433 on 159 degrees of freedom
Multiple R-squared:  0.149, Adjusted R-squared:  0.1436 
F-statistic: 27.83 on 1 and 159 DF,  p-value: 4.276e-07</a:t>
            </a:r>
          </a:p>
          <a:p>
            <a:pPr lvl="0" indent="0">
              <a:buNone/>
            </a:pPr>
            <a:r>
              <a:rPr>
                <a:latin typeface="Courier"/>
              </a:rPr>
              <a:t>Analysis of Variance Table
Response: log_stability
                Df  Sum Sq Mean Sq F value    Pr(&gt;F)    
species_number   1  3.2792  3.2792  27.829 4.276e-07 ***
Residuals      159 18.7358  0.1178                      
---
Signif. codes:  0 '***' 0.001 '**' 0.01 '*' 0.05 '.' 0.1 ' ' 1</a:t>
            </a:r>
          </a:p>
        </p:txBody>
      </p:sp>
    </p:spTree>
  </p:cSl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The Prairie Model — Interpretation</a:t>
            </a:r>
          </a:p>
        </p:txBody>
      </p:sp>
      <p:sp>
        <p:nvSpPr>
          <p:cNvPr id="3" name="Content Placeholder 2"/>
          <p:cNvSpPr>
            <a:spLocks noGrp="1"/>
          </p:cNvSpPr>
          <p:nvPr>
            <p:ph idx="1" sz="half"/>
          </p:nvPr>
        </p:nvSpPr>
        <p:spPr/>
        <p:txBody>
          <a:bodyPr/>
          <a:lstStyle/>
          <a:p>
            <a:pPr lvl="0" indent="0" marL="0">
              <a:buNone/>
            </a:pPr>
            <a:r>
              <a:rPr/>
              <a:t>The hypothesis test asks whether the slope equals zero:</a:t>
            </a:r>
          </a:p>
          <a:p>
            <a:pPr lvl="0"/>
            <a:r>
              <a:rPr/>
              <a:t>H₀: β = 0 (species number does not affect stability)</a:t>
            </a:r>
          </a:p>
          <a:p>
            <a:pPr lvl="0"/>
            <a:r>
              <a:rPr/>
              <a:t>H₁: β ≠ 0 (species number does affect stability)</a:t>
            </a:r>
          </a:p>
          <a:p>
            <a:pPr lvl="0" indent="0" marL="0">
              <a:buNone/>
            </a:pPr>
            <a:r>
              <a:rPr/>
              <a:t>t = estimate / SE</a:t>
            </a:r>
          </a:p>
          <a:p>
            <a:pPr lvl="0" indent="0" marL="0">
              <a:buNone/>
            </a:pPr>
            <a:r>
              <a:rPr b="1"/>
              <a:t>Interpretation:</a:t>
            </a:r>
          </a:p>
          <a:p>
            <a:pPr lvl="0" indent="0" marL="0">
              <a:buNone/>
            </a:pPr>
            <a:r>
              <a:rPr/>
              <a:t>The slope estimate is 0.033, indicating that log stability increases by 0.033 units for each additional plant species in the plot.</a:t>
            </a:r>
          </a:p>
          <a:p>
            <a:pPr lvl="0" indent="0" marL="0">
              <a:buNone/>
            </a:pPr>
            <a:r>
              <a:rPr/>
              <a:t>The p-value is very small (2.73e-10), providing strong evidence to reject the null hypothesis that species number has no effect on ecosystem stability.</a:t>
            </a:r>
          </a:p>
          <a:p>
            <a:pPr lvl="0" indent="0" marL="0">
              <a:buNone/>
            </a:pPr>
            <a:r>
              <a:rPr/>
              <a:t>R² = 0.222, meaning approximately 22.2% of the variation in log stability is explained by the number of plant species.</a:t>
            </a:r>
          </a:p>
          <a:p>
            <a:pPr lvl="0" indent="0" marL="0">
              <a:buNone/>
            </a:pPr>
            <a:r>
              <a:rPr/>
              <a:t>This supports the biodiversity-stability hypothesis: more diverse plant communities have more stable biomass production over time.</a:t>
            </a:r>
          </a:p>
        </p:txBody>
      </p:sp>
      <p:pic>
        <p:nvPicPr>
          <p:cNvPr descr="correlation_linear_models_lecture_files/figure-pptx/unnamed-chunk-18-1.png" id="0" name="Picture 1"/>
          <p:cNvPicPr>
            <a:picLocks noGrp="1" noChangeAspect="1"/>
          </p:cNvPicPr>
          <p:nvPr/>
        </p:nvPicPr>
        <p:blipFill>
          <a:blip r:embed="rId2"/>
          <a:stretch>
            <a:fillRect/>
          </a:stretch>
        </p:blipFill>
        <p:spPr bwMode="auto">
          <a:xfrm>
            <a:off x="6121400" y="1587500"/>
            <a:ext cx="2781300" cy="2628900"/>
          </a:xfrm>
          <a:prstGeom prst="rect">
            <a:avLst/>
          </a:prstGeom>
          <a:noFill/>
          <a:ln w="9525">
            <a:noFill/>
            <a:headEnd/>
            <a:tailEnd/>
          </a:ln>
        </p:spPr>
      </p:pic>
    </p:spTree>
  </p:cSl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Part 5 · Testing Regression Assumptions</a:t>
            </a:r>
          </a:p>
        </p:txBody>
      </p:sp>
    </p:spTree>
  </p:cSl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Testing Regression Assumptions — Overview</a:t>
            </a:r>
          </a:p>
        </p:txBody>
      </p:sp>
      <mc:AlternateContent xmlns:mc="http://schemas.openxmlformats.org/markup-compatibility/2006">
        <mc:Choice xmlns:a14="http://schemas.microsoft.com/office/drawing/2010/main" Requires="a14">
          <p:sp>
            <p:nvSpPr>
              <p:cNvPr id="3" name="Content Placeholder 2"/>
              <p:cNvSpPr>
                <a:spLocks noGrp="1"/>
              </p:cNvSpPr>
              <p:nvPr>
                <p:ph idx="1" sz="half"/>
              </p:nvPr>
            </p:nvSpPr>
            <p:spPr/>
            <p:txBody>
              <a:bodyPr/>
              <a:lstStyle/>
              <a:p>
                <a:pPr lvl="0" indent="0" marL="0">
                  <a:buNone/>
                </a:pPr>
                <a:r>
                  <a:rPr/>
                  <a:t>Linear regression has four key assumptions:</a:t>
                </a:r>
              </a:p>
              <a:p>
                <a:pPr lvl="0" indent="-342900" marL="342900">
                  <a:buAutoNum type="arabicPeriod"/>
                </a:pPr>
                <a:r>
                  <a:rPr b="1"/>
                  <a:t>Linearity</a:t>
                </a:r>
                <a:r>
                  <a:rPr/>
                  <a:t> — the relationship between X and Y is linear</a:t>
                </a:r>
              </a:p>
              <a:p>
                <a:pPr lvl="0" indent="-342900" marL="342900">
                  <a:buAutoNum type="arabicPeriod"/>
                </a:pPr>
                <a:r>
                  <a:rPr b="1"/>
                  <a:t>Independence</a:t>
                </a:r>
                <a:r>
                  <a:rPr/>
                  <a:t> — observations are independent</a:t>
                </a:r>
              </a:p>
              <a:p>
                <a:pPr lvl="0" indent="-342900" marL="342900">
                  <a:buAutoNum type="arabicPeriod"/>
                </a:pPr>
                <a:r>
                  <a:rPr b="1"/>
                  <a:t>Homoscedasticity</a:t>
                </a:r>
                <a:r>
                  <a:rPr/>
                  <a:t> — equal variance across all values of X</a:t>
                </a:r>
              </a:p>
              <a:p>
                <a:pPr lvl="0" indent="-342900" marL="342900">
                  <a:buAutoNum type="arabicPeriod"/>
                </a:pPr>
                <a:r>
                  <a:rPr b="1"/>
                  <a:t>Normality</a:t>
                </a:r>
                <a:r>
                  <a:rPr/>
                  <a:t> — residuals are normally distributed</a:t>
                </a:r>
              </a:p>
              <a:p>
                <a:pPr lvl="0" indent="0" marL="0">
                  <a:buNone/>
                </a:pPr>
                <a:r>
                  <a:rPr/>
                  <a:t>Let’s check these assumptions for the lion regression model.</a:t>
                </a:r>
              </a:p>
              <a:p>
                <a:pPr lvl="0" indent="0" marL="0">
                  <a:buNone/>
                </a:pPr>
                <a:r>
                  <a:rPr/>
                  <a:t>Assume that error </a:t>
                </a:r>
                <a14:m>
                  <m:oMath xmlns:m="http://schemas.openxmlformats.org/officeDocument/2006/math">
                    <m:sSub>
                      <m:e>
                        <m:r>
                          <m:t>ε</m:t>
                        </m:r>
                      </m:e>
                      <m:sub>
                        <m:r>
                          <m:t>i</m:t>
                        </m:r>
                      </m:sub>
                    </m:sSub>
                  </m:oMath>
                </a14:m>
                <a:r>
                  <a:rPr/>
                  <a:t> is normally distributed for each x_i, has the same variance, and has a mean of 0 at each x_i.</a:t>
                </a:r>
              </a:p>
            </p:txBody>
          </p:sp>
        </mc:Choice>
      </mc:AlternateContent>
      <p:pic>
        <p:nvPicPr>
          <p:cNvPr descr="images/clipboard-2092034232.png" id="0" name="Picture 1"/>
          <p:cNvPicPr>
            <a:picLocks noGrp="1" noChangeAspect="1"/>
          </p:cNvPicPr>
          <p:nvPr/>
        </p:nvPicPr>
        <p:blipFill>
          <a:blip r:embed="rId2"/>
          <a:stretch>
            <a:fillRect/>
          </a:stretch>
        </p:blipFill>
        <p:spPr bwMode="auto">
          <a:xfrm>
            <a:off x="6121400" y="1854200"/>
            <a:ext cx="2781300" cy="1587500"/>
          </a:xfrm>
          <a:prstGeom prst="rect">
            <a:avLst/>
          </a:prstGeom>
          <a:noFill/>
          <a:ln w="9525">
            <a:noFill/>
            <a:headEnd/>
            <a:tailEnd/>
          </a:ln>
        </p:spPr>
      </p:pic>
      <p:sp>
        <p:nvSpPr>
          <p:cNvPr id="1" name="TextBox 3"/>
          <p:cNvSpPr txBox="1"/>
          <p:nvPr>
            <p:ph idx="1"/>
          </p:nvPr>
        </p:nvSpPr>
        <p:spPr>
          <a:xfrm>
            <a:off x="6121400" y="4622800"/>
            <a:ext cx="2781300" cy="508000"/>
          </a:xfrm>
          <a:prstGeom prst="rect">
            <a:avLst/>
          </a:prstGeom>
          <a:noFill/>
        </p:spPr>
        <p:txBody>
          <a:bodyPr/>
          <a:lstStyle/>
          <a:p>
            <a:pPr lvl="0" indent="0" marL="0" algn="ctr">
              <a:buNone/>
            </a:pPr>
            <a:r>
              <a:rPr/>
              <a:t>Diagram of the regression line mu_yi = beta0 + beta1*xi running through X-Y space, with small normal-distribution curves drawn at two X values (x1 and x2) around the line to show that Y is assumed to be normally distributed around the true regression line at every value of X.</a:t>
            </a:r>
          </a:p>
        </p:txBody>
      </p:sp>
    </p:spTree>
  </p:cSl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Testing Regression Assumptions — Residuals</a:t>
            </a:r>
          </a:p>
        </p:txBody>
      </p:sp>
      <mc:AlternateContent xmlns:mc="http://schemas.openxmlformats.org/markup-compatibility/2006">
        <mc:Choice xmlns:a14="http://schemas.microsoft.com/office/drawing/2010/main" Requires="a14">
          <p:sp>
            <p:nvSpPr>
              <p:cNvPr id="3" name="Content Placeholder 2"/>
              <p:cNvSpPr>
                <a:spLocks noGrp="1"/>
              </p:cNvSpPr>
              <p:nvPr>
                <p:ph idx="1" sz="half"/>
              </p:nvPr>
            </p:nvSpPr>
            <p:spPr/>
            <p:txBody>
              <a:bodyPr/>
              <a:lstStyle/>
              <a:p>
                <a:pPr lvl="0" indent="0" marL="0">
                  <a:buNone/>
                </a:pPr>
                <a:r>
                  <a:rPr/>
                  <a:t>Linear regression has four key assumptions: linearity, independence, homoscedasticity, and normality.</a:t>
                </a:r>
              </a:p>
              <a:p>
                <a:pPr lvl="0" indent="0" marL="0">
                  <a:buNone/>
                </a:pPr>
                <a:r>
                  <a:rPr/>
                  <a:t>Let’s check these assumptions for the lion regression model.</a:t>
                </a:r>
              </a:p>
              <a:p>
                <a:pPr lvl="0" indent="0" marL="0">
                  <a:buNone/>
                </a:pPr>
                <a:r>
                  <a:rPr/>
                  <a:t>The error </a:t>
                </a:r>
                <a14:m>
                  <m:oMath xmlns:m="http://schemas.openxmlformats.org/officeDocument/2006/math">
                    <m:sSub>
                      <m:e>
                        <m:r>
                          <m:t>ε</m:t>
                        </m:r>
                      </m:e>
                      <m:sub>
                        <m:r>
                          <m:t>i</m:t>
                        </m:r>
                      </m:sub>
                    </m:sSub>
                  </m:oMath>
                </a14:m>
                <a:r>
                  <a:rPr/>
                  <a:t> is estimated as the residual: </a:t>
                </a:r>
                <a14:m>
                  <m:oMath xmlns:m="http://schemas.openxmlformats.org/officeDocument/2006/math">
                    <m:sSub>
                      <m:e>
                        <m:r>
                          <m:t>e</m:t>
                        </m:r>
                      </m:e>
                      <m:sub>
                        <m:r>
                          <m:t>i</m:t>
                        </m:r>
                      </m:sub>
                    </m:sSub>
                    <m:r>
                      <m:rPr>
                        <m:sty m:val="p"/>
                      </m:rPr>
                      <m:t>=</m:t>
                    </m:r>
                    <m:sSub>
                      <m:e>
                        <m:r>
                          <m:t>y</m:t>
                        </m:r>
                      </m:e>
                      <m:sub>
                        <m:r>
                          <m:t>i</m:t>
                        </m:r>
                      </m:sub>
                    </m:sSub>
                    <m:r>
                      <m:rPr>
                        <m:sty m:val="p"/>
                      </m:rPr>
                      <m:t>−</m:t>
                    </m:r>
                    <m:sSub>
                      <m:e>
                        <m:acc>
                          <m:accPr>
                            <m:chr m:val="̂"/>
                          </m:accPr>
                          <m:e>
                            <m:r>
                              <m:t>y</m:t>
                            </m:r>
                          </m:e>
                        </m:acc>
                      </m:e>
                      <m:sub>
                        <m:r>
                          <m:t>i</m:t>
                        </m:r>
                      </m:sub>
                    </m:sSub>
                  </m:oMath>
                </a14:m>
              </a:p>
              <a:p>
                <a:pPr lvl="0" indent="0" marL="0">
                  <a:buNone/>
                </a:pPr>
                <a:r>
                  <a:rPr/>
                  <a:t>Ordinary least squares estimates a and b (intercept and slope) to minimize the sum of the residuals squared:</a:t>
                </a:r>
              </a:p>
              <a:p>
                <a:pPr lvl="0" indent="0" marL="0">
                  <a:buNone/>
                </a:pPr>
                <a14:m>
                  <m:oMathPara xmlns:m="http://schemas.openxmlformats.org/officeDocument/2006/math">
                    <m:oMathParaPr>
                      <m:jc m:val="center"/>
                    </m:oMathParaPr>
                    <m:oMath>
                      <m:nary>
                        <m:naryPr>
                          <m:chr m:val="∑"/>
                          <m:limLoc m:val="undOvr"/>
                          <m:subHide m:val="off"/>
                          <m:supHide m:val="off"/>
                        </m:naryPr>
                        <m:sub>
                          <m:r>
                            <m:t>i</m:t>
                          </m:r>
                          <m:r>
                            <m:rPr>
                              <m:sty m:val="p"/>
                            </m:rPr>
                            <m:t>=</m:t>
                          </m:r>
                          <m:r>
                            <m:t>1</m:t>
                          </m:r>
                        </m:sub>
                        <m:sup>
                          <m:r>
                            <m:t>n</m:t>
                          </m:r>
                        </m:sup>
                        <m:e>
                          <m:r>
                            <m:rPr>
                              <m:sty m:val="p"/>
                            </m:rPr>
                            <m:t>(</m:t>
                          </m:r>
                        </m:e>
                      </m:nary>
                      <m:sSub>
                        <m:e>
                          <m:r>
                            <m:t>y</m:t>
                          </m:r>
                        </m:e>
                        <m:sub>
                          <m:r>
                            <m:t>i</m:t>
                          </m:r>
                        </m:sub>
                      </m:sSub>
                      <m:r>
                        <m:rPr>
                          <m:sty m:val="p"/>
                        </m:rPr>
                        <m:t>−</m:t>
                      </m:r>
                      <m:sSub>
                        <m:e>
                          <m:acc>
                            <m:accPr>
                              <m:chr m:val="̂"/>
                            </m:accPr>
                            <m:e>
                              <m:r>
                                <m:t>y</m:t>
                              </m:r>
                            </m:e>
                          </m:acc>
                        </m:e>
                        <m:sub>
                          <m:r>
                            <m:t>i</m:t>
                          </m:r>
                        </m:sub>
                      </m:sSub>
                      <m:sSup>
                        <m:e>
                          <m:r>
                            <m:rPr>
                              <m:sty m:val="p"/>
                            </m:rPr>
                            <m:t>)</m:t>
                          </m:r>
                        </m:e>
                        <m:sup>
                          <m:r>
                            <m:t>2</m:t>
                          </m:r>
                        </m:sup>
                      </m:sSup>
                    </m:oMath>
                  </m:oMathPara>
                </a14:m>
              </a:p>
            </p:txBody>
          </p:sp>
        </mc:Choice>
      </mc:AlternateContent>
      <p:pic>
        <p:nvPicPr>
          <p:cNvPr descr="images/clipboard-1411052425.png" id="0" name="Picture 1"/>
          <p:cNvPicPr>
            <a:picLocks noGrp="1" noChangeAspect="1"/>
          </p:cNvPicPr>
          <p:nvPr/>
        </p:nvPicPr>
        <p:blipFill>
          <a:blip r:embed="rId2"/>
          <a:stretch>
            <a:fillRect/>
          </a:stretch>
        </p:blipFill>
        <p:spPr bwMode="auto">
          <a:xfrm>
            <a:off x="6121400" y="1676400"/>
            <a:ext cx="2781300" cy="1943100"/>
          </a:xfrm>
          <a:prstGeom prst="rect">
            <a:avLst/>
          </a:prstGeom>
          <a:noFill/>
          <a:ln w="9525">
            <a:noFill/>
            <a:headEnd/>
            <a:tailEnd/>
          </a:ln>
        </p:spPr>
      </p:pic>
      <p:sp>
        <p:nvSpPr>
          <p:cNvPr id="1" name="TextBox 3"/>
          <p:cNvSpPr txBox="1"/>
          <p:nvPr>
            <p:ph idx="1"/>
          </p:nvPr>
        </p:nvSpPr>
        <p:spPr>
          <a:xfrm>
            <a:off x="6121400" y="4622800"/>
            <a:ext cx="2781300" cy="508000"/>
          </a:xfrm>
          <a:prstGeom prst="rect">
            <a:avLst/>
          </a:prstGeom>
          <a:noFill/>
        </p:spPr>
        <p:txBody>
          <a:bodyPr/>
          <a:lstStyle/>
          <a:p>
            <a:pPr lvl="0" indent="0" marL="0" algn="ctr">
              <a:buNone/>
            </a:pPr>
            <a:r>
              <a:rPr/>
              <a:t>Scatterplot with a fitted least-squares regression line, labeled to show an observed point y_i, its predicted value y-hat_i on the line directly below it, and the vertical gap between them marked as the residual (y_i minus y-hat_i), with dashed lines also marking the means x-bar and y-bar.</a:t>
            </a:r>
          </a:p>
        </p:txBody>
      </p:sp>
    </p:spTree>
  </p:cSl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Checking Linearity — Residuals vs. Fitted</a:t>
            </a:r>
          </a:p>
        </p:txBody>
      </p:sp>
      <p:sp>
        <p:nvSpPr>
          <p:cNvPr id="3" name="Content Placeholder 2"/>
          <p:cNvSpPr>
            <a:spLocks noGrp="1"/>
          </p:cNvSpPr>
          <p:nvPr>
            <p:ph idx="1" sz="half"/>
          </p:nvPr>
        </p:nvSpPr>
        <p:spPr/>
        <p:txBody>
          <a:bodyPr/>
          <a:lstStyle/>
          <a:p>
            <a:pPr lvl="0" indent="0" marL="0">
              <a:buNone/>
            </a:pPr>
            <a:r>
              <a:rPr/>
              <a:t>Linear regression has four key assumptions: linearity, independence, homoscedasticity, and normality.</a:t>
            </a:r>
          </a:p>
          <a:p>
            <a:pPr lvl="0" indent="0" marL="0">
              <a:buNone/>
            </a:pPr>
            <a:r>
              <a:rPr/>
              <a:t>Let’s check these assumptions for the lion regression model. </a:t>
            </a:r>
            <a:r>
              <a:rPr b="1"/>
              <a:t>Linearity</a:t>
            </a:r>
            <a:r>
              <a:rPr/>
              <a:t> — how does this plot work?</a:t>
            </a:r>
          </a:p>
        </p:txBody>
      </p:sp>
      <p:pic>
        <p:nvPicPr>
          <p:cNvPr descr="correlation_linear_models_lecture_files/figure-pptx/unnamed-chunk-19-1.png" id="0" name="Picture 1"/>
          <p:cNvPicPr>
            <a:picLocks noGrp="1" noChangeAspect="1"/>
          </p:cNvPicPr>
          <p:nvPr/>
        </p:nvPicPr>
        <p:blipFill>
          <a:blip r:embed="rId2"/>
          <a:stretch>
            <a:fillRect/>
          </a:stretch>
        </p:blipFill>
        <p:spPr bwMode="auto">
          <a:xfrm>
            <a:off x="6121400" y="1587500"/>
            <a:ext cx="2781300" cy="2628900"/>
          </a:xfrm>
          <a:prstGeom prst="rect">
            <a:avLst/>
          </a:prstGeom>
          <a:noFill/>
          <a:ln w="9525">
            <a:noFill/>
            <a:headEnd/>
            <a:tailEnd/>
          </a:ln>
        </p:spPr>
      </p:pic>
    </p:spTree>
  </p:cSl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Part 1 · Overview</a:t>
            </a:r>
          </a:p>
        </p:txBody>
      </p:sp>
    </p:spTree>
  </p:cSl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Checking Normality — QQ Plot of Residuals</a:t>
            </a:r>
          </a:p>
        </p:txBody>
      </p:sp>
      <p:sp>
        <p:nvSpPr>
          <p:cNvPr id="3" name="Content Placeholder 2"/>
          <p:cNvSpPr>
            <a:spLocks noGrp="1"/>
          </p:cNvSpPr>
          <p:nvPr>
            <p:ph idx="1" sz="half"/>
          </p:nvPr>
        </p:nvSpPr>
        <p:spPr/>
        <p:txBody>
          <a:bodyPr/>
          <a:lstStyle/>
          <a:p>
            <a:pPr lvl="0" indent="0" marL="0">
              <a:buNone/>
            </a:pPr>
            <a:r>
              <a:rPr/>
              <a:t>Linear regression has four key assumptions: linearity, independence, homoscedasticity, and normality.</a:t>
            </a:r>
          </a:p>
          <a:p>
            <a:pPr lvl="0" indent="0" marL="0">
              <a:buNone/>
            </a:pPr>
            <a:r>
              <a:rPr/>
              <a:t>Let’s check these assumptions for the lion regression model.</a:t>
            </a:r>
          </a:p>
        </p:txBody>
      </p:sp>
      <p:pic>
        <p:nvPicPr>
          <p:cNvPr descr="correlation_linear_models_lecture_files/figure-pptx/unnamed-chunk-20-1.png" id="0" name="Picture 1"/>
          <p:cNvPicPr>
            <a:picLocks noGrp="1" noChangeAspect="1"/>
          </p:cNvPicPr>
          <p:nvPr/>
        </p:nvPicPr>
        <p:blipFill>
          <a:blip r:embed="rId2"/>
          <a:stretch>
            <a:fillRect/>
          </a:stretch>
        </p:blipFill>
        <p:spPr bwMode="auto">
          <a:xfrm>
            <a:off x="6121400" y="1587500"/>
            <a:ext cx="2781300" cy="2628900"/>
          </a:xfrm>
          <a:prstGeom prst="rect">
            <a:avLst/>
          </a:prstGeom>
          <a:noFill/>
          <a:ln w="9525">
            <a:noFill/>
            <a:headEnd/>
            <a:tailEnd/>
          </a:ln>
        </p:spPr>
      </p:pic>
    </p:spTree>
  </p:cSl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Checking Normality — Shapiro-Wilk on Residuals</a:t>
            </a:r>
          </a:p>
        </p:txBody>
      </p:sp>
      <p:sp>
        <p:nvSpPr>
          <p:cNvPr id="3" name="Content Placeholder 2"/>
          <p:cNvSpPr>
            <a:spLocks noGrp="1"/>
          </p:cNvSpPr>
          <p:nvPr>
            <p:ph idx="1" sz="half"/>
          </p:nvPr>
        </p:nvSpPr>
        <p:spPr/>
        <p:txBody>
          <a:bodyPr/>
          <a:lstStyle/>
          <a:p>
            <a:pPr lvl="0" indent="0" marL="0">
              <a:buNone/>
            </a:pPr>
            <a:r>
              <a:rPr/>
              <a:t>Linear regression has four key assumptions: linearity, independence, homoscedasticity, and normality.</a:t>
            </a:r>
          </a:p>
          <a:p>
            <a:pPr lvl="0" indent="0" marL="0">
              <a:buNone/>
            </a:pPr>
            <a:r>
              <a:rPr/>
              <a:t>Let’s check these assumptions for the lion regression model.</a:t>
            </a:r>
          </a:p>
        </p:txBody>
      </p:sp>
      <p:sp>
        <p:nvSpPr>
          <p:cNvPr id="4" name="Content Placeholder 3"/>
          <p:cNvSpPr>
            <a:spLocks noGrp="1"/>
          </p:cNvSpPr>
          <p:nvPr>
            <p:ph idx="2" sz="half"/>
          </p:nvPr>
        </p:nvSpPr>
        <p:spPr/>
        <p:txBody>
          <a:bodyPr/>
          <a:lstStyle/>
          <a:p>
            <a:pPr lvl="0" indent="0">
              <a:buNone/>
            </a:pPr>
            <a:r>
              <a:rPr>
                <a:latin typeface="Courier"/>
              </a:rPr>
              <a:t>
    Shapiro-Wilk normality test
data:  residuals(lion_model)
W = 0.93879, p-value = 0.0692</a:t>
            </a:r>
          </a:p>
        </p:txBody>
      </p:sp>
    </p:spTree>
  </p:cSl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When Assumptions Are Violated</a:t>
            </a:r>
          </a:p>
        </p:txBody>
      </p:sp>
      <p:sp>
        <p:nvSpPr>
          <p:cNvPr id="3" name="Content Placeholder 2"/>
          <p:cNvSpPr>
            <a:spLocks noGrp="1"/>
          </p:cNvSpPr>
          <p:nvPr>
            <p:ph idx="1" sz="half"/>
          </p:nvPr>
        </p:nvSpPr>
        <p:spPr/>
        <p:txBody>
          <a:bodyPr/>
          <a:lstStyle/>
          <a:p>
            <a:pPr lvl="0" indent="0" marL="0">
              <a:buNone/>
            </a:pPr>
            <a:r>
              <a:rPr/>
              <a:t>Linear regression has four key assumptions: linearity, independence, homoscedasticity, and normality.</a:t>
            </a:r>
          </a:p>
          <a:p>
            <a:pPr lvl="0" indent="0" marL="0">
              <a:buNone/>
            </a:pPr>
            <a:r>
              <a:rPr/>
              <a:t>If assumptions are violated:</a:t>
            </a:r>
          </a:p>
          <a:p>
            <a:pPr lvl="0" indent="-342900" marL="342900">
              <a:buAutoNum type="arabicPeriod"/>
            </a:pPr>
            <a:r>
              <a:rPr/>
              <a:t>Transform the data (Section 17.6)</a:t>
            </a:r>
          </a:p>
          <a:p>
            <a:pPr lvl="0" indent="-342900" marL="342900">
              <a:buAutoNum type="arabicPeriod"/>
            </a:pPr>
            <a:r>
              <a:rPr/>
              <a:t>Use weighted least squares for heteroscedasticity</a:t>
            </a:r>
          </a:p>
          <a:p>
            <a:pPr lvl="0" indent="-342900" marL="342900">
              <a:buAutoNum type="arabicPeriod"/>
            </a:pPr>
            <a:r>
              <a:rPr/>
              <a:t>Consider non-linear models (Section 17.8)</a:t>
            </a:r>
          </a:p>
        </p:txBody>
      </p:sp>
      <p:pic>
        <p:nvPicPr>
          <p:cNvPr descr="correlation_linear_models_lecture_files/figure-pptx/unnamed-chunk-22-1.png" id="0" name="Picture 1"/>
          <p:cNvPicPr>
            <a:picLocks noGrp="1" noChangeAspect="1"/>
          </p:cNvPicPr>
          <p:nvPr/>
        </p:nvPicPr>
        <p:blipFill>
          <a:blip r:embed="rId2"/>
          <a:stretch>
            <a:fillRect/>
          </a:stretch>
        </p:blipFill>
        <p:spPr bwMode="auto">
          <a:xfrm>
            <a:off x="6121400" y="1498600"/>
            <a:ext cx="2781300" cy="2781300"/>
          </a:xfrm>
          <a:prstGeom prst="rect">
            <a:avLst/>
          </a:prstGeom>
          <a:noFill/>
          <a:ln w="9525">
            <a:noFill/>
            <a:headEnd/>
            <a:tailEnd/>
          </a:ln>
        </p:spPr>
      </p:pic>
    </p:spTree>
  </p:cSl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Part 6 · Regression Inference &amp; ANOVA</a:t>
            </a:r>
          </a:p>
        </p:txBody>
      </p:sp>
    </p:spTree>
  </p:cSl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Estimates of Error and Significance</a:t>
            </a:r>
          </a:p>
        </p:txBody>
      </p:sp>
      <p:sp>
        <p:nvSpPr>
          <p:cNvPr id="3" name="Content Placeholder 2"/>
          <p:cNvSpPr>
            <a:spLocks noGrp="1"/>
          </p:cNvSpPr>
          <p:nvPr>
            <p:ph idx="1" sz="half"/>
          </p:nvPr>
        </p:nvSpPr>
        <p:spPr/>
        <p:txBody>
          <a:bodyPr/>
          <a:lstStyle/>
          <a:p>
            <a:pPr lvl="0"/>
            <a:r>
              <a:rPr/>
              <a:t>Estimates of standard error and confidence intervals for slope and intercept determine confidence bands</a:t>
            </a:r>
          </a:p>
          <a:p>
            <a:pPr lvl="0"/>
            <a:r>
              <a:rPr/>
              <a:t>The 95% confidence band will contain the true population line 95/100 times under repeated sampling</a:t>
            </a:r>
          </a:p>
          <a:p>
            <a:pPr lvl="0"/>
            <a:r>
              <a:rPr/>
              <a:t>This is usually done in R</a:t>
            </a:r>
          </a:p>
        </p:txBody>
      </p:sp>
      <p:pic>
        <p:nvPicPr>
          <p:cNvPr descr="images/clipboard-934594306.png" id="0" name="Picture 1"/>
          <p:cNvPicPr>
            <a:picLocks noGrp="1" noChangeAspect="1"/>
          </p:cNvPicPr>
          <p:nvPr/>
        </p:nvPicPr>
        <p:blipFill>
          <a:blip r:embed="rId2"/>
          <a:stretch>
            <a:fillRect/>
          </a:stretch>
        </p:blipFill>
        <p:spPr bwMode="auto">
          <a:xfrm>
            <a:off x="6121400" y="2120900"/>
            <a:ext cx="2781300" cy="1028700"/>
          </a:xfrm>
          <a:prstGeom prst="rect">
            <a:avLst/>
          </a:prstGeom>
          <a:noFill/>
          <a:ln w="9525">
            <a:noFill/>
            <a:headEnd/>
            <a:tailEnd/>
          </a:ln>
        </p:spPr>
      </p:pic>
      <p:sp>
        <p:nvSpPr>
          <p:cNvPr id="1" name="TextBox 3"/>
          <p:cNvSpPr txBox="1"/>
          <p:nvPr>
            <p:ph idx="1"/>
          </p:nvPr>
        </p:nvSpPr>
        <p:spPr>
          <a:xfrm>
            <a:off x="6121400" y="4622800"/>
            <a:ext cx="2781300" cy="508000"/>
          </a:xfrm>
          <a:prstGeom prst="rect">
            <a:avLst/>
          </a:prstGeom>
          <a:noFill/>
        </p:spPr>
        <p:txBody>
          <a:bodyPr/>
          <a:lstStyle/>
          <a:p>
            <a:pPr lvl="0" indent="0" marL="0" algn="ctr">
              <a:buNone/>
            </a:pPr>
            <a:r>
              <a:rPr/>
              <a:t>Table of formulas for the ordinary least squares estimates and standard errors of the slope (beta1), intercept (beta0), and error term (epsilon) in simple linear regression, each row giving the OLS estimate formula and its corresponding standard error formula.</a:t>
            </a:r>
          </a:p>
        </p:txBody>
      </p:sp>
    </p:spTree>
  </p:cSl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From Estimates to Hypothesis Tests</a:t>
            </a:r>
          </a:p>
        </p:txBody>
      </p:sp>
      <p:sp>
        <p:nvSpPr>
          <p:cNvPr id="3" name="Content Placeholder 2"/>
          <p:cNvSpPr>
            <a:spLocks noGrp="1"/>
          </p:cNvSpPr>
          <p:nvPr>
            <p:ph idx="1" sz="half"/>
          </p:nvPr>
        </p:nvSpPr>
        <p:spPr/>
        <p:txBody>
          <a:bodyPr/>
          <a:lstStyle/>
          <a:p>
            <a:pPr lvl="0" indent="0" marL="0">
              <a:buNone/>
            </a:pPr>
            <a:r>
              <a:rPr/>
              <a:t>In addition to getting estimates of population parameters (β₀, β₁), we want to test hypotheses about them.</a:t>
            </a:r>
          </a:p>
          <a:p>
            <a:pPr lvl="0"/>
            <a:r>
              <a:rPr/>
              <a:t>This is accomplished by analysis of variance</a:t>
            </a:r>
          </a:p>
          <a:p>
            <a:pPr lvl="0"/>
            <a:r>
              <a:rPr/>
              <a:t>Partition variance in Y: due to variation in X, and due to other things (error)</a:t>
            </a:r>
          </a:p>
          <a:p>
            <a:pPr lvl="0" indent="0" marL="1270000">
              <a:buNone/>
            </a:pPr>
            <a:r>
              <a:rPr sz="2000" b="1"/>
              <a:t>Note</a:t>
            </a:r>
          </a:p>
          <a:p>
            <a:pPr lvl="0" indent="0" marL="1270000">
              <a:buNone/>
            </a:pPr>
            <a:r>
              <a:rPr sz="2000" b="1"/>
              <a:t>📖 Reference</a:t>
            </a:r>
          </a:p>
          <a:p>
            <a:pPr lvl="0" indent="0" marL="1270000">
              <a:buNone/>
            </a:pPr>
            <a:r>
              <a:rPr sz="2000"/>
              <a:t>Gotelli &amp; Ellison, </a:t>
            </a:r>
            <a:r>
              <a:rPr sz="2000" i="1"/>
              <a:t>A Primer of Ecological Statistics</a:t>
            </a:r>
            <a:r>
              <a:rPr sz="2000"/>
              <a:t>, Ch. 9 — Regression, covers this variance-partitioning approach to testing a regression slope.</a:t>
            </a:r>
          </a:p>
        </p:txBody>
      </p:sp>
      <p:pic>
        <p:nvPicPr>
          <p:cNvPr descr="images/clipboard-2817787184.png" id="0" name="Picture 1"/>
          <p:cNvPicPr>
            <a:picLocks noGrp="1" noChangeAspect="1"/>
          </p:cNvPicPr>
          <p:nvPr/>
        </p:nvPicPr>
        <p:blipFill>
          <a:blip r:embed="rId2"/>
          <a:stretch>
            <a:fillRect/>
          </a:stretch>
        </p:blipFill>
        <p:spPr bwMode="auto">
          <a:xfrm>
            <a:off x="6121400" y="2171700"/>
            <a:ext cx="2781300" cy="927100"/>
          </a:xfrm>
          <a:prstGeom prst="rect">
            <a:avLst/>
          </a:prstGeom>
          <a:noFill/>
          <a:ln w="9525">
            <a:noFill/>
            <a:headEnd/>
            <a:tailEnd/>
          </a:ln>
        </p:spPr>
      </p:pic>
      <p:sp>
        <p:nvSpPr>
          <p:cNvPr id="1" name="TextBox 3"/>
          <p:cNvSpPr txBox="1"/>
          <p:nvPr>
            <p:ph idx="1"/>
          </p:nvPr>
        </p:nvSpPr>
        <p:spPr>
          <a:xfrm>
            <a:off x="6121400" y="4622800"/>
            <a:ext cx="2781300" cy="508000"/>
          </a:xfrm>
          <a:prstGeom prst="rect">
            <a:avLst/>
          </a:prstGeom>
          <a:noFill/>
        </p:spPr>
        <p:txBody>
          <a:bodyPr/>
          <a:lstStyle/>
          <a:p>
            <a:pPr lvl="0" indent="0" marL="0" algn="ctr">
              <a:buNone/>
            </a:pPr>
            <a:r>
              <a:rPr/>
              <a:t>Two side-by-side scatterplots (a) and (b) each with a fitted regression line and one point marked with its observed value y_i and predicted value y-hat_i, illustrating how the residual (the gap between them) varies from point to point and feeds into partitioning total variation.</a:t>
            </a:r>
          </a:p>
        </p:txBody>
      </p:sp>
    </p:spTree>
  </p:cSl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Partitioning the Variance</a:t>
            </a:r>
          </a:p>
        </p:txBody>
      </p:sp>
      <mc:AlternateContent xmlns:mc="http://schemas.openxmlformats.org/markup-compatibility/2006">
        <mc:Choice xmlns:a14="http://schemas.microsoft.com/office/drawing/2010/main" Requires="a14">
          <p:sp>
            <p:nvSpPr>
              <p:cNvPr id="3" name="Content Placeholder 2"/>
              <p:cNvSpPr>
                <a:spLocks noGrp="1"/>
              </p:cNvSpPr>
              <p:nvPr>
                <p:ph idx="1" sz="half"/>
              </p:nvPr>
            </p:nvSpPr>
            <p:spPr/>
            <p:txBody>
              <a:bodyPr/>
              <a:lstStyle/>
              <a:p>
                <a:pPr lvl="0" indent="0" marL="0">
                  <a:buNone/>
                </a:pPr>
                <a:r>
                  <a:rPr/>
                  <a:t>Total variation in Y is “partitioned” into 3 components:</a:t>
                </a:r>
              </a:p>
              <a:p>
                <a:pPr lvl="0"/>
                <a14:m>
                  <m:oMath xmlns:m="http://schemas.openxmlformats.org/officeDocument/2006/math">
                    <m:r>
                      <m:t>S</m:t>
                    </m:r>
                    <m:sSub>
                      <m:e>
                        <m:r>
                          <m:t>S</m:t>
                        </m:r>
                      </m:e>
                      <m:sub>
                        <m:r>
                          <m:t>r</m:t>
                        </m:r>
                        <m:r>
                          <m:t>e</m:t>
                        </m:r>
                        <m:r>
                          <m:t>g</m:t>
                        </m:r>
                        <m:r>
                          <m:t>r</m:t>
                        </m:r>
                        <m:r>
                          <m:t>e</m:t>
                        </m:r>
                        <m:r>
                          <m:t>s</m:t>
                        </m:r>
                        <m:r>
                          <m:t>s</m:t>
                        </m:r>
                        <m:r>
                          <m:t>i</m:t>
                        </m:r>
                        <m:r>
                          <m:t>o</m:t>
                        </m:r>
                        <m:r>
                          <m:t>n</m:t>
                        </m:r>
                      </m:sub>
                    </m:sSub>
                  </m:oMath>
                </a14:m>
                <a:r>
                  <a:rPr/>
                  <a:t>: variation explained by regression — difference between predicted values (</a:t>
                </a:r>
                <a14:m>
                  <m:oMath xmlns:m="http://schemas.openxmlformats.org/officeDocument/2006/math">
                    <m:sSub>
                      <m:e>
                        <m:acc>
                          <m:accPr>
                            <m:chr m:val="̂"/>
                          </m:accPr>
                          <m:e>
                            <m:r>
                              <m:t>y</m:t>
                            </m:r>
                          </m:e>
                        </m:acc>
                      </m:e>
                      <m:sub>
                        <m:r>
                          <m:t>i</m:t>
                        </m:r>
                      </m:sub>
                    </m:sSub>
                  </m:oMath>
                </a14:m>
                <a:r>
                  <a:rPr/>
                  <a:t>) and mean y (</a:t>
                </a:r>
                <a14:m>
                  <m:oMath xmlns:m="http://schemas.openxmlformats.org/officeDocument/2006/math">
                    <m:acc>
                      <m:accPr>
                        <m:chr m:val="‾"/>
                      </m:accPr>
                      <m:e>
                        <m:r>
                          <m:t>y</m:t>
                        </m:r>
                      </m:e>
                    </m:acc>
                  </m:oMath>
                </a14:m>
                <a:r>
                  <a:rPr/>
                  <a:t>); df = 1 for simple linear (parameters − 1)</a:t>
                </a:r>
              </a:p>
              <a:p>
                <a:pPr lvl="0"/>
                <a14:m>
                  <m:oMath xmlns:m="http://schemas.openxmlformats.org/officeDocument/2006/math">
                    <m:r>
                      <m:t>S</m:t>
                    </m:r>
                    <m:sSub>
                      <m:e>
                        <m:r>
                          <m:t>S</m:t>
                        </m:r>
                      </m:e>
                      <m:sub>
                        <m:r>
                          <m:t>r</m:t>
                        </m:r>
                        <m:r>
                          <m:t>e</m:t>
                        </m:r>
                        <m:r>
                          <m:t>s</m:t>
                        </m:r>
                        <m:r>
                          <m:t>i</m:t>
                        </m:r>
                        <m:r>
                          <m:t>d</m:t>
                        </m:r>
                        <m:r>
                          <m:t>u</m:t>
                        </m:r>
                        <m:r>
                          <m:t>a</m:t>
                        </m:r>
                        <m:r>
                          <m:t>l</m:t>
                        </m:r>
                      </m:sub>
                    </m:sSub>
                  </m:oMath>
                </a14:m>
                <a:r>
                  <a:rPr/>
                  <a:t>: variation not explained by regression — difference between observed (</a:t>
                </a:r>
                <a14:m>
                  <m:oMath xmlns:m="http://schemas.openxmlformats.org/officeDocument/2006/math">
                    <m:sSub>
                      <m:e>
                        <m:r>
                          <m:t>y</m:t>
                        </m:r>
                      </m:e>
                      <m:sub>
                        <m:r>
                          <m:t>i</m:t>
                        </m:r>
                      </m:sub>
                    </m:sSub>
                  </m:oMath>
                </a14:m>
                <a:r>
                  <a:rPr/>
                  <a:t>) and predicted (</a:t>
                </a:r>
                <a14:m>
                  <m:oMath xmlns:m="http://schemas.openxmlformats.org/officeDocument/2006/math">
                    <m:sSub>
                      <m:e>
                        <m:acc>
                          <m:accPr>
                            <m:chr m:val="̂"/>
                          </m:accPr>
                          <m:e>
                            <m:r>
                              <m:t>y</m:t>
                            </m:r>
                          </m:e>
                        </m:acc>
                      </m:e>
                      <m:sub>
                        <m:r>
                          <m:t>i</m:t>
                        </m:r>
                      </m:sub>
                    </m:sSub>
                  </m:oMath>
                </a14:m>
                <a:r>
                  <a:rPr/>
                  <a:t>) values; df = n − 2</a:t>
                </a:r>
              </a:p>
              <a:p>
                <a:pPr lvl="0"/>
                <a14:m>
                  <m:oMath xmlns:m="http://schemas.openxmlformats.org/officeDocument/2006/math">
                    <m:r>
                      <m:t>S</m:t>
                    </m:r>
                    <m:sSub>
                      <m:e>
                        <m:r>
                          <m:t>S</m:t>
                        </m:r>
                      </m:e>
                      <m:sub>
                        <m:r>
                          <m:t>t</m:t>
                        </m:r>
                        <m:r>
                          <m:t>o</m:t>
                        </m:r>
                        <m:r>
                          <m:t>t</m:t>
                        </m:r>
                        <m:r>
                          <m:t>a</m:t>
                        </m:r>
                        <m:r>
                          <m:t>l</m:t>
                        </m:r>
                      </m:sub>
                    </m:sSub>
                  </m:oMath>
                </a14:m>
                <a:r>
                  <a:rPr/>
                  <a:t>: total variation — sum of squared deviations of each observation (</a:t>
                </a:r>
                <a14:m>
                  <m:oMath xmlns:m="http://schemas.openxmlformats.org/officeDocument/2006/math">
                    <m:sSub>
                      <m:e>
                        <m:r>
                          <m:t>y</m:t>
                        </m:r>
                      </m:e>
                      <m:sub>
                        <m:r>
                          <m:t>i</m:t>
                        </m:r>
                      </m:sub>
                    </m:sSub>
                  </m:oMath>
                </a14:m>
                <a:r>
                  <a:rPr/>
                  <a:t>) from the mean (</a:t>
                </a:r>
                <a14:m>
                  <m:oMath xmlns:m="http://schemas.openxmlformats.org/officeDocument/2006/math">
                    <m:acc>
                      <m:accPr>
                        <m:chr m:val="‾"/>
                      </m:accPr>
                      <m:e>
                        <m:r>
                          <m:t>y</m:t>
                        </m:r>
                      </m:e>
                    </m:acc>
                  </m:oMath>
                </a14:m>
                <a:r>
                  <a:rPr/>
                  <a:t>); df = n − 1</a:t>
                </a:r>
              </a:p>
            </p:txBody>
          </p:sp>
        </mc:Choice>
      </mc:AlternateContent>
      <p:pic>
        <p:nvPicPr>
          <p:cNvPr descr="images/clipboard-2817787184.png" id="0" name="Picture 1"/>
          <p:cNvPicPr>
            <a:picLocks noGrp="1" noChangeAspect="1"/>
          </p:cNvPicPr>
          <p:nvPr/>
        </p:nvPicPr>
        <p:blipFill>
          <a:blip r:embed="rId2"/>
          <a:stretch>
            <a:fillRect/>
          </a:stretch>
        </p:blipFill>
        <p:spPr bwMode="auto">
          <a:xfrm>
            <a:off x="6121400" y="2171700"/>
            <a:ext cx="2781300" cy="927100"/>
          </a:xfrm>
          <a:prstGeom prst="rect">
            <a:avLst/>
          </a:prstGeom>
          <a:noFill/>
          <a:ln w="9525">
            <a:noFill/>
            <a:headEnd/>
            <a:tailEnd/>
          </a:ln>
        </p:spPr>
      </p:pic>
      <p:sp>
        <p:nvSpPr>
          <p:cNvPr id="1" name="TextBox 3"/>
          <p:cNvSpPr txBox="1"/>
          <p:nvPr>
            <p:ph idx="1"/>
          </p:nvPr>
        </p:nvSpPr>
        <p:spPr>
          <a:xfrm>
            <a:off x="6121400" y="4622800"/>
            <a:ext cx="2781300" cy="508000"/>
          </a:xfrm>
          <a:prstGeom prst="rect">
            <a:avLst/>
          </a:prstGeom>
          <a:noFill/>
        </p:spPr>
        <p:txBody>
          <a:bodyPr/>
          <a:lstStyle/>
          <a:p>
            <a:pPr lvl="0" indent="0" marL="0" algn="ctr">
              <a:buNone/>
            </a:pPr>
            <a:r>
              <a:rPr/>
              <a:t>Two side-by-side scatterplots (a) and (b) each with a fitted regression line and one point marked with its observed value y_i and predicted value y-hat_i, illustrating how the residual (the gap between them) varies from point to point and feeds into partitioning total variation.</a:t>
            </a:r>
          </a:p>
        </p:txBody>
      </p:sp>
    </p:spTree>
  </p:cSl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Partitioning the Variance — Visually</a:t>
            </a:r>
          </a:p>
        </p:txBody>
      </p:sp>
      <mc:AlternateContent xmlns:mc="http://schemas.openxmlformats.org/markup-compatibility/2006">
        <mc:Choice xmlns:a14="http://schemas.microsoft.com/office/drawing/2010/main" Requires="a14">
          <p:sp>
            <p:nvSpPr>
              <p:cNvPr id="3" name="Content Placeholder 2"/>
              <p:cNvSpPr>
                <a:spLocks noGrp="1"/>
              </p:cNvSpPr>
              <p:nvPr>
                <p:ph idx="1" sz="half"/>
              </p:nvPr>
            </p:nvSpPr>
            <p:spPr/>
            <p:txBody>
              <a:bodyPr/>
              <a:lstStyle/>
              <a:p>
                <a:pPr lvl="0" indent="0" marL="0">
                  <a:buNone/>
                </a:pPr>
                <a:r>
                  <a:rPr/>
                  <a:t>Total variation in Y is “partitioned” into 3 components:</a:t>
                </a:r>
              </a:p>
              <a:p>
                <a:pPr lvl="0"/>
                <a14:m>
                  <m:oMath xmlns:m="http://schemas.openxmlformats.org/officeDocument/2006/math">
                    <m:r>
                      <m:t>S</m:t>
                    </m:r>
                    <m:sSub>
                      <m:e>
                        <m:r>
                          <m:t>S</m:t>
                        </m:r>
                      </m:e>
                      <m:sub>
                        <m:r>
                          <m:t>r</m:t>
                        </m:r>
                        <m:r>
                          <m:t>e</m:t>
                        </m:r>
                        <m:r>
                          <m:t>g</m:t>
                        </m:r>
                        <m:r>
                          <m:t>r</m:t>
                        </m:r>
                        <m:r>
                          <m:t>e</m:t>
                        </m:r>
                        <m:r>
                          <m:t>s</m:t>
                        </m:r>
                        <m:r>
                          <m:t>s</m:t>
                        </m:r>
                        <m:r>
                          <m:t>i</m:t>
                        </m:r>
                        <m:r>
                          <m:t>o</m:t>
                        </m:r>
                        <m:r>
                          <m:t>n</m:t>
                        </m:r>
                      </m:sub>
                    </m:sSub>
                  </m:oMath>
                </a14:m>
                <a:r>
                  <a:rPr/>
                  <a:t>: variation explained by regression — df = 1 for simple linear</a:t>
                </a:r>
              </a:p>
              <a:p>
                <a:pPr lvl="0"/>
                <a14:m>
                  <m:oMath xmlns:m="http://schemas.openxmlformats.org/officeDocument/2006/math">
                    <m:r>
                      <m:t>S</m:t>
                    </m:r>
                    <m:sSub>
                      <m:e>
                        <m:r>
                          <m:t>S</m:t>
                        </m:r>
                      </m:e>
                      <m:sub>
                        <m:r>
                          <m:t>r</m:t>
                        </m:r>
                        <m:r>
                          <m:t>e</m:t>
                        </m:r>
                        <m:r>
                          <m:t>s</m:t>
                        </m:r>
                        <m:r>
                          <m:t>i</m:t>
                        </m:r>
                        <m:r>
                          <m:t>d</m:t>
                        </m:r>
                        <m:r>
                          <m:t>u</m:t>
                        </m:r>
                        <m:r>
                          <m:t>a</m:t>
                        </m:r>
                        <m:r>
                          <m:t>l</m:t>
                        </m:r>
                      </m:sub>
                    </m:sSub>
                  </m:oMath>
                </a14:m>
                <a:r>
                  <a:rPr/>
                  <a:t>: variation not explained by regression — df = n − 2</a:t>
                </a:r>
              </a:p>
              <a:p>
                <a:pPr lvl="0"/>
                <a14:m>
                  <m:oMath xmlns:m="http://schemas.openxmlformats.org/officeDocument/2006/math">
                    <m:r>
                      <m:t>S</m:t>
                    </m:r>
                    <m:sSub>
                      <m:e>
                        <m:r>
                          <m:t>S</m:t>
                        </m:r>
                      </m:e>
                      <m:sub>
                        <m:r>
                          <m:t>t</m:t>
                        </m:r>
                        <m:r>
                          <m:t>o</m:t>
                        </m:r>
                        <m:r>
                          <m:t>t</m:t>
                        </m:r>
                        <m:r>
                          <m:t>a</m:t>
                        </m:r>
                        <m:r>
                          <m:t>l</m:t>
                        </m:r>
                      </m:sub>
                    </m:sSub>
                  </m:oMath>
                </a14:m>
                <a:r>
                  <a:rPr/>
                  <a:t>: total variation — df = n − 1</a:t>
                </a:r>
              </a:p>
            </p:txBody>
          </p:sp>
        </mc:Choice>
      </mc:AlternateContent>
      <p:pic>
        <p:nvPicPr>
          <p:cNvPr descr="images/clipboard-77063277.png" id="0" name="Picture 1"/>
          <p:cNvPicPr>
            <a:picLocks noGrp="1" noChangeAspect="1"/>
          </p:cNvPicPr>
          <p:nvPr/>
        </p:nvPicPr>
        <p:blipFill>
          <a:blip r:embed="rId2"/>
          <a:stretch>
            <a:fillRect/>
          </a:stretch>
        </p:blipFill>
        <p:spPr bwMode="auto">
          <a:xfrm>
            <a:off x="6121400" y="2184400"/>
            <a:ext cx="2781300" cy="914400"/>
          </a:xfrm>
          <a:prstGeom prst="rect">
            <a:avLst/>
          </a:prstGeom>
          <a:noFill/>
          <a:ln w="9525">
            <a:noFill/>
            <a:headEnd/>
            <a:tailEnd/>
          </a:ln>
        </p:spPr>
      </p:pic>
      <p:sp>
        <p:nvSpPr>
          <p:cNvPr id="1" name="TextBox 3"/>
          <p:cNvSpPr txBox="1"/>
          <p:nvPr>
            <p:ph idx="1"/>
          </p:nvPr>
        </p:nvSpPr>
        <p:spPr>
          <a:xfrm>
            <a:off x="6121400" y="4622800"/>
            <a:ext cx="2781300" cy="508000"/>
          </a:xfrm>
          <a:prstGeom prst="rect">
            <a:avLst/>
          </a:prstGeom>
          <a:noFill/>
        </p:spPr>
        <p:txBody>
          <a:bodyPr/>
          <a:lstStyle/>
          <a:p>
            <a:pPr lvl="0" indent="0" marL="0" algn="ctr">
              <a:buNone/>
            </a:pPr>
            <a:r>
              <a:rPr/>
              <a:t>ANOVA table for simple linear regression listing Regression, Residual, and Total sources of variation with their sum-of-squares, degrees of freedom (1, n-2, n-1), mean-square, and expected-mean-square formulas.</a:t>
            </a:r>
          </a:p>
        </p:txBody>
      </p:sp>
    </p:spTree>
  </p:cSl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Comparing Regression Fits</a:t>
            </a:r>
          </a:p>
        </p:txBody>
      </p:sp>
      <mc:AlternateContent xmlns:mc="http://schemas.openxmlformats.org/markup-compatibility/2006">
        <mc:Choice xmlns:a14="http://schemas.microsoft.com/office/drawing/2010/main" Requires="a14">
          <p:sp>
            <p:nvSpPr>
              <p:cNvPr id="3" name="Content Placeholder 2"/>
              <p:cNvSpPr>
                <a:spLocks noGrp="1"/>
              </p:cNvSpPr>
              <p:nvPr>
                <p:ph idx="1" sz="half"/>
              </p:nvPr>
            </p:nvSpPr>
            <p:spPr/>
            <p:txBody>
              <a:bodyPr/>
              <a:lstStyle/>
              <a:p>
                <a:pPr lvl="0" indent="0" marL="0">
                  <a:buNone/>
                </a:pPr>
                <a:r>
                  <a:rPr/>
                  <a:t>Total variation in Y is “partitioned” into 3 components:</a:t>
                </a:r>
              </a:p>
              <a:p>
                <a:pPr lvl="0"/>
                <a14:m>
                  <m:oMath xmlns:m="http://schemas.openxmlformats.org/officeDocument/2006/math">
                    <m:r>
                      <m:t>S</m:t>
                    </m:r>
                    <m:sSub>
                      <m:e>
                        <m:r>
                          <m:t>S</m:t>
                        </m:r>
                      </m:e>
                      <m:sub>
                        <m:r>
                          <m:t>r</m:t>
                        </m:r>
                        <m:r>
                          <m:t>e</m:t>
                        </m:r>
                        <m:r>
                          <m:t>g</m:t>
                        </m:r>
                        <m:r>
                          <m:t>r</m:t>
                        </m:r>
                        <m:r>
                          <m:t>e</m:t>
                        </m:r>
                        <m:r>
                          <m:t>s</m:t>
                        </m:r>
                        <m:r>
                          <m:t>s</m:t>
                        </m:r>
                        <m:r>
                          <m:t>i</m:t>
                        </m:r>
                        <m:r>
                          <m:t>o</m:t>
                        </m:r>
                        <m:r>
                          <m:t>n</m:t>
                        </m:r>
                      </m:sub>
                    </m:sSub>
                  </m:oMath>
                </a14:m>
                <a:r>
                  <a:rPr/>
                  <a:t>: </a:t>
                </a:r>
                <a:r>
                  <a:rPr b="1"/>
                  <a:t>greater in C than D</a:t>
                </a:r>
              </a:p>
              <a:p>
                <a:pPr lvl="0"/>
                <a14:m>
                  <m:oMath xmlns:m="http://schemas.openxmlformats.org/officeDocument/2006/math">
                    <m:r>
                      <m:t>S</m:t>
                    </m:r>
                    <m:sSub>
                      <m:e>
                        <m:r>
                          <m:t>S</m:t>
                        </m:r>
                      </m:e>
                      <m:sub>
                        <m:r>
                          <m:t>r</m:t>
                        </m:r>
                        <m:r>
                          <m:t>e</m:t>
                        </m:r>
                        <m:r>
                          <m:t>s</m:t>
                        </m:r>
                        <m:r>
                          <m:t>i</m:t>
                        </m:r>
                        <m:r>
                          <m:t>d</m:t>
                        </m:r>
                        <m:r>
                          <m:t>u</m:t>
                        </m:r>
                        <m:r>
                          <m:t>a</m:t>
                        </m:r>
                        <m:r>
                          <m:t>l</m:t>
                        </m:r>
                      </m:sub>
                    </m:sSub>
                  </m:oMath>
                </a14:m>
                <a:r>
                  <a:rPr/>
                  <a:t>: </a:t>
                </a:r>
                <a:r>
                  <a:rPr b="1"/>
                  <a:t>greater in B than A</a:t>
                </a:r>
              </a:p>
              <a:p>
                <a:pPr lvl="0"/>
                <a14:m>
                  <m:oMath xmlns:m="http://schemas.openxmlformats.org/officeDocument/2006/math">
                    <m:r>
                      <m:t>S</m:t>
                    </m:r>
                    <m:sSub>
                      <m:e>
                        <m:r>
                          <m:t>S</m:t>
                        </m:r>
                      </m:e>
                      <m:sub>
                        <m:r>
                          <m:t>t</m:t>
                        </m:r>
                        <m:r>
                          <m:t>o</m:t>
                        </m:r>
                        <m:r>
                          <m:t>t</m:t>
                        </m:r>
                        <m:r>
                          <m:t>a</m:t>
                        </m:r>
                        <m:r>
                          <m:t>l</m:t>
                        </m:r>
                      </m:sub>
                    </m:sSub>
                  </m:oMath>
                </a14:m>
                <a:r>
                  <a:rPr/>
                  <a:t>: total variation</a:t>
                </a:r>
              </a:p>
            </p:txBody>
          </p:sp>
        </mc:Choice>
      </mc:AlternateContent>
      <p:pic>
        <p:nvPicPr>
          <p:cNvPr descr="images/clipboard-217151541.png" id="0" name="Picture 1"/>
          <p:cNvPicPr>
            <a:picLocks noGrp="1" noChangeAspect="1"/>
          </p:cNvPicPr>
          <p:nvPr/>
        </p:nvPicPr>
        <p:blipFill>
          <a:blip r:embed="rId2"/>
          <a:stretch>
            <a:fillRect/>
          </a:stretch>
        </p:blipFill>
        <p:spPr bwMode="auto">
          <a:xfrm>
            <a:off x="6121400" y="1638300"/>
            <a:ext cx="2781300" cy="1993900"/>
          </a:xfrm>
          <a:prstGeom prst="rect">
            <a:avLst/>
          </a:prstGeom>
          <a:noFill/>
          <a:ln w="9525">
            <a:noFill/>
            <a:headEnd/>
            <a:tailEnd/>
          </a:ln>
        </p:spPr>
      </p:pic>
      <p:sp>
        <p:nvSpPr>
          <p:cNvPr id="1" name="TextBox 3"/>
          <p:cNvSpPr txBox="1"/>
          <p:nvPr>
            <p:ph idx="1"/>
          </p:nvPr>
        </p:nvSpPr>
        <p:spPr>
          <a:xfrm>
            <a:off x="6121400" y="4622800"/>
            <a:ext cx="2781300" cy="508000"/>
          </a:xfrm>
          <a:prstGeom prst="rect">
            <a:avLst/>
          </a:prstGeom>
          <a:noFill/>
        </p:spPr>
        <p:txBody>
          <a:bodyPr/>
          <a:lstStyle/>
          <a:p>
            <a:pPr lvl="0" indent="0" marL="0" algn="ctr">
              <a:buNone/>
            </a:pPr>
            <a:r>
              <a:rPr/>
              <a:t>Four scatterplots (a)-(d) with fitted regression lines of differing steepness and fit quality, each annotated with an observed point y_i, its prediction y-hat_i, and the mean y-bar, used to compare how much regression sum-of-squares and residual sum-of-squares differ between a strong fit (a, c) and a weak fit (d).</a:t>
            </a:r>
          </a:p>
        </p:txBody>
      </p:sp>
    </p:spTree>
  </p:cSl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Sums of Squares and Degrees of Freedom</a:t>
            </a:r>
          </a:p>
        </p:txBody>
      </p:sp>
      <mc:AlternateContent xmlns:mc="http://schemas.openxmlformats.org/markup-compatibility/2006">
        <mc:Choice xmlns:a14="http://schemas.microsoft.com/office/drawing/2010/main" Requires="a14">
          <p:sp>
            <p:nvSpPr>
              <p:cNvPr id="3" name="Content Placeholder 2"/>
              <p:cNvSpPr>
                <a:spLocks noGrp="1"/>
              </p:cNvSpPr>
              <p:nvPr>
                <p:ph idx="1" sz="half"/>
              </p:nvPr>
            </p:nvSpPr>
            <p:spPr/>
            <p:txBody>
              <a:bodyPr/>
              <a:lstStyle/>
              <a:p>
                <a:pPr lvl="0" indent="0" marL="0">
                  <a:buNone/>
                </a:pPr>
                <a14:m>
                  <m:oMathPara xmlns:m="http://schemas.openxmlformats.org/officeDocument/2006/math">
                    <m:oMathParaPr>
                      <m:jc m:val="center"/>
                    </m:oMathParaPr>
                    <m:oMath>
                      <m:r>
                        <m:t>S</m:t>
                      </m:r>
                      <m:sSub>
                        <m:e>
                          <m:r>
                            <m:t>S</m:t>
                          </m:r>
                        </m:e>
                        <m:sub>
                          <m:r>
                            <m:t>r</m:t>
                          </m:r>
                          <m:r>
                            <m:t>e</m:t>
                          </m:r>
                          <m:r>
                            <m:t>g</m:t>
                          </m:r>
                          <m:r>
                            <m:t>r</m:t>
                          </m:r>
                          <m:r>
                            <m:t>e</m:t>
                          </m:r>
                          <m:r>
                            <m:t>s</m:t>
                          </m:r>
                          <m:r>
                            <m:t>s</m:t>
                          </m:r>
                          <m:r>
                            <m:t>i</m:t>
                          </m:r>
                          <m:r>
                            <m:t>o</m:t>
                          </m:r>
                          <m:r>
                            <m:t>n</m:t>
                          </m:r>
                        </m:sub>
                      </m:sSub>
                      <m:r>
                        <m:rPr>
                          <m:sty m:val="p"/>
                        </m:rPr>
                        <m:t>+</m:t>
                      </m:r>
                      <m:r>
                        <m:t>S</m:t>
                      </m:r>
                      <m:sSub>
                        <m:e>
                          <m:r>
                            <m:t>S</m:t>
                          </m:r>
                        </m:e>
                        <m:sub>
                          <m:r>
                            <m:t>r</m:t>
                          </m:r>
                          <m:r>
                            <m:t>e</m:t>
                          </m:r>
                          <m:r>
                            <m:t>s</m:t>
                          </m:r>
                          <m:r>
                            <m:t>i</m:t>
                          </m:r>
                          <m:r>
                            <m:t>d</m:t>
                          </m:r>
                          <m:r>
                            <m:t>u</m:t>
                          </m:r>
                          <m:r>
                            <m:t>a</m:t>
                          </m:r>
                          <m:r>
                            <m:t>l</m:t>
                          </m:r>
                        </m:sub>
                      </m:sSub>
                      <m:r>
                        <m:rPr>
                          <m:sty m:val="p"/>
                        </m:rPr>
                        <m:t>=</m:t>
                      </m:r>
                      <m:r>
                        <m:t>S</m:t>
                      </m:r>
                      <m:sSub>
                        <m:e>
                          <m:r>
                            <m:t>S</m:t>
                          </m:r>
                        </m:e>
                        <m:sub>
                          <m:r>
                            <m:t>t</m:t>
                          </m:r>
                          <m:r>
                            <m:t>o</m:t>
                          </m:r>
                          <m:r>
                            <m:t>t</m:t>
                          </m:r>
                          <m:r>
                            <m:t>a</m:t>
                          </m:r>
                          <m:r>
                            <m:t>l</m:t>
                          </m:r>
                        </m:sub>
                      </m:sSub>
                    </m:oMath>
                  </m:oMathPara>
                </a14:m>
              </a:p>
              <a:p>
                <a:pPr lvl="0" indent="0" marL="0">
                  <a:buNone/>
                </a:pPr>
                <a14:m>
                  <m:oMathPara xmlns:m="http://schemas.openxmlformats.org/officeDocument/2006/math">
                    <m:oMathParaPr>
                      <m:jc m:val="center"/>
                    </m:oMathParaPr>
                    <m:oMath>
                      <m:r>
                        <m:t>d</m:t>
                      </m:r>
                      <m:sSub>
                        <m:e>
                          <m:r>
                            <m:t>f</m:t>
                          </m:r>
                        </m:e>
                        <m:sub>
                          <m:r>
                            <m:t>r</m:t>
                          </m:r>
                          <m:r>
                            <m:t>e</m:t>
                          </m:r>
                          <m:r>
                            <m:t>g</m:t>
                          </m:r>
                          <m:r>
                            <m:t>r</m:t>
                          </m:r>
                          <m:r>
                            <m:t>e</m:t>
                          </m:r>
                          <m:r>
                            <m:t>s</m:t>
                          </m:r>
                          <m:r>
                            <m:t>s</m:t>
                          </m:r>
                          <m:r>
                            <m:t>i</m:t>
                          </m:r>
                          <m:r>
                            <m:t>o</m:t>
                          </m:r>
                          <m:r>
                            <m:t>n</m:t>
                          </m:r>
                        </m:sub>
                      </m:sSub>
                      <m:r>
                        <m:rPr>
                          <m:sty m:val="p"/>
                        </m:rPr>
                        <m:t>+</m:t>
                      </m:r>
                      <m:r>
                        <m:t>d</m:t>
                      </m:r>
                      <m:sSub>
                        <m:e>
                          <m:r>
                            <m:t>f</m:t>
                          </m:r>
                        </m:e>
                        <m:sub>
                          <m:r>
                            <m:t>r</m:t>
                          </m:r>
                          <m:r>
                            <m:t>e</m:t>
                          </m:r>
                          <m:r>
                            <m:t>s</m:t>
                          </m:r>
                          <m:r>
                            <m:t>i</m:t>
                          </m:r>
                          <m:r>
                            <m:t>d</m:t>
                          </m:r>
                          <m:r>
                            <m:t>u</m:t>
                          </m:r>
                          <m:r>
                            <m:t>a</m:t>
                          </m:r>
                          <m:r>
                            <m:t>l</m:t>
                          </m:r>
                        </m:sub>
                      </m:sSub>
                      <m:r>
                        <m:rPr>
                          <m:sty m:val="p"/>
                        </m:rPr>
                        <m:t>=</m:t>
                      </m:r>
                      <m:r>
                        <m:t>d</m:t>
                      </m:r>
                      <m:sSub>
                        <m:e>
                          <m:r>
                            <m:t>f</m:t>
                          </m:r>
                        </m:e>
                        <m:sub>
                          <m:r>
                            <m:t>t</m:t>
                          </m:r>
                          <m:r>
                            <m:t>o</m:t>
                          </m:r>
                          <m:r>
                            <m:t>t</m:t>
                          </m:r>
                          <m:r>
                            <m:t>a</m:t>
                          </m:r>
                          <m:r>
                            <m:t>l</m:t>
                          </m:r>
                        </m:sub>
                      </m:sSub>
                    </m:oMath>
                  </m:oMathPara>
                </a14:m>
              </a:p>
              <a:p>
                <a:pPr lvl="0"/>
                <a:r>
                  <a:rPr/>
                  <a:t>Sums of squares depend on n</a:t>
                </a:r>
              </a:p>
              <a:p>
                <a:pPr lvl="0"/>
                <a:r>
                  <a:rPr/>
                  <a:t>We need a different estimate of variance</a:t>
                </a:r>
              </a:p>
            </p:txBody>
          </p:sp>
        </mc:Choice>
      </mc:AlternateContent>
      <p:pic>
        <p:nvPicPr>
          <p:cNvPr descr="images/clipboard-2758972276.png" id="0" name="Picture 1"/>
          <p:cNvPicPr>
            <a:picLocks noGrp="1" noChangeAspect="1"/>
          </p:cNvPicPr>
          <p:nvPr/>
        </p:nvPicPr>
        <p:blipFill>
          <a:blip r:embed="rId2"/>
          <a:stretch>
            <a:fillRect/>
          </a:stretch>
        </p:blipFill>
        <p:spPr bwMode="auto">
          <a:xfrm>
            <a:off x="6121400" y="2184400"/>
            <a:ext cx="2781300" cy="914400"/>
          </a:xfrm>
          <a:prstGeom prst="rect">
            <a:avLst/>
          </a:prstGeom>
          <a:noFill/>
          <a:ln w="9525">
            <a:noFill/>
            <a:headEnd/>
            <a:tailEnd/>
          </a:ln>
        </p:spPr>
      </p:pic>
      <p:sp>
        <p:nvSpPr>
          <p:cNvPr id="1" name="TextBox 3"/>
          <p:cNvSpPr txBox="1"/>
          <p:nvPr>
            <p:ph idx="1"/>
          </p:nvPr>
        </p:nvSpPr>
        <p:spPr>
          <a:xfrm>
            <a:off x="6121400" y="4622800"/>
            <a:ext cx="2781300" cy="508000"/>
          </a:xfrm>
          <a:prstGeom prst="rect">
            <a:avLst/>
          </a:prstGeom>
          <a:noFill/>
        </p:spPr>
        <p:txBody>
          <a:bodyPr/>
          <a:lstStyle/>
          <a:p>
            <a:pPr lvl="0" indent="0" marL="0" algn="ctr">
              <a:buNone/>
            </a:pPr>
            <a:r>
              <a:rPr/>
              <a:t>ANOVA table for simple linear regression (same layout as the earlier version) listing Regression, Residual, and Total sources of variation with their sum-of-squares, degrees of freedom, mean-square, and expected-mean-square formulas, used here to show how sums of squares convert to mean squares.</a:t>
            </a:r>
          </a:p>
        </p:txBody>
      </p:sp>
    </p:spTree>
  </p:cSl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Today’s Objectives</a:t>
            </a:r>
          </a:p>
        </p:txBody>
      </p:sp>
      <p:sp>
        <p:nvSpPr>
          <p:cNvPr id="3" name="Content Placeholder 2"/>
          <p:cNvSpPr>
            <a:spLocks noGrp="1"/>
          </p:cNvSpPr>
          <p:nvPr>
            <p:ph idx="1" sz="half"/>
          </p:nvPr>
        </p:nvSpPr>
        <p:spPr/>
        <p:txBody>
          <a:bodyPr/>
          <a:lstStyle/>
          <a:p>
            <a:pPr lvl="0" indent="0" marL="0">
              <a:buNone/>
            </a:pPr>
            <a:r>
              <a:rPr/>
              <a:t>This lecture covers two fundamental statistical techniques in biology: correlation and regression analysis. Based on Chapters 16–17 from Whitlock &amp; Schluter’s </a:t>
            </a:r>
            <a:r>
              <a:rPr i="1"/>
              <a:t>The Analysis of Biological Data</a:t>
            </a:r>
            <a:r>
              <a:rPr/>
              <a:t> (3rd edition), we’ll explore:</a:t>
            </a:r>
          </a:p>
          <a:p>
            <a:pPr lvl="0"/>
            <a:r>
              <a:rPr/>
              <a:t>Correlation analysis: measuring relationships between variables</a:t>
            </a:r>
          </a:p>
          <a:p>
            <a:pPr lvl="0"/>
            <a:r>
              <a:rPr/>
              <a:t>The distinction between correlation and regression</a:t>
            </a:r>
          </a:p>
          <a:p>
            <a:pPr lvl="0"/>
            <a:r>
              <a:rPr/>
              <a:t>Simple linear regression: predicting one variable from another</a:t>
            </a:r>
          </a:p>
          <a:p>
            <a:pPr lvl="0"/>
            <a:r>
              <a:rPr/>
              <a:t>Estimating and interpreting regression parameters</a:t>
            </a:r>
          </a:p>
          <a:p>
            <a:pPr lvl="0"/>
            <a:r>
              <a:rPr/>
              <a:t>Testing assumptions and handling violations</a:t>
            </a:r>
          </a:p>
          <a:p>
            <a:pPr lvl="0"/>
            <a:r>
              <a:rPr/>
              <a:t>Analysis of variance in regression</a:t>
            </a:r>
          </a:p>
          <a:p>
            <a:pPr lvl="0"/>
            <a:r>
              <a:rPr/>
              <a:t>Model selection and comparison</a:t>
            </a:r>
          </a:p>
        </p:txBody>
      </p:sp>
      <p:sp>
        <p:nvSpPr>
          <p:cNvPr id="4" name="Content Placeholder 3"/>
          <p:cNvSpPr>
            <a:spLocks noGrp="1"/>
          </p:cNvSpPr>
          <p:nvPr>
            <p:ph idx="2" sz="half"/>
          </p:nvPr>
        </p:nvSpPr>
        <p:spPr/>
        <p:txBody>
          <a:bodyPr/>
          <a:lstStyle/>
          <a:p>
            <a:pPr lvl="0" indent="0" marL="1270000">
              <a:buNone/>
            </a:pPr>
            <a:r>
              <a:rPr sz="2000" b="1"/>
              <a:t>Note</a:t>
            </a:r>
          </a:p>
          <a:p>
            <a:pPr lvl="0" indent="0" marL="1270000">
              <a:buNone/>
            </a:pPr>
            <a:r>
              <a:rPr sz="2000" b="1"/>
              <a:t>📖 Reference</a:t>
            </a:r>
          </a:p>
          <a:p>
            <a:pPr lvl="0" indent="0" marL="1270000">
              <a:buNone/>
            </a:pPr>
            <a:r>
              <a:rPr sz="2000"/>
              <a:t>Whitlock &amp; Schluter, Ch. 16 (Correlation) and Ch. 17 (Regression) are the core references for this entire lecture.</a:t>
            </a:r>
          </a:p>
        </p:txBody>
      </p:sp>
    </p:spTree>
  </p:cSl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From Sums of Squares to Mean Squares</a:t>
            </a:r>
          </a:p>
        </p:txBody>
      </p:sp>
      <mc:AlternateContent xmlns:mc="http://schemas.openxmlformats.org/markup-compatibility/2006">
        <mc:Choice xmlns:a14="http://schemas.microsoft.com/office/drawing/2010/main" Requires="a14">
          <p:sp>
            <p:nvSpPr>
              <p:cNvPr id="3" name="Content Placeholder 2"/>
              <p:cNvSpPr>
                <a:spLocks noGrp="1"/>
              </p:cNvSpPr>
              <p:nvPr>
                <p:ph idx="1" sz="half"/>
              </p:nvPr>
            </p:nvSpPr>
            <p:spPr/>
            <p:txBody>
              <a:bodyPr/>
              <a:lstStyle/>
              <a:p>
                <a:pPr lvl="0" indent="0" marL="0">
                  <a:buNone/>
                </a:pPr>
                <a:r>
                  <a:rPr/>
                  <a:t>Sums of squares converted to mean squares:</a:t>
                </a:r>
              </a:p>
              <a:p>
                <a:pPr lvl="0"/>
                <a:r>
                  <a:rPr/>
                  <a:t>Sums of squares divided by degrees of freedom — does not depend on n</a:t>
                </a:r>
              </a:p>
              <a:p>
                <a:pPr lvl="0"/>
                <a14:m>
                  <m:oMath xmlns:m="http://schemas.openxmlformats.org/officeDocument/2006/math">
                    <m:r>
                      <m:t>M</m:t>
                    </m:r>
                    <m:sSub>
                      <m:e>
                        <m:r>
                          <m:t>S</m:t>
                        </m:r>
                      </m:e>
                      <m:sub>
                        <m:r>
                          <m:t>r</m:t>
                        </m:r>
                        <m:r>
                          <m:t>e</m:t>
                        </m:r>
                        <m:r>
                          <m:t>s</m:t>
                        </m:r>
                        <m:r>
                          <m:t>i</m:t>
                        </m:r>
                        <m:r>
                          <m:t>d</m:t>
                        </m:r>
                        <m:r>
                          <m:t>u</m:t>
                        </m:r>
                        <m:r>
                          <m:t>a</m:t>
                        </m:r>
                        <m:r>
                          <m:t>l</m:t>
                        </m:r>
                      </m:sub>
                    </m:sSub>
                  </m:oMath>
                </a14:m>
                <a:r>
                  <a:rPr/>
                  <a:t>: estimates population variation</a:t>
                </a:r>
              </a:p>
              <a:p>
                <a:pPr lvl="0"/>
                <a14:m>
                  <m:oMath xmlns:m="http://schemas.openxmlformats.org/officeDocument/2006/math">
                    <m:r>
                      <m:t>M</m:t>
                    </m:r>
                    <m:sSub>
                      <m:e>
                        <m:r>
                          <m:t>S</m:t>
                        </m:r>
                      </m:e>
                      <m:sub>
                        <m:r>
                          <m:t>r</m:t>
                        </m:r>
                        <m:r>
                          <m:t>e</m:t>
                        </m:r>
                        <m:r>
                          <m:t>g</m:t>
                        </m:r>
                        <m:r>
                          <m:t>r</m:t>
                        </m:r>
                        <m:r>
                          <m:t>e</m:t>
                        </m:r>
                        <m:r>
                          <m:t>s</m:t>
                        </m:r>
                        <m:r>
                          <m:t>s</m:t>
                        </m:r>
                        <m:r>
                          <m:t>i</m:t>
                        </m:r>
                        <m:r>
                          <m:t>o</m:t>
                        </m:r>
                        <m:r>
                          <m:t>n</m:t>
                        </m:r>
                      </m:sub>
                    </m:sSub>
                  </m:oMath>
                </a14:m>
                <a:r>
                  <a:rPr/>
                  <a:t>: estimates population variation </a:t>
                </a:r>
                <a:r>
                  <a:rPr i="1"/>
                  <a:t>and</a:t>
                </a:r>
                <a:r>
                  <a:rPr/>
                  <a:t> variation due to the X-Y relationship</a:t>
                </a:r>
              </a:p>
              <a:p>
                <a:pPr lvl="0"/>
                <a:r>
                  <a:rPr/>
                  <a:t>Mean squares are </a:t>
                </a:r>
                <a:r>
                  <a:rPr b="1"/>
                  <a:t>not</a:t>
                </a:r>
                <a:r>
                  <a:rPr/>
                  <a:t> additive</a:t>
                </a:r>
              </a:p>
              <a:p>
                <a:pPr lvl="0" indent="0" marL="1270000">
                  <a:buNone/>
                </a:pPr>
                <a:r>
                  <a:rPr sz="2000" b="1"/>
                  <a:t>Note</a:t>
                </a:r>
              </a:p>
              <a:p>
                <a:pPr lvl="0" indent="0" marL="1270000">
                  <a:buNone/>
                </a:pPr>
                <a:r>
                  <a:rPr sz="2000" b="1"/>
                  <a:t>✅ Key idea</a:t>
                </a:r>
              </a:p>
              <a:p>
                <a:pPr lvl="0" indent="0" marL="1270000">
                  <a:buNone/>
                </a:pPr>
                <a:r>
                  <a:rPr sz="2000"/>
                  <a:t>The F-ratio in a regression ANOVA table is exactly </a:t>
                </a:r>
                <a14:m>
                  <m:oMath xmlns:m="http://schemas.openxmlformats.org/officeDocument/2006/math">
                    <m:r>
                      <m:t>M</m:t>
                    </m:r>
                    <m:sSub>
                      <m:e>
                        <m:r>
                          <m:t>S</m:t>
                        </m:r>
                      </m:e>
                      <m:sub>
                        <m:r>
                          <m:t>r</m:t>
                        </m:r>
                        <m:r>
                          <m:t>e</m:t>
                        </m:r>
                        <m:r>
                          <m:t>g</m:t>
                        </m:r>
                        <m:r>
                          <m:t>r</m:t>
                        </m:r>
                        <m:r>
                          <m:t>e</m:t>
                        </m:r>
                        <m:r>
                          <m:t>s</m:t>
                        </m:r>
                        <m:r>
                          <m:t>s</m:t>
                        </m:r>
                        <m:r>
                          <m:t>i</m:t>
                        </m:r>
                        <m:r>
                          <m:t>o</m:t>
                        </m:r>
                        <m:r>
                          <m:t>n</m:t>
                        </m:r>
                      </m:sub>
                    </m:sSub>
                    <m:r>
                      <m:rPr>
                        <m:sty m:val="p"/>
                      </m:rPr>
                      <m:t>/</m:t>
                    </m:r>
                    <m:r>
                      <m:t>M</m:t>
                    </m:r>
                    <m:sSub>
                      <m:e>
                        <m:r>
                          <m:t>S</m:t>
                        </m:r>
                      </m:e>
                      <m:sub>
                        <m:r>
                          <m:t>r</m:t>
                        </m:r>
                        <m:r>
                          <m:t>e</m:t>
                        </m:r>
                        <m:r>
                          <m:t>s</m:t>
                        </m:r>
                        <m:r>
                          <m:t>i</m:t>
                        </m:r>
                        <m:r>
                          <m:t>d</m:t>
                        </m:r>
                        <m:r>
                          <m:t>u</m:t>
                        </m:r>
                        <m:r>
                          <m:t>a</m:t>
                        </m:r>
                        <m:r>
                          <m:t>l</m:t>
                        </m:r>
                      </m:sub>
                    </m:sSub>
                  </m:oMath>
                </a14:m>
                <a:r>
                  <a:rPr sz="2000"/>
                  <a:t> — the same logic you’ll see again when we get to ANOVA for group comparisons.</a:t>
                </a:r>
              </a:p>
            </p:txBody>
          </p:sp>
        </mc:Choice>
      </mc:AlternateContent>
      <p:pic>
        <p:nvPicPr>
          <p:cNvPr descr="images/clipboard-2758972276.png" id="0" name="Picture 1"/>
          <p:cNvPicPr>
            <a:picLocks noGrp="1" noChangeAspect="1"/>
          </p:cNvPicPr>
          <p:nvPr/>
        </p:nvPicPr>
        <p:blipFill>
          <a:blip r:embed="rId2"/>
          <a:stretch>
            <a:fillRect/>
          </a:stretch>
        </p:blipFill>
        <p:spPr bwMode="auto">
          <a:xfrm>
            <a:off x="6121400" y="2184400"/>
            <a:ext cx="2781300" cy="914400"/>
          </a:xfrm>
          <a:prstGeom prst="rect">
            <a:avLst/>
          </a:prstGeom>
          <a:noFill/>
          <a:ln w="9525">
            <a:noFill/>
            <a:headEnd/>
            <a:tailEnd/>
          </a:ln>
        </p:spPr>
      </p:pic>
      <p:sp>
        <p:nvSpPr>
          <p:cNvPr id="1" name="TextBox 3"/>
          <p:cNvSpPr txBox="1"/>
          <p:nvPr>
            <p:ph idx="1"/>
          </p:nvPr>
        </p:nvSpPr>
        <p:spPr>
          <a:xfrm>
            <a:off x="6121400" y="4622800"/>
            <a:ext cx="2781300" cy="508000"/>
          </a:xfrm>
          <a:prstGeom prst="rect">
            <a:avLst/>
          </a:prstGeom>
          <a:noFill/>
        </p:spPr>
        <p:txBody>
          <a:bodyPr/>
          <a:lstStyle/>
          <a:p>
            <a:pPr lvl="0" indent="0" marL="0" algn="ctr">
              <a:buNone/>
            </a:pPr>
            <a:r>
              <a:rPr/>
              <a:t>ANOVA table for simple linear regression (same layout as the earlier version) listing Regression, Residual, and Total sources of variation with their sum-of-squares, degrees of freedom, mean-square, and expected-mean-square formulas, used here to show how sums of squares convert to mean squares.</a:t>
            </a:r>
          </a:p>
        </p:txBody>
      </p:sp>
    </p:spTree>
  </p:cSl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Part 2 · Correlation vs. Regression</a:t>
            </a:r>
          </a:p>
        </p:txBody>
      </p:sp>
    </p:spTree>
  </p:cSl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Correlation vs. Regression — What’s the Difference?</a:t>
            </a:r>
          </a:p>
        </p:txBody>
      </p:sp>
      <p:sp>
        <p:nvSpPr>
          <p:cNvPr id="3" name="Content Placeholder 2"/>
          <p:cNvSpPr>
            <a:spLocks noGrp="1"/>
          </p:cNvSpPr>
          <p:nvPr>
            <p:ph idx="1" sz="half"/>
          </p:nvPr>
        </p:nvSpPr>
        <p:spPr/>
        <p:txBody>
          <a:bodyPr/>
          <a:lstStyle/>
          <a:p>
            <a:pPr lvl="0" indent="0" marL="0">
              <a:buNone/>
            </a:pPr>
            <a:r>
              <a:rPr b="1"/>
              <a:t>Correlation Analysis:</a:t>
            </a:r>
          </a:p>
          <a:p>
            <a:pPr lvl="0"/>
            <a:r>
              <a:rPr/>
              <a:t>Measures the strength and direction of a relationship between two numerical variables</a:t>
            </a:r>
          </a:p>
          <a:p>
            <a:pPr lvl="0"/>
            <a:r>
              <a:rPr/>
              <a:t>Both X and Y are random variables (both measured, neither manipulated)</a:t>
            </a:r>
          </a:p>
          <a:p>
            <a:pPr lvl="0"/>
            <a:r>
              <a:rPr/>
              <a:t>Variables are typically on equal footing (either could be X or Y)</a:t>
            </a:r>
          </a:p>
          <a:p>
            <a:pPr lvl="0"/>
            <a:r>
              <a:rPr/>
              <a:t>No cause-effect relationship implied</a:t>
            </a:r>
          </a:p>
          <a:p>
            <a:pPr lvl="0"/>
            <a:r>
              <a:rPr/>
              <a:t>Quantifies the degree to which variables are related</a:t>
            </a:r>
          </a:p>
          <a:p>
            <a:pPr lvl="0"/>
            <a:r>
              <a:rPr/>
              <a:t>Expressed as a correlation coefficient (r) from −1 to +1</a:t>
            </a:r>
          </a:p>
          <a:p>
            <a:pPr lvl="0" indent="0" marL="0">
              <a:buNone/>
            </a:pPr>
            <a:r>
              <a:rPr b="1"/>
              <a:t>Regression Analysis:</a:t>
            </a:r>
          </a:p>
          <a:p>
            <a:pPr lvl="0"/>
            <a:r>
              <a:rPr/>
              <a:t>Predicts one variable (Y) from another (X)</a:t>
            </a:r>
          </a:p>
          <a:p>
            <a:pPr lvl="0"/>
            <a:r>
              <a:rPr/>
              <a:t>X is often fixed or controlled (manipulated)</a:t>
            </a:r>
          </a:p>
          <a:p>
            <a:pPr lvl="0"/>
            <a:r>
              <a:rPr/>
              <a:t>Y is the response variable of interest</a:t>
            </a:r>
          </a:p>
          <a:p>
            <a:pPr lvl="0"/>
            <a:r>
              <a:rPr/>
              <a:t>Often implies a cause-effect relationship</a:t>
            </a:r>
          </a:p>
          <a:p>
            <a:pPr lvl="0"/>
            <a:r>
              <a:rPr/>
              <a:t>Produces an equation for prediction, with slope and intercept parameters</a:t>
            </a:r>
          </a:p>
        </p:txBody>
      </p:sp>
      <p:pic>
        <p:nvPicPr>
          <p:cNvPr descr="correlation_linear_models_lecture_files/figure-pptx/unnamed-chunk-3-1.png" id="0" name="Picture 1"/>
          <p:cNvPicPr>
            <a:picLocks noGrp="1" noChangeAspect="1"/>
          </p:cNvPicPr>
          <p:nvPr/>
        </p:nvPicPr>
        <p:blipFill>
          <a:blip r:embed="rId2"/>
          <a:stretch>
            <a:fillRect/>
          </a:stretch>
        </p:blipFill>
        <p:spPr bwMode="auto">
          <a:xfrm>
            <a:off x="6121400" y="1155700"/>
            <a:ext cx="2781300" cy="3479800"/>
          </a:xfrm>
          <a:prstGeom prst="rect">
            <a:avLst/>
          </a:prstGeom>
          <a:noFill/>
          <a:ln w="9525">
            <a:noFill/>
            <a:headEnd/>
            <a:tailEnd/>
          </a:ln>
        </p:spPr>
      </p:pic>
    </p:spTree>
  </p:cSl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Part 3 · Correlation Analysis</a:t>
            </a:r>
          </a:p>
        </p:txBody>
      </p:sp>
    </p:spTree>
  </p:cSl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What Is Correlation?</a:t>
            </a:r>
          </a:p>
        </p:txBody>
      </p:sp>
      <mc:AlternateContent xmlns:mc="http://schemas.openxmlformats.org/markup-compatibility/2006">
        <mc:Choice xmlns:a14="http://schemas.microsoft.com/office/drawing/2010/main" Requires="a14">
          <p:sp>
            <p:nvSpPr>
              <p:cNvPr id="3" name="Content Placeholder 2"/>
              <p:cNvSpPr>
                <a:spLocks noGrp="1"/>
              </p:cNvSpPr>
              <p:nvPr>
                <p:ph idx="1" sz="half"/>
              </p:nvPr>
            </p:nvSpPr>
            <p:spPr/>
            <p:txBody>
              <a:bodyPr/>
              <a:lstStyle/>
              <a:p>
                <a:pPr lvl="0" indent="0" marL="0">
                  <a:buNone/>
                </a:pPr>
                <a:r>
                  <a:rPr b="1"/>
                  <a:t>Correlation analysis</a:t>
                </a:r>
                <a:r>
                  <a:rPr/>
                  <a:t> measures the strength and direction of a relationship between two numerical variables:</a:t>
                </a:r>
              </a:p>
              <a:p>
                <a:pPr lvl="0"/>
                <a:r>
                  <a:rPr/>
                  <a:t>Ranges from −1 to +1</a:t>
                </a:r>
              </a:p>
              <a:p>
                <a:pPr lvl="0"/>
                <a:r>
                  <a:rPr/>
                  <a:t>+1 indicates perfect positive correlation</a:t>
                </a:r>
              </a:p>
              <a:p>
                <a:pPr lvl="0"/>
                <a:r>
                  <a:rPr/>
                  <a:t>0 indicates no correlation</a:t>
                </a:r>
              </a:p>
              <a:p>
                <a:pPr lvl="0"/>
                <a:r>
                  <a:rPr/>
                  <a:t>−1 indicates perfect negative correlation</a:t>
                </a:r>
              </a:p>
              <a:p>
                <a:pPr lvl="0" indent="0" marL="0">
                  <a:buNone/>
                </a:pPr>
                <a:r>
                  <a:rPr/>
                  <a:t>The </a:t>
                </a:r>
                <a:r>
                  <a:rPr b="1"/>
                  <a:t>Pearson correlation coefficient (r)</a:t>
                </a:r>
                <a:r>
                  <a:rPr/>
                  <a:t> is defined as:</a:t>
                </a:r>
              </a:p>
              <a:p>
                <a:pPr lvl="0" indent="0" marL="0">
                  <a:buNone/>
                </a:pPr>
                <a14:m>
                  <m:oMathPara xmlns:m="http://schemas.openxmlformats.org/officeDocument/2006/math">
                    <m:oMathParaPr>
                      <m:jc m:val="center"/>
                    </m:oMathParaPr>
                    <m:oMath>
                      <m:r>
                        <m:t>r</m:t>
                      </m:r>
                      <m:r>
                        <m:rPr>
                          <m:sty m:val="p"/>
                        </m:rPr>
                        <m:t>=</m:t>
                      </m:r>
                      <m:f>
                        <m:fPr>
                          <m:type m:val="bar"/>
                        </m:fPr>
                        <m:num>
                          <m:nary>
                            <m:naryPr>
                              <m:chr m:val="∑"/>
                              <m:limLoc m:val="undOvr"/>
                              <m:subHide m:val="off"/>
                              <m:supHide m:val="on"/>
                            </m:naryPr>
                            <m:sub>
                              <m:r>
                                <m:t>i</m:t>
                              </m:r>
                            </m:sub>
                            <m:sup>
                              <m:r>
                                <m:t>​</m:t>
                              </m:r>
                            </m:sup>
                            <m:e>
                              <m:r>
                                <m:rPr>
                                  <m:sty m:val="p"/>
                                </m:rPr>
                                <m:t>(</m:t>
                              </m:r>
                            </m:e>
                          </m:nary>
                          <m:sSub>
                            <m:e>
                              <m:r>
                                <m:t>X</m:t>
                              </m:r>
                            </m:e>
                            <m:sub>
                              <m:r>
                                <m:t>i</m:t>
                              </m:r>
                            </m:sub>
                          </m:sSub>
                          <m:r>
                            <m:rPr>
                              <m:sty m:val="p"/>
                            </m:rPr>
                            <m:t>−</m:t>
                          </m:r>
                          <m:acc>
                            <m:accPr>
                              <m:chr m:val="‾"/>
                            </m:accPr>
                            <m:e>
                              <m:r>
                                <m:t>X</m:t>
                              </m:r>
                            </m:e>
                          </m:acc>
                          <m:r>
                            <m:rPr>
                              <m:sty m:val="p"/>
                            </m:rPr>
                            <m:t>)</m:t>
                          </m:r>
                          <m:r>
                            <m:rPr>
                              <m:sty m:val="p"/>
                            </m:rPr>
                            <m:t>(</m:t>
                          </m:r>
                          <m:sSub>
                            <m:e>
                              <m:r>
                                <m:t>Y</m:t>
                              </m:r>
                            </m:e>
                            <m:sub>
                              <m:r>
                                <m:t>i</m:t>
                              </m:r>
                            </m:sub>
                          </m:sSub>
                          <m:r>
                            <m:rPr>
                              <m:sty m:val="p"/>
                            </m:rPr>
                            <m:t>−</m:t>
                          </m:r>
                          <m:acc>
                            <m:accPr>
                              <m:chr m:val="‾"/>
                            </m:accPr>
                            <m:e>
                              <m:r>
                                <m:t>Y</m:t>
                              </m:r>
                            </m:e>
                          </m:acc>
                          <m:r>
                            <m:rPr>
                              <m:sty m:val="p"/>
                            </m:rPr>
                            <m:t>)</m:t>
                          </m:r>
                        </m:num>
                        <m:den>
                          <m:rad>
                            <m:radPr>
                              <m:degHide m:val="on"/>
                            </m:radPr>
                            <m:deg/>
                            <m:e>
                              <m:nary>
                                <m:naryPr>
                                  <m:chr m:val="∑"/>
                                  <m:limLoc m:val="undOvr"/>
                                  <m:subHide m:val="off"/>
                                  <m:supHide m:val="on"/>
                                </m:naryPr>
                                <m:sub>
                                  <m:r>
                                    <m:t>i</m:t>
                                  </m:r>
                                </m:sub>
                                <m:sup>
                                  <m:r>
                                    <m:t>​</m:t>
                                  </m:r>
                                </m:sup>
                                <m:e>
                                  <m:r>
                                    <m:rPr>
                                      <m:sty m:val="p"/>
                                    </m:rPr>
                                    <m:t>(</m:t>
                                  </m:r>
                                </m:e>
                              </m:nary>
                              <m:sSub>
                                <m:e>
                                  <m:r>
                                    <m:t>X</m:t>
                                  </m:r>
                                </m:e>
                                <m:sub>
                                  <m:r>
                                    <m:t>i</m:t>
                                  </m:r>
                                </m:sub>
                              </m:sSub>
                              <m:r>
                                <m:rPr>
                                  <m:sty m:val="p"/>
                                </m:rPr>
                                <m:t>−</m:t>
                              </m:r>
                              <m:acc>
                                <m:accPr>
                                  <m:chr m:val="‾"/>
                                </m:accPr>
                                <m:e>
                                  <m:r>
                                    <m:t>X</m:t>
                                  </m:r>
                                </m:e>
                              </m:acc>
                              <m:sSup>
                                <m:e>
                                  <m:r>
                                    <m:rPr>
                                      <m:sty m:val="p"/>
                                    </m:rPr>
                                    <m:t>)</m:t>
                                  </m:r>
                                </m:e>
                                <m:sup>
                                  <m:r>
                                    <m:t>2</m:t>
                                  </m:r>
                                </m:sup>
                              </m:sSup>
                              <m:nary>
                                <m:naryPr>
                                  <m:chr m:val="∑"/>
                                  <m:limLoc m:val="undOvr"/>
                                  <m:subHide m:val="off"/>
                                  <m:supHide m:val="on"/>
                                </m:naryPr>
                                <m:sub>
                                  <m:r>
                                    <m:t>i</m:t>
                                  </m:r>
                                </m:sub>
                                <m:sup>
                                  <m:r>
                                    <m:t>​</m:t>
                                  </m:r>
                                </m:sup>
                                <m:e>
                                  <m:r>
                                    <m:rPr>
                                      <m:sty m:val="p"/>
                                    </m:rPr>
                                    <m:t>(</m:t>
                                  </m:r>
                                </m:e>
                              </m:nary>
                              <m:sSub>
                                <m:e>
                                  <m:r>
                                    <m:t>Y</m:t>
                                  </m:r>
                                </m:e>
                                <m:sub>
                                  <m:r>
                                    <m:t>i</m:t>
                                  </m:r>
                                </m:sub>
                              </m:sSub>
                              <m:r>
                                <m:rPr>
                                  <m:sty m:val="p"/>
                                </m:rPr>
                                <m:t>−</m:t>
                              </m:r>
                              <m:acc>
                                <m:accPr>
                                  <m:chr m:val="‾"/>
                                </m:accPr>
                                <m:e>
                                  <m:r>
                                    <m:t>Y</m:t>
                                  </m:r>
                                </m:e>
                              </m:acc>
                              <m:sSup>
                                <m:e>
                                  <m:r>
                                    <m:rPr>
                                      <m:sty m:val="p"/>
                                    </m:rPr>
                                    <m:t>)</m:t>
                                  </m:r>
                                </m:e>
                                <m:sup>
                                  <m:r>
                                    <m:t>2</m:t>
                                  </m:r>
                                </m:sup>
                              </m:sSup>
                            </m:e>
                          </m:rad>
                        </m:den>
                      </m:f>
                    </m:oMath>
                  </m:oMathPara>
                </a14:m>
              </a:p>
              <a:p>
                <a:pPr lvl="0" indent="0" marL="0">
                  <a:buNone/>
                </a:pPr>
                <a:r>
                  <a:rPr/>
                  <a:t>This can be simplified as:</a:t>
                </a:r>
              </a:p>
              <a:p>
                <a:pPr lvl="0" indent="0" marL="0">
                  <a:buNone/>
                </a:pPr>
                <a14:m>
                  <m:oMathPara xmlns:m="http://schemas.openxmlformats.org/officeDocument/2006/math">
                    <m:oMathParaPr>
                      <m:jc m:val="center"/>
                    </m:oMathParaPr>
                    <m:oMath>
                      <m:r>
                        <m:t>r</m:t>
                      </m:r>
                      <m:r>
                        <m:rPr>
                          <m:sty m:val="p"/>
                        </m:rPr>
                        <m:t>=</m:t>
                      </m:r>
                      <m:f>
                        <m:fPr>
                          <m:type m:val="bar"/>
                        </m:fPr>
                        <m:num>
                          <m:r>
                            <m:rPr>
                              <m:nor/>
                              <m:sty m:val="p"/>
                            </m:rPr>
                            <m:t>Covariance</m:t>
                          </m:r>
                          <m:r>
                            <m:rPr>
                              <m:sty m:val="p"/>
                            </m:rPr>
                            <m:t>(</m:t>
                          </m:r>
                          <m:r>
                            <m:t>X</m:t>
                          </m:r>
                          <m:r>
                            <m:rPr>
                              <m:sty m:val="p"/>
                            </m:rPr>
                            <m:t>,</m:t>
                          </m:r>
                          <m:r>
                            <m:t>Y</m:t>
                          </m:r>
                          <m:r>
                            <m:rPr>
                              <m:sty m:val="p"/>
                            </m:rPr>
                            <m:t>)</m:t>
                          </m:r>
                        </m:num>
                        <m:den>
                          <m:sSub>
                            <m:e>
                              <m:r>
                                <m:t>s</m:t>
                              </m:r>
                            </m:e>
                            <m:sub>
                              <m:r>
                                <m:t>X</m:t>
                              </m:r>
                            </m:sub>
                          </m:sSub>
                          <m:r>
                            <m:rPr>
                              <m:sty m:val="p"/>
                            </m:rPr>
                            <m:t>⋅</m:t>
                          </m:r>
                          <m:sSub>
                            <m:e>
                              <m:r>
                                <m:t>s</m:t>
                              </m:r>
                            </m:e>
                            <m:sub>
                              <m:r>
                                <m:t>Y</m:t>
                              </m:r>
                            </m:sub>
                          </m:sSub>
                        </m:den>
                      </m:f>
                    </m:oMath>
                  </m:oMathPara>
                </a14:m>
              </a:p>
              <a:p>
                <a:pPr lvl="0" indent="0" marL="0">
                  <a:buNone/>
                </a:pPr>
                <a:r>
                  <a:rPr/>
                  <a:t>Where </a:t>
                </a:r>
                <a14:m>
                  <m:oMath xmlns:m="http://schemas.openxmlformats.org/officeDocument/2006/math">
                    <m:sSub>
                      <m:e>
                        <m:r>
                          <m:t>s</m:t>
                        </m:r>
                      </m:e>
                      <m:sub>
                        <m:r>
                          <m:t>X</m:t>
                        </m:r>
                      </m:sub>
                    </m:sSub>
                  </m:oMath>
                </a14:m>
                <a:r>
                  <a:rPr/>
                  <a:t> and </a:t>
                </a:r>
                <a14:m>
                  <m:oMath xmlns:m="http://schemas.openxmlformats.org/officeDocument/2006/math">
                    <m:sSub>
                      <m:e>
                        <m:r>
                          <m:t>s</m:t>
                        </m:r>
                      </m:e>
                      <m:sub>
                        <m:r>
                          <m:t>Y</m:t>
                        </m:r>
                      </m:sub>
                    </m:sSub>
                  </m:oMath>
                </a14:m>
                <a:r>
                  <a:rPr/>
                  <a:t> are the standard deviations of X and Y.</a:t>
                </a:r>
              </a:p>
            </p:txBody>
          </p:sp>
        </mc:Choice>
      </mc:AlternateContent>
      <p:pic>
        <p:nvPicPr>
          <p:cNvPr descr="correlation_linear_models_lecture_files/figure-pptx/unnamed-chunk-4-1.png" id="0" name="Picture 1"/>
          <p:cNvPicPr>
            <a:picLocks noGrp="1" noChangeAspect="1"/>
          </p:cNvPicPr>
          <p:nvPr/>
        </p:nvPicPr>
        <p:blipFill>
          <a:blip r:embed="rId2"/>
          <a:stretch>
            <a:fillRect/>
          </a:stretch>
        </p:blipFill>
        <p:spPr bwMode="auto">
          <a:xfrm>
            <a:off x="6121400" y="1041400"/>
            <a:ext cx="2781300" cy="3708400"/>
          </a:xfrm>
          <a:prstGeom prst="rect">
            <a:avLst/>
          </a:prstGeom>
          <a:noFill/>
          <a:ln w="9525">
            <a:noFill/>
            <a:headEnd/>
            <a:tailEnd/>
          </a:ln>
        </p:spPr>
      </p:pic>
    </p:spTree>
  </p:cSl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Example 16.1: Flipping the Bird</a:t>
            </a:r>
          </a:p>
        </p:txBody>
      </p:sp>
      <mc:AlternateContent xmlns:mc="http://schemas.openxmlformats.org/markup-compatibility/2006">
        <mc:Choice xmlns:a14="http://schemas.microsoft.com/office/drawing/2010/main" Requires="a14">
          <p:sp>
            <p:nvSpPr>
              <p:cNvPr id="3" name="Content Placeholder 2"/>
              <p:cNvSpPr>
                <a:spLocks noGrp="1"/>
              </p:cNvSpPr>
              <p:nvPr>
                <p:ph idx="1" sz="half"/>
              </p:nvPr>
            </p:nvSpPr>
            <p:spPr/>
            <p:txBody>
              <a:bodyPr/>
              <a:lstStyle/>
              <a:p>
                <a:pPr lvl="0" indent="0" marL="0">
                  <a:buNone/>
                </a:pPr>
                <a:r>
                  <a:rPr/>
                  <a:t>Nazca boobies (</a:t>
                </a:r>
                <a:r>
                  <a:rPr i="1"/>
                  <a:t>Sula granti</a:t>
                </a:r>
                <a:r>
                  <a:rPr/>
                  <a:t>) — do aggressive behaviors as a chick predict future aggressive behavior as an adult?</a:t>
                </a:r>
              </a:p>
              <a:p>
                <a:pPr lvl="0"/>
                <a:r>
                  <a:rPr/>
                  <a:t>Correlation is r = 0.534 — a moderate positive relationship</a:t>
                </a:r>
              </a:p>
              <a:p>
                <a:pPr lvl="0"/>
                <a:r>
                  <a:rPr/>
                  <a:t>p-value = 0.007 — correlation is statistically significant</a:t>
                </a:r>
              </a:p>
              <a:p>
                <a:pPr lvl="0" indent="0" marL="0">
                  <a:buNone/>
                </a:pPr>
                <a:r>
                  <a:rPr/>
                  <a:t>For a Pearson correlation coefficient (r) of 0.53372:</a:t>
                </a:r>
              </a:p>
              <a:p>
                <a:pPr lvl="0"/>
                <a:r>
                  <a:rPr/>
                  <a:t>This is r (not ρ, as Spearman’s below), as indicated by “cor” in your output</a:t>
                </a:r>
              </a:p>
              <a:p>
                <a:pPr lvl="0"/>
                <a:r>
                  <a:rPr/>
                  <a:t>To determine the amount of variation explained, square this value: r² = 0.53372² = 0.2849 (≈ 28.49%)</a:t>
                </a:r>
              </a:p>
              <a:p>
                <a:pPr lvl="0"/>
                <a:r>
                  <a:rPr/>
                  <a:t>Means about 28.49% of the variance in one variable can be explained by the other</a:t>
                </a:r>
              </a:p>
              <a:p>
                <a:pPr lvl="0" indent="0" marL="0">
                  <a:buNone/>
                </a:pPr>
                <a:r>
                  <a:rPr/>
                  <a:t>Tested by a t-test: </a:t>
                </a:r>
                <a14:m>
                  <m:oMath xmlns:m="http://schemas.openxmlformats.org/officeDocument/2006/math">
                    <m:r>
                      <m:rPr>
                        <m:nor/>
                        <m:sty m:val="p"/>
                      </m:rPr>
                      <m:t>t</m:t>
                    </m:r>
                    <m:r>
                      <m:rPr>
                        <m:sty m:val="p"/>
                      </m:rPr>
                      <m:t>=</m:t>
                    </m:r>
                    <m:f>
                      <m:fPr>
                        <m:type m:val="bar"/>
                      </m:fPr>
                      <m:num>
                        <m:r>
                          <m:t>r</m:t>
                        </m:r>
                      </m:num>
                      <m:den>
                        <m:r>
                          <m:t>S</m:t>
                        </m:r>
                        <m:sSub>
                          <m:e>
                            <m:r>
                              <m:t>E</m:t>
                            </m:r>
                          </m:e>
                          <m:sub>
                            <m:r>
                              <m:t>r</m:t>
                            </m:r>
                          </m:sub>
                        </m:sSub>
                      </m:den>
                    </m:f>
                  </m:oMath>
                </a14:m>
              </a:p>
            </p:txBody>
          </p:sp>
        </mc:Choice>
      </mc:AlternateContent>
      <p:sp>
        <p:nvSpPr>
          <p:cNvPr id="4" name="Content Placeholder 3"/>
          <p:cNvSpPr>
            <a:spLocks noGrp="1"/>
          </p:cNvSpPr>
          <p:nvPr>
            <p:ph idx="2" sz="half"/>
          </p:nvPr>
        </p:nvSpPr>
        <p:spPr/>
        <p:txBody>
          <a:bodyPr/>
          <a:lstStyle/>
          <a:p>
            <a:pPr lvl="0" indent="0">
              <a:buNone/>
            </a:pPr>
            <a:r>
              <a:rPr>
                <a:latin typeface="Courier"/>
              </a:rPr>
              <a:t>
    Pearson's product-moment correlation
data:  booby_data$visits_as_nestling and booby_data$future_aggression
t = 2.9603, df = 22, p-value = 0.007229
alternative hypothesis: true correlation is not equal to 0
95 percent confidence interval:
 0.1660840 0.7710999
sample estimates:
      cor 
0.5337225 </a:t>
            </a:r>
          </a:p>
        </p:txBody>
      </p:sp>
    </p:spTree>
  </p:cSld>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TotalTime>
  <Words>46</Words>
  <Application>Microsoft Macintosh PowerPoint</Application>
  <PresentationFormat>On-screen Show (16:9)</PresentationFormat>
  <Paragraphs>14</Paragraphs>
  <Slides>4</Slides>
  <Notes>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vt:i4>
      </vt:variant>
    </vt:vector>
  </HeadingPairs>
  <TitlesOfParts>
    <vt:vector size="7" baseType="lpstr">
      <vt:lpstr>Arial</vt:lpstr>
      <vt:lpstr>Calibri</vt:lpstr>
      <vt:lpstr>Office Theme</vt:lpstr>
      <vt:lpstr>Presentation Title</vt:lpstr>
      <vt:lpstr>Slide Title</vt:lpstr>
      <vt:lpstr>Section header</vt:lpstr>
      <vt:lpstr>Slide Title for Two-Content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Correlation vs Linear Models</dc:title>
  <dc:creator>Bill Perry</dc:creator>
  <cp:keywords/>
  <dc:description>Correlation vs. regression, the Pearson and Spearman correlation coefficients, simple linear regression, testing regression assumptions, and ANOVA for regression — using the Nazca booby, lion nose-pigmentation, and prairie-biodiversity textbook examples.</dc:description>
  <dcterms:created xsi:type="dcterms:W3CDTF">2026-09-03T18:47:06Z</dcterms:created>
  <dcterms:modified xsi:type="dcterms:W3CDTF">2026-09-03T18:47:06Z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uthors">
    <vt:lpwstr/>
  </property>
  <property fmtid="{D5CDD505-2E9C-101B-9397-08002B2CF9AE}" pid="3" name="biblio-config">
    <vt:lpwstr>True</vt:lpwstr>
  </property>
  <property fmtid="{D5CDD505-2E9C-101B-9397-08002B2CF9AE}" pid="4" name="by-author">
    <vt:lpwstr/>
  </property>
  <property fmtid="{D5CDD505-2E9C-101B-9397-08002B2CF9AE}" pid="5" name="categories">
    <vt:lpwstr/>
  </property>
  <property fmtid="{D5CDD505-2E9C-101B-9397-08002B2CF9AE}" pid="6" name="execute">
    <vt:lpwstr/>
  </property>
  <property fmtid="{D5CDD505-2E9C-101B-9397-08002B2CF9AE}" pid="7" name="format">
    <vt:lpwstr/>
  </property>
  <property fmtid="{D5CDD505-2E9C-101B-9397-08002B2CF9AE}" pid="8" name="header-includes">
    <vt:lpwstr/>
  </property>
  <property fmtid="{D5CDD505-2E9C-101B-9397-08002B2CF9AE}" pid="9" name="include-after">
    <vt:lpwstr/>
  </property>
  <property fmtid="{D5CDD505-2E9C-101B-9397-08002B2CF9AE}" pid="10" name="include-before">
    <vt:lpwstr/>
  </property>
  <property fmtid="{D5CDD505-2E9C-101B-9397-08002B2CF9AE}" pid="11" name="knitr">
    <vt:lpwstr/>
  </property>
  <property fmtid="{D5CDD505-2E9C-101B-9397-08002B2CF9AE}" pid="12" name="labels">
    <vt:lpwstr/>
  </property>
  <property fmtid="{D5CDD505-2E9C-101B-9397-08002B2CF9AE}" pid="13" name="order">
    <vt:lpwstr>10</vt:lpwstr>
  </property>
  <property fmtid="{D5CDD505-2E9C-101B-9397-08002B2CF9AE}" pid="14" name="resources">
    <vt:lpwstr/>
  </property>
  <property fmtid="{D5CDD505-2E9C-101B-9397-08002B2CF9AE}" pid="15" name="subtitle">
    <vt:lpwstr>Relationships</vt:lpwstr>
  </property>
  <property fmtid="{D5CDD505-2E9C-101B-9397-08002B2CF9AE}" pid="16" name="toc-title">
    <vt:lpwstr>Table of contents</vt:lpwstr>
  </property>
  <property fmtid="{D5CDD505-2E9C-101B-9397-08002B2CF9AE}" pid="17" name="week">
    <vt:lpwstr>6</vt:lpwstr>
  </property>
</Properties>
</file>