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7" Type="http://schemas.openxmlformats.org/officeDocument/2006/relationships/viewProps" Target="viewProps.xml" /><Relationship Id="rId3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9" Type="http://schemas.openxmlformats.org/officeDocument/2006/relationships/tableStyles" Target="tableStyles.xml" /><Relationship Id="rId3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Describing Your 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Mean, spread, counting correctly, and group summaries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Variance and Standard Deviation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p>
                        <m:e>
                          <m:r>
                            <m:t>s</m:t>
                          </m:r>
                        </m:e>
                        <m:sup>
                          <m: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ff"/>
                              <m:supHide m:val="off"/>
                            </m:naryPr>
                            <m:sub>
                              <m:r>
                                <m:t>i</m:t>
                              </m:r>
                              <m:r>
                                <m:rPr>
                                  <m:sty m:val="p"/>
                                </m:rPr>
                                <m:t>=</m:t>
                              </m:r>
                              <m:r>
                                <m:t>1</m:t>
                              </m:r>
                            </m:sub>
                            <m:sup>
                              <m:r>
                                <m:t>n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m:t>(</m:t>
                              </m:r>
                            </m:e>
                          </m:nary>
                          <m:sSub>
                            <m:e>
                              <m:r>
                                <m:t>x</m:t>
                              </m:r>
                            </m:e>
                            <m:sub>
                              <m:r>
                                <m:t>i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−</m:t>
                          </m:r>
                          <m:acc>
                            <m:accPr>
                              <m:chr m:val="‾"/>
                            </m:accPr>
                            <m:e>
                              <m:r>
                                <m:t>x</m:t>
                              </m:r>
                            </m:e>
                          </m:acc>
                          <m:sSup>
                            <m:e>
                              <m:r>
                                <m:rPr>
                                  <m:sty m:val="p"/>
                                </m:rPr>
                                <m:t>)</m:t>
                              </m:r>
                            </m:e>
                            <m:sup>
                              <m: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m:t>n</m:t>
                          </m:r>
                          <m:r>
                            <m:rPr>
                              <m:sty m:val="p"/>
                            </m:rPr>
                            <m:t>−</m:t>
                          </m:r>
                          <m:r>
                            <m:t>1</m:t>
                          </m:r>
                        </m:den>
                      </m:f>
                      <m:r>
                        <m:t>  </m:t>
                      </m:r>
                      <m:r>
                        <m:t>s</m:t>
                      </m:r>
                      <m:r>
                        <m:rPr>
                          <m:sty m:val="p"/>
                        </m:rPr>
                        <m:t>=</m:t>
                      </m:r>
                      <m:rad>
                        <m:radPr>
                          <m:degHide m:val="on"/>
                        </m:radPr>
                        <m:deg/>
                        <m:e>
                          <m:sSup>
                            <m:e>
                              <m:r>
                                <m:t>s</m:t>
                              </m:r>
                            </m:e>
                            <m:sup>
                              <m: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</a:p>
              <a:p>
                <a:pPr lvl="0" indent="-342900" marL="342900">
                  <a:buAutoNum type="arabicPeriod"/>
                </a:pPr>
                <a:r>
                  <a:rPr/>
                  <a:t>Distance of each value from the mean</a:t>
                </a:r>
              </a:p>
              <a:p>
                <a:pPr lvl="0" indent="-342900" marL="342900">
                  <a:buAutoNum type="arabicPeriod"/>
                </a:pPr>
                <a:r>
                  <a:rPr b="1"/>
                  <a:t>Square</a:t>
                </a:r>
                <a:r>
                  <a:rPr/>
                  <a:t> it — makes everything positive</a:t>
                </a:r>
              </a:p>
              <a:p>
                <a:pPr lvl="0" indent="-342900" marL="342900">
                  <a:buAutoNum type="arabicPeriod"/>
                </a:pPr>
                <a:r>
                  <a:rPr/>
                  <a:t>Average those squared distances (over 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−</m:t>
                    </m:r>
                    <m:r>
                      <m:t>1</m:t>
                    </m:r>
                  </m:oMath>
                </a14:m>
                <a:r>
                  <a:rPr/>
                  <a:t>)</a:t>
                </a:r>
              </a:p>
              <a:p>
                <a:pPr lvl="0" indent="-342900" marL="342900">
                  <a:buAutoNum type="arabicPeriod"/>
                </a:pPr>
                <a:r>
                  <a:rPr b="1"/>
                  <a:t>Square root</a:t>
                </a:r>
                <a:r>
                  <a:rPr/>
                  <a:t> brings variance back into the original units as the standard deviation</a:t>
                </a:r>
              </a:p>
              <a:p>
                <a:pPr lvl="0" indent="0" marL="0">
                  <a:buNone/>
                </a:pPr>
                <a:r>
                  <a:rPr b="1"/>
                  <a:t>Larger spread = larger variance and SD.</a:t>
                </a:r>
              </a:p>
              <a:p>
                <a:pPr lvl="0" indent="0" marL="1270000">
                  <a:buNone/>
                </a:pPr>
                <a:r>
                  <a:rPr sz="2000" b="1"/>
                  <a:t>Note</a:t>
                </a:r>
              </a:p>
              <a:p>
                <a:pPr lvl="0"/>
                <a:r>
                  <a:rPr sz="2000"/>
                  <a:t>Variance is in </a:t>
                </a:r>
                <a:r>
                  <a:rPr sz="2000" i="1"/>
                  <a:t>squared</a:t>
                </a:r>
                <a:r>
                  <a:rPr sz="2000"/>
                  <a:t> units (mm²)</a:t>
                </a:r>
              </a:p>
              <a:p>
                <a:pPr lvl="0"/>
                <a:r>
                  <a:rPr sz="2000"/>
                  <a:t>hard to interpret directly.</a:t>
                </a:r>
              </a:p>
              <a:p>
                <a:pPr lvl="0"/>
                <a:r>
                  <a:rPr sz="2000"/>
                  <a:t>Standard deviation (SD) is why we usually report it instead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var</a:t>
            </a:r>
            <a:r>
              <a:rPr>
                <a:solidFill>
                  <a:srgbClr val="003B4F"/>
                </a:solidFill>
                <a:latin typeface="Courier"/>
              </a:rPr>
              <a:t>(shady_lengths)</a:t>
            </a:r>
          </a:p>
          <a:p>
            <a:pPr lvl="0" indent="0">
              <a:buNone/>
            </a:pPr>
            <a:r>
              <a:rPr>
                <a:latin typeface="Courier"/>
              </a:rPr>
              <a:t>[1] 5.992754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(shady_lengths)</a:t>
            </a:r>
          </a:p>
          <a:p>
            <a:pPr lvl="0" indent="0">
              <a:buNone/>
            </a:pPr>
            <a:r>
              <a:rPr>
                <a:latin typeface="Courier"/>
              </a:rPr>
              <a:t>[1] 2.44801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var</a:t>
            </a:r>
            <a:r>
              <a:rPr>
                <a:solidFill>
                  <a:srgbClr val="003B4F"/>
                </a:solidFill>
                <a:latin typeface="Courier"/>
              </a:rPr>
              <a:t>(sunny_lengths)</a:t>
            </a:r>
          </a:p>
          <a:p>
            <a:pPr lvl="0" indent="0">
              <a:buNone/>
            </a:pPr>
            <a:r>
              <a:rPr>
                <a:latin typeface="Courier"/>
              </a:rPr>
              <a:t>[1] 3.644928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(sunny_lengths)</a:t>
            </a:r>
          </a:p>
          <a:p>
            <a:pPr lvl="0" indent="0">
              <a:buNone/>
            </a:pPr>
            <a:r>
              <a:rPr>
                <a:latin typeface="Courier"/>
              </a:rPr>
              <a:t>[1] 1.909169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📖 Rule of thumb</a:t>
            </a:r>
          </a:p>
          <a:p>
            <a:pPr lvl="0"/>
            <a:r>
              <a:rPr sz="2000"/>
              <a:t>For roughly normal data:</a:t>
            </a:r>
          </a:p>
          <a:p>
            <a:pPr lvl="1"/>
            <a:r>
              <a:rPr sz="2000"/>
              <a:t>~68% of values fall within mean ± 1 SD</a:t>
            </a:r>
          </a:p>
          <a:p>
            <a:pPr lvl="1"/>
            <a:r>
              <a:rPr sz="2000"/>
              <a:t>~95% within mean ± 2 SD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4b · Quantiles, Range, and IQR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Quantiles, Range, and IQR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range</a:t>
            </a:r>
            <a:r>
              <a:rPr>
                <a:solidFill>
                  <a:srgbClr val="003B4F"/>
                </a:solidFill>
                <a:latin typeface="Courier"/>
              </a:rPr>
              <a:t>(shady_lengths)              </a:t>
            </a:r>
            <a:r>
              <a:rPr>
                <a:solidFill>
                  <a:srgbClr val="5E5E5E"/>
                </a:solidFill>
                <a:latin typeface="Courier"/>
              </a:rPr>
              <a:t># min and max</a:t>
            </a:r>
          </a:p>
          <a:p>
            <a:pPr lvl="0" indent="0">
              <a:buNone/>
            </a:pPr>
            <a:r>
              <a:rPr>
                <a:latin typeface="Courier"/>
              </a:rPr>
              <a:t>[1] 16 25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max</a:t>
            </a:r>
            <a:r>
              <a:rPr>
                <a:solidFill>
                  <a:srgbClr val="003B4F"/>
                </a:solidFill>
                <a:latin typeface="Courier"/>
              </a:rPr>
              <a:t>(shady_lengths)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min</a:t>
            </a:r>
            <a:r>
              <a:rPr>
                <a:solidFill>
                  <a:srgbClr val="003B4F"/>
                </a:solidFill>
                <a:latin typeface="Courier"/>
              </a:rPr>
              <a:t>(shady_lengths)  </a:t>
            </a:r>
            <a:r>
              <a:rPr>
                <a:solidFill>
                  <a:srgbClr val="5E5E5E"/>
                </a:solidFill>
                <a:latin typeface="Courier"/>
              </a:rPr>
              <a:t># range as a single number</a:t>
            </a:r>
          </a:p>
          <a:p>
            <a:pPr lvl="0" indent="0">
              <a:buNone/>
            </a:pPr>
            <a:r>
              <a:rPr>
                <a:latin typeface="Courier"/>
              </a:rPr>
              <a:t>[1] 9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quantile</a:t>
            </a:r>
            <a:r>
              <a:rPr>
                <a:solidFill>
                  <a:srgbClr val="003B4F"/>
                </a:solidFill>
                <a:latin typeface="Courier"/>
              </a:rPr>
              <a:t>(shady_lengths)           </a:t>
            </a:r>
            <a:r>
              <a:rPr>
                <a:solidFill>
                  <a:srgbClr val="5E5E5E"/>
                </a:solidFill>
                <a:latin typeface="Courier"/>
              </a:rPr>
              <a:t># 0/25/50/75/100th percentiles</a:t>
            </a:r>
          </a:p>
          <a:p>
            <a:pPr lvl="0" indent="0">
              <a:buNone/>
            </a:pPr>
            <a:r>
              <a:rPr>
                <a:latin typeface="Courier"/>
              </a:rPr>
              <a:t>   0%   25%   50%   75%  100% 
16.00 18.75 20.50 21.50 25.00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IQR</a:t>
            </a:r>
            <a:r>
              <a:rPr>
                <a:solidFill>
                  <a:srgbClr val="003B4F"/>
                </a:solidFill>
                <a:latin typeface="Courier"/>
              </a:rPr>
              <a:t>(shady_lengths)                </a:t>
            </a:r>
            <a:r>
              <a:rPr>
                <a:solidFill>
                  <a:srgbClr val="5E5E5E"/>
                </a:solidFill>
                <a:latin typeface="Courier"/>
              </a:rPr>
              <a:t># 75th percentile minus 25th</a:t>
            </a:r>
          </a:p>
          <a:p>
            <a:pPr lvl="0" indent="0">
              <a:buNone/>
            </a:pPr>
            <a:r>
              <a:rPr>
                <a:latin typeface="Courier"/>
              </a:rPr>
              <a:t>[1] 2.75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box_plot_1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NULL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shady_lengths))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The </a:t>
            </a:r>
            <a:r>
              <a:rPr sz="2000" b="1"/>
              <a:t>IQR</a:t>
            </a:r>
            <a:r>
              <a:rPr sz="2000"/>
              <a:t> is the range of the </a:t>
            </a:r>
            <a:r>
              <a:rPr sz="2000" i="1"/>
              <a:t>middle 50%</a:t>
            </a:r>
            <a:r>
              <a:rPr sz="2000"/>
              <a:t> of the data — it ignores the most extreme quarter on each end, which makes it robust to outliers the same way the median is.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quantile()</a:t>
            </a:r>
            <a:r>
              <a:rPr sz="2000"/>
              <a:t>’s 50th percentile is exactly the median. </a:t>
            </a:r>
            <a:r>
              <a:rPr sz="2000">
                <a:latin typeface="Courier"/>
              </a:rPr>
              <a:t>IQR()</a:t>
            </a:r>
            <a:r>
              <a:rPr sz="2000"/>
              <a:t> is just </a:t>
            </a:r>
            <a:r>
              <a:rPr sz="2000">
                <a:latin typeface="Courier"/>
              </a:rPr>
              <a:t>quantile(x, 0.75) - quantile(x, 0.25)</a:t>
            </a:r>
            <a:r>
              <a:rPr sz="2000"/>
              <a:t> computed for you.</a:t>
            </a:r>
          </a:p>
          <a:p>
            <a:pPr lvl="0" indent="0" marL="1270000">
              <a:buNone/>
            </a:pPr>
            <a:r>
              <a:rPr sz="2000"/>
              <a:t>📖 R4DS §12 — EDA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box_plot_1</a:t>
            </a:r>
          </a:p>
          <a:p>
            <a:pPr lvl="0" indent="0" marL="1270000">
              <a:buNone/>
            </a:pP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Quantiles — Why This Matters for Graphing Effectively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quantile</a:t>
            </a:r>
            <a:r>
              <a:rPr>
                <a:solidFill>
                  <a:srgbClr val="003B4F"/>
                </a:solidFill>
                <a:latin typeface="Courier"/>
              </a:rPr>
              <a:t>(sunny_lengths)</a:t>
            </a:r>
          </a:p>
          <a:p>
            <a:pPr lvl="0" indent="0">
              <a:buNone/>
            </a:pPr>
            <a:r>
              <a:rPr>
                <a:latin typeface="Courier"/>
              </a:rPr>
              <a:t>   0%   25%   50%   75%  100% 
12.00 13.75 15.00 16.00 19.00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IQR</a:t>
            </a:r>
            <a:r>
              <a:rPr>
                <a:solidFill>
                  <a:srgbClr val="003B4F"/>
                </a:solidFill>
                <a:latin typeface="Courier"/>
              </a:rPr>
              <a:t>(sunny_lengths)</a:t>
            </a:r>
          </a:p>
          <a:p>
            <a:pPr lvl="0" indent="0">
              <a:buNone/>
            </a:pPr>
            <a:r>
              <a:rPr>
                <a:latin typeface="Courier"/>
              </a:rPr>
              <a:t>[1] 2.25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📖 Preview</a:t>
            </a:r>
          </a:p>
          <a:p>
            <a:pPr lvl="0" indent="0" marL="1270000">
              <a:buNone/>
            </a:pPr>
            <a:r>
              <a:rPr sz="2000"/>
              <a:t>The box in a boxplot </a:t>
            </a:r>
            <a:r>
              <a:rPr sz="2000" b="1"/>
              <a:t>is</a:t>
            </a:r>
            <a:r>
              <a:rPr sz="2000"/>
              <a:t> the IQR — its bottom and top edges are the 25th and 75th percentiles you just computed. The boxplots you’ll build in Graphing Effectively are these five numbers, drawn.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The </a:t>
            </a:r>
            <a:r>
              <a:rPr>
                <a:latin typeface="Courier"/>
              </a:rPr>
              <a:t>length()</a:t>
            </a:r>
            <a:r>
              <a:rPr/>
              <a:t> Trap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</a:t>
            </a:r>
            <a:r>
              <a:rPr>
                <a:latin typeface="Courier"/>
              </a:rPr>
              <a:t>length()</a:t>
            </a:r>
            <a:r>
              <a:rPr/>
              <a:t> Trap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A vector has 5 slots, but 2 are </a:t>
            </a:r>
            <a:r>
              <a:rPr sz="2000">
                <a:latin typeface="Courier"/>
              </a:rPr>
              <a:t>NA</a:t>
            </a:r>
            <a:r>
              <a:rPr sz="2000"/>
              <a:t>. What does </a:t>
            </a:r>
            <a:r>
              <a:rPr sz="2000">
                <a:latin typeface="Courier"/>
              </a:rPr>
              <a:t>length()</a:t>
            </a:r>
            <a:r>
              <a:rPr sz="2000"/>
              <a:t> return? What </a:t>
            </a:r>
            <a:r>
              <a:rPr sz="2000" i="1"/>
              <a:t>should</a:t>
            </a:r>
            <a:r>
              <a:rPr sz="2000"/>
              <a:t> your sample size be for a mean or SE calculation?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x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  </a:t>
            </a:r>
            <a:r>
              <a:rPr>
                <a:solidFill>
                  <a:srgbClr val="5E5E5E"/>
                </a:solidFill>
                <a:latin typeface="Courier"/>
              </a:rPr>
              <a:t># a vector with missing values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length</a:t>
            </a:r>
            <a:r>
              <a:rPr>
                <a:solidFill>
                  <a:srgbClr val="003B4F"/>
                </a:solidFill>
                <a:latin typeface="Courier"/>
              </a:rPr>
              <a:t>(x)          </a:t>
            </a:r>
            <a:r>
              <a:rPr>
                <a:solidFill>
                  <a:srgbClr val="5E5E5E"/>
                </a:solidFill>
                <a:latin typeface="Courier"/>
              </a:rPr>
              <a:t># counts every slot — including NAs!</a:t>
            </a:r>
          </a:p>
          <a:p>
            <a:pPr lvl="0" indent="0">
              <a:buNone/>
            </a:pPr>
            <a:r>
              <a:rPr>
                <a:latin typeface="Courier"/>
              </a:rPr>
              <a:t>[1] 5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(x))       </a:t>
            </a:r>
            <a:r>
              <a:rPr>
                <a:solidFill>
                  <a:srgbClr val="5E5E5E"/>
                </a:solidFill>
                <a:latin typeface="Courier"/>
              </a:rPr>
              <a:t># how many are missing?</a:t>
            </a:r>
          </a:p>
          <a:p>
            <a:pPr lvl="0" indent="0">
              <a:buNone/>
            </a:pPr>
            <a:r>
              <a:rPr>
                <a:latin typeface="Courier"/>
              </a:rPr>
              <a:t>[1]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words</a:t>
            </a:r>
          </a:p>
          <a:p>
            <a:pPr lvl="0"/>
            <a:r>
              <a:rPr sz="2000" b="1">
                <a:latin typeface="Courier"/>
              </a:rPr>
              <a:t>is.na(x)</a:t>
            </a:r>
            <a:r>
              <a:rPr sz="2000"/>
              <a:t> — </a:t>
            </a:r>
            <a:r>
              <a:rPr sz="2000">
                <a:latin typeface="Courier"/>
              </a:rPr>
              <a:t>TRUE</a:t>
            </a:r>
            <a:r>
              <a:rPr sz="2000"/>
              <a:t> where a value is missing</a:t>
            </a:r>
          </a:p>
          <a:p>
            <a:pPr lvl="0"/>
            <a:r>
              <a:rPr sz="2000" b="1">
                <a:latin typeface="Courier"/>
              </a:rPr>
              <a:t>!is.na(x)</a:t>
            </a:r>
            <a:r>
              <a:rPr sz="2000"/>
              <a:t> — the flip: </a:t>
            </a:r>
            <a:r>
              <a:rPr sz="2000">
                <a:latin typeface="Courier"/>
              </a:rPr>
              <a:t>TRUE</a:t>
            </a:r>
            <a:r>
              <a:rPr sz="2000"/>
              <a:t> where a value is real</a:t>
            </a:r>
          </a:p>
          <a:p>
            <a:pPr lvl="0"/>
            <a:r>
              <a:rPr sz="2000" b="1">
                <a:latin typeface="Courier"/>
              </a:rPr>
              <a:t>sum(!is.na(x))</a:t>
            </a:r>
            <a:r>
              <a:rPr sz="2000"/>
              <a:t> — counts the real values = the correct </a:t>
            </a:r>
            <a:r>
              <a:rPr sz="2000" i="1"/>
              <a:t>n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</a:t>
            </a:r>
            <a:r>
              <a:rPr>
                <a:latin typeface="Courier"/>
              </a:rPr>
              <a:t>length()</a:t>
            </a:r>
            <a:r>
              <a:rPr/>
              <a:t> Trap — Why It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Using length() as n silently gives the WRONG answer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wrong_n  &lt;- </a:t>
            </a:r>
            <a:r>
              <a:rPr>
                <a:solidFill>
                  <a:srgbClr val="4758AB"/>
                </a:solidFill>
                <a:latin typeface="Courier"/>
              </a:rPr>
              <a:t>length</a:t>
            </a:r>
            <a:r>
              <a:rPr>
                <a:solidFill>
                  <a:srgbClr val="003B4F"/>
                </a:solidFill>
                <a:latin typeface="Courier"/>
              </a:rPr>
              <a:t>(x)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wrong_se &lt;-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(x,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(wrong_n)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wrong_n</a:t>
            </a:r>
          </a:p>
          <a:p>
            <a:pPr lvl="0" indent="0">
              <a:buNone/>
            </a:pPr>
            <a:r>
              <a:rPr>
                <a:latin typeface="Courier"/>
              </a:rPr>
              <a:t>[1] 5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(wrong_se,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</a:p>
          <a:p>
            <a:pPr lvl="0" indent="0">
              <a:buNone/>
            </a:pPr>
            <a:r>
              <a:rPr>
                <a:latin typeface="Courier"/>
              </a:rPr>
              <a:t>[1] 0.931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note base r rounding is really odd - use round_half_up from janitor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R will </a:t>
            </a:r>
            <a:r>
              <a:rPr sz="2000" b="1"/>
              <a:t>not</a:t>
            </a:r>
            <a:r>
              <a:rPr sz="2000"/>
              <a:t> warn you. </a:t>
            </a:r>
            <a:r>
              <a:rPr sz="2000">
                <a:latin typeface="Courier"/>
              </a:rPr>
              <a:t>length()</a:t>
            </a:r>
            <a:r>
              <a:rPr sz="2000"/>
              <a:t> happily returns 5 when only 3 values are real — a silent, common error.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Fix — </a:t>
            </a:r>
            <a:r>
              <a:rPr>
                <a:latin typeface="Courier"/>
              </a:rPr>
              <a:t>sum(!is.na())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(x)          </a:t>
            </a:r>
            <a:r>
              <a:rPr>
                <a:solidFill>
                  <a:srgbClr val="5E5E5E"/>
                </a:solidFill>
                <a:latin typeface="Courier"/>
              </a:rPr>
              <a:t># TRUE where NA</a:t>
            </a:r>
          </a:p>
          <a:p>
            <a:pPr lvl="0" indent="0">
              <a:buNone/>
            </a:pPr>
            <a:r>
              <a:rPr>
                <a:latin typeface="Courier"/>
              </a:rPr>
              <a:t>[1] FALSE FALSE  TRUE FALSE  TRUE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(x)         </a:t>
            </a:r>
            <a:r>
              <a:rPr>
                <a:solidFill>
                  <a:srgbClr val="5E5E5E"/>
                </a:solidFill>
                <a:latin typeface="Courier"/>
              </a:rPr>
              <a:t># flipped: TRUE where real</a:t>
            </a:r>
          </a:p>
          <a:p>
            <a:pPr lvl="0" indent="0">
              <a:buNone/>
            </a:pPr>
            <a:r>
              <a:rPr>
                <a:latin typeface="Courier"/>
              </a:rPr>
              <a:t>[1]  TRUE  TRUE FALSE  TRUE FALSE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(x))    </a:t>
            </a:r>
            <a:r>
              <a:rPr>
                <a:solidFill>
                  <a:srgbClr val="5E5E5E"/>
                </a:solidFill>
                <a:latin typeface="Courier"/>
              </a:rPr>
              <a:t># count the TRUEs</a:t>
            </a:r>
          </a:p>
          <a:p>
            <a:pPr lvl="0" indent="0">
              <a:buNone/>
            </a:pPr>
            <a:r>
              <a:rPr>
                <a:latin typeface="Courier"/>
              </a:rPr>
              <a:t>[1] 3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Best practice:</a:t>
            </a:r>
            <a:r>
              <a:rPr sz="2000"/>
              <a:t> use </a:t>
            </a:r>
            <a:r>
              <a:rPr sz="2000">
                <a:latin typeface="Courier"/>
              </a:rPr>
              <a:t>sum(!is.na(x))</a:t>
            </a:r>
            <a:r>
              <a:rPr sz="2000"/>
              <a:t> for </a:t>
            </a:r>
            <a:r>
              <a:rPr sz="2000" i="1"/>
              <a:t>n</a:t>
            </a:r>
            <a:r>
              <a:rPr sz="2000"/>
              <a:t> every time you compute an SE — even when you’re sure there are no missing values. Field data rarely stays that clean.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How it works, step by step: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is.na(x)</a:t>
            </a:r>
            <a:r>
              <a:rPr/>
              <a:t> → </a:t>
            </a:r>
            <a:r>
              <a:rPr>
                <a:latin typeface="Courier"/>
              </a:rPr>
              <a:t>TRUE</a:t>
            </a:r>
            <a:r>
              <a:rPr/>
              <a:t> for each missing value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!is.na(x)</a:t>
            </a:r>
            <a:r>
              <a:rPr/>
              <a:t> → flips it to </a:t>
            </a:r>
            <a:r>
              <a:rPr>
                <a:latin typeface="Courier"/>
              </a:rPr>
              <a:t>TRUE</a:t>
            </a:r>
            <a:r>
              <a:rPr/>
              <a:t> for </a:t>
            </a:r>
            <a:r>
              <a:rPr b="1"/>
              <a:t>real</a:t>
            </a:r>
            <a:r>
              <a:rPr/>
              <a:t> values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sum(...)</a:t>
            </a:r>
            <a:r>
              <a:rPr/>
              <a:t> → adds up the </a:t>
            </a:r>
            <a:r>
              <a:rPr>
                <a:latin typeface="Courier"/>
              </a:rPr>
              <a:t>TRUE</a:t>
            </a:r>
            <a:r>
              <a:rPr/>
              <a:t>s (</a:t>
            </a:r>
            <a:r>
              <a:rPr>
                <a:latin typeface="Courier"/>
              </a:rPr>
              <a:t>TRUE</a:t>
            </a:r>
            <a:r>
              <a:rPr/>
              <a:t> = 1)</a:t>
            </a:r>
          </a:p>
          <a:p>
            <a:pPr lvl="0" indent="0" marL="0">
              <a:buNone/>
            </a:pPr>
            <a:r>
              <a:rPr/>
              <a:t>📖 R4DS §18 — Missing Values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Fix — Applied to Real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Applied to our real data — even with no NAs, make it a habit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n_shady  &lt;-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(shady_lengths))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n_sunny &lt;-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(sunny_lengths))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n_shady</a:t>
            </a:r>
          </a:p>
          <a:p>
            <a:pPr lvl="0" indent="0">
              <a:buNone/>
            </a:pPr>
            <a:r>
              <a:rPr>
                <a:latin typeface="Courier"/>
              </a:rPr>
              <a:t>[1] 24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n_sunny</a:t>
            </a:r>
          </a:p>
          <a:p>
            <a:pPr lvl="0" indent="0">
              <a:buNone/>
            </a:pPr>
            <a:r>
              <a:rPr>
                <a:latin typeface="Courier"/>
              </a:rPr>
              <a:t>[1] 24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Even when you’re confident a column has zero missing values, run it through </a:t>
            </a:r>
            <a:r>
              <a:rPr sz="2000">
                <a:latin typeface="Courier"/>
              </a:rPr>
              <a:t>sum(!is.na())</a:t>
            </a:r>
            <a:r>
              <a:rPr sz="2000"/>
              <a:t> anyway — it costs nothing and field data rarely stays clean for long.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Where We Left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Last time you:</a:t>
            </a:r>
          </a:p>
          <a:p>
            <a:pPr lvl="0"/>
            <a:r>
              <a:rPr/>
              <a:t>Imported data two ways (</a:t>
            </a:r>
            <a:r>
              <a:rPr>
                <a:latin typeface="Courier"/>
              </a:rPr>
              <a:t>read_csv()</a:t>
            </a:r>
            <a:r>
              <a:rPr/>
              <a:t>, </a:t>
            </a:r>
            <a:r>
              <a:rPr>
                <a:latin typeface="Courier"/>
              </a:rPr>
              <a:t>read_excel()</a:t>
            </a:r>
            <a:r>
              <a:rPr/>
              <a:t>)</a:t>
            </a:r>
          </a:p>
          <a:p>
            <a:pPr lvl="0"/>
            <a:r>
              <a:rPr/>
              <a:t>Wrangled with </a:t>
            </a:r>
            <a:r>
              <a:rPr>
                <a:latin typeface="Courier"/>
              </a:rPr>
              <a:t>filter()</a:t>
            </a:r>
            <a:r>
              <a:rPr/>
              <a:t>, </a:t>
            </a:r>
            <a:r>
              <a:rPr>
                <a:latin typeface="Courier"/>
              </a:rPr>
              <a:t>select()</a:t>
            </a:r>
            <a:r>
              <a:rPr/>
              <a:t>, </a:t>
            </a:r>
            <a:r>
              <a:rPr>
                <a:latin typeface="Courier"/>
              </a:rPr>
              <a:t>mutate()</a:t>
            </a:r>
            <a:r>
              <a:rPr/>
              <a:t>, </a:t>
            </a:r>
            <a:r>
              <a:rPr>
                <a:latin typeface="Courier"/>
              </a:rPr>
              <a:t>arrange()</a:t>
            </a:r>
          </a:p>
          <a:p>
            <a:pPr lvl="0"/>
            <a:r>
              <a:rPr/>
              <a:t>Caught duplicate rows with </a:t>
            </a:r>
            <a:r>
              <a:rPr>
                <a:latin typeface="Courier"/>
              </a:rPr>
              <a:t>distinct()</a:t>
            </a:r>
          </a:p>
          <a:p>
            <a:pPr lvl="0"/>
            <a:r>
              <a:rPr/>
              <a:t>Saved a new file with </a:t>
            </a:r>
            <a:r>
              <a:rPr>
                <a:latin typeface="Courier"/>
              </a:rPr>
              <a:t>write_csv()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Wrangling Your Data</a:t>
            </a:r>
          </a:p>
          <a:p>
            <a:pPr lvl="0" indent="0" marL="1270000">
              <a:buNone/>
            </a:pPr>
            <a:r>
              <a:rPr sz="2000"/>
              <a:t>You can reshape a dataset and hand off a clean file. Today we start </a:t>
            </a:r>
            <a:r>
              <a:rPr sz="2000" b="1"/>
              <a:t>describing</a:t>
            </a:r>
            <a:r>
              <a:rPr sz="2000"/>
              <a:t> it — the step that comes before any formal test.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Today’s roadmap</a:t>
            </a:r>
          </a:p>
          <a:p>
            <a:pPr lvl="0" indent="-342900" marL="342900">
              <a:buAutoNum type="arabicPeriod"/>
            </a:pPr>
            <a:r>
              <a:rPr sz="2000"/>
              <a:t>Mean and median</a:t>
            </a:r>
          </a:p>
          <a:p>
            <a:pPr lvl="0" indent="-342900" marL="342900">
              <a:buAutoNum type="arabicPeriod"/>
            </a:pPr>
            <a:r>
              <a:rPr sz="2000"/>
              <a:t>Variance and standard deviation</a:t>
            </a:r>
          </a:p>
          <a:p>
            <a:pPr lvl="0" indent="-342900" marL="342900">
              <a:buAutoNum type="arabicPeriod"/>
            </a:pPr>
            <a:r>
              <a:rPr sz="2000"/>
              <a:t>Quantiles, range, and IQR</a:t>
            </a:r>
          </a:p>
          <a:p>
            <a:pPr lvl="0" indent="-342900" marL="342900">
              <a:buAutoNum type="arabicPeriod"/>
            </a:pPr>
            <a:r>
              <a:rPr sz="2000"/>
              <a:t>The </a:t>
            </a:r>
            <a:r>
              <a:rPr sz="2000">
                <a:latin typeface="Courier"/>
              </a:rPr>
              <a:t>length()</a:t>
            </a:r>
            <a:r>
              <a:rPr sz="2000"/>
              <a:t> trap — and the fix</a:t>
            </a:r>
          </a:p>
          <a:p>
            <a:pPr lvl="0" indent="-342900" marL="342900">
              <a:buAutoNum type="arabicPeriod"/>
            </a:pPr>
            <a:r>
              <a:rPr sz="2000"/>
              <a:t>Standard error</a:t>
            </a:r>
          </a:p>
          <a:p>
            <a:pPr lvl="0" indent="-342900" marL="342900">
              <a:buAutoNum type="arabicPeriod"/>
            </a:pPr>
            <a:r>
              <a:rPr sz="2000">
                <a:latin typeface="Courier"/>
              </a:rPr>
              <a:t>skimr</a:t>
            </a:r>
            <a:r>
              <a:rPr sz="2000"/>
              <a:t> — a fast full-dataset overview</a:t>
            </a:r>
          </a:p>
          <a:p>
            <a:pPr lvl="0" indent="-342900" marL="342900">
              <a:buAutoNum type="arabicPeriod"/>
            </a:pPr>
            <a:r>
              <a:rPr sz="2000">
                <a:latin typeface="Courier"/>
              </a:rPr>
              <a:t>group_by()</a:t>
            </a:r>
            <a:r>
              <a:rPr sz="2000"/>
              <a:t> + </a:t>
            </a:r>
            <a:r>
              <a:rPr sz="2000">
                <a:latin typeface="Courier"/>
              </a:rPr>
              <a:t>summarize()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Standard Error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Standard Error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idx="1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t>S</m:t>
                      </m:r>
                      <m:r>
                        <m:t>E</m:t>
                      </m:r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r>
                            <m:t>s</m:t>
                          </m:r>
                        </m:num>
                        <m:den>
                          <m:rad>
                            <m:radPr>
                              <m:degHide m:val="on"/>
                            </m:radPr>
                            <m:deg/>
                            <m:e>
                              <m:r>
                                <m:t>n</m:t>
                              </m:r>
                            </m:e>
                          </m:rad>
                        </m:den>
                      </m:f>
                    </m:oMath>
                  </m:oMathPara>
                </a14:m>
              </a:p>
              <a:p>
                <a:pPr lvl="0"/>
                <a:r>
                  <a:rPr/>
                  <a:t>Measures how precisely you know the </a:t>
                </a:r>
                <a:r>
                  <a:rPr b="1"/>
                  <a:t>mean</a:t>
                </a:r>
                <a:r>
                  <a:rPr/>
                  <a:t> — not the spread of raw data</a:t>
                </a:r>
              </a:p>
              <a:p>
                <a:pPr lvl="0"/>
                <a:r>
                  <a:rPr/>
                  <a:t>Gets </a:t>
                </a:r>
                <a:r>
                  <a:rPr b="1"/>
                  <a:t>smaller</a:t>
                </a:r>
                <a:r>
                  <a:rPr/>
                  <a:t> as </a:t>
                </a:r>
                <a:r>
                  <a:rPr i="1"/>
                  <a:t>n</a:t>
                </a:r>
                <a:r>
                  <a:rPr/>
                  <a:t> grows: more data → a more precise estimate of the mean</a:t>
                </a:r>
              </a:p>
            </p:txBody>
          </p:sp>
        </mc:Choice>
      </mc:AlternateContent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Describes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SD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spread of </a:t>
                      </a:r>
                      <a:r>
                        <a:rPr i="1"/>
                        <a:t>individual</a:t>
                      </a:r>
                      <a:r>
                        <a:rPr/>
                        <a:t> data points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precision of the </a:t>
                      </a:r>
                      <a:r>
                        <a:rPr i="1"/>
                        <a:t>sample mean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We report SE whenever we’re making a claim about a group mean.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se_shady  &lt;-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(shady_lengths) 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(n_shady)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se_sunny &lt;-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(sunny_lengths)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(n_sunny)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(se_shady,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[1] 0.5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(se_sunny,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[1] 0.39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sqrt(length(x))</a:t>
            </a:r>
            <a:r>
              <a:rPr sz="2000"/>
              <a:t> and </a:t>
            </a:r>
            <a:r>
              <a:rPr sz="2000">
                <a:latin typeface="Courier"/>
              </a:rPr>
              <a:t>sqrt(sum(!is.na(x)))</a:t>
            </a:r>
            <a:r>
              <a:rPr sz="2000"/>
              <a:t> give the </a:t>
            </a:r>
            <a:r>
              <a:rPr sz="2000" i="1"/>
              <a:t>same</a:t>
            </a:r>
            <a:r>
              <a:rPr sz="2000"/>
              <a:t> answer only when there are zero missing values. Don’t assume — check.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All Stats, One Group, Base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n_l    &lt;-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(shady_lengths))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mean_l &lt;-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(shady_lengths,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med_l  &lt;- </a:t>
            </a:r>
            <a:r>
              <a:rPr>
                <a:solidFill>
                  <a:srgbClr val="4758AB"/>
                </a:solidFill>
                <a:latin typeface="Courier"/>
              </a:rPr>
              <a:t>median</a:t>
            </a:r>
            <a:r>
              <a:rPr>
                <a:solidFill>
                  <a:srgbClr val="003B4F"/>
                </a:solidFill>
                <a:latin typeface="Courier"/>
              </a:rPr>
              <a:t>(shady_lengths,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sd_l   &lt;-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(shady_lengths,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se_l   &lt;- sd_l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(n_l)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"--- Shady side ---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"n      ="</a:t>
            </a:r>
            <a:r>
              <a:rPr>
                <a:solidFill>
                  <a:srgbClr val="003B4F"/>
                </a:solidFill>
                <a:latin typeface="Courier"/>
              </a:rPr>
              <a:t>, n_l,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"Mean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(mean_l,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"Median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(med_l,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"SD  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(sd_l,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"SE  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(se_l,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--- Shady side ---
 n      = 24 
 Mean   = 20.42 
 Median = 20.5 
 SD     = 2.45 
 SE     = 0.5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Every function takes </a:t>
            </a:r>
            <a:r>
              <a:rPr>
                <a:latin typeface="Courier"/>
              </a:rPr>
              <a:t>na.rm = TRUE</a:t>
            </a:r>
          </a:p>
          <a:p>
            <a:pPr lvl="0"/>
            <a:r>
              <a:rPr>
                <a:latin typeface="Courier"/>
              </a:rPr>
              <a:t>cat()</a:t>
            </a:r>
            <a:r>
              <a:rPr/>
              <a:t> prints clean, labeled output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Copy-pasting this block for every group is exactly the repetition </a:t>
            </a:r>
            <a:r>
              <a:rPr sz="2000">
                <a:latin typeface="Courier"/>
              </a:rPr>
              <a:t>group_by()</a:t>
            </a:r>
            <a:r>
              <a:rPr sz="2000"/>
              <a:t> + </a:t>
            </a:r>
            <a:r>
              <a:rPr sz="2000">
                <a:latin typeface="Courier"/>
              </a:rPr>
              <a:t>summarize()</a:t>
            </a:r>
            <a:r>
              <a:rPr sz="2000"/>
              <a:t> exists to remove.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6b · </a:t>
            </a:r>
            <a:r>
              <a:rPr>
                <a:latin typeface="Courier"/>
              </a:rPr>
              <a:t>skimr</a:t>
            </a:r>
            <a:r>
              <a:rPr/>
              <a:t> — a Fast Full-Dataset Overview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skimr</a:t>
            </a:r>
            <a:r>
              <a:rPr/>
              <a:t> — Every Column, One Command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install.packages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"skimr"</a:t>
            </a:r>
            <a:r>
              <a:rPr>
                <a:solidFill>
                  <a:srgbClr val="003B4F"/>
                </a:solidFill>
                <a:latin typeface="Courier"/>
              </a:rPr>
              <a:t>)   </a:t>
            </a:r>
            <a:r>
              <a:rPr>
                <a:solidFill>
                  <a:srgbClr val="5E5E5E"/>
                </a:solidFill>
                <a:latin typeface="Courier"/>
              </a:rPr>
              <a:t># once per machine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(skimr)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skim</a:t>
            </a:r>
            <a:r>
              <a:rPr>
                <a:solidFill>
                  <a:srgbClr val="003B4F"/>
                </a:solidFill>
                <a:latin typeface="Courier"/>
              </a:rPr>
              <a:t>(pine_df)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2794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Name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pine_df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Number of rows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48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Number of columns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6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_______________________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Column type frequency: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character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4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numeric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________________________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Group variables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None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>
            <p:ph idx="1"/>
          </p:nvPr>
        </p:nvSpPr>
        <p:spPr>
          <a:xfrm>
            <a:off x="127000" y="4064000"/>
            <a:ext cx="4432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Data summary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Variable type: character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600"/>
                <a:gridCol w="609600"/>
                <a:gridCol w="863600"/>
                <a:gridCol w="241300"/>
                <a:gridCol w="241300"/>
                <a:gridCol w="368300"/>
                <a:gridCol w="558800"/>
                <a:gridCol w="6731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skim_variable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n_missing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complete_rate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empty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n_unique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whitespace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date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group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n_s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sun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Variable type: numeric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700"/>
                <a:gridCol w="558800"/>
                <a:gridCol w="774700"/>
                <a:gridCol w="330200"/>
                <a:gridCol w="279400"/>
                <a:gridCol w="165100"/>
                <a:gridCol w="330200"/>
                <a:gridCol w="279400"/>
                <a:gridCol w="330200"/>
                <a:gridCol w="279400"/>
                <a:gridCol w="3302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skim_variable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n_missing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complete_rate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hist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tree_no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2.50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1.13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1.75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▇▇▁▇▇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length_mm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17.67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3.53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15.00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17.5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20.25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▆▇▅▆▃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skim()</a:t>
            </a:r>
            <a:r>
              <a:rPr sz="2000"/>
              <a:t> gives you n, missing count, mean, SD, and a tiny inline histogram for </a:t>
            </a:r>
            <a:r>
              <a:rPr sz="2000" b="1"/>
              <a:t>every numeric column</a:t>
            </a:r>
            <a:r>
              <a:rPr sz="2000"/>
              <a:t> — and counts for every character column — in one call. It’s the fastest way to sanity-check a dataset the moment you load it.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skimr</a:t>
            </a:r>
            <a:r>
              <a:rPr/>
              <a:t> — Doesn’t Replace, Just Speeds 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Same idea, restricted to numeric columns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(length_mm, tree_no)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skim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2794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Name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select(pine_df, length_mm…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Number of rows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48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Number of columns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_______________________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Column type frequency: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numeric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________________________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Group variables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None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>
            <p:ph idx="1"/>
          </p:nvPr>
        </p:nvSpPr>
        <p:spPr>
          <a:xfrm>
            <a:off x="127000" y="4064000"/>
            <a:ext cx="4432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Data summary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Variable type: numeric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700"/>
                <a:gridCol w="558800"/>
                <a:gridCol w="774700"/>
                <a:gridCol w="330200"/>
                <a:gridCol w="279400"/>
                <a:gridCol w="165100"/>
                <a:gridCol w="330200"/>
                <a:gridCol w="279400"/>
                <a:gridCol w="330200"/>
                <a:gridCol w="279400"/>
                <a:gridCol w="3302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skim_variable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n_missing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complete_rate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hist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length_mm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17.67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3.53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15.00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17.5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20.25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▆▇▅▆▃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tree_no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2.50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1.13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1.75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▇▇▁▇▇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/>
            <a:r>
              <a:rPr sz="2000">
                <a:latin typeface="Courier"/>
              </a:rPr>
              <a:t>skim()</a:t>
            </a:r>
            <a:r>
              <a:rPr sz="2000"/>
              <a:t> is a first look, not a final answer.</a:t>
            </a:r>
          </a:p>
          <a:p>
            <a:pPr lvl="0"/>
            <a:r>
              <a:rPr sz="2000"/>
              <a:t>you can pipe groups into it to show that </a:t>
            </a:r>
            <a:r>
              <a:rPr sz="2000">
                <a:latin typeface="Courier"/>
              </a:rPr>
              <a:t>length_mm</a:t>
            </a:r>
            <a:r>
              <a:rPr sz="2000"/>
              <a:t> should be split by </a:t>
            </a:r>
            <a:r>
              <a:rPr sz="2000">
                <a:latin typeface="Courier"/>
              </a:rPr>
              <a:t>n_s</a:t>
            </a:r>
          </a:p>
          <a:p>
            <a:pPr lvl="1"/>
            <a:r>
              <a:rPr sz="2000"/>
              <a:t>for real per-group comparisons, you still need </a:t>
            </a:r>
            <a:r>
              <a:rPr sz="2000">
                <a:latin typeface="Courier"/>
              </a:rPr>
              <a:t>group_by()</a:t>
            </a:r>
            <a:r>
              <a:rPr sz="2000"/>
              <a:t> + </a:t>
            </a:r>
            <a:r>
              <a:rPr sz="2000">
                <a:latin typeface="Courier"/>
              </a:rPr>
              <a:t>summarize()</a:t>
            </a:r>
            <a:r>
              <a:rPr sz="2000"/>
              <a:t>, next.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Tidy Group Stats —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Tidy Group Stats —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How many </a:t>
            </a:r>
            <a:r>
              <a:rPr sz="2000" b="1"/>
              <a:t>rows</a:t>
            </a:r>
            <a:r>
              <a:rPr sz="2000"/>
              <a:t> will the result have? (Hint: how many values does </a:t>
            </a:r>
            <a:r>
              <a:rPr sz="2000">
                <a:latin typeface="Courier"/>
              </a:rPr>
              <a:t>n_s</a:t>
            </a:r>
            <a:r>
              <a:rPr sz="2000"/>
              <a:t> take?)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side_stats_df &lt;- pine_df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(n_s)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(length_mm)),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mean_mm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med_mm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median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sd_mm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se_mm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(sd_mm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side_stats_df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 × 6
  n_s       n mean_mm med_mm sd_mm se_mm
  &lt;chr&gt; &lt;int&gt;   &lt;dbl&gt;  &lt;dbl&gt; &lt;dbl&gt; &lt;dbl&gt;
1 n        24    20.4   20.5  2.45  0.5 
2 s        24    14.9   15    1.91  0.39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group_by(n_s)</a:t>
            </a:r>
            <a:r>
              <a:rPr/>
              <a:t> splits the data by side</a:t>
            </a:r>
          </a:p>
          <a:p>
            <a:pPr lvl="0"/>
            <a:r>
              <a:rPr>
                <a:latin typeface="Courier"/>
              </a:rPr>
              <a:t>summarize()</a:t>
            </a:r>
            <a:r>
              <a:rPr/>
              <a:t> collapses each group to </a:t>
            </a:r>
            <a:r>
              <a:rPr b="1"/>
              <a:t>one row</a:t>
            </a:r>
            <a:r>
              <a:rPr/>
              <a:t> of stats</a:t>
            </a:r>
          </a:p>
          <a:p>
            <a:pPr lvl="0"/>
            <a:r>
              <a:rPr/>
              <a:t>Both groups, one clean table — no copy-paste</a:t>
            </a:r>
          </a:p>
          <a:p>
            <a:pPr lvl="0"/>
            <a:r>
              <a:rPr/>
              <a:t>A column you just created (</a:t>
            </a:r>
            <a:r>
              <a:rPr>
                <a:latin typeface="Courier"/>
              </a:rPr>
              <a:t>sd_mm</a:t>
            </a:r>
            <a:r>
              <a:rPr/>
              <a:t>) can feed the next one (</a:t>
            </a:r>
            <a:r>
              <a:rPr>
                <a:latin typeface="Courier"/>
              </a:rPr>
              <a:t>se_mm</a:t>
            </a:r>
            <a:r>
              <a:rPr/>
              <a:t>)</a:t>
            </a:r>
          </a:p>
          <a:p>
            <a:pPr lvl="0" indent="0" marL="0">
              <a:buNone/>
            </a:pPr>
            <a:r>
              <a:rPr/>
              <a:t>📖 R4DS §3.5 — </a:t>
            </a:r>
            <a:r>
              <a:rPr>
                <a:latin typeface="Courier"/>
              </a:rPr>
              <a:t>summarize()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Grouping by More Than One Variable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team_stats_df &lt;- pine_df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(group, n_s)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(length_mm)),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mean_mm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se_mm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.groups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"drop"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team_stats_df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8 × 5
  group       n_s       n mean_mm se_mm
  &lt;chr&gt;       &lt;chr&gt; &lt;int&gt;   &lt;dbl&gt; &lt;dbl&gt;
1 cephalopods n         6    21    1.24
2 cephalopods s         6    15    0.58
3 crayfish    n         6    21    1.24
4 crayfish    s         6    15    0.58
5 salmon      n         6    19.8  0.79
6 salmon      s         6    12.8  0.4 
7 snail       n         6    19.8  0.79
8 snail       s         6    16.8  0.6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group_by(group, n_s)</a:t>
            </a:r>
            <a:r>
              <a:rPr/>
              <a:t> splits by </a:t>
            </a:r>
            <a:r>
              <a:rPr b="1"/>
              <a:t>field team, then side</a:t>
            </a:r>
            <a:r>
              <a:rPr/>
              <a:t> — one row per combination</a:t>
            </a:r>
          </a:p>
          <a:p>
            <a:pPr lvl="0"/>
            <a:r>
              <a:rPr>
                <a:latin typeface="Courier"/>
              </a:rPr>
              <a:t>.groups = "drop"</a:t>
            </a:r>
            <a:r>
              <a:rPr/>
              <a:t> turns off the grouping once you’re done — good habit, avoids surprises later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Four teams × two sides = 8 rows. Does every team show the same shady-vs-sunny pattern, or do some disagree?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Our Question, Revisited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7b · Bringing Back </a:t>
            </a:r>
            <a:r>
              <a:rPr>
                <a:latin typeface="Courier"/>
              </a:rPr>
              <a:t>case_when()</a:t>
            </a:r>
            <a:r>
              <a:rPr/>
              <a:t> from Wrangling Your Data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Summarizing the Categories You Built Last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We’re grouping by the </a:t>
            </a:r>
            <a:r>
              <a:rPr sz="2000">
                <a:latin typeface="Courier"/>
              </a:rPr>
              <a:t>size_class</a:t>
            </a:r>
            <a:r>
              <a:rPr sz="2000"/>
              <a:t> bins (</a:t>
            </a:r>
            <a:r>
              <a:rPr sz="2000">
                <a:latin typeface="Courier"/>
              </a:rPr>
              <a:t>"short"</a:t>
            </a:r>
            <a:r>
              <a:rPr sz="2000"/>
              <a:t>/</a:t>
            </a:r>
            <a:r>
              <a:rPr sz="2000">
                <a:latin typeface="Courier"/>
              </a:rPr>
              <a:t>"medium"</a:t>
            </a:r>
            <a:r>
              <a:rPr sz="2000"/>
              <a:t>/</a:t>
            </a:r>
            <a:r>
              <a:rPr sz="2000">
                <a:latin typeface="Courier"/>
              </a:rPr>
              <a:t>"long"</a:t>
            </a:r>
            <a:r>
              <a:rPr sz="2000"/>
              <a:t>) from Wrangling Your Data’s </a:t>
            </a:r>
            <a:r>
              <a:rPr sz="2000">
                <a:latin typeface="Courier"/>
              </a:rPr>
              <a:t>case_when()</a:t>
            </a:r>
            <a:r>
              <a:rPr sz="2000"/>
              <a:t>. How many rows will the summary have?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size_class_stats_df &lt;- pine_df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size_class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case_when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length_mm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16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"short"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length_mm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20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"medium"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"long"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(size_class)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(length_mm)),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mean_mm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se_mm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size_class_stats_df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3 × 4
  size_class     n mean_mm se_mm
  &lt;chr&gt;      &lt;int&gt;   &lt;dbl&gt; &lt;dbl&gt;
1 long          16    21.8  0.42
2 medium        17    17.3  0.28
3 short         15    13.7  0.3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mutate()</a:t>
            </a:r>
            <a:r>
              <a:rPr sz="2000"/>
              <a:t> and </a:t>
            </a:r>
            <a:r>
              <a:rPr sz="2000">
                <a:latin typeface="Courier"/>
              </a:rPr>
              <a:t>group_by()</a:t>
            </a:r>
            <a:r>
              <a:rPr sz="2000"/>
              <a:t> + </a:t>
            </a:r>
            <a:r>
              <a:rPr sz="2000">
                <a:latin typeface="Courier"/>
              </a:rPr>
              <a:t>summarize()</a:t>
            </a:r>
            <a:r>
              <a:rPr sz="2000"/>
              <a:t> chain together like any other verbs — you don’t need to save the </a:t>
            </a:r>
            <a:r>
              <a:rPr sz="2000">
                <a:latin typeface="Courier"/>
              </a:rPr>
              <a:t>case_when()</a:t>
            </a:r>
            <a:r>
              <a:rPr sz="2000"/>
              <a:t> column separately first. This is the wrangling → describing pipeline in one block.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Today you:</a:t>
            </a:r>
          </a:p>
          <a:p>
            <a:pPr lvl="0"/>
            <a:r>
              <a:rPr/>
              <a:t>Computed </a:t>
            </a:r>
            <a:r>
              <a:rPr b="1"/>
              <a:t>mean</a:t>
            </a:r>
            <a:r>
              <a:rPr/>
              <a:t> and </a:t>
            </a:r>
            <a:r>
              <a:rPr b="1"/>
              <a:t>median</a:t>
            </a:r>
            <a:r>
              <a:rPr/>
              <a:t>, and know why they can disagree</a:t>
            </a:r>
          </a:p>
          <a:p>
            <a:pPr lvl="0"/>
            <a:r>
              <a:rPr/>
              <a:t>Computed </a:t>
            </a:r>
            <a:r>
              <a:rPr b="1"/>
              <a:t>variance</a:t>
            </a:r>
            <a:r>
              <a:rPr/>
              <a:t> and </a:t>
            </a:r>
            <a:r>
              <a:rPr b="1"/>
              <a:t>SD</a:t>
            </a:r>
            <a:r>
              <a:rPr/>
              <a:t> by hand, with real formulas</a:t>
            </a:r>
          </a:p>
          <a:p>
            <a:pPr lvl="0"/>
            <a:r>
              <a:rPr/>
              <a:t>Computed </a:t>
            </a:r>
            <a:r>
              <a:rPr b="1"/>
              <a:t>quantiles</a:t>
            </a:r>
            <a:r>
              <a:rPr/>
              <a:t>, </a:t>
            </a:r>
            <a:r>
              <a:rPr b="1"/>
              <a:t>range</a:t>
            </a:r>
            <a:r>
              <a:rPr/>
              <a:t>, and </a:t>
            </a:r>
            <a:r>
              <a:rPr b="1"/>
              <a:t>IQR</a:t>
            </a:r>
            <a:r>
              <a:rPr/>
              <a:t> — and saw the IQR is literally the boxplot’s box</a:t>
            </a:r>
          </a:p>
          <a:p>
            <a:pPr lvl="0"/>
            <a:r>
              <a:rPr/>
              <a:t>Found the </a:t>
            </a:r>
            <a:r>
              <a:rPr b="1">
                <a:latin typeface="Courier"/>
              </a:rPr>
              <a:t>length()</a:t>
            </a:r>
            <a:r>
              <a:rPr b="1"/>
              <a:t> trap</a:t>
            </a:r>
            <a:r>
              <a:rPr/>
              <a:t> and fixed it with </a:t>
            </a:r>
            <a:r>
              <a:rPr>
                <a:latin typeface="Courier"/>
              </a:rPr>
              <a:t>sum(!is.na())</a:t>
            </a:r>
          </a:p>
          <a:p>
            <a:pPr lvl="0"/>
            <a:r>
              <a:rPr/>
              <a:t>Computed </a:t>
            </a:r>
            <a:r>
              <a:rPr b="1"/>
              <a:t>SE</a:t>
            </a:r>
            <a:r>
              <a:rPr/>
              <a:t> and know how it differs from SD</a:t>
            </a:r>
          </a:p>
          <a:p>
            <a:pPr lvl="0"/>
            <a:r>
              <a:rPr/>
              <a:t>Got a fast full-dataset overview with </a:t>
            </a:r>
            <a:r>
              <a:rPr b="1">
                <a:latin typeface="Courier"/>
              </a:rPr>
              <a:t>skimr::skim()</a:t>
            </a:r>
          </a:p>
          <a:p>
            <a:pPr lvl="0"/>
            <a:r>
              <a:rPr/>
              <a:t>Used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  <a:r>
              <a:rPr/>
              <a:t> to get every group’s stats in one table — including the </a:t>
            </a:r>
            <a:r>
              <a:rPr>
                <a:latin typeface="Courier"/>
              </a:rPr>
              <a:t>case_when()</a:t>
            </a:r>
            <a:r>
              <a:rPr/>
              <a:t> categories from Wrangling Your Data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Before next class</a:t>
            </a:r>
          </a:p>
          <a:p>
            <a:pPr lvl="0" indent="0" marL="1270000">
              <a:buNone/>
            </a:pPr>
            <a:r>
              <a:rPr sz="2000"/>
              <a:t>Finish the worksheet: compute n, mean, SD, and SE for </a:t>
            </a:r>
            <a:r>
              <a:rPr sz="2000">
                <a:latin typeface="Courier"/>
              </a:rPr>
              <a:t>length_mm</a:t>
            </a:r>
            <a:r>
              <a:rPr sz="2000"/>
              <a:t> grouped by </a:t>
            </a:r>
            <a:r>
              <a:rPr sz="2000">
                <a:latin typeface="Courier"/>
              </a:rPr>
              <a:t>n_s</a:t>
            </a:r>
            <a:r>
              <a:rPr sz="2000"/>
              <a:t>, and again grouped by </a:t>
            </a:r>
            <a:r>
              <a:rPr sz="2000">
                <a:latin typeface="Courier"/>
              </a:rPr>
              <a:t>group</a:t>
            </a:r>
            <a:r>
              <a:rPr sz="2000"/>
              <a:t>. Save the summary table with </a:t>
            </a:r>
            <a:r>
              <a:rPr sz="2000">
                <a:latin typeface="Courier"/>
              </a:rPr>
              <a:t>write_csv()</a:t>
            </a:r>
            <a:r>
              <a:rPr sz="200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Up next — Graphing Effectively</a:t>
            </a:r>
          </a:p>
          <a:p>
            <a:pPr lvl="0"/>
            <a:r>
              <a:rPr sz="2000"/>
              <a:t>Boxplots and jittered points, done right</a:t>
            </a:r>
          </a:p>
          <a:p>
            <a:pPr lvl="0"/>
            <a:r>
              <a:rPr sz="2000"/>
              <a:t>Plotting mean ± SE directly with </a:t>
            </a:r>
            <a:r>
              <a:rPr sz="2000">
                <a:latin typeface="Courier"/>
              </a:rPr>
              <a:t>stat_summary()</a:t>
            </a:r>
          </a:p>
          <a:p>
            <a:pPr lvl="0"/>
            <a:r>
              <a:rPr sz="2000"/>
              <a:t>Faceting, themes, and </a:t>
            </a:r>
            <a:r>
              <a:rPr sz="2000">
                <a:latin typeface="Courier"/>
              </a:rPr>
              <a:t>ggsave()</a:t>
            </a:r>
            <a:r>
              <a:rPr sz="2000"/>
              <a:t> for a publication-ready figure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code breaks — and it will, that is normal:</a:t>
            </a:r>
          </a:p>
          <a:p>
            <a:pPr lvl="0" indent="-342900" marL="342900">
              <a:buAutoNum type="arabicPeriod"/>
            </a:pPr>
            <a:r>
              <a:rPr/>
              <a:t>Read the </a:t>
            </a:r>
            <a:r>
              <a:rPr b="1"/>
              <a:t>error message</a:t>
            </a:r>
            <a:r>
              <a:rPr/>
              <a:t> out loud; it usually names the line</a:t>
            </a:r>
          </a:p>
          <a:p>
            <a:pPr lvl="0" indent="-342900" marL="342900">
              <a:buAutoNum type="arabicPeriod"/>
            </a:pPr>
            <a:r>
              <a:rPr/>
              <a:t>Check the usual suspects: </a:t>
            </a:r>
            <a:r>
              <a:rPr>
                <a:latin typeface="Courier"/>
              </a:rPr>
              <a:t>library(tidyverse)</a:t>
            </a:r>
            <a:r>
              <a:rPr/>
              <a:t> loaded? Spelling? Did you forget </a:t>
            </a:r>
            <a:r>
              <a:rPr>
                <a:latin typeface="Courier"/>
              </a:rPr>
              <a:t>na.rm = TRUE</a:t>
            </a:r>
            <a:r>
              <a:rPr/>
              <a:t>?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?function_name</a:t>
            </a:r>
            <a:r>
              <a:rPr/>
              <a:t> opens the help page</a:t>
            </a:r>
          </a:p>
          <a:p>
            <a:pPr lvl="0" indent="-342900" marL="342900">
              <a:buAutoNum type="arabicPeriod"/>
            </a:pPr>
            <a:r>
              <a:rPr/>
              <a:t>Bring the </a:t>
            </a:r>
            <a:r>
              <a:rPr b="1"/>
              <a:t>exact error</a:t>
            </a:r>
            <a:r>
              <a:rPr/>
              <a:t> (copy-paste it) to class or office hours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Every working scientist googles error messages daily. Getting stuck is not failing — it is the job.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Our Question, Revisited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H₀:</a:t>
            </a:r>
            <a:r>
              <a:rPr/>
              <a:t> No difference in needle length between the shady and sunny sides</a:t>
            </a:r>
          </a:p>
          <a:p>
            <a:pPr lvl="0"/>
            <a:r>
              <a:rPr b="1"/>
              <a:t>Hₐ:</a:t>
            </a:r>
            <a:r>
              <a:rPr/>
              <a:t> Needle length differs between the two sides</a:t>
            </a:r>
          </a:p>
          <a:p>
            <a:pPr lvl="0" indent="0" marL="0">
              <a:buNone/>
            </a:pPr>
            <a:r>
              <a:rPr/>
              <a:t>Before we can formally </a:t>
            </a:r>
            <a:r>
              <a:rPr i="1"/>
              <a:t>test</a:t>
            </a:r>
            <a:r>
              <a:rPr/>
              <a:t> that with statistics, we need to </a:t>
            </a:r>
            <a:r>
              <a:rPr i="1"/>
              <a:t>describe</a:t>
            </a:r>
            <a:r>
              <a:rPr/>
              <a:t> what we actually measured.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Plan for this unit</a:t>
            </a:r>
          </a:p>
          <a:p>
            <a:pPr lvl="0" indent="-342900" marL="342900">
              <a:buAutoNum type="arabicPeriod"/>
            </a:pPr>
            <a:r>
              <a:rPr sz="2000" b="1"/>
              <a:t>Today</a:t>
            </a:r>
            <a:r>
              <a:rPr sz="2000"/>
              <a:t> — describe the data: center, spread, and group summaries</a:t>
            </a:r>
          </a:p>
          <a:p>
            <a:pPr lvl="0" indent="-342900" marL="342900">
              <a:buAutoNum type="arabicPeriod"/>
            </a:pPr>
            <a:r>
              <a:rPr sz="2000" b="1"/>
              <a:t>A later module</a:t>
            </a:r>
            <a:r>
              <a:rPr sz="2000"/>
              <a:t> — formally test H₀ vs. Hₐ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pine_df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"data/pine_needles.csv"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Recap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n_s</a:t>
            </a:r>
            <a:r>
              <a:rPr sz="2000"/>
              <a:t> codes shady (</a:t>
            </a:r>
            <a:r>
              <a:rPr sz="2000">
                <a:latin typeface="Courier"/>
              </a:rPr>
              <a:t>n</a:t>
            </a:r>
            <a:r>
              <a:rPr sz="2000"/>
              <a:t>) vs. sunny (</a:t>
            </a:r>
            <a:r>
              <a:rPr sz="2000">
                <a:latin typeface="Courier"/>
              </a:rPr>
              <a:t>s</a:t>
            </a:r>
            <a:r>
              <a:rPr sz="2000"/>
              <a:t>); </a:t>
            </a:r>
            <a:r>
              <a:rPr sz="2000">
                <a:latin typeface="Courier"/>
              </a:rPr>
              <a:t>group</a:t>
            </a:r>
            <a:r>
              <a:rPr sz="2000"/>
              <a:t> is the field team name.</a:t>
            </a:r>
            <a:br/>
            <a:r>
              <a:rPr sz="2000"/>
              <a:t>Four teams, four trees, six needles per side.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The Mean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Mean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acc>
                        <m:accPr>
                          <m:chr m:val="‾"/>
                        </m:accPr>
                        <m:e>
                          <m:r>
                            <m:t>x</m:t>
                          </m:r>
                        </m:e>
                      </m:acc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ff"/>
                              <m:supHide m:val="off"/>
                            </m:naryPr>
                            <m:sub>
                              <m:r>
                                <m:t>i</m:t>
                              </m:r>
                              <m:r>
                                <m:rPr>
                                  <m:sty m:val="p"/>
                                </m:rPr>
                                <m:t>=</m:t>
                              </m:r>
                              <m:r>
                                <m:t>1</m:t>
                              </m:r>
                            </m:sub>
                            <m:sup>
                              <m:r>
                                <m:t>n</m:t>
                              </m:r>
                            </m:sup>
                            <m:e>
                              <m:sSub>
                                <m:e>
                                  <m:r>
                                    <m:t>x</m:t>
                                  </m:r>
                                </m:e>
                                <m:sub>
                                  <m:r>
                                    <m:t>i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m:t>n</m:t>
                          </m:r>
                        </m:den>
                      </m:f>
                    </m:oMath>
                  </m:oMathPara>
                </a14:m>
              </a:p>
              <a:p>
                <a:pPr lvl="0"/>
                <a:r>
                  <a:rPr/>
                  <a:t>Add up every value, divide by </a:t>
                </a:r>
                <a:r>
                  <a:rPr i="1"/>
                  <a:t>n</a:t>
                </a:r>
              </a:p>
              <a:p>
                <a:pPr lvl="0"/>
                <a:r>
                  <a:rPr/>
                  <a:t>The </a:t>
                </a:r>
                <a:r>
                  <a:rPr b="1"/>
                  <a:t>balance point</a:t>
                </a:r>
                <a:r>
                  <a:rPr/>
                  <a:t> of the distribution</a:t>
                </a:r>
              </a:p>
              <a:p>
                <a:pPr lvl="0"/>
                <a:r>
                  <a:rPr b="1"/>
                  <a:t>Sensitive to outliers</a:t>
                </a:r>
                <a:r>
                  <a:rPr/>
                  <a:t> — one very large value disproportionately affects the mean</a:t>
                </a:r>
              </a:p>
              <a:p>
                <a:pPr lvl="0" indent="0" marL="0">
                  <a:buNone/>
                </a:pPr>
                <a:r>
                  <a:rPr b="1"/>
                  <a:t>Example:</a:t>
                </a:r>
                <a:r>
                  <a:rPr/>
                  <a:t> Values 5, 6, 7, 8, </a:t>
                </a:r>
                <a:r>
                  <a:rPr b="1"/>
                  <a:t>50</a:t>
                </a:r>
                <a:r>
                  <a:rPr/>
                  <a:t> → mean = 15.2.</a:t>
                </a:r>
                <a:br/>
                <a:r>
                  <a:rPr/>
                  <a:t>Is that a fair summary?</a:t>
                </a:r>
                <a:br/>
                <a:r>
                  <a:rPr/>
                  <a:t>Not really — the outlier dominates.</a:t>
                </a:r>
              </a:p>
              <a:p>
                <a:pPr lvl="0" indent="0" marL="1270000">
                  <a:buNone/>
                </a:pPr>
                <a:r>
                  <a:rPr sz="2000" b="1"/>
                  <a:t>Note</a:t>
                </a:r>
              </a:p>
              <a:p>
                <a:pPr lvl="0" indent="0" marL="1270000">
                  <a:buNone/>
                </a:pPr>
                <a:r>
                  <a:rPr sz="2000" b="1"/>
                  <a:t>✅ Why it matters</a:t>
                </a:r>
              </a:p>
              <a:p>
                <a:pPr lvl="0" indent="0" marL="1270000">
                  <a:buNone/>
                </a:pPr>
                <a:r>
                  <a:rPr sz="2000"/>
                  <a:t>The mean is the most commonly reported statistic</a:t>
                </a:r>
                <a:br/>
                <a:r>
                  <a:rPr sz="2000"/>
                  <a:t>— and it’s the number every t-test, ANOVA, and regression is ultimately built around.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one side's values out as a vector 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shady_lengths &lt;- pine_df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(n_s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(length_mm)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shady_lengths</a:t>
            </a:r>
          </a:p>
          <a:p>
            <a:pPr lvl="0" indent="0">
              <a:buNone/>
            </a:pPr>
            <a:r>
              <a:rPr>
                <a:latin typeface="Courier"/>
              </a:rPr>
              <a:t> [1] 20 21 23 25 21 16 19 18 20 23 21 18 20 21 23 25 21 16 19 18 20 23 21 18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(shady_lengths)</a:t>
            </a:r>
          </a:p>
          <a:p>
            <a:pPr lvl="0" indent="0">
              <a:buNone/>
            </a:pPr>
            <a:r>
              <a:rPr>
                <a:latin typeface="Courier"/>
              </a:rPr>
              <a:t>[1] 20.41667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📖 New pattern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filter()</a:t>
            </a:r>
            <a:r>
              <a:rPr sz="2000"/>
              <a:t> picks </a:t>
            </a:r>
            <a:r>
              <a:rPr sz="2000" b="1"/>
              <a:t>rows</a:t>
            </a:r>
            <a:r>
              <a:rPr sz="2000"/>
              <a:t>. </a:t>
            </a:r>
            <a:r>
              <a:rPr sz="2000">
                <a:latin typeface="Courier"/>
              </a:rPr>
              <a:t>pull()</a:t>
            </a:r>
            <a:r>
              <a:rPr sz="2000"/>
              <a:t> extracts one column as a plain </a:t>
            </a:r>
            <a:r>
              <a:rPr sz="2000" b="1"/>
              <a:t>vector</a:t>
            </a:r>
            <a:r>
              <a:rPr sz="2000"/>
              <a:t>, not a data frame.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The Median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Median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middle value once the data are sorted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Sorted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Median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5, 6, </a:t>
                      </a:r>
                      <a:r>
                        <a:rPr b="1"/>
                        <a:t>7</a:t>
                      </a:r>
                      <a:r>
                        <a:rPr/>
                        <a:t>, 8, 50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7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5, 6, </a:t>
                      </a:r>
                      <a:r>
                        <a:rPr b="1"/>
                        <a:t>7, 8</a:t>
                      </a:r>
                      <a:r>
                        <a:rPr/>
                        <a:t>, 50, 51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(7 + 8) / 2 = 7.5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Not pulled around by outliers — it’s </a:t>
            </a:r>
            <a:r>
              <a:rPr b="1"/>
              <a:t>robust</a:t>
            </a:r>
          </a:p>
          <a:p>
            <a:pPr lvl="0"/>
            <a:r>
              <a:rPr/>
              <a:t>If mean ≫ median → right-skewed data</a:t>
            </a:r>
          </a:p>
          <a:p>
            <a:pPr lvl="0"/>
            <a:r>
              <a:rPr/>
              <a:t>If mean ≈ median → roughly symmetric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sunny_lengths &lt;- pine_df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(n_s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(length_mm)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median</a:t>
            </a:r>
            <a:r>
              <a:rPr>
                <a:solidFill>
                  <a:srgbClr val="003B4F"/>
                </a:solidFill>
                <a:latin typeface="Courier"/>
              </a:rPr>
              <a:t>(shady_lengths)</a:t>
            </a:r>
          </a:p>
          <a:p>
            <a:pPr lvl="0" indent="0">
              <a:buNone/>
            </a:pPr>
            <a:r>
              <a:rPr>
                <a:latin typeface="Courier"/>
              </a:rPr>
              <a:t>[1] 20.5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median</a:t>
            </a:r>
            <a:r>
              <a:rPr>
                <a:solidFill>
                  <a:srgbClr val="003B4F"/>
                </a:solidFill>
                <a:latin typeface="Courier"/>
              </a:rPr>
              <a:t>(sunny_lengths)</a:t>
            </a:r>
          </a:p>
          <a:p>
            <a:pPr lvl="0" indent="0">
              <a:buNone/>
            </a:pPr>
            <a:r>
              <a:rPr>
                <a:latin typeface="Courier"/>
              </a:rPr>
              <a:t>[1] 15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Report mean </a:t>
            </a:r>
            <a:r>
              <a:rPr sz="2000" i="1"/>
              <a:t>and</a:t>
            </a:r>
            <a:r>
              <a:rPr sz="2000"/>
              <a:t> median together the first time you look at a new variable — a big gap between them is a signal worth investigating.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Variance (s</a:t>
            </a:r>
            <a:r>
              <a:rPr baseline="30000"/>
              <a:t>2</a:t>
            </a:r>
            <a:r>
              <a:rPr/>
              <a:t>) and Standard Deviation (sd)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Describing Your Data</dc:title>
  <dc:creator>Bill Perry</dc:creator>
  <cp:keywords/>
  <dc:description>Mean, median, variance, standard deviation, and standard error; quantiles, range, and IQR; the length() trap and the sum(!is.na()) fix; a fast full-dataset overview with skimr; and getting tidy per-group summaries with group_by() + summarize() — all on the pine needle dataset.</dc:description>
  <dcterms:created xsi:type="dcterms:W3CDTF">2026-09-03T18:47:14Z</dcterms:created>
  <dcterms:modified xsi:type="dcterms:W3CDTF">2026-09-03T18:47:14Z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xecute">
    <vt:lpwstr/>
  </property>
  <property fmtid="{D5CDD505-2E9C-101B-9397-08002B2CF9AE}" pid="7" name="format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3</vt:lpwstr>
  </property>
  <property fmtid="{D5CDD505-2E9C-101B-9397-08002B2CF9AE}" pid="14" name="resources">
    <vt:lpwstr/>
  </property>
  <property fmtid="{D5CDD505-2E9C-101B-9397-08002B2CF9AE}" pid="15" name="subtitle">
    <vt:lpwstr>Mean, spread, counting correctly, and group summaries</vt:lpwstr>
  </property>
  <property fmtid="{D5CDD505-2E9C-101B-9397-08002B2CF9AE}" pid="16" name="toc-title">
    <vt:lpwstr>Table of contents</vt:lpwstr>
  </property>
  <property fmtid="{D5CDD505-2E9C-101B-9397-08002B2CF9AE}" pid="17" name="week">
    <vt:lpwstr>2</vt:lpwstr>
  </property>
</Properties>
</file>