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g" ContentType="image/jpeg"/>
  <Override PartName="/docProps/app.xml" ContentType="application/vnd.openxmlformats-officedocument.extended-properties+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slideMasters/slideMaster1.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presProps.xml" ContentType="application/vnd.openxmlformats-officedocument.presentationml.presProps+xml"/>
  <Override PartName="/ppt/tableStyles.xml" ContentType="application/vnd.openxmlformats-officedocument.presentationml.tableStyles+xml"/>
  <Override PartName="/docProps/core.xml" ContentType="application/vnd.openxmlformats-package.core-properties+xml"/>
  <Override PartName="/docProps/custom.xml" ContentType="application/vnd.openxmlformats-officedocument.custom-properties+xml"/>
  <Override PartName="/ppt/presentation.xml" ContentType="application/vnd.openxmlformats-officedocument.presentationml.presentation.main+xml"/>
  <Override PartName="/ppt/viewProps.xml" ContentType="application/vnd.openxmlformats-officedocument.presentationml.viewProps+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Types>
</file>

<file path=_rels/.rels><?xml version="1.0" encoding="UTF-8"?><Relationships xmlns="http://schemas.openxmlformats.org/package/2006/relationships"><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package/2006/relationships/metadata/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p="http://schemas.openxmlformats.org/presentationml/2006/main" xmlns:r="http://schemas.openxmlformats.org/officeDocument/2006/relationships" autoCompressPictures="0"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Lst>
  <p:sldSz cx="9144000" cy="5143500" type="screen16x9"/>
  <p:notesSz cx="6858000" cy="9144000"/>
  <p:defaultTextStyle>
    <a:defPPr>
      <a:defRPr lang="en-US"/>
    </a:defPPr>
    <a:lvl1pPr algn="l" defTabSz="457200" eaLnBrk="1" hangingPunct="1" latinLnBrk="0" marL="0" rtl="0">
      <a:defRPr kern="1200" sz="1800">
        <a:solidFill>
          <a:schemeClr val="tx1"/>
        </a:solidFill>
        <a:latin typeface="+mn-lt"/>
        <a:ea typeface="+mn-ea"/>
        <a:cs typeface="+mn-cs"/>
      </a:defRPr>
    </a:lvl1pPr>
    <a:lvl2pPr algn="l" defTabSz="457200" eaLnBrk="1" hangingPunct="1" latinLnBrk="0" marL="457200" rtl="0">
      <a:defRPr kern="1200" sz="1800">
        <a:solidFill>
          <a:schemeClr val="tx1"/>
        </a:solidFill>
        <a:latin typeface="+mn-lt"/>
        <a:ea typeface="+mn-ea"/>
        <a:cs typeface="+mn-cs"/>
      </a:defRPr>
    </a:lvl2pPr>
    <a:lvl3pPr algn="l" defTabSz="457200" eaLnBrk="1" hangingPunct="1" latinLnBrk="0" marL="914400" rtl="0">
      <a:defRPr kern="1200" sz="1800">
        <a:solidFill>
          <a:schemeClr val="tx1"/>
        </a:solidFill>
        <a:latin typeface="+mn-lt"/>
        <a:ea typeface="+mn-ea"/>
        <a:cs typeface="+mn-cs"/>
      </a:defRPr>
    </a:lvl3pPr>
    <a:lvl4pPr algn="l" defTabSz="457200" eaLnBrk="1" hangingPunct="1" latinLnBrk="0" marL="1371600" rtl="0">
      <a:defRPr kern="1200" sz="1800">
        <a:solidFill>
          <a:schemeClr val="tx1"/>
        </a:solidFill>
        <a:latin typeface="+mn-lt"/>
        <a:ea typeface="+mn-ea"/>
        <a:cs typeface="+mn-cs"/>
      </a:defRPr>
    </a:lvl4pPr>
    <a:lvl5pPr algn="l" defTabSz="457200" eaLnBrk="1" hangingPunct="1" latinLnBrk="0" marL="1828800" rtl="0">
      <a:defRPr kern="1200" sz="1800">
        <a:solidFill>
          <a:schemeClr val="tx1"/>
        </a:solidFill>
        <a:latin typeface="+mn-lt"/>
        <a:ea typeface="+mn-ea"/>
        <a:cs typeface="+mn-cs"/>
      </a:defRPr>
    </a:lvl5pPr>
    <a:lvl6pPr algn="l" defTabSz="457200" eaLnBrk="1" hangingPunct="1" latinLnBrk="0" marL="2286000" rtl="0">
      <a:defRPr kern="1200" sz="1800">
        <a:solidFill>
          <a:schemeClr val="tx1"/>
        </a:solidFill>
        <a:latin typeface="+mn-lt"/>
        <a:ea typeface="+mn-ea"/>
        <a:cs typeface="+mn-cs"/>
      </a:defRPr>
    </a:lvl6pPr>
    <a:lvl7pPr algn="l" defTabSz="457200" eaLnBrk="1" hangingPunct="1" latinLnBrk="0" marL="2743200" rtl="0">
      <a:defRPr kern="1200" sz="1800">
        <a:solidFill>
          <a:schemeClr val="tx1"/>
        </a:solidFill>
        <a:latin typeface="+mn-lt"/>
        <a:ea typeface="+mn-ea"/>
        <a:cs typeface="+mn-cs"/>
      </a:defRPr>
    </a:lvl7pPr>
    <a:lvl8pPr algn="l" defTabSz="457200" eaLnBrk="1" hangingPunct="1" latinLnBrk="0" marL="3200400" rtl="0">
      <a:defRPr kern="1200" sz="1800">
        <a:solidFill>
          <a:schemeClr val="tx1"/>
        </a:solidFill>
        <a:latin typeface="+mn-lt"/>
        <a:ea typeface="+mn-ea"/>
        <a:cs typeface="+mn-cs"/>
      </a:defRPr>
    </a:lvl8pPr>
    <a:lvl9pPr algn="l" defTabSz="457200" eaLnBrk="1" hangingPunct="1" latinLnBrk="0" marL="3657600" rtl="0">
      <a:defRPr kern="1200" sz="18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DCC31"/>
    <a:srgbClr val="70121D"/>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p="http://schemas.openxmlformats.org/presentationml/2006/main" xmlns:r="http://schemas.openxmlformats.org/officeDocument/2006/relationships">
  <p:normalViewPr>
    <p:restoredLeft autoAdjust="0" sz="15643"/>
    <p:restoredTop autoAdjust="0" sz="94726"/>
  </p:normalViewPr>
  <p:slideViewPr>
    <p:cSldViewPr snapToGrid="0" snapToObjects="1">
      <p:cViewPr varScale="1">
        <p:scale>
          <a:sx d="100" n="165"/>
          <a:sy d="100" n="165"/>
        </p:scale>
        <p:origin x="560" y="176"/>
      </p:cViewPr>
      <p:guideLst>
        <p:guide orient="horz" pos="1620"/>
        <p:guide pos="2880"/>
      </p:guideLst>
    </p:cSldViewPr>
  </p:slideViewPr>
  <p:outlineViewPr>
    <p:cViewPr>
      <p:scale>
        <a:sx d="100" n="33"/>
        <a:sy d="100" n="33"/>
      </p:scale>
      <p:origin x="0" y="0"/>
    </p:cViewPr>
  </p:outlineViewPr>
  <p:notesTextViewPr>
    <p:cViewPr>
      <p:scale>
        <a:sx d="100" n="100"/>
        <a:sy d="100" n="100"/>
      </p:scale>
      <p:origin x="0" y="0"/>
    </p:cViewPr>
  </p:notesTextViewPr>
  <p:gridSpacing cx="76200" cy="76200"/>
</p:viewPr>
</file>

<file path=ppt/_rels/presentation.xml.rels><?xml version="1.0" encoding="UTF-8"?><Relationships xmlns="http://schemas.openxmlformats.org/package/2006/relationships"><Relationship Id="rId2" Type="http://schemas.openxmlformats.org/officeDocument/2006/relationships/slide" Target="slides/slide1.xml" /><Relationship Id="rId3" Type="http://schemas.openxmlformats.org/officeDocument/2006/relationships/slide" Target="slides/slide2.xml" /><Relationship Id="rId4" Type="http://schemas.openxmlformats.org/officeDocument/2006/relationships/slide" Target="slides/slide3.xml" /><Relationship Id="rId5" Type="http://schemas.openxmlformats.org/officeDocument/2006/relationships/slide" Target="slides/slide4.xml" /><Relationship Id="rId6" Type="http://schemas.openxmlformats.org/officeDocument/2006/relationships/slide" Target="slides/slide5.xml" /><Relationship Id="rId7" Type="http://schemas.openxmlformats.org/officeDocument/2006/relationships/slide" Target="slides/slide6.xml" /><Relationship Id="rId8" Type="http://schemas.openxmlformats.org/officeDocument/2006/relationships/slide" Target="slides/slide7.xml" /><Relationship Id="rId9" Type="http://schemas.openxmlformats.org/officeDocument/2006/relationships/slide" Target="slides/slide8.xml" /><Relationship Id="rId10" Type="http://schemas.openxmlformats.org/officeDocument/2006/relationships/slide" Target="slides/slide9.xml" /><Relationship Id="rId11" Type="http://schemas.openxmlformats.org/officeDocument/2006/relationships/slide" Target="slides/slide10.xml" /><Relationship Id="rId12" Type="http://schemas.openxmlformats.org/officeDocument/2006/relationships/slide" Target="slides/slide11.xml" /><Relationship Id="rId13" Type="http://schemas.openxmlformats.org/officeDocument/2006/relationships/slide" Target="slides/slide12.xml" /><Relationship Id="rId14" Type="http://schemas.openxmlformats.org/officeDocument/2006/relationships/slide" Target="slides/slide13.xml" /><Relationship Id="rId15" Type="http://schemas.openxmlformats.org/officeDocument/2006/relationships/slide" Target="slides/slide14.xml" /><Relationship Id="rId16" Type="http://schemas.openxmlformats.org/officeDocument/2006/relationships/slide" Target="slides/slide15.xml" /><Relationship Id="rId17" Type="http://schemas.openxmlformats.org/officeDocument/2006/relationships/slide" Target="slides/slide16.xml" /><Relationship Id="rId18" Type="http://schemas.openxmlformats.org/officeDocument/2006/relationships/slide" Target="slides/slide17.xml" /><Relationship Id="rId19" Type="http://schemas.openxmlformats.org/officeDocument/2006/relationships/slide" Target="slides/slide18.xml" /><Relationship Id="rId20" Type="http://schemas.openxmlformats.org/officeDocument/2006/relationships/slide" Target="slides/slide19.xml" /><Relationship Id="rId21" Type="http://schemas.openxmlformats.org/officeDocument/2006/relationships/slide" Target="slides/slide20.xml" /><Relationship Id="rId22" Type="http://schemas.openxmlformats.org/officeDocument/2006/relationships/slide" Target="slides/slide21.xml" /><Relationship Id="rId23" Type="http://schemas.openxmlformats.org/officeDocument/2006/relationships/slide" Target="slides/slide22.xml" /><Relationship Id="rId24" Type="http://schemas.openxmlformats.org/officeDocument/2006/relationships/slide" Target="slides/slide23.xml" /><Relationship Id="rId25" Type="http://schemas.openxmlformats.org/officeDocument/2006/relationships/slide" Target="slides/slide24.xml" /><Relationship Id="rId26" Type="http://schemas.openxmlformats.org/officeDocument/2006/relationships/slide" Target="slides/slide25.xml" /><Relationship Id="rId27" Type="http://schemas.openxmlformats.org/officeDocument/2006/relationships/slide" Target="slides/slide26.xml" /><Relationship Id="rId29" Type="http://schemas.openxmlformats.org/officeDocument/2006/relationships/viewProps" Target="viewProps.xml" /><Relationship Id="rId28" Type="http://schemas.openxmlformats.org/officeDocument/2006/relationships/presProps" Target="presProps.xml" /><Relationship Id="rId1" Type="http://schemas.openxmlformats.org/officeDocument/2006/relationships/slideMaster" Target="slideMasters/slideMaster1.xml" /><Relationship Id="rId31" Type="http://schemas.openxmlformats.org/officeDocument/2006/relationships/tableStyles" Target="tableStyles.xml" /><Relationship Id="rId30" Type="http://schemas.openxmlformats.org/officeDocument/2006/relationships/theme" Target="theme/theme1.xml" /></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65688"/>
          </a:xfrm>
        </p:spPr>
        <p:txBody>
          <a:bodyPr>
            <a:normAutofit/>
          </a:bodyPr>
          <a:lstStyle>
            <a:lvl1pPr>
              <a:defRPr sz="2400"/>
            </a:lvl1pPr>
          </a:lstStyle>
          <a:p>
            <a:r>
              <a:rPr lang="en-US" dirty="0"/>
              <a:t>Click to edit Master title style</a:t>
            </a:r>
          </a:p>
        </p:txBody>
      </p:sp>
      <p:sp>
        <p:nvSpPr>
          <p:cNvPr id="3" name="Subtitle 2"/>
          <p:cNvSpPr>
            <a:spLocks noGrp="1"/>
          </p:cNvSpPr>
          <p:nvPr>
            <p:ph type="subTitle" idx="1"/>
          </p:nvPr>
        </p:nvSpPr>
        <p:spPr>
          <a:xfrm>
            <a:off x="255722" y="565689"/>
            <a:ext cx="6400800" cy="1314450"/>
          </a:xfrm>
        </p:spPr>
        <p:txBody>
          <a:bodyPr>
            <a:normAutofit/>
          </a:bodyPr>
          <a:lstStyle>
            <a:lvl1pPr marL="0" indent="0" algn="ctr">
              <a:buNone/>
              <a:defRPr sz="2000">
                <a:solidFill>
                  <a:schemeClr val="tx1">
                    <a:tint val="75000"/>
                  </a:schemeClr>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241EB5C9-1307-BA42-ABA2-0BC069CD8E7F}" type="datetimeFigureOut">
              <a:rPr lang="en-US" smtClean="0"/>
              <a:t>3/24/25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14443575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41EB5C9-1307-BA42-ABA2-0BC069CD8E7F}" type="datetimeFigureOut">
              <a:rPr lang="en-US" smtClean="0"/>
              <a:t>3/24/25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3139147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41EB5C9-1307-BA42-ABA2-0BC069CD8E7F}" type="datetimeFigureOut">
              <a:rPr lang="en-US" smtClean="0"/>
              <a:t>3/24/25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25815290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582780"/>
          </a:xfrm>
        </p:spPr>
        <p:txBody>
          <a:bodyPr>
            <a:normAutofit/>
          </a:bodyPr>
          <a:lstStyle>
            <a:lvl1pPr algn="l">
              <a:defRPr sz="2400"/>
            </a:lvl1pPr>
          </a:lstStyle>
          <a:p>
            <a:r>
              <a:rPr lang="en-US" dirty="0"/>
              <a:t>Click to edit Master title style</a:t>
            </a:r>
          </a:p>
        </p:txBody>
      </p:sp>
      <p:sp>
        <p:nvSpPr>
          <p:cNvPr id="3" name="Content Placeholder 2"/>
          <p:cNvSpPr>
            <a:spLocks noGrp="1"/>
          </p:cNvSpPr>
          <p:nvPr>
            <p:ph idx="1"/>
          </p:nvPr>
        </p:nvSpPr>
        <p:spPr>
          <a:xfrm>
            <a:off x="0" y="614605"/>
            <a:ext cx="9089756" cy="3914289"/>
          </a:xfrm>
        </p:spPr>
        <p:txBody>
          <a:bodyPr>
            <a:normAutofit/>
          </a:bodyPr>
          <a:lstStyle>
            <a:lvl1pPr marL="230188" indent="-230188">
              <a:tabLst/>
              <a:defRPr sz="1800"/>
            </a:lvl1pPr>
            <a:lvl2pPr marL="514350" indent="-284163">
              <a:spcBef>
                <a:spcPts val="0"/>
              </a:spcBef>
              <a:tabLst/>
              <a:defRPr sz="1600"/>
            </a:lvl2pPr>
            <a:lvl3pPr marL="692150" indent="-177800">
              <a:spcBef>
                <a:spcPts val="0"/>
              </a:spcBef>
              <a:tabLst/>
              <a:defRPr sz="1400"/>
            </a:lvl3pPr>
            <a:lvl4pPr marL="914400" indent="-222250">
              <a:spcBef>
                <a:spcPts val="0"/>
              </a:spcBef>
              <a:tabLst/>
              <a:defRPr sz="1400"/>
            </a:lvl4pPr>
            <a:lvl5pPr marL="1146175" indent="-231775">
              <a:spcBef>
                <a:spcPts val="0"/>
              </a:spcBef>
              <a:tabLst/>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241EB5C9-1307-BA42-ABA2-0BC069CD8E7F}" type="datetimeFigureOut">
              <a:rPr lang="en-US" smtClean="0"/>
              <a:t>3/24/25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3383460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021556"/>
          </a:xfrm>
        </p:spPr>
        <p:txBody>
          <a:bodyPr anchor="t">
            <a:normAutofit/>
          </a:bodyPr>
          <a:lstStyle>
            <a:lvl1pPr algn="l">
              <a:defRPr sz="2400" b="1" cap="all"/>
            </a:lvl1pPr>
          </a:lstStyle>
          <a:p>
            <a:r>
              <a:rPr lang="en-US" dirty="0"/>
              <a:t>Click to edit Master title style</a:t>
            </a:r>
          </a:p>
        </p:txBody>
      </p:sp>
      <p:sp>
        <p:nvSpPr>
          <p:cNvPr id="3" name="Text Placeholder 2"/>
          <p:cNvSpPr>
            <a:spLocks noGrp="1"/>
          </p:cNvSpPr>
          <p:nvPr>
            <p:ph type="body" idx="1"/>
          </p:nvPr>
        </p:nvSpPr>
        <p:spPr>
          <a:xfrm>
            <a:off x="457200" y="1141649"/>
            <a:ext cx="7772400" cy="1125140"/>
          </a:xfrm>
        </p:spPr>
        <p:txBody>
          <a:bodyPr anchor="b">
            <a:normAutofit/>
          </a:bodyPr>
          <a:lstStyle>
            <a:lvl1pPr marL="0" indent="0">
              <a:buNone/>
              <a:defRPr sz="1600">
                <a:solidFill>
                  <a:schemeClr val="tx1">
                    <a:tint val="75000"/>
                  </a:schemeClr>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41EB5C9-1307-BA42-ABA2-0BC069CD8E7F}" type="datetimeFigureOut">
              <a:rPr lang="en-US" smtClean="0"/>
              <a:t>3/24/25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10730690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02780"/>
          </a:xfrm>
          <a:solidFill>
            <a:srgbClr val="70121D"/>
          </a:solidFill>
        </p:spPr>
        <p:txBody>
          <a:bodyPr/>
          <a:lstStyle>
            <a:lvl1pPr algn="l">
              <a:defRPr b="0">
                <a:solidFill>
                  <a:srgbClr val="FDCC31"/>
                </a:solidFill>
              </a:defRPr>
            </a:lvl1pPr>
          </a:lstStyle>
          <a:p>
            <a:r>
              <a:rPr lang="en-US" dirty="0"/>
              <a:t>Click to edit Master title style</a:t>
            </a:r>
          </a:p>
        </p:txBody>
      </p:sp>
      <p:sp>
        <p:nvSpPr>
          <p:cNvPr id="3" name="Content Placeholder 2"/>
          <p:cNvSpPr>
            <a:spLocks noGrp="1"/>
          </p:cNvSpPr>
          <p:nvPr>
            <p:ph sz="half" idx="1"/>
          </p:nvPr>
        </p:nvSpPr>
        <p:spPr>
          <a:xfrm>
            <a:off x="9040" y="662663"/>
            <a:ext cx="6010759" cy="4480837"/>
          </a:xfrm>
        </p:spPr>
        <p:txBody>
          <a:bodyPr>
            <a:normAutofit/>
          </a:bodyPr>
          <a:lstStyle>
            <a:lvl1pPr marL="230188" indent="-230188">
              <a:tabLst/>
              <a:defRPr sz="1800"/>
            </a:lvl1pPr>
            <a:lvl2pPr marL="460375" indent="-230188">
              <a:tabLst/>
              <a:defRPr sz="1600"/>
            </a:lvl2pPr>
            <a:lvl3pPr marL="630238" indent="-169863">
              <a:tabLst/>
              <a:defRPr sz="1400"/>
            </a:lvl3pPr>
            <a:lvl4pPr marL="914400" indent="-284163">
              <a:tabLst/>
              <a:defRPr sz="1400"/>
            </a:lvl4pPr>
            <a:lvl5pPr marL="1146175" indent="-231775">
              <a:tabLst/>
              <a:defRPr sz="1400"/>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6129580" y="662664"/>
            <a:ext cx="2790986" cy="4480836"/>
          </a:xfrm>
        </p:spPr>
        <p:txBody>
          <a:bodyPr>
            <a:normAutofit/>
          </a:bodyPr>
          <a:lstStyle>
            <a:lvl1pPr marL="342900" indent="-342900">
              <a:defRPr lang="en-US" sz="1800" kern="1200" dirty="0">
                <a:solidFill>
                  <a:schemeClr val="tx1"/>
                </a:solidFill>
                <a:latin typeface="+mn-lt"/>
                <a:ea typeface="+mn-ea"/>
                <a:cs typeface="+mn-cs"/>
              </a:defRPr>
            </a:lvl1pPr>
            <a:lvl2pPr marL="515937" indent="-285750">
              <a:defRPr lang="en-US" sz="1600" kern="1200" dirty="0">
                <a:solidFill>
                  <a:schemeClr val="tx1"/>
                </a:solidFill>
                <a:latin typeface="+mn-lt"/>
                <a:ea typeface="+mn-ea"/>
                <a:cs typeface="+mn-cs"/>
              </a:defRPr>
            </a:lvl2pPr>
            <a:lvl3pPr marL="746125" indent="-285750">
              <a:defRPr lang="en-US" sz="1400" kern="1200" dirty="0">
                <a:solidFill>
                  <a:schemeClr val="tx1"/>
                </a:solidFill>
                <a:latin typeface="+mn-lt"/>
                <a:ea typeface="+mn-ea"/>
                <a:cs typeface="+mn-cs"/>
              </a:defRPr>
            </a:lvl3pPr>
            <a:lvl4pPr marL="915987" indent="-285750">
              <a:defRPr lang="en-US" sz="1400" kern="1200" dirty="0">
                <a:solidFill>
                  <a:schemeClr val="tx1"/>
                </a:solidFill>
                <a:latin typeface="+mn-lt"/>
                <a:ea typeface="+mn-ea"/>
                <a:cs typeface="+mn-cs"/>
              </a:defRPr>
            </a:lvl4pPr>
            <a:lvl5pPr marL="1200150" indent="-285750">
              <a:defRPr lang="en-US" sz="1400" kern="1200" dirty="0">
                <a:solidFill>
                  <a:schemeClr val="tx1"/>
                </a:solidFill>
                <a:latin typeface="+mn-lt"/>
                <a:ea typeface="+mn-ea"/>
                <a:cs typeface="+mn-cs"/>
              </a:defRPr>
            </a:lvl5pPr>
            <a:lvl6pPr>
              <a:defRPr sz="1350"/>
            </a:lvl6pPr>
            <a:lvl7pPr>
              <a:defRPr sz="1350"/>
            </a:lvl7pPr>
            <a:lvl8pPr>
              <a:defRPr sz="1350"/>
            </a:lvl8pPr>
            <a:lvl9pPr>
              <a:defRPr sz="1350"/>
            </a:lvl9pPr>
          </a:lstStyle>
          <a:p>
            <a:pPr marL="230188" lvl="0" indent="-230188" algn="l" defTabSz="342900" rtl="0" eaLnBrk="1" latinLnBrk="0" hangingPunct="1">
              <a:spcBef>
                <a:spcPct val="20000"/>
              </a:spcBef>
              <a:buFont typeface="Arial"/>
              <a:buChar char="•"/>
              <a:tabLst/>
            </a:pPr>
            <a:r>
              <a:rPr lang="en-US" dirty="0"/>
              <a:t>Click to edit Master text styles</a:t>
            </a:r>
          </a:p>
          <a:p>
            <a:pPr marL="460375" lvl="1" indent="-230188" algn="l" defTabSz="342900" rtl="0" eaLnBrk="1" latinLnBrk="0" hangingPunct="1">
              <a:spcBef>
                <a:spcPct val="20000"/>
              </a:spcBef>
              <a:buFont typeface="Arial"/>
              <a:buChar char="–"/>
              <a:tabLst/>
            </a:pPr>
            <a:r>
              <a:rPr lang="en-US" dirty="0"/>
              <a:t>Second level</a:t>
            </a:r>
          </a:p>
          <a:p>
            <a:pPr marL="630238" lvl="2" indent="-169863" algn="l" defTabSz="342900" rtl="0" eaLnBrk="1" latinLnBrk="0" hangingPunct="1">
              <a:spcBef>
                <a:spcPct val="20000"/>
              </a:spcBef>
              <a:buFont typeface="Arial"/>
              <a:buChar char="•"/>
              <a:tabLst/>
            </a:pPr>
            <a:r>
              <a:rPr lang="en-US" dirty="0"/>
              <a:t>Third level</a:t>
            </a:r>
          </a:p>
          <a:p>
            <a:pPr marL="914400" lvl="3" indent="-284163" algn="l" defTabSz="342900" rtl="0" eaLnBrk="1" latinLnBrk="0" hangingPunct="1">
              <a:spcBef>
                <a:spcPct val="20000"/>
              </a:spcBef>
              <a:buFont typeface="Arial"/>
              <a:buChar char="–"/>
              <a:tabLst/>
            </a:pPr>
            <a:r>
              <a:rPr lang="en-US" dirty="0"/>
              <a:t>Fourth level</a:t>
            </a:r>
          </a:p>
          <a:p>
            <a:pPr marL="1146175" lvl="4" indent="-231775" algn="l" defTabSz="342900" rtl="0" eaLnBrk="1" latinLnBrk="0" hangingPunct="1">
              <a:spcBef>
                <a:spcPct val="20000"/>
              </a:spcBef>
              <a:buFont typeface="Arial"/>
              <a:buChar char="»"/>
              <a:tabLst/>
            </a:pPr>
            <a:r>
              <a:rPr lang="en-US" dirty="0"/>
              <a:t>Fifth level</a:t>
            </a:r>
          </a:p>
        </p:txBody>
      </p:sp>
      <p:sp>
        <p:nvSpPr>
          <p:cNvPr id="5" name="Date Placeholder 4"/>
          <p:cNvSpPr>
            <a:spLocks noGrp="1"/>
          </p:cNvSpPr>
          <p:nvPr>
            <p:ph type="dt" sz="half" idx="10"/>
          </p:nvPr>
        </p:nvSpPr>
        <p:spPr/>
        <p:txBody>
          <a:bodyPr/>
          <a:lstStyle/>
          <a:p>
            <a:fld id="{241EB5C9-1307-BA42-ABA2-0BC069CD8E7F}" type="datetimeFigureOut">
              <a:rPr lang="en-US" smtClean="0"/>
              <a:t>3/24/25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261988624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39485" y="78119"/>
            <a:ext cx="8229600" cy="607682"/>
          </a:xfrm>
        </p:spPr>
        <p:txBody>
          <a:bodyPr>
            <a:normAutofit/>
          </a:bodyPr>
          <a:lstStyle>
            <a:lvl1pPr algn="l">
              <a:defRPr sz="2800"/>
            </a:lvl1pPr>
          </a:lstStyle>
          <a:p>
            <a:r>
              <a:rPr lang="en-US" dirty="0"/>
              <a:t>Click to edit Master title style</a:t>
            </a:r>
          </a:p>
        </p:txBody>
      </p:sp>
      <p:sp>
        <p:nvSpPr>
          <p:cNvPr id="3" name="Text Placeholder 2"/>
          <p:cNvSpPr>
            <a:spLocks noGrp="1"/>
          </p:cNvSpPr>
          <p:nvPr>
            <p:ph type="body" idx="1"/>
          </p:nvPr>
        </p:nvSpPr>
        <p:spPr>
          <a:xfrm>
            <a:off x="136201" y="802623"/>
            <a:ext cx="4435799" cy="479822"/>
          </a:xfrm>
        </p:spPr>
        <p:txBody>
          <a:bodyPr anchor="b">
            <a:normAutofit/>
          </a:bodyPr>
          <a:lstStyle>
            <a:lvl1pPr marL="0" indent="0">
              <a:buNone/>
              <a:defRPr sz="16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dirty="0"/>
              <a:t>Click to edit Master text styles</a:t>
            </a:r>
          </a:p>
        </p:txBody>
      </p:sp>
      <p:sp>
        <p:nvSpPr>
          <p:cNvPr id="4" name="Content Placeholder 3"/>
          <p:cNvSpPr>
            <a:spLocks noGrp="1"/>
          </p:cNvSpPr>
          <p:nvPr>
            <p:ph sz="half" idx="2"/>
          </p:nvPr>
        </p:nvSpPr>
        <p:spPr>
          <a:xfrm>
            <a:off x="136201" y="1282444"/>
            <a:ext cx="4435799" cy="3305054"/>
          </a:xfrm>
        </p:spPr>
        <p:txBody>
          <a:bodyPr/>
          <a:lstStyle>
            <a:lvl1pPr>
              <a:defRPr sz="16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753514" y="823389"/>
            <a:ext cx="4041775" cy="479822"/>
          </a:xfrm>
        </p:spPr>
        <p:txBody>
          <a:bodyPr anchor="b">
            <a:normAutofit/>
          </a:bodyPr>
          <a:lstStyle>
            <a:lvl1pPr marL="0" indent="0">
              <a:buNone/>
              <a:defRPr sz="16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753514" y="1303210"/>
            <a:ext cx="4041775" cy="3284288"/>
          </a:xfrm>
        </p:spPr>
        <p:txBody>
          <a:bodyPr/>
          <a:lstStyle>
            <a:lvl1pPr>
              <a:defRPr sz="1600"/>
            </a:lvl1pPr>
            <a:lvl2pPr>
              <a:defRPr sz="1500"/>
            </a:lvl2pPr>
            <a:lvl3pPr>
              <a:defRPr sz="1350"/>
            </a:lvl3pPr>
            <a:lvl4pPr>
              <a:defRPr sz="1200"/>
            </a:lvl4pPr>
            <a:lvl5pPr>
              <a:defRPr sz="1200"/>
            </a:lvl5pPr>
            <a:lvl6pPr>
              <a:defRPr sz="1200"/>
            </a:lvl6pPr>
            <a:lvl7pPr>
              <a:defRPr sz="1200"/>
            </a:lvl7pPr>
            <a:lvl8pPr>
              <a:defRPr sz="1200"/>
            </a:lvl8pPr>
            <a:lvl9pPr>
              <a:defRPr sz="12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241EB5C9-1307-BA42-ABA2-0BC069CD8E7F}" type="datetimeFigureOut">
              <a:rPr lang="en-US" smtClean="0"/>
              <a:t>3/24/25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25357939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41EB5C9-1307-BA42-ABA2-0BC069CD8E7F}" type="datetimeFigureOut">
              <a:rPr lang="en-US" smtClean="0"/>
              <a:t>3/24/25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34727212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41EB5C9-1307-BA42-ABA2-0BC069CD8E7F}" type="datetimeFigureOut">
              <a:rPr lang="en-US" smtClean="0"/>
              <a:t>3/24/25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21309010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871538"/>
          </a:xfrm>
        </p:spPr>
        <p:txBody>
          <a:bodyPr anchor="t" anchorCtr="0">
            <a:normAutofit/>
          </a:bodyPr>
          <a:lstStyle>
            <a:lvl1pPr algn="l">
              <a:defRPr sz="2400" b="1"/>
            </a:lvl1pPr>
          </a:lstStyle>
          <a:p>
            <a:r>
              <a:rPr lang="en-US"/>
              <a:t>Click to edit Master title style</a:t>
            </a:r>
          </a:p>
        </p:txBody>
      </p:sp>
      <p:sp>
        <p:nvSpPr>
          <p:cNvPr id="3" name="Content Placeholder 2"/>
          <p:cNvSpPr>
            <a:spLocks noGrp="1"/>
          </p:cNvSpPr>
          <p:nvPr>
            <p:ph idx="1"/>
          </p:nvPr>
        </p:nvSpPr>
        <p:spPr>
          <a:xfrm>
            <a:off x="3657600" y="960804"/>
            <a:ext cx="5238426" cy="3806460"/>
          </a:xfrm>
        </p:spPr>
        <p:txBody>
          <a:bodyPr>
            <a:normAutofit/>
          </a:bodyPr>
          <a:lstStyle>
            <a:lvl1pPr>
              <a:defRPr sz="1800"/>
            </a:lvl1pPr>
            <a:lvl2pPr>
              <a:defRPr sz="1600"/>
            </a:lvl2pPr>
            <a:lvl3pPr>
              <a:defRPr sz="1600"/>
            </a:lvl3pPr>
            <a:lvl4pPr>
              <a:defRPr sz="1600"/>
            </a:lvl4pPr>
            <a:lvl5pPr>
              <a:defRPr sz="1600"/>
            </a:lvl5pPr>
            <a:lvl6pPr>
              <a:defRPr sz="1500"/>
            </a:lvl6pPr>
            <a:lvl7pPr>
              <a:defRPr sz="1500"/>
            </a:lvl7pPr>
            <a:lvl8pPr>
              <a:defRPr sz="1500"/>
            </a:lvl8pPr>
            <a:lvl9pPr>
              <a:defRPr sz="15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0" y="960803"/>
            <a:ext cx="3541363" cy="3518297"/>
          </a:xfrm>
        </p:spPr>
        <p:txBody>
          <a:bodyPr>
            <a:normAutofit/>
          </a:bodyPr>
          <a:lstStyle>
            <a:lvl1pPr marL="0" indent="0">
              <a:buNone/>
              <a:defRPr sz="16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dirty="0"/>
              <a:t>Click to edit Master text styles</a:t>
            </a:r>
          </a:p>
        </p:txBody>
      </p:sp>
      <p:sp>
        <p:nvSpPr>
          <p:cNvPr id="5" name="Date Placeholder 4"/>
          <p:cNvSpPr>
            <a:spLocks noGrp="1"/>
          </p:cNvSpPr>
          <p:nvPr>
            <p:ph type="dt" sz="half" idx="10"/>
          </p:nvPr>
        </p:nvSpPr>
        <p:spPr/>
        <p:txBody>
          <a:bodyPr/>
          <a:lstStyle/>
          <a:p>
            <a:fld id="{241EB5C9-1307-BA42-ABA2-0BC069CD8E7F}" type="datetimeFigureOut">
              <a:rPr lang="en-US" smtClean="0"/>
              <a:t>3/24/25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35408956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15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05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241EB5C9-1307-BA42-ABA2-0BC069CD8E7F}" type="datetimeFigureOut">
              <a:rPr lang="en-US" smtClean="0"/>
              <a:t>3/24/25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5EF2332-01BF-834F-8236-50238282D533}" type="slidenum">
              <a:rPr lang="en-US" smtClean="0"/>
              <a:t>‹#›</a:t>
            </a:fld>
            <a:endParaRPr lang="en-US"/>
          </a:p>
        </p:txBody>
      </p:sp>
    </p:spTree>
    <p:extLst>
      <p:ext uri="{BB962C8B-B14F-4D97-AF65-F5344CB8AC3E}">
        <p14:creationId xmlns:p14="http://schemas.microsoft.com/office/powerpoint/2010/main" val="3566899855"/>
      </p:ext>
    </p:extLst>
  </p:cSld>
  <p:clrMapOvr>
    <a:masterClrMapping/>
  </p:clrMapOvr>
</p:sldLayout>
</file>

<file path=ppt/slideMasters/_rels/slideMaster1.xml.rels><?xml version="1.0" encoding="UTF-8"?><Relationships xmlns="http://schemas.openxmlformats.org/package/2006/relationships"><Relationship Id="rId8" Target="../slideLayouts/slideLayout8.xml" Type="http://schemas.openxmlformats.org/officeDocument/2006/relationships/slideLayout" /><Relationship Id="rId3" Target="../slideLayouts/slideLayout3.xml" Type="http://schemas.openxmlformats.org/officeDocument/2006/relationships/slideLayout" /><Relationship Id="rId7" Target="../slideLayouts/slideLayout7.xml" Type="http://schemas.openxmlformats.org/officeDocument/2006/relationships/slideLayout" /><Relationship Id="rId12" Target="../theme/theme1.xml" Type="http://schemas.openxmlformats.org/officeDocument/2006/relationships/theme" /><Relationship Id="rId2" Target="../slideLayouts/slideLayout2.xml" Type="http://schemas.openxmlformats.org/officeDocument/2006/relationships/slideLayout" /><Relationship Id="rId1" Target="../slideLayouts/slideLayout1.xml" Type="http://schemas.openxmlformats.org/officeDocument/2006/relationships/slideLayout" /><Relationship Id="rId6" Target="../slideLayouts/slideLayout6.xml" Type="http://schemas.openxmlformats.org/officeDocument/2006/relationships/slideLayout" /><Relationship Id="rId11" Target="../slideLayouts/slideLayout11.xml" Type="http://schemas.openxmlformats.org/officeDocument/2006/relationships/slideLayout" /><Relationship Id="rId5" Target="../slideLayouts/slideLayout5.xml" Type="http://schemas.openxmlformats.org/officeDocument/2006/relationships/slideLayout" /><Relationship Id="rId10" Target="../slideLayouts/slideLayout10.xml" Type="http://schemas.openxmlformats.org/officeDocument/2006/relationships/slideLayout" /><Relationship Id="rId4" Target="../slideLayouts/slideLayout4.xml" Type="http://schemas.openxmlformats.org/officeDocument/2006/relationships/slideLayout" /><Relationship Id="rId9" Target="../slideLayouts/slideLayout9.xml" Type="http://schemas.openxmlformats.org/officeDocument/2006/relationships/slideLayout" /></Relationships>
</file>

<file path=ppt/slideMasters/slideMaster1.xml><?xml version="1.0" encoding="utf-8"?>
<p:sldMaster xmlns:a="http://schemas.openxmlformats.org/drawingml/2006/main" xmlns:p="http://schemas.openxmlformats.org/presentationml/2006/main" xmlns:r="http://schemas.openxmlformats.org/officeDocument/2006/relationships">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7490" y="102393"/>
            <a:ext cx="8934774" cy="582780"/>
          </a:xfrm>
          <a:prstGeom prst="rect">
            <a:avLst/>
          </a:prstGeom>
          <a:solidFill>
            <a:srgbClr val="70121D"/>
          </a:solidFill>
        </p:spPr>
        <p:txBody>
          <a:bodyPr anchor="ctr" bIns="45720" lIns="91440" rIns="91440" rtlCol="0" tIns="45720" vert="horz">
            <a:normAutofit/>
          </a:bodyPr>
          <a:lstStyle/>
          <a:p>
            <a:r>
              <a:rPr lang="en-US"/>
              <a:t>Click to edit Master title style</a:t>
            </a:r>
          </a:p>
        </p:txBody>
      </p:sp>
      <p:sp>
        <p:nvSpPr>
          <p:cNvPr id="3" name="Text Placeholder 2"/>
          <p:cNvSpPr>
            <a:spLocks noGrp="1"/>
          </p:cNvSpPr>
          <p:nvPr>
            <p:ph idx="1" type="body"/>
          </p:nvPr>
        </p:nvSpPr>
        <p:spPr>
          <a:xfrm>
            <a:off x="77489" y="781696"/>
            <a:ext cx="8934773" cy="3914289"/>
          </a:xfrm>
          <a:prstGeom prst="rect">
            <a:avLst/>
          </a:prstGeom>
        </p:spPr>
        <p:txBody>
          <a:bodyPr bIns="45720" lIns="91440" rIns="91440" rtlCol="0" tIns="45720" vert="horz">
            <a:normAutofit/>
          </a:bodyPr>
          <a:lstStyle/>
          <a:p>
            <a:pPr lvl="0"/>
            <a:r>
              <a:rPr dirty="0" lang="en-US"/>
              <a:t>Click to edit Master text styles</a:t>
            </a:r>
          </a:p>
          <a:p>
            <a:pPr lvl="1"/>
            <a:r>
              <a:rPr dirty="0" lang="en-US"/>
              <a:t>Second level</a:t>
            </a:r>
          </a:p>
          <a:p>
            <a:pPr lvl="2"/>
            <a:r>
              <a:rPr dirty="0" lang="en-US"/>
              <a:t>Third level</a:t>
            </a:r>
          </a:p>
          <a:p>
            <a:pPr lvl="3"/>
            <a:r>
              <a:rPr dirty="0" lang="en-US"/>
              <a:t>Fourth level</a:t>
            </a:r>
          </a:p>
          <a:p>
            <a:pPr lvl="4"/>
            <a:r>
              <a:rPr dirty="0" lang="en-US"/>
              <a:t>Fifth level</a:t>
            </a:r>
          </a:p>
        </p:txBody>
      </p:sp>
      <p:sp>
        <p:nvSpPr>
          <p:cNvPr id="4" name="Date Placeholder 3"/>
          <p:cNvSpPr>
            <a:spLocks noGrp="1"/>
          </p:cNvSpPr>
          <p:nvPr>
            <p:ph idx="2" sz="half" type="dt"/>
          </p:nvPr>
        </p:nvSpPr>
        <p:spPr>
          <a:xfrm>
            <a:off x="457200" y="4767263"/>
            <a:ext cx="2133600" cy="273844"/>
          </a:xfrm>
          <a:prstGeom prst="rect">
            <a:avLst/>
          </a:prstGeom>
        </p:spPr>
        <p:txBody>
          <a:bodyPr anchor="ctr" bIns="45720" lIns="91440" rIns="91440" rtlCol="0" tIns="45720" vert="horz"/>
          <a:lstStyle>
            <a:lvl1pPr algn="l">
              <a:defRPr sz="900">
                <a:solidFill>
                  <a:schemeClr val="tx1">
                    <a:tint val="75000"/>
                  </a:schemeClr>
                </a:solidFill>
              </a:defRPr>
            </a:lvl1pPr>
          </a:lstStyle>
          <a:p>
            <a:fld id="{241EB5C9-1307-BA42-ABA2-0BC069CD8E7F}" type="datetimeFigureOut">
              <a:rPr lang="en-US" smtClean="0"/>
              <a:t>3/24/25</a:t>
            </a:fld>
            <a:endParaRPr lang="en-US"/>
          </a:p>
        </p:txBody>
      </p:sp>
      <p:sp>
        <p:nvSpPr>
          <p:cNvPr id="5" name="Footer Placeholder 4"/>
          <p:cNvSpPr>
            <a:spLocks noGrp="1"/>
          </p:cNvSpPr>
          <p:nvPr>
            <p:ph idx="3" sz="quarter" type="ftr"/>
          </p:nvPr>
        </p:nvSpPr>
        <p:spPr>
          <a:xfrm>
            <a:off x="3124200" y="4767263"/>
            <a:ext cx="2895600" cy="273844"/>
          </a:xfrm>
          <a:prstGeom prst="rect">
            <a:avLst/>
          </a:prstGeom>
        </p:spPr>
        <p:txBody>
          <a:bodyPr anchor="ctr" bIns="45720" lIns="91440" rIns="91440" rtlCol="0" tIns="45720" vert="horz"/>
          <a:lstStyle>
            <a:lvl1pPr algn="ctr">
              <a:defRPr sz="900">
                <a:solidFill>
                  <a:schemeClr val="tx1">
                    <a:tint val="75000"/>
                  </a:schemeClr>
                </a:solidFill>
              </a:defRPr>
            </a:lvl1pPr>
          </a:lstStyle>
          <a:p>
            <a:endParaRPr lang="en-US"/>
          </a:p>
        </p:txBody>
      </p:sp>
      <p:sp>
        <p:nvSpPr>
          <p:cNvPr id="6" name="Slide Number Placeholder 5"/>
          <p:cNvSpPr>
            <a:spLocks noGrp="1"/>
          </p:cNvSpPr>
          <p:nvPr>
            <p:ph idx="4" sz="quarter" type="sldNum"/>
          </p:nvPr>
        </p:nvSpPr>
        <p:spPr>
          <a:xfrm>
            <a:off x="6553200" y="4767263"/>
            <a:ext cx="2133600" cy="273844"/>
          </a:xfrm>
          <a:prstGeom prst="rect">
            <a:avLst/>
          </a:prstGeom>
        </p:spPr>
        <p:txBody>
          <a:bodyPr anchor="ctr" bIns="45720" lIns="91440" rIns="91440" rtlCol="0" tIns="45720" vert="horz"/>
          <a:lstStyle>
            <a:lvl1pPr algn="r">
              <a:defRPr sz="900">
                <a:solidFill>
                  <a:schemeClr val="tx1">
                    <a:tint val="75000"/>
                  </a:schemeClr>
                </a:solidFill>
              </a:defRPr>
            </a:lvl1pPr>
          </a:lstStyle>
          <a:p>
            <a:fld id="{C5EF2332-01BF-834F-8236-50238282D533}" type="slidenum">
              <a:rPr lang="en-US" smtClean="0"/>
              <a:t>‹#›</a:t>
            </a:fld>
            <a:endParaRPr lang="en-US"/>
          </a:p>
        </p:txBody>
      </p:sp>
    </p:spTree>
    <p:extLst>
      <p:ext uri="{BB962C8B-B14F-4D97-AF65-F5344CB8AC3E}">
        <p14:creationId xmlns:p14="http://schemas.microsoft.com/office/powerpoint/2010/main" val="3676200875"/>
      </p:ext>
    </p:extLst>
  </p:cSld>
  <p:clrMap accent1="accent1" accent2="accent2" accent3="accent3" accent4="accent4" accent5="accent5" accent6="accent6" bg1="lt1" bg2="lt2" folHlink="folHlink" hlink="hlink" tx1="dk1" tx2="dk2"/>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342900" eaLnBrk="1" hangingPunct="1" latinLnBrk="0" rtl="0">
        <a:spcBef>
          <a:spcPct val="0"/>
        </a:spcBef>
        <a:buNone/>
        <a:defRPr kern="1200" sz="2800">
          <a:solidFill>
            <a:srgbClr val="FDCC31"/>
          </a:solidFill>
          <a:latin typeface="+mj-lt"/>
          <a:ea typeface="+mj-ea"/>
          <a:cs typeface="+mj-cs"/>
        </a:defRPr>
      </a:lvl1pPr>
    </p:titleStyle>
    <p:bodyStyle>
      <a:lvl1pPr algn="l" defTabSz="342900" eaLnBrk="1" hangingPunct="1" indent="-342900" latinLnBrk="0" marL="342900" rtl="0">
        <a:spcBef>
          <a:spcPts val="0"/>
        </a:spcBef>
        <a:buFont typeface="Arial"/>
        <a:buChar char="•"/>
        <a:defRPr b="0" kern="1200" sz="1800">
          <a:solidFill>
            <a:schemeClr val="tx1"/>
          </a:solidFill>
          <a:latin typeface="+mn-lt"/>
          <a:ea typeface="+mn-ea"/>
          <a:cs typeface="+mn-cs"/>
        </a:defRPr>
      </a:lvl1pPr>
      <a:lvl2pPr algn="l" defTabSz="342900" eaLnBrk="1" hangingPunct="1" indent="-342900" latinLnBrk="0" marL="685800" rtl="0">
        <a:spcBef>
          <a:spcPts val="0"/>
        </a:spcBef>
        <a:buFont typeface="Arial"/>
        <a:buChar char="–"/>
        <a:defRPr kern="1200" sz="1600">
          <a:solidFill>
            <a:schemeClr val="tx1"/>
          </a:solidFill>
          <a:latin typeface="+mn-lt"/>
          <a:ea typeface="+mn-ea"/>
          <a:cs typeface="+mn-cs"/>
        </a:defRPr>
      </a:lvl2pPr>
      <a:lvl3pPr algn="l" defTabSz="342900" eaLnBrk="1" hangingPunct="1" indent="-342900" latinLnBrk="0" marL="1028700" rtl="0">
        <a:spcBef>
          <a:spcPts val="0"/>
        </a:spcBef>
        <a:buFont typeface="Arial"/>
        <a:buChar char="•"/>
        <a:defRPr kern="1200" sz="1600">
          <a:solidFill>
            <a:schemeClr val="tx1"/>
          </a:solidFill>
          <a:latin typeface="+mn-lt"/>
          <a:ea typeface="+mn-ea"/>
          <a:cs typeface="+mn-cs"/>
        </a:defRPr>
      </a:lvl3pPr>
      <a:lvl4pPr algn="l" defTabSz="342900" eaLnBrk="1" hangingPunct="1" indent="-342900" latinLnBrk="0" marL="1371600" rtl="0">
        <a:spcBef>
          <a:spcPts val="0"/>
        </a:spcBef>
        <a:buFont typeface="Arial"/>
        <a:buChar char="–"/>
        <a:defRPr kern="1200" sz="1600">
          <a:solidFill>
            <a:schemeClr val="tx1"/>
          </a:solidFill>
          <a:latin typeface="+mn-lt"/>
          <a:ea typeface="+mn-ea"/>
          <a:cs typeface="+mn-cs"/>
        </a:defRPr>
      </a:lvl4pPr>
      <a:lvl5pPr algn="l" defTabSz="342900" eaLnBrk="1" hangingPunct="1" indent="-342900" latinLnBrk="0" marL="1714500" rtl="0">
        <a:spcBef>
          <a:spcPts val="0"/>
        </a:spcBef>
        <a:buFont typeface="Arial"/>
        <a:buChar char="»"/>
        <a:defRPr kern="1200" sz="1600">
          <a:solidFill>
            <a:schemeClr val="tx1"/>
          </a:solidFill>
          <a:latin typeface="+mn-lt"/>
          <a:ea typeface="+mn-ea"/>
          <a:cs typeface="+mn-cs"/>
        </a:defRPr>
      </a:lvl5pPr>
      <a:lvl6pPr algn="l" defTabSz="342900" eaLnBrk="1" hangingPunct="1" indent="-342900" latinLnBrk="0" marL="2057400" rtl="0">
        <a:spcBef>
          <a:spcPct val="20000"/>
        </a:spcBef>
        <a:buFont typeface="Arial"/>
        <a:buChar char="•"/>
        <a:defRPr kern="1200" sz="1500">
          <a:solidFill>
            <a:schemeClr val="tx1"/>
          </a:solidFill>
          <a:latin typeface="+mn-lt"/>
          <a:ea typeface="+mn-ea"/>
          <a:cs typeface="+mn-cs"/>
        </a:defRPr>
      </a:lvl6pPr>
      <a:lvl7pPr algn="l" defTabSz="342900" eaLnBrk="1" hangingPunct="1" indent="-342900" latinLnBrk="0" marL="2400300" rtl="0">
        <a:spcBef>
          <a:spcPct val="20000"/>
        </a:spcBef>
        <a:buFont typeface="Arial"/>
        <a:buChar char="•"/>
        <a:defRPr kern="1200" sz="1500">
          <a:solidFill>
            <a:schemeClr val="tx1"/>
          </a:solidFill>
          <a:latin typeface="+mn-lt"/>
          <a:ea typeface="+mn-ea"/>
          <a:cs typeface="+mn-cs"/>
        </a:defRPr>
      </a:lvl7pPr>
      <a:lvl8pPr algn="l" defTabSz="342900" eaLnBrk="1" hangingPunct="1" indent="-342900" latinLnBrk="0" marL="2743200" rtl="0">
        <a:spcBef>
          <a:spcPct val="20000"/>
        </a:spcBef>
        <a:buFont typeface="Arial"/>
        <a:buChar char="•"/>
        <a:defRPr kern="1200" sz="1500">
          <a:solidFill>
            <a:schemeClr val="tx1"/>
          </a:solidFill>
          <a:latin typeface="+mn-lt"/>
          <a:ea typeface="+mn-ea"/>
          <a:cs typeface="+mn-cs"/>
        </a:defRPr>
      </a:lvl8pPr>
      <a:lvl9pPr algn="l" defTabSz="342900" eaLnBrk="1" hangingPunct="1" indent="-342900" latinLnBrk="0" marL="3086100" rtl="0">
        <a:spcBef>
          <a:spcPct val="20000"/>
        </a:spcBef>
        <a:buFont typeface="Arial"/>
        <a:buChar char="•"/>
        <a:defRPr kern="1200" sz="1500">
          <a:solidFill>
            <a:schemeClr val="tx1"/>
          </a:solidFill>
          <a:latin typeface="+mn-lt"/>
          <a:ea typeface="+mn-ea"/>
          <a:cs typeface="+mn-cs"/>
        </a:defRPr>
      </a:lvl9pPr>
    </p:bodyStyle>
    <p:otherStyle>
      <a:defPPr>
        <a:defRPr lang="en-US"/>
      </a:defPPr>
      <a:lvl1pPr algn="l" defTabSz="342900" eaLnBrk="1" hangingPunct="1" latinLnBrk="0" marL="0" rtl="0">
        <a:defRPr kern="1200" sz="1350">
          <a:solidFill>
            <a:schemeClr val="tx1"/>
          </a:solidFill>
          <a:latin typeface="+mn-lt"/>
          <a:ea typeface="+mn-ea"/>
          <a:cs typeface="+mn-cs"/>
        </a:defRPr>
      </a:lvl1pPr>
      <a:lvl2pPr algn="l" defTabSz="342900" eaLnBrk="1" hangingPunct="1" latinLnBrk="0" marL="342900" rtl="0">
        <a:defRPr kern="1200" sz="1350">
          <a:solidFill>
            <a:schemeClr val="tx1"/>
          </a:solidFill>
          <a:latin typeface="+mn-lt"/>
          <a:ea typeface="+mn-ea"/>
          <a:cs typeface="+mn-cs"/>
        </a:defRPr>
      </a:lvl2pPr>
      <a:lvl3pPr algn="l" defTabSz="342900" eaLnBrk="1" hangingPunct="1" latinLnBrk="0" marL="685800" rtl="0">
        <a:defRPr kern="1200" sz="1350">
          <a:solidFill>
            <a:schemeClr val="tx1"/>
          </a:solidFill>
          <a:latin typeface="+mn-lt"/>
          <a:ea typeface="+mn-ea"/>
          <a:cs typeface="+mn-cs"/>
        </a:defRPr>
      </a:lvl3pPr>
      <a:lvl4pPr algn="l" defTabSz="342900" eaLnBrk="1" hangingPunct="1" latinLnBrk="0" marL="1028700" rtl="0">
        <a:defRPr kern="1200" sz="1350">
          <a:solidFill>
            <a:schemeClr val="tx1"/>
          </a:solidFill>
          <a:latin typeface="+mn-lt"/>
          <a:ea typeface="+mn-ea"/>
          <a:cs typeface="+mn-cs"/>
        </a:defRPr>
      </a:lvl4pPr>
      <a:lvl5pPr algn="l" defTabSz="342900" eaLnBrk="1" hangingPunct="1" latinLnBrk="0" marL="1371600" rtl="0">
        <a:defRPr kern="1200" sz="1350">
          <a:solidFill>
            <a:schemeClr val="tx1"/>
          </a:solidFill>
          <a:latin typeface="+mn-lt"/>
          <a:ea typeface="+mn-ea"/>
          <a:cs typeface="+mn-cs"/>
        </a:defRPr>
      </a:lvl5pPr>
      <a:lvl6pPr algn="l" defTabSz="342900" eaLnBrk="1" hangingPunct="1" latinLnBrk="0" marL="1714500" rtl="0">
        <a:defRPr kern="1200" sz="1350">
          <a:solidFill>
            <a:schemeClr val="tx1"/>
          </a:solidFill>
          <a:latin typeface="+mn-lt"/>
          <a:ea typeface="+mn-ea"/>
          <a:cs typeface="+mn-cs"/>
        </a:defRPr>
      </a:lvl6pPr>
      <a:lvl7pPr algn="l" defTabSz="342900" eaLnBrk="1" hangingPunct="1" latinLnBrk="0" marL="2057400" rtl="0">
        <a:defRPr kern="1200" sz="1350">
          <a:solidFill>
            <a:schemeClr val="tx1"/>
          </a:solidFill>
          <a:latin typeface="+mn-lt"/>
          <a:ea typeface="+mn-ea"/>
          <a:cs typeface="+mn-cs"/>
        </a:defRPr>
      </a:lvl7pPr>
      <a:lvl8pPr algn="l" defTabSz="342900" eaLnBrk="1" hangingPunct="1" latinLnBrk="0" marL="2400300" rtl="0">
        <a:defRPr kern="1200" sz="1350">
          <a:solidFill>
            <a:schemeClr val="tx1"/>
          </a:solidFill>
          <a:latin typeface="+mn-lt"/>
          <a:ea typeface="+mn-ea"/>
          <a:cs typeface="+mn-cs"/>
        </a:defRPr>
      </a:lvl8pPr>
      <a:lvl9pPr algn="l" defTabSz="342900" eaLnBrk="1" hangingPunct="1" latinLnBrk="0" marL="2743200" rtl="0">
        <a:defRPr kern="1200" sz="1350">
          <a:solidFill>
            <a:schemeClr val="tx1"/>
          </a:solidFill>
          <a:latin typeface="+mn-lt"/>
          <a:ea typeface="+mn-ea"/>
          <a:cs typeface="+mn-cs"/>
        </a:defRPr>
      </a:lvl9pPr>
    </p:otherStyle>
  </p:txStyles>
</p:sldMaster>
</file>

<file path=ppt/slides/_rels/slide1.xml.rels><?xml version="1.0" encoding="UTF-8"?><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Relationships xmlns="http://schemas.openxmlformats.org/package/2006/relationships"><Relationship Id="rId1" Type="http://schemas.openxmlformats.org/officeDocument/2006/relationships/slideLayout" Target="../slideLayouts/slideLayout4.xml" /></Relationships>
</file>

<file path=ppt/slides/_rels/slide11.xml.rels><?xml version="1.0" encoding="UTF-8"?><Relationships xmlns="http://schemas.openxmlformats.org/package/2006/relationships"><Relationship Id="rId1" Type="http://schemas.openxmlformats.org/officeDocument/2006/relationships/slideLayout" Target="../slideLayouts/slideLayout4.xml" /></Relationships>
</file>

<file path=ppt/slides/_rels/slide12.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13.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14.xml.rels><?xml version="1.0" encoding="UTF-8"?><Relationships xmlns="http://schemas.openxmlformats.org/package/2006/relationships"><Relationship Id="rId1" Type="http://schemas.openxmlformats.org/officeDocument/2006/relationships/slideLayout" Target="../slideLayouts/slideLayout5.xml" /></Relationships>
</file>

<file path=ppt/slides/_rels/slide15.xml.rels><?xml version="1.0" encoding="UTF-8"?><Relationships xmlns="http://schemas.openxmlformats.org/package/2006/relationships"><Relationship Id="rId1" Type="http://schemas.openxmlformats.org/officeDocument/2006/relationships/slideLayout" Target="../slideLayouts/slideLayout4.xml" /></Relationships>
</file>

<file path=ppt/slides/_rels/slide16.xml.rels><?xml version="1.0" encoding="UTF-8"?><Relationships xmlns="http://schemas.openxmlformats.org/package/2006/relationships"><Relationship Id="rId1" Type="http://schemas.openxmlformats.org/officeDocument/2006/relationships/slideLayout" Target="../slideLayouts/slideLayout4.xml" /></Relationships>
</file>

<file path=ppt/slides/_rels/slide17.xml.rels><?xml version="1.0" encoding="UTF-8"?><Relationships xmlns="http://schemas.openxmlformats.org/package/2006/relationships"><Relationship Id="rId1" Type="http://schemas.openxmlformats.org/officeDocument/2006/relationships/slideLayout" Target="../slideLayouts/slideLayout4.xml" /></Relationships>
</file>

<file path=ppt/slides/_rels/slide18.xml.rels><?xml version="1.0" encoding="UTF-8"?><Relationships xmlns="http://schemas.openxmlformats.org/package/2006/relationships"><Relationship Id="rId1" Type="http://schemas.openxmlformats.org/officeDocument/2006/relationships/slideLayout" Target="../slideLayouts/slideLayout4.xml" /></Relationships>
</file>

<file path=ppt/slides/_rels/slide19.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2.xml.rels><?xml version="1.0" encoding="UTF-8"?><Relationships xmlns="http://schemas.openxmlformats.org/package/2006/relationships"><Relationship Id="rId1" Type="http://schemas.openxmlformats.org/officeDocument/2006/relationships/slideLayout" Target="../slideLayouts/slideLayout4.xml" /></Relationships>
</file>

<file path=ppt/slides/_rels/slide20.xml.rels><?xml version="1.0" encoding="UTF-8"?><Relationships xmlns="http://schemas.openxmlformats.org/package/2006/relationships"><Relationship Id="rId1" Type="http://schemas.openxmlformats.org/officeDocument/2006/relationships/slideLayout" Target="../slideLayouts/slideLayout4.xml" /></Relationships>
</file>

<file path=ppt/slides/_rels/slide21.xml.rels><?xml version="1.0" encoding="UTF-8"?><Relationships xmlns="http://schemas.openxmlformats.org/package/2006/relationships"><Relationship Id="rId1" Type="http://schemas.openxmlformats.org/officeDocument/2006/relationships/slideLayout" Target="../slideLayouts/slideLayout4.xml" /></Relationships>
</file>

<file path=ppt/slides/_rels/slide22.xml.rels><?xml version="1.0" encoding="UTF-8"?><Relationships xmlns="http://schemas.openxmlformats.org/package/2006/relationships"><Relationship Id="rId1" Type="http://schemas.openxmlformats.org/officeDocument/2006/relationships/slideLayout" Target="../slideLayouts/slideLayout5.xml" /><Relationship Id="rId2" Type="http://schemas.openxmlformats.org/officeDocument/2006/relationships/image" Target="../media/image4.png" /></Relationships>
</file>

<file path=ppt/slides/_rels/slide23.xml.rels><?xml version="1.0" encoding="UTF-8"?><Relationships xmlns="http://schemas.openxmlformats.org/package/2006/relationships"><Relationship Id="rId1" Type="http://schemas.openxmlformats.org/officeDocument/2006/relationships/slideLayout" Target="../slideLayouts/slideLayout5.xml" /><Relationship Id="rId2" Type="http://schemas.openxmlformats.org/officeDocument/2006/relationships/image" Target="../media/image5.png" /></Relationships>
</file>

<file path=ppt/slides/_rels/slide24.xml.rels><?xml version="1.0" encoding="UTF-8"?><Relationships xmlns="http://schemas.openxmlformats.org/package/2006/relationships"><Relationship Id="rId1" Type="http://schemas.openxmlformats.org/officeDocument/2006/relationships/slideLayout" Target="../slideLayouts/slideLayout4.xml" /></Relationships>
</file>

<file path=ppt/slides/_rels/slide25.xml.rels><?xml version="1.0" encoding="UTF-8"?><Relationships xmlns="http://schemas.openxmlformats.org/package/2006/relationships"><Relationship Id="rId1" Type="http://schemas.openxmlformats.org/officeDocument/2006/relationships/slideLayout" Target="../slideLayouts/slideLayout4.xml" /></Relationships>
</file>

<file path=ppt/slides/_rels/slide26.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3.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4.xml.rels><?xml version="1.0" encoding="UTF-8"?><Relationships xmlns="http://schemas.openxmlformats.org/package/2006/relationships"><Relationship Id="rId1" Type="http://schemas.openxmlformats.org/officeDocument/2006/relationships/slideLayout" Target="../slideLayouts/slideLayout4.xml" /></Relationships>
</file>

<file path=ppt/slides/_rels/slide5.xml.rels><?xml version="1.0" encoding="UTF-8"?><Relationships xmlns="http://schemas.openxmlformats.org/package/2006/relationships"><Relationship Id="rId1" Type="http://schemas.openxmlformats.org/officeDocument/2006/relationships/slideLayout" Target="../slideLayouts/slideLayout5.xml" /><Relationship Id="rId3" Type="http://schemas.openxmlformats.org/officeDocument/2006/relationships/image" Target="../media/image2.png" /><Relationship Id="rId2" Type="http://schemas.openxmlformats.org/officeDocument/2006/relationships/image" Target="../media/image1.png" /></Relationships>
</file>

<file path=ppt/slides/_rels/slide6.xml.rels><?xml version="1.0" encoding="UTF-8"?><Relationships xmlns="http://schemas.openxmlformats.org/package/2006/relationships"><Relationship Id="rId1" Type="http://schemas.openxmlformats.org/officeDocument/2006/relationships/slideLayout" Target="../slideLayouts/slideLayout2.xml" /></Relationships>
</file>

<file path=ppt/slides/_rels/slide7.xml.rels><?xml version="1.0" encoding="UTF-8"?><Relationships xmlns="http://schemas.openxmlformats.org/package/2006/relationships"><Relationship Id="rId1" Type="http://schemas.openxmlformats.org/officeDocument/2006/relationships/slideLayout" Target="../slideLayouts/slideLayout4.xml" /><Relationship Id="rId2" Type="http://schemas.openxmlformats.org/officeDocument/2006/relationships/image" Target="../media/image3.jpg" /></Relationships>
</file>

<file path=ppt/slides/_rels/slide8.xml.rels><?xml version="1.0" encoding="UTF-8"?><Relationships xmlns="http://schemas.openxmlformats.org/package/2006/relationships"><Relationship Id="rId1" Type="http://schemas.openxmlformats.org/officeDocument/2006/relationships/slideLayout" Target="../slideLayouts/slideLayout4.xml" /></Relationships>
</file>

<file path=ppt/slides/_rels/slide9.xml.rels><?xml version="1.0" encoding="UTF-8"?><Relationships xmlns="http://schemas.openxmlformats.org/package/2006/relationships"><Relationship Id="rId1" Type="http://schemas.openxmlformats.org/officeDocument/2006/relationships/slideLayout" Target="../slideLayouts/slideLayout2.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65688"/>
          </a:xfrm>
        </p:spPr>
        <p:txBody>
          <a:bodyPr/>
          <a:lstStyle/>
          <a:p>
            <a:pPr lvl="0" indent="0" marL="0">
              <a:buNone/>
            </a:pPr>
            <a:r>
              <a:rPr/>
              <a:t>Lecture: Getting Started</a:t>
            </a:r>
          </a:p>
        </p:txBody>
      </p:sp>
      <p:sp>
        <p:nvSpPr>
          <p:cNvPr id="3" name="Subtitle 2"/>
          <p:cNvSpPr>
            <a:spLocks noGrp="1"/>
          </p:cNvSpPr>
          <p:nvPr>
            <p:ph idx="1" type="subTitle"/>
          </p:nvPr>
        </p:nvSpPr>
        <p:spPr>
          <a:xfrm>
            <a:off x="255722" y="565689"/>
            <a:ext cx="6400800" cy="1314450"/>
          </a:xfrm>
        </p:spPr>
        <p:txBody>
          <a:bodyPr/>
          <a:lstStyle/>
          <a:p>
            <a:pPr lvl="0" indent="0" marL="0">
              <a:buNone/>
            </a:pPr>
            <a:r>
              <a:rPr/>
              <a:t>Asking a question, meeting R, and making your first graph</a:t>
            </a:r>
            <a:br/>
            <a:br/>
            <a:r>
              <a:rPr/>
              <a:t>Bill Perry</a:t>
            </a:r>
          </a:p>
        </p:txBody>
      </p:sp>
    </p:spTree>
  </p:cSl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02780"/>
          </a:xfrm>
          <a:solidFill>
            <a:srgbClr val="70121D"/>
          </a:solidFill>
        </p:spPr>
        <p:txBody>
          <a:bodyPr/>
          <a:lstStyle/>
          <a:p>
            <a:pPr lvl="0" indent="0" marL="0">
              <a:buNone/>
            </a:pPr>
            <a:r>
              <a:rPr/>
              <a:t>Data is the raw material — treat it that way</a:t>
            </a:r>
          </a:p>
        </p:txBody>
      </p:sp>
      <p:sp>
        <p:nvSpPr>
          <p:cNvPr id="3" name="Content Placeholder 2"/>
          <p:cNvSpPr>
            <a:spLocks noGrp="1"/>
          </p:cNvSpPr>
          <p:nvPr>
            <p:ph idx="1" sz="half"/>
          </p:nvPr>
        </p:nvSpPr>
        <p:spPr/>
        <p:txBody>
          <a:bodyPr/>
          <a:lstStyle/>
          <a:p>
            <a:pPr lvl="0"/>
            <a:r>
              <a:rPr/>
              <a:t>Decide your </a:t>
            </a:r>
            <a:r>
              <a:rPr b="1"/>
              <a:t>variable names and units before you collect anything</a:t>
            </a:r>
            <a:r>
              <a:rPr/>
              <a:t> — this is a </a:t>
            </a:r>
            <a:r>
              <a:rPr b="1"/>
              <a:t>controlled vocabulary</a:t>
            </a:r>
          </a:p>
          <a:p>
            <a:pPr lvl="0"/>
            <a:r>
              <a:rPr/>
              <a:t>Example: </a:t>
            </a:r>
            <a:r>
              <a:rPr>
                <a:latin typeface="Courier"/>
              </a:rPr>
              <a:t>length_mm</a:t>
            </a:r>
            <a:r>
              <a:rPr/>
              <a:t>, not </a:t>
            </a:r>
            <a:r>
              <a:rPr>
                <a:latin typeface="Courier"/>
              </a:rPr>
              <a:t>Length (mm)</a:t>
            </a:r>
            <a:r>
              <a:rPr/>
              <a:t> — no spaces, no units hidden in the header text or variable names, all lowercase</a:t>
            </a:r>
          </a:p>
          <a:p>
            <a:pPr lvl="0"/>
            <a:r>
              <a:rPr/>
              <a:t>Plan where data goes the moment you collect it — do not let it pile up in email or texts</a:t>
            </a:r>
          </a:p>
          <a:p>
            <a:pPr lvl="0" indent="0" marL="1270000">
              <a:buNone/>
            </a:pPr>
            <a:r>
              <a:rPr sz="2000" b="1"/>
              <a:t>Note</a:t>
            </a:r>
          </a:p>
          <a:p>
            <a:pPr lvl="0" indent="0" marL="1270000">
              <a:buNone/>
            </a:pPr>
            <a:r>
              <a:rPr sz="2000" b="1"/>
              <a:t>✅ Key idea</a:t>
            </a:r>
          </a:p>
          <a:p>
            <a:pPr lvl="0" indent="0" marL="1270000">
              <a:buNone/>
            </a:pPr>
            <a:r>
              <a:rPr sz="2000"/>
              <a:t>A few minutes of naming discipline today saves hours of confusion in Wrangling Your Data, when we clean messy data.</a:t>
            </a:r>
          </a:p>
        </p:txBody>
      </p:sp>
      <p:sp>
        <p:nvSpPr>
          <p:cNvPr id="4" name="Content Placeholder 3"/>
          <p:cNvSpPr>
            <a:spLocks noGrp="1"/>
          </p:cNvSpPr>
          <p:nvPr>
            <p:ph idx="2" sz="half"/>
          </p:nvPr>
        </p:nvSpPr>
        <p:spPr/>
        <p:txBody>
          <a:bodyPr/>
          <a:lstStyle/>
          <a:p>
            <a:pPr lvl="0" indent="0" marL="1270000">
              <a:buNone/>
            </a:pPr>
            <a:r>
              <a:rPr sz="2000" b="1"/>
              <a:t>Tip</a:t>
            </a:r>
          </a:p>
          <a:p>
            <a:pPr lvl="0" indent="0" marL="1270000">
              <a:buNone/>
            </a:pPr>
            <a:r>
              <a:rPr sz="2000" b="1"/>
              <a:t>Controlled vocabulary example</a:t>
            </a:r>
          </a:p>
        </p:txBody>
      </p:sp>
    </p:spTree>
  </p:cSl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02780"/>
          </a:xfrm>
          <a:solidFill>
            <a:srgbClr val="70121D"/>
          </a:solidFill>
        </p:spPr>
        <p:txBody>
          <a:bodyPr/>
          <a:lstStyle/>
          <a:p>
            <a:pPr lvl="0" indent="0" marL="0">
              <a:buNone/>
            </a:pPr>
            <a:r>
              <a:rPr/>
              <a:t>One folder per project</a:t>
            </a:r>
          </a:p>
        </p:txBody>
      </p:sp>
      <p:sp>
        <p:nvSpPr>
          <p:cNvPr id="3" name="Content Placeholder 2"/>
          <p:cNvSpPr>
            <a:spLocks noGrp="1"/>
          </p:cNvSpPr>
          <p:nvPr>
            <p:ph idx="1" sz="half"/>
          </p:nvPr>
        </p:nvSpPr>
        <p:spPr/>
        <p:txBody>
          <a:bodyPr/>
          <a:lstStyle/>
          <a:p>
            <a:pPr lvl="0" indent="0">
              <a:buNone/>
            </a:pPr>
            <a:r>
              <a:rPr>
                <a:latin typeface="Courier"/>
              </a:rPr>
              <a:t>pine_project/
├── data/       ← raw files, never overwritten
├── scripts/    ← your .R code
├── figures/    ← plots you save
└── output/    ← place to save modified data</a:t>
            </a:r>
          </a:p>
          <a:p>
            <a:pPr lvl="0"/>
            <a:r>
              <a:rPr/>
              <a:t>Open this folder as your workspace in Positron (</a:t>
            </a:r>
            <a:r>
              <a:rPr b="1"/>
              <a:t>File → Open Folder…</a:t>
            </a:r>
            <a:r>
              <a:rPr/>
              <a:t>)</a:t>
            </a:r>
          </a:p>
          <a:p>
            <a:pPr lvl="0"/>
            <a:r>
              <a:rPr/>
              <a:t>Every file path then becomes </a:t>
            </a:r>
            <a:r>
              <a:rPr b="1"/>
              <a:t>relative</a:t>
            </a:r>
          </a:p>
          <a:p>
            <a:pPr lvl="1"/>
            <a:r>
              <a:rPr/>
              <a:t>no more </a:t>
            </a:r>
            <a:r>
              <a:rPr>
                <a:latin typeface="Courier"/>
              </a:rPr>
              <a:t>C:/Users/.../Desktop/final_FINAL2.xlsx</a:t>
            </a:r>
          </a:p>
          <a:p>
            <a:pPr lvl="1"/>
            <a:r>
              <a:rPr/>
              <a:t>no using set_wd to set the working directory!!! EVER!!!</a:t>
            </a:r>
          </a:p>
          <a:p>
            <a:pPr lvl="0" indent="0" marL="1270000">
              <a:buNone/>
            </a:pPr>
            <a:r>
              <a:rPr sz="2000" b="1"/>
              <a:t>Note</a:t>
            </a:r>
          </a:p>
          <a:p>
            <a:pPr lvl="0" indent="0" marL="1270000">
              <a:buNone/>
            </a:pPr>
            <a:r>
              <a:rPr sz="2000" b="1"/>
              <a:t>✅ Key idea</a:t>
            </a:r>
          </a:p>
          <a:p>
            <a:pPr lvl="0" indent="0" marL="1270000">
              <a:buNone/>
            </a:pPr>
            <a:r>
              <a:rPr sz="2000"/>
              <a:t>Keep </a:t>
            </a:r>
            <a:r>
              <a:rPr sz="2000" b="1"/>
              <a:t>raw data untouched</a:t>
            </a:r>
            <a:r>
              <a:rPr sz="2000"/>
              <a:t>.</a:t>
            </a:r>
            <a:br/>
            <a:r>
              <a:rPr sz="2000"/>
              <a:t>R writes new, processed files — so you can always trace your steps back to the original numbers.</a:t>
            </a:r>
          </a:p>
        </p:txBody>
      </p:sp>
      <p:sp>
        <p:nvSpPr>
          <p:cNvPr id="4" name="Content Placeholder 3"/>
          <p:cNvSpPr>
            <a:spLocks noGrp="1"/>
          </p:cNvSpPr>
          <p:nvPr>
            <p:ph idx="2" sz="half"/>
          </p:nvPr>
        </p:nvSpPr>
        <p:spPr/>
        <p:txBody>
          <a:bodyPr/>
          <a:lstStyle/>
          <a:p>
            <a:pPr lvl="0" indent="0" marL="1270000">
              <a:buNone/>
            </a:pPr>
            <a:r>
              <a:rPr sz="2000" b="1"/>
              <a:t>Note</a:t>
            </a:r>
          </a:p>
          <a:p>
            <a:pPr lvl="0" indent="0" marL="1270000">
              <a:buNone/>
            </a:pPr>
            <a:r>
              <a:rPr sz="2000" b="1"/>
              <a:t>📖 New word</a:t>
            </a:r>
          </a:p>
          <a:p>
            <a:pPr lvl="0" indent="0" marL="1270000">
              <a:buNone/>
            </a:pPr>
            <a:r>
              <a:rPr sz="2000" b="1"/>
              <a:t>Metadata</a:t>
            </a:r>
            <a:r>
              <a:rPr sz="2000"/>
              <a:t> = data </a:t>
            </a:r>
            <a:r>
              <a:rPr sz="2000" i="1"/>
              <a:t>about</a:t>
            </a:r>
            <a:r>
              <a:rPr sz="2000"/>
              <a:t> your data: who collected it, when, how, with what instrument.</a:t>
            </a:r>
            <a:br/>
            <a:r>
              <a:rPr sz="2000"/>
              <a:t>Without it, data are nearly useless — even to future-you.</a:t>
            </a:r>
          </a:p>
        </p:txBody>
      </p:sp>
    </p:spTree>
  </p:cSl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indent="0" marL="1270000">
              <a:buNone/>
            </a:pPr>
            <a:r>
              <a:rPr sz="2000" b="1"/>
              <a:t>Tip</a:t>
            </a:r>
          </a:p>
          <a:p>
            <a:pPr lvl="0" indent="0" marL="1270000">
              <a:buNone/>
            </a:pPr>
            <a:r>
              <a:rPr sz="2000" b="1"/>
              <a:t>🖐 Preview</a:t>
            </a:r>
          </a:p>
          <a:p>
            <a:pPr lvl="0" indent="0" marL="1270000">
              <a:buNone/>
            </a:pPr>
            <a:r>
              <a:rPr sz="2000"/>
              <a:t>Tidy data — one row per observation, one column per variable — is the target we’re organizing toward. We’ll formalize this in Wrangling Your Data.</a:t>
            </a:r>
          </a:p>
        </p:txBody>
      </p:sp>
    </p:spTree>
  </p:cSl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582780"/>
          </a:xfrm>
        </p:spPr>
        <p:txBody>
          <a:bodyPr/>
          <a:lstStyle/>
          <a:p>
            <a:pPr lvl="0" indent="0" marL="0">
              <a:buNone/>
            </a:pPr>
            <a:r>
              <a:rPr/>
              <a:t>Part 3 · Meet R and Positron</a:t>
            </a:r>
          </a:p>
        </p:txBody>
      </p:sp>
    </p:spTree>
  </p:cSl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9485" y="78119"/>
            <a:ext cx="8229600" cy="607682"/>
          </a:xfrm>
        </p:spPr>
        <p:txBody>
          <a:bodyPr/>
          <a:lstStyle/>
          <a:p>
            <a:pPr lvl="0" indent="0" marL="0">
              <a:buNone/>
            </a:pPr>
            <a:r>
              <a:rPr/>
              <a:t>R is the engine, Positron is the dashboard</a:t>
            </a:r>
          </a:p>
        </p:txBody>
      </p:sp>
      <p:sp>
        <p:nvSpPr>
          <p:cNvPr id="3" name="Text Placeholder 2"/>
          <p:cNvSpPr>
            <a:spLocks noGrp="1"/>
          </p:cNvSpPr>
          <p:nvPr>
            <p:ph idx="1" type="body"/>
          </p:nvPr>
        </p:nvSpPr>
        <p:spPr/>
        <p:txBody>
          <a:bodyPr/>
          <a:lstStyle/>
          <a:p>
            <a:pPr lvl="0"/>
            <a:r>
              <a:rPr b="1"/>
              <a:t>R</a:t>
            </a:r>
            <a:r>
              <a:rPr/>
              <a:t> — a free language for data and statistics</a:t>
            </a:r>
          </a:p>
          <a:p>
            <a:pPr lvl="0"/>
            <a:r>
              <a:rPr b="1"/>
              <a:t>Positron</a:t>
            </a:r>
            <a:r>
              <a:rPr/>
              <a:t> — the editor (IDE) you drive it through</a:t>
            </a:r>
          </a:p>
          <a:p>
            <a:pPr lvl="0"/>
            <a:r>
              <a:rPr/>
              <a:t>Four panes you’ll use constantly:</a:t>
            </a:r>
          </a:p>
        </p:txBody>
      </p:sp>
      <p:graphicFrame>
        <p:nvGraphicFramePr>
          <p:cNvPr id="6" name="Content Placeholder 5"/>
          <p:cNvGraphicFramePr>
            <a:graphicFrameLocks noGrp="1"/>
          </p:cNvGraphicFramePr>
          <p:nvPr>
            <p:ph idx="1"/>
          </p:nvPr>
        </p:nvGraphicFramePr>
        <p:xfrm>
          <a:off x="127000" y="1270000"/>
          <a:ext cx="4432300" cy="3302000"/>
        </p:xfrm>
        <a:graphic>
          <a:graphicData uri="http://schemas.openxmlformats.org/drawingml/2006/table">
            <a:tbl>
              <a:tblPr firstRow="1" bandRow="1">
                <a:tableStyleId>{5C22544A-7EE6-4342-B048-85BDC9FD1C3A}</a:tableStyleId>
              </a:tblPr>
              <a:tblGrid>
                <a:gridCol w="1473200"/>
                <a:gridCol w="1473200"/>
                <a:gridCol w="1473200"/>
              </a:tblGrid>
              <a:tr h="0">
                <a:tc>
                  <a:txBody>
                    <a:bodyPr/>
                    <a:lstStyle/>
                    <a:p>
                      <a:pPr lvl="0" indent="0" marL="0">
                        <a:buNone/>
                      </a:pPr>
                      <a:r>
                        <a:rPr/>
                        <a:t>Pane</a:t>
                      </a:r>
                    </a:p>
                  </a:txBody>
                  <a:tcPr/>
                </a:tc>
                <a:tc>
                  <a:txBody>
                    <a:bodyPr/>
                    <a:lstStyle/>
                    <a:p>
                      <a:pPr lvl="0" indent="0" marL="0">
                        <a:buNone/>
                      </a:pPr>
                      <a:r>
                        <a:rPr/>
                        <a:t>Where</a:t>
                      </a:r>
                    </a:p>
                  </a:txBody>
                  <a:tcPr/>
                </a:tc>
                <a:tc>
                  <a:txBody>
                    <a:bodyPr/>
                    <a:lstStyle/>
                    <a:p>
                      <a:pPr lvl="0" indent="0" marL="0">
                        <a:buNone/>
                      </a:pPr>
                      <a:r>
                        <a:rPr/>
                        <a:t>What it does</a:t>
                      </a:r>
                    </a:p>
                  </a:txBody>
                  <a:tcPr/>
                </a:tc>
              </a:tr>
              <a:tr h="0">
                <a:tc>
                  <a:txBody>
                    <a:bodyPr/>
                    <a:lstStyle/>
                    <a:p>
                      <a:pPr lvl="0" indent="0" marL="0">
                        <a:buNone/>
                      </a:pPr>
                      <a:r>
                        <a:rPr b="1"/>
                        <a:t>Editor</a:t>
                      </a:r>
                    </a:p>
                  </a:txBody>
                </a:tc>
                <a:tc>
                  <a:txBody>
                    <a:bodyPr/>
                    <a:lstStyle/>
                    <a:p>
                      <a:pPr lvl="0" indent="0" marL="0">
                        <a:buNone/>
                      </a:pPr>
                      <a:r>
                        <a:rPr/>
                        <a:t>top-left</a:t>
                      </a:r>
                    </a:p>
                  </a:txBody>
                </a:tc>
                <a:tc>
                  <a:txBody>
                    <a:bodyPr/>
                    <a:lstStyle/>
                    <a:p>
                      <a:pPr lvl="0" indent="0" marL="0">
                        <a:buNone/>
                      </a:pPr>
                      <a:r>
                        <a:rPr/>
                        <a:t>your scripts live here</a:t>
                      </a:r>
                    </a:p>
                  </a:txBody>
                </a:tc>
              </a:tr>
              <a:tr h="0">
                <a:tc>
                  <a:txBody>
                    <a:bodyPr/>
                    <a:lstStyle/>
                    <a:p>
                      <a:pPr lvl="0" indent="0" marL="0">
                        <a:buNone/>
                      </a:pPr>
                      <a:r>
                        <a:rPr b="1"/>
                        <a:t>Console</a:t>
                      </a:r>
                    </a:p>
                  </a:txBody>
                </a:tc>
                <a:tc>
                  <a:txBody>
                    <a:bodyPr/>
                    <a:lstStyle/>
                    <a:p>
                      <a:pPr lvl="0" indent="0" marL="0">
                        <a:buNone/>
                      </a:pPr>
                      <a:r>
                        <a:rPr/>
                        <a:t>bottom</a:t>
                      </a:r>
                    </a:p>
                  </a:txBody>
                </a:tc>
                <a:tc>
                  <a:txBody>
                    <a:bodyPr/>
                    <a:lstStyle/>
                    <a:p>
                      <a:pPr lvl="0" indent="0" marL="0">
                        <a:buNone/>
                      </a:pPr>
                      <a:r>
                        <a:rPr/>
                        <a:t>where code actually runs</a:t>
                      </a:r>
                    </a:p>
                  </a:txBody>
                </a:tc>
              </a:tr>
              <a:tr h="0">
                <a:tc>
                  <a:txBody>
                    <a:bodyPr/>
                    <a:lstStyle/>
                    <a:p>
                      <a:pPr lvl="0" indent="0" marL="0">
                        <a:buNone/>
                      </a:pPr>
                      <a:r>
                        <a:rPr b="1"/>
                        <a:t>Environment</a:t>
                      </a:r>
                    </a:p>
                  </a:txBody>
                </a:tc>
                <a:tc>
                  <a:txBody>
                    <a:bodyPr/>
                    <a:lstStyle/>
                    <a:p>
                      <a:pPr lvl="0" indent="0" marL="0">
                        <a:buNone/>
                      </a:pPr>
                      <a:r>
                        <a:rPr/>
                        <a:t>right</a:t>
                      </a:r>
                    </a:p>
                  </a:txBody>
                </a:tc>
                <a:tc>
                  <a:txBody>
                    <a:bodyPr/>
                    <a:lstStyle/>
                    <a:p>
                      <a:pPr lvl="0" indent="0" marL="0">
                        <a:buNone/>
                      </a:pPr>
                      <a:r>
                        <a:rPr/>
                        <a:t>everything you’ve stored</a:t>
                      </a:r>
                    </a:p>
                  </a:txBody>
                </a:tc>
              </a:tr>
              <a:tr h="0">
                <a:tc>
                  <a:txBody>
                    <a:bodyPr/>
                    <a:lstStyle/>
                    <a:p>
                      <a:pPr lvl="0" indent="0" marL="0">
                        <a:buNone/>
                      </a:pPr>
                      <a:r>
                        <a:rPr b="1"/>
                        <a:t>Plots / Files</a:t>
                      </a:r>
                    </a:p>
                  </a:txBody>
                </a:tc>
                <a:tc>
                  <a:txBody>
                    <a:bodyPr/>
                    <a:lstStyle/>
                    <a:p>
                      <a:pPr lvl="0" indent="0" marL="0">
                        <a:buNone/>
                      </a:pPr>
                      <a:r>
                        <a:rPr/>
                        <a:t>right</a:t>
                      </a:r>
                    </a:p>
                  </a:txBody>
                </a:tc>
                <a:tc>
                  <a:txBody>
                    <a:bodyPr/>
                    <a:lstStyle/>
                    <a:p>
                      <a:pPr lvl="0" indent="0" marL="0">
                        <a:buNone/>
                      </a:pPr>
                      <a:r>
                        <a:rPr/>
                        <a:t>figures and project files</a:t>
                      </a:r>
                    </a:p>
                  </a:txBody>
                </a:tc>
              </a:tr>
            </a:tbl>
          </a:graphicData>
        </a:graphic>
      </p:graphicFrame>
      <p:sp>
        <p:nvSpPr>
          <p:cNvPr id="5" name="Text Placeholder 4"/>
          <p:cNvSpPr>
            <a:spLocks noGrp="1"/>
          </p:cNvSpPr>
          <p:nvPr>
            <p:ph idx="3" sz="quarter" type="body"/>
          </p:nvPr>
        </p:nvSpPr>
        <p:spPr/>
        <p:txBody>
          <a:bodyPr/>
          <a:lstStyle/>
          <a:p>
            <a:pPr lvl="0" indent="0" marL="1270000">
              <a:buNone/>
            </a:pPr>
            <a:r>
              <a:rPr sz="2000" b="1"/>
              <a:t>Note</a:t>
            </a:r>
          </a:p>
          <a:p>
            <a:pPr lvl="0" indent="0" marL="1270000">
              <a:buNone/>
            </a:pPr>
            <a:r>
              <a:rPr sz="2000" b="1"/>
              <a:t>📖 New word</a:t>
            </a:r>
          </a:p>
          <a:p>
            <a:pPr lvl="0" indent="0" marL="1270000">
              <a:buNone/>
            </a:pPr>
            <a:r>
              <a:rPr sz="2000" b="1"/>
              <a:t>IDE</a:t>
            </a:r>
            <a:r>
              <a:rPr sz="2000"/>
              <a:t> = Integrated Development Environment. R is the car engine; Positron is the seat, wheel, and dashboard.</a:t>
            </a:r>
          </a:p>
        </p:txBody>
      </p:sp>
    </p:spTree>
  </p:cSl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02780"/>
          </a:xfrm>
          <a:solidFill>
            <a:srgbClr val="70121D"/>
          </a:solidFill>
        </p:spPr>
        <p:txBody>
          <a:bodyPr/>
          <a:lstStyle/>
          <a:p>
            <a:pPr lvl="0" indent="0" marL="0">
              <a:buNone/>
            </a:pPr>
            <a:r>
              <a:rPr/>
              <a:t>R as a calculator, and storing values</a:t>
            </a:r>
          </a:p>
        </p:txBody>
      </p:sp>
      <p:sp>
        <p:nvSpPr>
          <p:cNvPr id="3" name="Content Placeholder 2"/>
          <p:cNvSpPr>
            <a:spLocks noGrp="1"/>
          </p:cNvSpPr>
          <p:nvPr>
            <p:ph idx="1" sz="half"/>
          </p:nvPr>
        </p:nvSpPr>
        <p:spPr/>
        <p:txBody>
          <a:bodyPr/>
          <a:lstStyle/>
          <a:p>
            <a:pPr lvl="0" indent="0" marL="0">
              <a:buNone/>
            </a:pPr>
            <a:r>
              <a:rPr/>
              <a:t>Type math into the </a:t>
            </a:r>
            <a:r>
              <a:rPr b="1"/>
              <a:t>console</a:t>
            </a:r>
            <a:r>
              <a:rPr/>
              <a:t> and press Enter:</a:t>
            </a:r>
          </a:p>
          <a:p>
            <a:pPr lvl="0" indent="0">
              <a:buNone/>
            </a:pPr>
            <a:r>
              <a:rPr>
                <a:solidFill>
                  <a:srgbClr val="AD0000"/>
                </a:solidFill>
                <a:latin typeface="Courier"/>
              </a:rPr>
              <a:t>3</a:t>
            </a:r>
            <a:r>
              <a:rPr>
                <a:solidFill>
                  <a:srgbClr val="003B4F"/>
                </a:solidFill>
                <a:latin typeface="Courier"/>
              </a:rPr>
              <a:t> </a:t>
            </a:r>
            <a:r>
              <a:rPr>
                <a:solidFill>
                  <a:srgbClr val="5E5E5E"/>
                </a:solidFill>
                <a:latin typeface="Courier"/>
              </a:rPr>
              <a:t>+</a:t>
            </a:r>
            <a:r>
              <a:rPr>
                <a:solidFill>
                  <a:srgbClr val="003B4F"/>
                </a:solidFill>
                <a:latin typeface="Courier"/>
              </a:rPr>
              <a:t> </a:t>
            </a:r>
            <a:r>
              <a:rPr>
                <a:solidFill>
                  <a:srgbClr val="AD0000"/>
                </a:solidFill>
                <a:latin typeface="Courier"/>
              </a:rPr>
              <a:t>5</a:t>
            </a:r>
            <a:br/>
            <a:r>
              <a:rPr>
                <a:solidFill>
                  <a:srgbClr val="AD0000"/>
                </a:solidFill>
                <a:latin typeface="Courier"/>
              </a:rPr>
              <a:t>12</a:t>
            </a:r>
            <a:r>
              <a:rPr>
                <a:solidFill>
                  <a:srgbClr val="003B4F"/>
                </a:solidFill>
                <a:latin typeface="Courier"/>
              </a:rPr>
              <a:t> </a:t>
            </a:r>
            <a:r>
              <a:rPr>
                <a:solidFill>
                  <a:srgbClr val="5E5E5E"/>
                </a:solidFill>
                <a:latin typeface="Courier"/>
              </a:rPr>
              <a:t>/</a:t>
            </a:r>
            <a:r>
              <a:rPr>
                <a:solidFill>
                  <a:srgbClr val="003B4F"/>
                </a:solidFill>
                <a:latin typeface="Courier"/>
              </a:rPr>
              <a:t> </a:t>
            </a:r>
            <a:r>
              <a:rPr>
                <a:solidFill>
                  <a:srgbClr val="AD0000"/>
                </a:solidFill>
                <a:latin typeface="Courier"/>
              </a:rPr>
              <a:t>7</a:t>
            </a:r>
            <a:br/>
            <a:r>
              <a:rPr>
                <a:solidFill>
                  <a:srgbClr val="AD0000"/>
                </a:solidFill>
                <a:latin typeface="Courier"/>
              </a:rPr>
              <a:t>2</a:t>
            </a:r>
            <a:r>
              <a:rPr>
                <a:solidFill>
                  <a:srgbClr val="003B4F"/>
                </a:solidFill>
                <a:latin typeface="Courier"/>
              </a:rPr>
              <a:t> </a:t>
            </a:r>
            <a:r>
              <a:rPr>
                <a:solidFill>
                  <a:srgbClr val="5E5E5E"/>
                </a:solidFill>
                <a:latin typeface="Courier"/>
              </a:rPr>
              <a:t>^</a:t>
            </a:r>
            <a:r>
              <a:rPr>
                <a:solidFill>
                  <a:srgbClr val="003B4F"/>
                </a:solidFill>
                <a:latin typeface="Courier"/>
              </a:rPr>
              <a:t> </a:t>
            </a:r>
            <a:r>
              <a:rPr>
                <a:solidFill>
                  <a:srgbClr val="AD0000"/>
                </a:solidFill>
                <a:latin typeface="Courier"/>
              </a:rPr>
              <a:t>10</a:t>
            </a:r>
          </a:p>
          <a:p>
            <a:pPr lvl="0" indent="0" marL="0">
              <a:buNone/>
            </a:pPr>
            <a:r>
              <a:rPr/>
              <a:t>To keep a value, give it a name with the </a:t>
            </a:r>
            <a:r>
              <a:rPr b="1"/>
              <a:t>assignment operator</a:t>
            </a:r>
            <a:r>
              <a:rPr/>
              <a:t> </a:t>
            </a:r>
            <a:r>
              <a:rPr>
                <a:latin typeface="Courier"/>
              </a:rPr>
              <a:t>&lt;-</a:t>
            </a:r>
            <a:r>
              <a:rPr/>
              <a:t>:</a:t>
            </a:r>
          </a:p>
          <a:p>
            <a:pPr lvl="0" indent="0">
              <a:buNone/>
            </a:pPr>
            <a:r>
              <a:rPr>
                <a:solidFill>
                  <a:srgbClr val="003B4F"/>
                </a:solidFill>
                <a:latin typeface="Courier"/>
              </a:rPr>
              <a:t>x &lt;- </a:t>
            </a:r>
            <a:r>
              <a:rPr>
                <a:solidFill>
                  <a:srgbClr val="AD0000"/>
                </a:solidFill>
                <a:latin typeface="Courier"/>
              </a:rPr>
              <a:t>7</a:t>
            </a:r>
            <a:r>
              <a:rPr>
                <a:solidFill>
                  <a:srgbClr val="003B4F"/>
                </a:solidFill>
                <a:latin typeface="Courier"/>
              </a:rPr>
              <a:t>      </a:t>
            </a:r>
            <a:r>
              <a:rPr>
                <a:solidFill>
                  <a:srgbClr val="5E5E5E"/>
                </a:solidFill>
                <a:latin typeface="Courier"/>
              </a:rPr>
              <a:t># store 7 under the name x</a:t>
            </a:r>
            <a:br/>
            <a:r>
              <a:rPr>
                <a:solidFill>
                  <a:srgbClr val="003B4F"/>
                </a:solidFill>
                <a:latin typeface="Courier"/>
              </a:rPr>
              <a:t>x           </a:t>
            </a:r>
            <a:r>
              <a:rPr>
                <a:solidFill>
                  <a:srgbClr val="5E5E5E"/>
                </a:solidFill>
                <a:latin typeface="Courier"/>
              </a:rPr>
              <a:t># read it back</a:t>
            </a:r>
            <a:br/>
            <a:r>
              <a:rPr>
                <a:solidFill>
                  <a:srgbClr val="003B4F"/>
                </a:solidFill>
                <a:latin typeface="Courier"/>
              </a:rPr>
              <a:t>x </a:t>
            </a:r>
            <a:r>
              <a:rPr>
                <a:solidFill>
                  <a:srgbClr val="5E5E5E"/>
                </a:solidFill>
                <a:latin typeface="Courier"/>
              </a:rPr>
              <a:t>*</a:t>
            </a:r>
            <a:r>
              <a:rPr>
                <a:solidFill>
                  <a:srgbClr val="003B4F"/>
                </a:solidFill>
                <a:latin typeface="Courier"/>
              </a:rPr>
              <a:t> </a:t>
            </a:r>
            <a:r>
              <a:rPr>
                <a:solidFill>
                  <a:srgbClr val="AD0000"/>
                </a:solidFill>
                <a:latin typeface="Courier"/>
              </a:rPr>
              <a:t>2</a:t>
            </a:r>
            <a:r>
              <a:rPr>
                <a:solidFill>
                  <a:srgbClr val="003B4F"/>
                </a:solidFill>
                <a:latin typeface="Courier"/>
              </a:rPr>
              <a:t>       </a:t>
            </a:r>
            <a:r>
              <a:rPr>
                <a:solidFill>
                  <a:srgbClr val="5E5E5E"/>
                </a:solidFill>
                <a:latin typeface="Courier"/>
              </a:rPr>
              <a:t># use it in math</a:t>
            </a:r>
          </a:p>
          <a:p>
            <a:pPr lvl="0" indent="0" marL="1270000">
              <a:buNone/>
            </a:pPr>
            <a:r>
              <a:rPr sz="2000" b="1"/>
              <a:t>Warning</a:t>
            </a:r>
          </a:p>
          <a:p>
            <a:pPr lvl="0" indent="0" marL="1270000">
              <a:buNone/>
            </a:pPr>
            <a:r>
              <a:rPr sz="2000" b="1"/>
              <a:t>⚠️ Watch out!</a:t>
            </a:r>
          </a:p>
          <a:p>
            <a:pPr lvl="0" indent="0" marL="1270000">
              <a:buNone/>
            </a:pPr>
            <a:r>
              <a:rPr sz="2000"/>
              <a:t>R is case-sensitive: </a:t>
            </a:r>
            <a:r>
              <a:rPr sz="2000">
                <a:latin typeface="Courier"/>
              </a:rPr>
              <a:t>x</a:t>
            </a:r>
            <a:r>
              <a:rPr sz="2000"/>
              <a:t> and </a:t>
            </a:r>
            <a:r>
              <a:rPr sz="2000">
                <a:latin typeface="Courier"/>
              </a:rPr>
              <a:t>X</a:t>
            </a:r>
            <a:r>
              <a:rPr sz="2000"/>
              <a:t> are different objects. Use </a:t>
            </a:r>
            <a:r>
              <a:rPr sz="2000">
                <a:latin typeface="Courier"/>
              </a:rPr>
              <a:t>&lt;-</a:t>
            </a:r>
            <a:r>
              <a:rPr sz="2000"/>
              <a:t>, not </a:t>
            </a:r>
            <a:r>
              <a:rPr sz="2000">
                <a:latin typeface="Courier"/>
              </a:rPr>
              <a:t>=</a:t>
            </a:r>
            <a:r>
              <a:rPr sz="2000"/>
              <a:t>, to assign.</a:t>
            </a:r>
          </a:p>
        </p:txBody>
      </p:sp>
      <p:sp>
        <p:nvSpPr>
          <p:cNvPr id="4" name="Content Placeholder 3"/>
          <p:cNvSpPr>
            <a:spLocks noGrp="1"/>
          </p:cNvSpPr>
          <p:nvPr>
            <p:ph idx="2" sz="half"/>
          </p:nvPr>
        </p:nvSpPr>
        <p:spPr/>
        <p:txBody>
          <a:bodyPr/>
          <a:lstStyle/>
          <a:p>
            <a:pPr lvl="0" indent="0" marL="1270000">
              <a:buNone/>
            </a:pPr>
            <a:r>
              <a:rPr sz="2000" b="1"/>
              <a:t>Note</a:t>
            </a:r>
          </a:p>
          <a:p>
            <a:pPr lvl="0" indent="0" marL="1270000">
              <a:buNone/>
            </a:pPr>
            <a:r>
              <a:rPr sz="2000" b="1"/>
              <a:t>📖 New word</a:t>
            </a:r>
          </a:p>
          <a:p>
            <a:pPr lvl="0" indent="0" marL="1270000">
              <a:buNone/>
            </a:pPr>
            <a:r>
              <a:rPr sz="2000" b="1"/>
              <a:t>Object</a:t>
            </a:r>
            <a:r>
              <a:rPr sz="2000"/>
              <a:t> = a named container holding a value. Look for it appear in the </a:t>
            </a:r>
            <a:r>
              <a:rPr sz="2000" b="1"/>
              <a:t>Environment</a:t>
            </a:r>
            <a:r>
              <a:rPr sz="2000"/>
              <a:t> pane the moment you create it.</a:t>
            </a:r>
          </a:p>
        </p:txBody>
      </p:sp>
    </p:spTree>
  </p:cSl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02780"/>
          </a:xfrm>
          <a:solidFill>
            <a:srgbClr val="70121D"/>
          </a:solidFill>
        </p:spPr>
        <p:txBody>
          <a:bodyPr/>
          <a:lstStyle/>
          <a:p>
            <a:pPr lvl="0" indent="0" marL="0">
              <a:buNone/>
            </a:pPr>
            <a:r>
              <a:rPr/>
              <a:t>Names, comments, and functions</a:t>
            </a:r>
          </a:p>
        </p:txBody>
      </p:sp>
      <p:sp>
        <p:nvSpPr>
          <p:cNvPr id="3" name="Content Placeholder 2"/>
          <p:cNvSpPr>
            <a:spLocks noGrp="1"/>
          </p:cNvSpPr>
          <p:nvPr>
            <p:ph idx="1" sz="half"/>
          </p:nvPr>
        </p:nvSpPr>
        <p:spPr/>
        <p:txBody>
          <a:bodyPr/>
          <a:lstStyle/>
          <a:p>
            <a:pPr lvl="0"/>
            <a:r>
              <a:rPr/>
              <a:t>Use </a:t>
            </a:r>
            <a:r>
              <a:rPr b="1">
                <a:latin typeface="Courier"/>
              </a:rPr>
              <a:t>lower_snake_case</a:t>
            </a:r>
            <a:r>
              <a:rPr/>
              <a:t>: </a:t>
            </a:r>
            <a:r>
              <a:rPr>
                <a:latin typeface="Courier"/>
              </a:rPr>
              <a:t>needle_length</a:t>
            </a:r>
            <a:r>
              <a:rPr/>
              <a:t>, not </a:t>
            </a:r>
            <a:r>
              <a:rPr>
                <a:latin typeface="Courier"/>
              </a:rPr>
              <a:t>x2</a:t>
            </a:r>
            <a:r>
              <a:rPr/>
              <a:t> or </a:t>
            </a:r>
            <a:r>
              <a:rPr>
                <a:latin typeface="Courier"/>
              </a:rPr>
              <a:t>NeedleLength</a:t>
            </a:r>
          </a:p>
          <a:p>
            <a:pPr lvl="0"/>
            <a:r>
              <a:rPr/>
              <a:t>Anything after </a:t>
            </a:r>
            <a:r>
              <a:rPr>
                <a:latin typeface="Courier"/>
              </a:rPr>
              <a:t>#</a:t>
            </a:r>
            <a:r>
              <a:rPr/>
              <a:t> is a </a:t>
            </a:r>
            <a:r>
              <a:rPr b="1"/>
              <a:t>comment</a:t>
            </a:r>
            <a:r>
              <a:rPr/>
              <a:t> — a note for humans, ignored by R</a:t>
            </a:r>
          </a:p>
          <a:p>
            <a:pPr lvl="0" indent="0">
              <a:buNone/>
            </a:pPr>
            <a:r>
              <a:rPr>
                <a:solidFill>
                  <a:srgbClr val="5E5E5E"/>
                </a:solidFill>
                <a:latin typeface="Courier"/>
              </a:rPr>
              <a:t># average of four needle lengths, in mm</a:t>
            </a:r>
            <a:br/>
            <a:r>
              <a:rPr>
                <a:solidFill>
                  <a:srgbClr val="003B4F"/>
                </a:solidFill>
                <a:latin typeface="Courier"/>
              </a:rPr>
              <a:t>needle_length &lt;- </a:t>
            </a:r>
            <a:r>
              <a:rPr>
                <a:solidFill>
                  <a:srgbClr val="4758AB"/>
                </a:solidFill>
                <a:latin typeface="Courier"/>
              </a:rPr>
              <a:t>c</a:t>
            </a:r>
            <a:r>
              <a:rPr>
                <a:solidFill>
                  <a:srgbClr val="003B4F"/>
                </a:solidFill>
                <a:latin typeface="Courier"/>
              </a:rPr>
              <a:t>(</a:t>
            </a:r>
            <a:r>
              <a:rPr>
                <a:solidFill>
                  <a:srgbClr val="AD0000"/>
                </a:solidFill>
                <a:latin typeface="Courier"/>
              </a:rPr>
              <a:t>20</a:t>
            </a:r>
            <a:r>
              <a:rPr>
                <a:solidFill>
                  <a:srgbClr val="003B4F"/>
                </a:solidFill>
                <a:latin typeface="Courier"/>
              </a:rPr>
              <a:t>, </a:t>
            </a:r>
            <a:r>
              <a:rPr>
                <a:solidFill>
                  <a:srgbClr val="AD0000"/>
                </a:solidFill>
                <a:latin typeface="Courier"/>
              </a:rPr>
              <a:t>21</a:t>
            </a:r>
            <a:r>
              <a:rPr>
                <a:solidFill>
                  <a:srgbClr val="003B4F"/>
                </a:solidFill>
                <a:latin typeface="Courier"/>
              </a:rPr>
              <a:t>, </a:t>
            </a:r>
            <a:r>
              <a:rPr>
                <a:solidFill>
                  <a:srgbClr val="AD0000"/>
                </a:solidFill>
                <a:latin typeface="Courier"/>
              </a:rPr>
              <a:t>23</a:t>
            </a:r>
            <a:r>
              <a:rPr>
                <a:solidFill>
                  <a:srgbClr val="003B4F"/>
                </a:solidFill>
                <a:latin typeface="Courier"/>
              </a:rPr>
              <a:t>, </a:t>
            </a:r>
            <a:r>
              <a:rPr>
                <a:solidFill>
                  <a:srgbClr val="AD0000"/>
                </a:solidFill>
                <a:latin typeface="Courier"/>
              </a:rPr>
              <a:t>25</a:t>
            </a:r>
            <a:r>
              <a:rPr>
                <a:solidFill>
                  <a:srgbClr val="003B4F"/>
                </a:solidFill>
                <a:latin typeface="Courier"/>
              </a:rPr>
              <a:t>)</a:t>
            </a:r>
            <a:br/>
            <a:r>
              <a:rPr>
                <a:solidFill>
                  <a:srgbClr val="4758AB"/>
                </a:solidFill>
                <a:latin typeface="Courier"/>
              </a:rPr>
              <a:t>mean</a:t>
            </a:r>
            <a:r>
              <a:rPr>
                <a:solidFill>
                  <a:srgbClr val="003B4F"/>
                </a:solidFill>
                <a:latin typeface="Courier"/>
              </a:rPr>
              <a:t>(needle_length)     </a:t>
            </a:r>
            <a:r>
              <a:rPr>
                <a:solidFill>
                  <a:srgbClr val="5E5E5E"/>
                </a:solidFill>
                <a:latin typeface="Courier"/>
              </a:rPr>
              <a:t># a function call</a:t>
            </a:r>
          </a:p>
          <a:p>
            <a:pPr lvl="0" indent="0" marL="0">
              <a:buNone/>
            </a:pPr>
            <a:r>
              <a:rPr/>
              <a:t>A </a:t>
            </a:r>
            <a:r>
              <a:rPr b="1"/>
              <a:t>function</a:t>
            </a:r>
            <a:r>
              <a:rPr/>
              <a:t> takes </a:t>
            </a:r>
            <a:r>
              <a:rPr b="1"/>
              <a:t>arguments</a:t>
            </a:r>
            <a:r>
              <a:rPr/>
              <a:t> in </a:t>
            </a:r>
            <a:r>
              <a:rPr>
                <a:latin typeface="Courier"/>
              </a:rPr>
              <a:t>()</a:t>
            </a:r>
            <a:r>
              <a:rPr/>
              <a:t> and returns a result. Stuck? Ask for help:</a:t>
            </a:r>
          </a:p>
          <a:p>
            <a:pPr lvl="0" indent="0">
              <a:buNone/>
            </a:pPr>
            <a:r>
              <a:rPr>
                <a:solidFill>
                  <a:srgbClr val="003B4F"/>
                </a:solidFill>
                <a:latin typeface="Courier"/>
              </a:rPr>
              <a:t>?mean</a:t>
            </a:r>
            <a:br/>
            <a:r>
              <a:rPr>
                <a:solidFill>
                  <a:srgbClr val="4758AB"/>
                </a:solidFill>
                <a:latin typeface="Courier"/>
              </a:rPr>
              <a:t>args</a:t>
            </a:r>
            <a:r>
              <a:rPr>
                <a:solidFill>
                  <a:srgbClr val="003B4F"/>
                </a:solidFill>
                <a:latin typeface="Courier"/>
              </a:rPr>
              <a:t>(mean)</a:t>
            </a:r>
          </a:p>
          <a:p>
            <a:pPr lvl="0" indent="0" marL="1270000">
              <a:buNone/>
            </a:pPr>
            <a:r>
              <a:rPr sz="2000" b="1"/>
              <a:t>Tip</a:t>
            </a:r>
          </a:p>
          <a:p>
            <a:pPr lvl="0" indent="0" marL="1270000">
              <a:buNone/>
            </a:pPr>
            <a:r>
              <a:rPr sz="2000" b="1"/>
              <a:t>🖐 Try it yourself</a:t>
            </a:r>
          </a:p>
          <a:p>
            <a:pPr lvl="0" indent="0" marL="1270000">
              <a:buNone/>
            </a:pPr>
            <a:r>
              <a:rPr sz="2000"/>
              <a:t>Predict what </a:t>
            </a:r>
            <a:r>
              <a:rPr sz="2000">
                <a:latin typeface="Courier"/>
              </a:rPr>
              <a:t>round(3.14159, 2)</a:t>
            </a:r>
            <a:r>
              <a:rPr sz="2000"/>
              <a:t> returns before you run it.</a:t>
            </a:r>
            <a:br/>
            <a:r>
              <a:rPr sz="2000"/>
              <a:t>Note round in R works odd and you should use round_half_up from janitor</a:t>
            </a:r>
          </a:p>
        </p:txBody>
      </p:sp>
      <p:sp>
        <p:nvSpPr>
          <p:cNvPr id="4" name="Content Placeholder 3"/>
          <p:cNvSpPr>
            <a:spLocks noGrp="1"/>
          </p:cNvSpPr>
          <p:nvPr>
            <p:ph idx="2" sz="half"/>
          </p:nvPr>
        </p:nvSpPr>
        <p:spPr/>
        <p:txBody>
          <a:bodyPr/>
          <a:lstStyle/>
          <a:p>
            <a:pPr lvl="0" indent="0" marL="1270000">
              <a:buNone/>
            </a:pPr>
            <a:r>
              <a:rPr sz="2000" b="1"/>
              <a:t>Note</a:t>
            </a:r>
          </a:p>
          <a:p>
            <a:pPr lvl="0" indent="0" marL="1270000">
              <a:buNone/>
            </a:pPr>
            <a:r>
              <a:rPr sz="2000" b="1"/>
              <a:t>📖 New words</a:t>
            </a:r>
          </a:p>
          <a:p>
            <a:pPr lvl="0"/>
            <a:r>
              <a:rPr sz="2000" b="1"/>
              <a:t>Comment</a:t>
            </a:r>
            <a:r>
              <a:rPr sz="2000"/>
              <a:t> — ignored by R, read by humans</a:t>
            </a:r>
          </a:p>
          <a:p>
            <a:pPr lvl="0"/>
            <a:r>
              <a:rPr sz="2000" b="1"/>
              <a:t>Argument</a:t>
            </a:r>
            <a:r>
              <a:rPr sz="2000"/>
              <a:t> — an input handed to a function</a:t>
            </a:r>
          </a:p>
          <a:p>
            <a:pPr lvl="0"/>
            <a:r>
              <a:rPr sz="2000" b="1"/>
              <a:t>Function</a:t>
            </a:r>
            <a:r>
              <a:rPr sz="2000"/>
              <a:t> — a named, reusable operation</a:t>
            </a:r>
          </a:p>
        </p:txBody>
      </p:sp>
    </p:spTree>
  </p:cSl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02780"/>
          </a:xfrm>
          <a:solidFill>
            <a:srgbClr val="70121D"/>
          </a:solidFill>
        </p:spPr>
        <p:txBody>
          <a:bodyPr/>
          <a:lstStyle/>
          <a:p>
            <a:pPr lvl="0" indent="0" marL="0">
              <a:buNone/>
            </a:pPr>
            <a:r>
              <a:rPr/>
              <a:t>Vectors, data types, and scripts</a:t>
            </a:r>
          </a:p>
        </p:txBody>
      </p:sp>
      <p:sp>
        <p:nvSpPr>
          <p:cNvPr id="3" name="Content Placeholder 2"/>
          <p:cNvSpPr>
            <a:spLocks noGrp="1"/>
          </p:cNvSpPr>
          <p:nvPr>
            <p:ph idx="1" sz="half"/>
          </p:nvPr>
        </p:nvSpPr>
        <p:spPr/>
        <p:txBody>
          <a:bodyPr/>
          <a:lstStyle/>
          <a:p>
            <a:pPr lvl="0" indent="0" marL="0">
              <a:buNone/>
            </a:pPr>
            <a:r>
              <a:rPr/>
              <a:t>A </a:t>
            </a:r>
            <a:r>
              <a:rPr b="1"/>
              <a:t>vector</a:t>
            </a:r>
            <a:r>
              <a:rPr/>
              <a:t> is a row of values made with </a:t>
            </a:r>
            <a:r>
              <a:rPr>
                <a:latin typeface="Courier"/>
              </a:rPr>
              <a:t>c()</a:t>
            </a:r>
            <a:r>
              <a:rPr/>
              <a:t> — a spreadsheet column is really just a vector:</a:t>
            </a:r>
          </a:p>
          <a:p>
            <a:pPr lvl="0" indent="0">
              <a:buNone/>
            </a:pPr>
            <a:r>
              <a:rPr>
                <a:solidFill>
                  <a:srgbClr val="003B4F"/>
                </a:solidFill>
                <a:latin typeface="Courier"/>
              </a:rPr>
              <a:t>length_mm &lt;- </a:t>
            </a:r>
            <a:r>
              <a:rPr>
                <a:solidFill>
                  <a:srgbClr val="4758AB"/>
                </a:solidFill>
                <a:latin typeface="Courier"/>
              </a:rPr>
              <a:t>c</a:t>
            </a:r>
            <a:r>
              <a:rPr>
                <a:solidFill>
                  <a:srgbClr val="003B4F"/>
                </a:solidFill>
                <a:latin typeface="Courier"/>
              </a:rPr>
              <a:t>(</a:t>
            </a:r>
            <a:r>
              <a:rPr>
                <a:solidFill>
                  <a:srgbClr val="AD0000"/>
                </a:solidFill>
                <a:latin typeface="Courier"/>
              </a:rPr>
              <a:t>20</a:t>
            </a:r>
            <a:r>
              <a:rPr>
                <a:solidFill>
                  <a:srgbClr val="003B4F"/>
                </a:solidFill>
                <a:latin typeface="Courier"/>
              </a:rPr>
              <a:t>, </a:t>
            </a:r>
            <a:r>
              <a:rPr>
                <a:solidFill>
                  <a:srgbClr val="AD0000"/>
                </a:solidFill>
                <a:latin typeface="Courier"/>
              </a:rPr>
              <a:t>21</a:t>
            </a:r>
            <a:r>
              <a:rPr>
                <a:solidFill>
                  <a:srgbClr val="003B4F"/>
                </a:solidFill>
                <a:latin typeface="Courier"/>
              </a:rPr>
              <a:t>, </a:t>
            </a:r>
            <a:r>
              <a:rPr>
                <a:solidFill>
                  <a:srgbClr val="AD0000"/>
                </a:solidFill>
                <a:latin typeface="Courier"/>
              </a:rPr>
              <a:t>23</a:t>
            </a:r>
            <a:r>
              <a:rPr>
                <a:solidFill>
                  <a:srgbClr val="003B4F"/>
                </a:solidFill>
                <a:latin typeface="Courier"/>
              </a:rPr>
              <a:t>, </a:t>
            </a:r>
            <a:r>
              <a:rPr>
                <a:solidFill>
                  <a:srgbClr val="AD0000"/>
                </a:solidFill>
                <a:latin typeface="Courier"/>
              </a:rPr>
              <a:t>25</a:t>
            </a:r>
            <a:r>
              <a:rPr>
                <a:solidFill>
                  <a:srgbClr val="003B4F"/>
                </a:solidFill>
                <a:latin typeface="Courier"/>
              </a:rPr>
              <a:t>)      </a:t>
            </a:r>
            <a:r>
              <a:rPr>
                <a:solidFill>
                  <a:srgbClr val="5E5E5E"/>
                </a:solidFill>
                <a:latin typeface="Courier"/>
              </a:rPr>
              <a:t># numeric</a:t>
            </a:r>
            <a:br/>
            <a:r>
              <a:rPr>
                <a:solidFill>
                  <a:srgbClr val="003B4F"/>
                </a:solidFill>
                <a:latin typeface="Courier"/>
              </a:rPr>
              <a:t>side      &lt;- </a:t>
            </a:r>
            <a:r>
              <a:rPr>
                <a:solidFill>
                  <a:srgbClr val="4758AB"/>
                </a:solidFill>
                <a:latin typeface="Courier"/>
              </a:rPr>
              <a:t>c</a:t>
            </a:r>
            <a:r>
              <a:rPr>
                <a:solidFill>
                  <a:srgbClr val="003B4F"/>
                </a:solidFill>
                <a:latin typeface="Courier"/>
              </a:rPr>
              <a:t>(</a:t>
            </a:r>
            <a:r>
              <a:rPr>
                <a:solidFill>
                  <a:srgbClr val="20794D"/>
                </a:solidFill>
                <a:latin typeface="Courier"/>
              </a:rPr>
              <a:t>"n"</a:t>
            </a:r>
            <a:r>
              <a:rPr>
                <a:solidFill>
                  <a:srgbClr val="003B4F"/>
                </a:solidFill>
                <a:latin typeface="Courier"/>
              </a:rPr>
              <a:t>, </a:t>
            </a:r>
            <a:r>
              <a:rPr>
                <a:solidFill>
                  <a:srgbClr val="20794D"/>
                </a:solidFill>
                <a:latin typeface="Courier"/>
              </a:rPr>
              <a:t>"s"</a:t>
            </a:r>
            <a:r>
              <a:rPr>
                <a:solidFill>
                  <a:srgbClr val="003B4F"/>
                </a:solidFill>
                <a:latin typeface="Courier"/>
              </a:rPr>
              <a:t>)            </a:t>
            </a:r>
            <a:r>
              <a:rPr>
                <a:solidFill>
                  <a:srgbClr val="5E5E5E"/>
                </a:solidFill>
                <a:latin typeface="Courier"/>
              </a:rPr>
              <a:t># character — needs quotes</a:t>
            </a:r>
          </a:p>
          <a:p>
            <a:pPr lvl="0" indent="0" marL="0">
              <a:buNone/>
            </a:pPr>
            <a:r>
              <a:rPr/>
              <a:t>The </a:t>
            </a:r>
            <a:r>
              <a:rPr b="1"/>
              <a:t>console forgets</a:t>
            </a:r>
            <a:r>
              <a:rPr/>
              <a:t>. A </a:t>
            </a:r>
            <a:r>
              <a:rPr b="1"/>
              <a:t>script</a:t>
            </a:r>
            <a:r>
              <a:rPr/>
              <a:t> (</a:t>
            </a:r>
            <a:r>
              <a:rPr>
                <a:latin typeface="Courier"/>
              </a:rPr>
              <a:t>.R</a:t>
            </a:r>
            <a:r>
              <a:rPr/>
              <a:t> file) remembers:</a:t>
            </a:r>
          </a:p>
          <a:p>
            <a:pPr lvl="0"/>
            <a:r>
              <a:rPr b="1"/>
              <a:t>File → New File → R File</a:t>
            </a:r>
            <a:r>
              <a:rPr/>
              <a:t>, save it, run lines with Ctrl/Cmd+Enter</a:t>
            </a:r>
          </a:p>
          <a:p>
            <a:pPr lvl="0" indent="0" marL="1270000">
              <a:buNone/>
            </a:pPr>
            <a:r>
              <a:rPr sz="2000" b="1"/>
              <a:t>Warning</a:t>
            </a:r>
          </a:p>
          <a:p>
            <a:pPr lvl="0" indent="0" marL="1270000">
              <a:buNone/>
            </a:pPr>
            <a:r>
              <a:rPr sz="2000" b="1"/>
              <a:t>⚠️ Watch out!</a:t>
            </a:r>
          </a:p>
          <a:p>
            <a:pPr lvl="0" indent="0" marL="1270000">
              <a:buNone/>
            </a:pPr>
            <a:r>
              <a:rPr sz="2000"/>
              <a:t>Without quotes, </a:t>
            </a:r>
            <a:r>
              <a:rPr sz="2000">
                <a:latin typeface="Courier"/>
              </a:rPr>
              <a:t>s</a:t>
            </a:r>
            <a:r>
              <a:rPr sz="2000"/>
              <a:t> means “find an object called s,” not the text “s.”</a:t>
            </a:r>
            <a:br/>
            <a:r>
              <a:rPr sz="2000"/>
              <a:t>R will error if no such object exists.</a:t>
            </a:r>
          </a:p>
        </p:txBody>
      </p:sp>
      <p:sp>
        <p:nvSpPr>
          <p:cNvPr id="4" name="Content Placeholder 3"/>
          <p:cNvSpPr>
            <a:spLocks noGrp="1"/>
          </p:cNvSpPr>
          <p:nvPr>
            <p:ph idx="2" sz="half"/>
          </p:nvPr>
        </p:nvSpPr>
        <p:spPr/>
        <p:txBody>
          <a:bodyPr/>
          <a:lstStyle/>
          <a:p>
            <a:pPr lvl="0" indent="0" marL="1270000">
              <a:buNone/>
            </a:pPr>
            <a:r>
              <a:rPr sz="2000" b="1"/>
              <a:t>Note</a:t>
            </a:r>
          </a:p>
          <a:p>
            <a:pPr lvl="0" indent="0" marL="1270000">
              <a:buNone/>
            </a:pPr>
            <a:r>
              <a:rPr sz="2000" b="1"/>
              <a:t>✅ Key idea</a:t>
            </a:r>
          </a:p>
          <a:p>
            <a:pPr lvl="0" indent="0" marL="1270000">
              <a:buNone/>
            </a:pPr>
            <a:r>
              <a:rPr sz="2000" b="1"/>
              <a:t>Console</a:t>
            </a:r>
            <a:r>
              <a:rPr sz="2000"/>
              <a:t> = scratch paper.</a:t>
            </a:r>
            <a:br/>
            <a:r>
              <a:rPr sz="2000" b="1"/>
              <a:t>Script</a:t>
            </a:r>
            <a:r>
              <a:rPr sz="2000"/>
              <a:t> = the lab notebook you keep and rerun.</a:t>
            </a:r>
          </a:p>
        </p:txBody>
      </p:sp>
    </p:spTree>
  </p:cSl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02780"/>
          </a:xfrm>
          <a:solidFill>
            <a:srgbClr val="70121D"/>
          </a:solidFill>
        </p:spPr>
        <p:txBody>
          <a:bodyPr/>
          <a:lstStyle/>
          <a:p>
            <a:pPr lvl="0" indent="0" marL="0">
              <a:buNone/>
            </a:pPr>
            <a:r>
              <a:rPr/>
              <a:t>Packages — extending what R can do</a:t>
            </a:r>
          </a:p>
        </p:txBody>
      </p:sp>
      <p:sp>
        <p:nvSpPr>
          <p:cNvPr id="3" name="Content Placeholder 2"/>
          <p:cNvSpPr>
            <a:spLocks noGrp="1"/>
          </p:cNvSpPr>
          <p:nvPr>
            <p:ph idx="1" sz="half"/>
          </p:nvPr>
        </p:nvSpPr>
        <p:spPr/>
        <p:txBody>
          <a:bodyPr/>
          <a:lstStyle/>
          <a:p>
            <a:pPr lvl="0" indent="0" marL="0">
              <a:buNone/>
            </a:pPr>
            <a:r>
              <a:rPr b="1"/>
              <a:t>Install once</a:t>
            </a:r>
            <a:r>
              <a:rPr/>
              <a:t>, in the console:</a:t>
            </a:r>
          </a:p>
          <a:p>
            <a:pPr lvl="0" indent="0">
              <a:buNone/>
            </a:pPr>
            <a:r>
              <a:rPr>
                <a:solidFill>
                  <a:srgbClr val="4758AB"/>
                </a:solidFill>
                <a:latin typeface="Courier"/>
              </a:rPr>
              <a:t>install.packages</a:t>
            </a:r>
            <a:r>
              <a:rPr>
                <a:solidFill>
                  <a:srgbClr val="003B4F"/>
                </a:solidFill>
                <a:latin typeface="Courier"/>
              </a:rPr>
              <a:t>(</a:t>
            </a:r>
            <a:r>
              <a:rPr>
                <a:solidFill>
                  <a:srgbClr val="20794D"/>
                </a:solidFill>
                <a:latin typeface="Courier"/>
              </a:rPr>
              <a:t>"tidyverse"</a:t>
            </a:r>
            <a:r>
              <a:rPr>
                <a:solidFill>
                  <a:srgbClr val="003B4F"/>
                </a:solidFill>
                <a:latin typeface="Courier"/>
              </a:rPr>
              <a:t>)</a:t>
            </a:r>
          </a:p>
          <a:p>
            <a:pPr lvl="0" indent="0" marL="0">
              <a:buNone/>
            </a:pPr>
            <a:r>
              <a:rPr b="1"/>
              <a:t>Load every session</a:t>
            </a:r>
            <a:r>
              <a:rPr/>
              <a:t>, at the top of every script:</a:t>
            </a:r>
          </a:p>
          <a:p>
            <a:pPr lvl="0" indent="0">
              <a:buNone/>
            </a:pPr>
            <a:r>
              <a:rPr>
                <a:solidFill>
                  <a:srgbClr val="4758AB"/>
                </a:solidFill>
                <a:latin typeface="Courier"/>
              </a:rPr>
              <a:t>library</a:t>
            </a:r>
            <a:r>
              <a:rPr>
                <a:solidFill>
                  <a:srgbClr val="003B4F"/>
                </a:solidFill>
                <a:latin typeface="Courier"/>
              </a:rPr>
              <a:t>(tidyverse)   </a:t>
            </a:r>
            <a:r>
              <a:rPr>
                <a:solidFill>
                  <a:srgbClr val="5E5E5E"/>
                </a:solidFill>
                <a:latin typeface="Courier"/>
              </a:rPr>
              <a:t># wrangling + ggplot2</a:t>
            </a:r>
          </a:p>
          <a:p>
            <a:pPr lvl="0" indent="0" marL="1270000">
              <a:buNone/>
            </a:pPr>
            <a:r>
              <a:rPr sz="2000" b="1"/>
              <a:t>Warning</a:t>
            </a:r>
          </a:p>
          <a:p>
            <a:pPr lvl="0" indent="0" marL="1270000">
              <a:buNone/>
            </a:pPr>
            <a:r>
              <a:rPr sz="2000" b="1"/>
              <a:t>⚠️ Watch out!</a:t>
            </a:r>
          </a:p>
          <a:p>
            <a:pPr lvl="0" indent="0" marL="1270000">
              <a:buNone/>
            </a:pPr>
            <a:r>
              <a:rPr sz="2000" i="1"/>
              <a:t>“could not find function…”</a:t>
            </a:r>
            <a:r>
              <a:rPr sz="2000"/>
              <a:t> almost always means you forgot the </a:t>
            </a:r>
            <a:r>
              <a:rPr sz="2000">
                <a:latin typeface="Courier"/>
              </a:rPr>
              <a:t>library()</a:t>
            </a:r>
            <a:r>
              <a:rPr sz="2000"/>
              <a:t> line for that session.</a:t>
            </a:r>
          </a:p>
        </p:txBody>
      </p:sp>
      <p:sp>
        <p:nvSpPr>
          <p:cNvPr id="4" name="Content Placeholder 3"/>
          <p:cNvSpPr>
            <a:spLocks noGrp="1"/>
          </p:cNvSpPr>
          <p:nvPr>
            <p:ph idx="2" sz="half"/>
          </p:nvPr>
        </p:nvSpPr>
        <p:spPr/>
        <p:txBody>
          <a:bodyPr/>
          <a:lstStyle/>
          <a:p>
            <a:pPr lvl="0" indent="0" marL="1270000">
              <a:buNone/>
            </a:pPr>
            <a:r>
              <a:rPr sz="2000" b="1"/>
              <a:t>Note</a:t>
            </a:r>
          </a:p>
          <a:p>
            <a:pPr lvl="0" indent="0" marL="1270000">
              <a:buNone/>
            </a:pPr>
            <a:r>
              <a:rPr sz="2000" b="1"/>
              <a:t>📖 New words</a:t>
            </a:r>
          </a:p>
          <a:p>
            <a:pPr lvl="0"/>
            <a:r>
              <a:rPr sz="2000" b="1"/>
              <a:t>Package</a:t>
            </a:r>
            <a:r>
              <a:rPr sz="2000"/>
              <a:t> — the installed toolbox (once)</a:t>
            </a:r>
          </a:p>
          <a:p>
            <a:pPr lvl="0"/>
            <a:r>
              <a:rPr sz="2000" b="1"/>
              <a:t>Library</a:t>
            </a:r>
            <a:r>
              <a:rPr sz="2000"/>
              <a:t> — loading it for today’s session (every time)</a:t>
            </a:r>
          </a:p>
        </p:txBody>
      </p:sp>
    </p:spTree>
  </p:cSl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582780"/>
          </a:xfrm>
        </p:spPr>
        <p:txBody>
          <a:bodyPr/>
          <a:lstStyle/>
          <a:p>
            <a:pPr lvl="0" indent="0" marL="0">
              <a:buNone/>
            </a:pPr>
            <a:r>
              <a:rPr/>
              <a:t>Part 4 · Load Data and Make Your First Plot</a:t>
            </a:r>
          </a:p>
        </p:txBody>
      </p:sp>
    </p:spTree>
  </p:cSl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02780"/>
          </a:xfrm>
          <a:solidFill>
            <a:srgbClr val="70121D"/>
          </a:solidFill>
        </p:spPr>
        <p:txBody>
          <a:bodyPr/>
          <a:lstStyle/>
          <a:p>
            <a:pPr lvl="0" indent="0" marL="0">
              <a:buNone/>
            </a:pPr>
            <a:r>
              <a:rPr/>
              <a:t>Welcome to Biostatistics</a:t>
            </a:r>
          </a:p>
        </p:txBody>
      </p:sp>
      <p:sp>
        <p:nvSpPr>
          <p:cNvPr id="3" name="Content Placeholder 2"/>
          <p:cNvSpPr>
            <a:spLocks noGrp="1"/>
          </p:cNvSpPr>
          <p:nvPr>
            <p:ph idx="1" sz="half"/>
          </p:nvPr>
        </p:nvSpPr>
        <p:spPr/>
        <p:txBody>
          <a:bodyPr/>
          <a:lstStyle/>
          <a:p>
            <a:pPr lvl="0"/>
            <a:r>
              <a:rPr/>
              <a:t>This course teaches the whole pipeline: </a:t>
            </a:r>
            <a:r>
              <a:rPr b="1"/>
              <a:t>raw data → clean → summarize → visualize → test → report</a:t>
            </a:r>
          </a:p>
          <a:p>
            <a:pPr lvl="0"/>
            <a:r>
              <a:rPr/>
              <a:t>You do </a:t>
            </a:r>
            <a:r>
              <a:rPr b="1"/>
              <a:t>not</a:t>
            </a:r>
            <a:r>
              <a:rPr/>
              <a:t> need prior coding experience — everyone starts exactly here</a:t>
            </a:r>
          </a:p>
          <a:p>
            <a:pPr lvl="0"/>
            <a:r>
              <a:rPr/>
              <a:t>The only way to learn this is to </a:t>
            </a:r>
            <a:r>
              <a:rPr b="1"/>
              <a:t>type the code yourself</a:t>
            </a:r>
            <a:r>
              <a:rPr/>
              <a:t> and break it</a:t>
            </a:r>
          </a:p>
          <a:p>
            <a:pPr lvl="0" indent="0" marL="1270000">
              <a:buNone/>
            </a:pPr>
            <a:r>
              <a:rPr sz="2000" b="1"/>
              <a:t>Important</a:t>
            </a:r>
          </a:p>
          <a:p>
            <a:pPr lvl="0" indent="0" marL="1270000">
              <a:buNone/>
            </a:pPr>
            <a:r>
              <a:rPr sz="2000" b="1"/>
              <a:t>Getting stuck is not failing — it is the job.</a:t>
            </a:r>
            <a:br/>
            <a:r>
              <a:rPr sz="2000"/>
              <a:t>Every working scientist reads error messages and searches for answers every day.</a:t>
            </a:r>
          </a:p>
        </p:txBody>
      </p:sp>
      <p:sp>
        <p:nvSpPr>
          <p:cNvPr id="4" name="Content Placeholder 3"/>
          <p:cNvSpPr>
            <a:spLocks noGrp="1"/>
          </p:cNvSpPr>
          <p:nvPr>
            <p:ph idx="2" sz="half"/>
          </p:nvPr>
        </p:nvSpPr>
        <p:spPr/>
        <p:txBody>
          <a:bodyPr/>
          <a:lstStyle/>
          <a:p>
            <a:pPr lvl="0" indent="0" marL="1270000">
              <a:buNone/>
            </a:pPr>
            <a:r>
              <a:rPr sz="2000" b="1"/>
              <a:t>Note</a:t>
            </a:r>
          </a:p>
          <a:p>
            <a:pPr lvl="0" indent="0" marL="1270000">
              <a:buNone/>
            </a:pPr>
            <a:r>
              <a:rPr sz="2000" b="1"/>
              <a:t>Today’s roadmap</a:t>
            </a:r>
          </a:p>
          <a:p>
            <a:pPr lvl="0" indent="-342900" marL="342900">
              <a:buAutoNum type="arabicPeriod"/>
            </a:pPr>
            <a:r>
              <a:rPr sz="2000"/>
              <a:t>Asking a good question</a:t>
            </a:r>
          </a:p>
          <a:p>
            <a:pPr lvl="0" indent="-342900" marL="342900">
              <a:buAutoNum type="arabicPeriod"/>
            </a:pPr>
            <a:r>
              <a:rPr sz="2000"/>
              <a:t>Organizing a project</a:t>
            </a:r>
          </a:p>
          <a:p>
            <a:pPr lvl="0" indent="-342900" marL="342900">
              <a:buAutoNum type="arabicPeriod"/>
            </a:pPr>
            <a:r>
              <a:rPr sz="2000"/>
              <a:t>Meeting R and Positron</a:t>
            </a:r>
          </a:p>
          <a:p>
            <a:pPr lvl="0" indent="-342900" marL="342900">
              <a:buAutoNum type="arabicPeriod"/>
            </a:pPr>
            <a:r>
              <a:rPr sz="2000"/>
              <a:t>Loading data and your first plot</a:t>
            </a:r>
          </a:p>
        </p:txBody>
      </p:sp>
    </p:spTree>
  </p:cSl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02780"/>
          </a:xfrm>
          <a:solidFill>
            <a:srgbClr val="70121D"/>
          </a:solidFill>
        </p:spPr>
        <p:txBody>
          <a:bodyPr/>
          <a:lstStyle/>
          <a:p>
            <a:pPr lvl="0" indent="0" marL="0">
              <a:buNone/>
            </a:pPr>
            <a:r>
              <a:rPr/>
              <a:t>Bring the data in</a:t>
            </a:r>
          </a:p>
        </p:txBody>
      </p:sp>
      <p:sp>
        <p:nvSpPr>
          <p:cNvPr id="3" name="Content Placeholder 2"/>
          <p:cNvSpPr>
            <a:spLocks noGrp="1"/>
          </p:cNvSpPr>
          <p:nvPr>
            <p:ph idx="1" sz="half"/>
          </p:nvPr>
        </p:nvSpPr>
        <p:spPr/>
        <p:txBody>
          <a:bodyPr/>
          <a:lstStyle/>
          <a:p>
            <a:pPr lvl="0" indent="0" marL="0">
              <a:buNone/>
            </a:pPr>
            <a:r>
              <a:rPr/>
              <a:t>Put the file in </a:t>
            </a:r>
            <a:r>
              <a:rPr>
                <a:latin typeface="Courier"/>
              </a:rPr>
              <a:t>data/</a:t>
            </a:r>
            <a:r>
              <a:rPr/>
              <a:t>, then:</a:t>
            </a:r>
          </a:p>
          <a:p>
            <a:pPr lvl="0" indent="0">
              <a:buNone/>
            </a:pPr>
            <a:r>
              <a:rPr>
                <a:solidFill>
                  <a:srgbClr val="4758AB"/>
                </a:solidFill>
                <a:latin typeface="Courier"/>
              </a:rPr>
              <a:t>library</a:t>
            </a:r>
            <a:r>
              <a:rPr>
                <a:solidFill>
                  <a:srgbClr val="003B4F"/>
                </a:solidFill>
                <a:latin typeface="Courier"/>
              </a:rPr>
              <a:t>(tidyverse)</a:t>
            </a:r>
            <a:br/>
            <a:br/>
            <a:r>
              <a:rPr>
                <a:solidFill>
                  <a:srgbClr val="003B4F"/>
                </a:solidFill>
                <a:latin typeface="Courier"/>
              </a:rPr>
              <a:t>pine_df &lt;- </a:t>
            </a:r>
            <a:r>
              <a:rPr>
                <a:solidFill>
                  <a:srgbClr val="4758AB"/>
                </a:solidFill>
                <a:latin typeface="Courier"/>
              </a:rPr>
              <a:t>read_csv</a:t>
            </a:r>
            <a:r>
              <a:rPr>
                <a:solidFill>
                  <a:srgbClr val="003B4F"/>
                </a:solidFill>
                <a:latin typeface="Courier"/>
              </a:rPr>
              <a:t>(</a:t>
            </a:r>
            <a:r>
              <a:rPr>
                <a:solidFill>
                  <a:srgbClr val="20794D"/>
                </a:solidFill>
                <a:latin typeface="Courier"/>
              </a:rPr>
              <a:t>"data/pine_needles.csv"</a:t>
            </a:r>
            <a:r>
              <a:rPr>
                <a:solidFill>
                  <a:srgbClr val="003B4F"/>
                </a:solidFill>
                <a:latin typeface="Courier"/>
              </a:rPr>
              <a:t>)</a:t>
            </a:r>
          </a:p>
          <a:p>
            <a:pPr lvl="0" indent="0" marL="1270000">
              <a:buNone/>
            </a:pPr>
            <a:r>
              <a:rPr sz="2000" b="1"/>
              <a:t>Note</a:t>
            </a:r>
          </a:p>
          <a:p>
            <a:pPr lvl="0" indent="0" marL="1270000">
              <a:buNone/>
            </a:pPr>
            <a:r>
              <a:rPr sz="2000" b="1"/>
              <a:t>✅ Key idea</a:t>
            </a:r>
          </a:p>
          <a:p>
            <a:pPr lvl="0" indent="0" marL="1270000">
              <a:buNone/>
            </a:pPr>
            <a:r>
              <a:rPr sz="2000">
                <a:latin typeface="Courier"/>
              </a:rPr>
              <a:t>read_csv()</a:t>
            </a:r>
            <a:r>
              <a:rPr sz="2000"/>
              <a:t> comes free with </a:t>
            </a:r>
            <a:r>
              <a:rPr sz="2000">
                <a:latin typeface="Courier"/>
              </a:rPr>
              <a:t>library(tidyverse)</a:t>
            </a:r>
            <a:r>
              <a:rPr sz="2000"/>
              <a:t>. Your file’s first row becomes the </a:t>
            </a:r>
            <a:r>
              <a:rPr sz="2000" b="1"/>
              <a:t>column names</a:t>
            </a:r>
            <a:r>
              <a:rPr sz="2000"/>
              <a:t> in R.</a:t>
            </a:r>
          </a:p>
        </p:txBody>
      </p:sp>
      <p:sp>
        <p:nvSpPr>
          <p:cNvPr id="4" name="Content Placeholder 3"/>
          <p:cNvSpPr>
            <a:spLocks noGrp="1"/>
          </p:cNvSpPr>
          <p:nvPr>
            <p:ph idx="2" sz="half"/>
          </p:nvPr>
        </p:nvSpPr>
        <p:spPr/>
        <p:txBody>
          <a:bodyPr/>
          <a:lstStyle/>
          <a:p>
            <a:pPr lvl="0" indent="0" marL="1270000">
              <a:buNone/>
            </a:pPr>
            <a:r>
              <a:rPr sz="2000" b="1"/>
              <a:t>Note</a:t>
            </a:r>
          </a:p>
          <a:p>
            <a:pPr lvl="0" indent="0" marL="1270000">
              <a:buNone/>
            </a:pPr>
            <a:r>
              <a:rPr sz="2000" b="1"/>
              <a:t>Our columns</a:t>
            </a:r>
          </a:p>
          <a:p>
            <a:pPr lvl="0"/>
            <a:r>
              <a:rPr sz="2000">
                <a:latin typeface="Courier"/>
              </a:rPr>
              <a:t>n_s</a:t>
            </a:r>
            <a:r>
              <a:rPr sz="2000"/>
              <a:t> — </a:t>
            </a:r>
            <a:r>
              <a:rPr sz="2000">
                <a:latin typeface="Courier"/>
              </a:rPr>
              <a:t>"n"</a:t>
            </a:r>
            <a:r>
              <a:rPr sz="2000"/>
              <a:t> (north/sheltered) or </a:t>
            </a:r>
            <a:r>
              <a:rPr sz="2000">
                <a:latin typeface="Courier"/>
              </a:rPr>
              <a:t>"s"</a:t>
            </a:r>
            <a:r>
              <a:rPr sz="2000"/>
              <a:t> (south/exposed)</a:t>
            </a:r>
          </a:p>
          <a:p>
            <a:pPr lvl="0"/>
            <a:r>
              <a:rPr sz="2000">
                <a:latin typeface="Courier"/>
              </a:rPr>
              <a:t>sun</a:t>
            </a:r>
            <a:r>
              <a:rPr sz="2000"/>
              <a:t> — </a:t>
            </a:r>
            <a:r>
              <a:rPr sz="2000">
                <a:latin typeface="Courier"/>
              </a:rPr>
              <a:t>"shady"</a:t>
            </a:r>
            <a:r>
              <a:rPr sz="2000"/>
              <a:t> or </a:t>
            </a:r>
            <a:r>
              <a:rPr sz="2000">
                <a:latin typeface="Courier"/>
              </a:rPr>
              <a:t>"sunny"</a:t>
            </a:r>
            <a:r>
              <a:rPr sz="2000"/>
              <a:t>, same grouping said a different way</a:t>
            </a:r>
          </a:p>
          <a:p>
            <a:pPr lvl="0"/>
            <a:r>
              <a:rPr sz="2000">
                <a:latin typeface="Courier"/>
              </a:rPr>
              <a:t>length_mm</a:t>
            </a:r>
            <a:r>
              <a:rPr sz="2000"/>
              <a:t> — needle length in millimeters</a:t>
            </a:r>
          </a:p>
        </p:txBody>
      </p:sp>
    </p:spTree>
  </p:cSl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02780"/>
          </a:xfrm>
          <a:solidFill>
            <a:srgbClr val="70121D"/>
          </a:solidFill>
        </p:spPr>
        <p:txBody>
          <a:bodyPr/>
          <a:lstStyle/>
          <a:p>
            <a:pPr lvl="0" indent="0" marL="0">
              <a:buNone/>
            </a:pPr>
            <a:r>
              <a:rPr/>
              <a:t>Look before you trust it</a:t>
            </a:r>
          </a:p>
        </p:txBody>
      </p:sp>
      <p:sp>
        <p:nvSpPr>
          <p:cNvPr id="3" name="Content Placeholder 2"/>
          <p:cNvSpPr>
            <a:spLocks noGrp="1"/>
          </p:cNvSpPr>
          <p:nvPr>
            <p:ph idx="1" sz="half"/>
          </p:nvPr>
        </p:nvSpPr>
        <p:spPr/>
        <p:txBody>
          <a:bodyPr/>
          <a:lstStyle/>
          <a:p>
            <a:pPr lvl="0" indent="0">
              <a:buNone/>
            </a:pPr>
            <a:r>
              <a:rPr>
                <a:solidFill>
                  <a:srgbClr val="4758AB"/>
                </a:solidFill>
                <a:latin typeface="Courier"/>
              </a:rPr>
              <a:t>glimpse</a:t>
            </a:r>
            <a:r>
              <a:rPr>
                <a:solidFill>
                  <a:srgbClr val="003B4F"/>
                </a:solidFill>
                <a:latin typeface="Courier"/>
              </a:rPr>
              <a:t>(pine_df)</a:t>
            </a:r>
          </a:p>
          <a:p>
            <a:pPr lvl="0" indent="0">
              <a:buNone/>
            </a:pPr>
            <a:r>
              <a:rPr>
                <a:latin typeface="Courier"/>
              </a:rPr>
              <a:t>Rows: 48
Columns: 6
$ date      &lt;chr&gt; "3/20/25", "3/20/25", "3/20/25", "3/20/25", "3/20/25", "3/20…
$ group     &lt;chr&gt; "cephalopods", "cephalopods", "cephalopods", "cephalopods", …
$ n_s       &lt;chr&gt; "n", "n", "n", "n", "n", "n", "s", "s", "s", "s", "s", "s", …
$ sun       &lt;chr&gt; "shady", "shady", "shady", "shady", "shady", "shady", "sunny…
$ tree_no   &lt;dbl&gt; 1, 1, 1, 1, 1, 1, 1, 1, 1, 1, 1, 1, 2, 2, 2, 2, 2, 2, 2, 2, …
$ length_mm &lt;dbl&gt; 20, 21, 23, 25, 21, 16, 15, 16, 14, 17, 13, 15, 19, 18, 20, …</a:t>
            </a:r>
          </a:p>
          <a:p>
            <a:pPr lvl="0" indent="0">
              <a:buNone/>
            </a:pPr>
            <a:r>
              <a:rPr>
                <a:solidFill>
                  <a:srgbClr val="4758AB"/>
                </a:solidFill>
                <a:latin typeface="Courier"/>
              </a:rPr>
              <a:t>dim</a:t>
            </a:r>
            <a:r>
              <a:rPr>
                <a:solidFill>
                  <a:srgbClr val="003B4F"/>
                </a:solidFill>
                <a:latin typeface="Courier"/>
              </a:rPr>
              <a:t>(pine_df)</a:t>
            </a:r>
          </a:p>
          <a:p>
            <a:pPr lvl="0" indent="0">
              <a:buNone/>
            </a:pPr>
            <a:r>
              <a:rPr>
                <a:latin typeface="Courier"/>
              </a:rPr>
              <a:t>[1] 48  6</a:t>
            </a:r>
          </a:p>
          <a:p>
            <a:pPr lvl="0" indent="0" marL="1270000">
              <a:buNone/>
            </a:pPr>
            <a:r>
              <a:rPr sz="2000" b="1"/>
              <a:t>Tip</a:t>
            </a:r>
          </a:p>
          <a:p>
            <a:pPr lvl="0" indent="0" marL="1270000">
              <a:buNone/>
            </a:pPr>
            <a:r>
              <a:rPr sz="2000" b="1"/>
              <a:t>🖐 Notice</a:t>
            </a:r>
          </a:p>
          <a:p>
            <a:pPr lvl="0" indent="0" marL="1270000">
              <a:buNone/>
            </a:pPr>
            <a:r>
              <a:rPr sz="2000">
                <a:latin typeface="Courier"/>
              </a:rPr>
              <a:t>n_s</a:t>
            </a:r>
            <a:r>
              <a:rPr sz="2000"/>
              <a:t> and </a:t>
            </a:r>
            <a:r>
              <a:rPr sz="2000">
                <a:latin typeface="Courier"/>
              </a:rPr>
              <a:t>sun</a:t>
            </a:r>
            <a:r>
              <a:rPr sz="2000"/>
              <a:t> always travel together — </a:t>
            </a:r>
            <a:r>
              <a:rPr sz="2000">
                <a:latin typeface="Courier"/>
              </a:rPr>
              <a:t>n</a:t>
            </a:r>
            <a:r>
              <a:rPr sz="2000"/>
              <a:t> with </a:t>
            </a:r>
            <a:r>
              <a:rPr sz="2000">
                <a:latin typeface="Courier"/>
              </a:rPr>
              <a:t>shady</a:t>
            </a:r>
            <a:r>
              <a:rPr sz="2000"/>
              <a:t>, </a:t>
            </a:r>
            <a:r>
              <a:rPr sz="2000">
                <a:latin typeface="Courier"/>
              </a:rPr>
              <a:t>s</a:t>
            </a:r>
            <a:r>
              <a:rPr sz="2000"/>
              <a:t> with </a:t>
            </a:r>
            <a:r>
              <a:rPr sz="2000">
                <a:latin typeface="Courier"/>
              </a:rPr>
              <a:t>sunny</a:t>
            </a:r>
            <a:r>
              <a:rPr sz="2000"/>
              <a:t>. Two columns encoding the same grouping. Useful redundancy, or something to simplify? We’ll revisit this in Wrangling Your Data.</a:t>
            </a:r>
          </a:p>
        </p:txBody>
      </p:sp>
      <p:sp>
        <p:nvSpPr>
          <p:cNvPr id="4" name="Content Placeholder 3"/>
          <p:cNvSpPr>
            <a:spLocks noGrp="1"/>
          </p:cNvSpPr>
          <p:nvPr>
            <p:ph idx="2" sz="half"/>
          </p:nvPr>
        </p:nvSpPr>
        <p:spPr/>
        <p:txBody>
          <a:bodyPr/>
          <a:lstStyle/>
          <a:p>
            <a:pPr lvl="0" indent="0" marL="1270000">
              <a:buNone/>
            </a:pPr>
            <a:r>
              <a:rPr sz="2000" b="1"/>
              <a:t>Warning</a:t>
            </a:r>
          </a:p>
          <a:p>
            <a:pPr lvl="0" indent="0" marL="1270000">
              <a:buNone/>
            </a:pPr>
            <a:r>
              <a:rPr sz="2000" b="1"/>
              <a:t>⚠️ Watch out!</a:t>
            </a:r>
          </a:p>
          <a:p>
            <a:pPr lvl="0" indent="0" marL="1270000">
              <a:buNone/>
            </a:pPr>
            <a:r>
              <a:rPr sz="2000"/>
              <a:t>If a number column shows as </a:t>
            </a:r>
            <a:r>
              <a:rPr sz="2000">
                <a:latin typeface="Courier"/>
              </a:rPr>
              <a:t>&lt;chr&gt;</a:t>
            </a:r>
            <a:r>
              <a:rPr sz="2000"/>
              <a:t> in </a:t>
            </a:r>
            <a:r>
              <a:rPr sz="2000">
                <a:latin typeface="Courier"/>
              </a:rPr>
              <a:t>glimpse()</a:t>
            </a:r>
            <a:r>
              <a:rPr sz="2000"/>
              <a:t>, a stray letter or comma is hiding in that column.</a:t>
            </a:r>
          </a:p>
        </p:txBody>
      </p:sp>
    </p:spTree>
  </p:cSl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9485" y="78119"/>
            <a:ext cx="8229600" cy="607682"/>
          </a:xfrm>
        </p:spPr>
        <p:txBody>
          <a:bodyPr/>
          <a:lstStyle/>
          <a:p>
            <a:pPr lvl="0" indent="0" marL="0">
              <a:buNone/>
            </a:pPr>
            <a:r>
              <a:rPr/>
              <a:t>Your first plot: </a:t>
            </a:r>
            <a:r>
              <a:rPr>
                <a:latin typeface="Courier"/>
              </a:rPr>
              <a:t>ggplot</a:t>
            </a:r>
            <a:r>
              <a:rPr/>
              <a:t>, built in layers</a:t>
            </a:r>
          </a:p>
        </p:txBody>
      </p:sp>
      <p:sp>
        <p:nvSpPr>
          <p:cNvPr id="3" name="Text Placeholder 2"/>
          <p:cNvSpPr>
            <a:spLocks noGrp="1"/>
          </p:cNvSpPr>
          <p:nvPr>
            <p:ph idx="1" type="body"/>
          </p:nvPr>
        </p:nvSpPr>
        <p:spPr/>
        <p:txBody>
          <a:bodyPr/>
          <a:lstStyle/>
          <a:p>
            <a:pPr lvl="0" indent="0" marL="0">
              <a:buNone/>
            </a:pPr>
            <a:r>
              <a:rPr/>
              <a:t>Every </a:t>
            </a:r>
            <a:r>
              <a:rPr>
                <a:latin typeface="Courier"/>
              </a:rPr>
              <a:t>ggplot</a:t>
            </a:r>
            <a:r>
              <a:rPr/>
              <a:t> needs three things, joined with </a:t>
            </a:r>
            <a:r>
              <a:rPr>
                <a:latin typeface="Courier"/>
              </a:rPr>
              <a:t>+</a:t>
            </a:r>
            <a:r>
              <a:rPr/>
              <a:t>:</a:t>
            </a:r>
          </a:p>
          <a:p>
            <a:pPr lvl="0" indent="-342900" marL="342900">
              <a:buAutoNum type="arabicPeriod"/>
            </a:pPr>
            <a:r>
              <a:rPr b="1"/>
              <a:t>data</a:t>
            </a:r>
            <a:r>
              <a:rPr/>
              <a:t> — which data frame</a:t>
            </a:r>
          </a:p>
          <a:p>
            <a:pPr lvl="0" indent="-342900" marL="342900">
              <a:buAutoNum type="arabicPeriod"/>
            </a:pPr>
            <a:r>
              <a:rPr b="1"/>
              <a:t>aes()</a:t>
            </a:r>
            <a:r>
              <a:rPr/>
              <a:t> — which columns map to x and y</a:t>
            </a:r>
          </a:p>
          <a:p>
            <a:pPr lvl="0" indent="-342900" marL="342900">
              <a:buAutoNum type="arabicPeriod"/>
            </a:pPr>
            <a:r>
              <a:rPr b="1"/>
              <a:t>geom</a:t>
            </a:r>
            <a:r>
              <a:rPr/>
              <a:t> — how to draw it</a:t>
            </a:r>
          </a:p>
          <a:p>
            <a:pPr lvl="0" indent="0">
              <a:buNone/>
            </a:pPr>
            <a:r>
              <a:rPr>
                <a:solidFill>
                  <a:srgbClr val="4758AB"/>
                </a:solidFill>
                <a:latin typeface="Courier"/>
              </a:rPr>
              <a:t>ggplot</a:t>
            </a:r>
            <a:r>
              <a:rPr>
                <a:solidFill>
                  <a:srgbClr val="003B4F"/>
                </a:solidFill>
                <a:latin typeface="Courier"/>
              </a:rPr>
              <a:t>(pine_df, </a:t>
            </a:r>
            <a:r>
              <a:rPr>
                <a:solidFill>
                  <a:srgbClr val="4758AB"/>
                </a:solidFill>
                <a:latin typeface="Courier"/>
              </a:rPr>
              <a:t>aes</a:t>
            </a:r>
            <a:r>
              <a:rPr>
                <a:solidFill>
                  <a:srgbClr val="003B4F"/>
                </a:solidFill>
                <a:latin typeface="Courier"/>
              </a:rPr>
              <a:t>(</a:t>
            </a:r>
            <a:r>
              <a:rPr>
                <a:solidFill>
                  <a:srgbClr val="657422"/>
                </a:solidFill>
                <a:latin typeface="Courier"/>
              </a:rPr>
              <a:t>x =</a:t>
            </a:r>
            <a:r>
              <a:rPr>
                <a:solidFill>
                  <a:srgbClr val="003B4F"/>
                </a:solidFill>
                <a:latin typeface="Courier"/>
              </a:rPr>
              <a:t> n_s, </a:t>
            </a:r>
            <a:r>
              <a:rPr>
                <a:solidFill>
                  <a:srgbClr val="657422"/>
                </a:solidFill>
                <a:latin typeface="Courier"/>
              </a:rPr>
              <a:t>y =</a:t>
            </a:r>
            <a:r>
              <a:rPr>
                <a:solidFill>
                  <a:srgbClr val="003B4F"/>
                </a:solidFill>
                <a:latin typeface="Courier"/>
              </a:rPr>
              <a:t> length_mm)) </a:t>
            </a:r>
            <a:r>
              <a:rPr>
                <a:solidFill>
                  <a:srgbClr val="5E5E5E"/>
                </a:solidFill>
                <a:latin typeface="Courier"/>
              </a:rPr>
              <a:t>+</a:t>
            </a:r>
            <a:br/>
            <a:r>
              <a:rPr>
                <a:solidFill>
                  <a:srgbClr val="003B4F"/>
                </a:solidFill>
                <a:latin typeface="Courier"/>
              </a:rPr>
              <a:t>  </a:t>
            </a:r>
            <a:r>
              <a:rPr>
                <a:solidFill>
                  <a:srgbClr val="4758AB"/>
                </a:solidFill>
                <a:latin typeface="Courier"/>
              </a:rPr>
              <a:t>geom_point</a:t>
            </a:r>
            <a:r>
              <a:rPr>
                <a:solidFill>
                  <a:srgbClr val="003B4F"/>
                </a:solidFill>
                <a:latin typeface="Courier"/>
              </a:rPr>
              <a:t>()</a:t>
            </a:r>
          </a:p>
        </p:txBody>
      </p:sp>
      <p:pic>
        <p:nvPicPr>
          <p:cNvPr descr="getting_started_lecture_files/figure-pptx/unnamed-chunk-4-1.png" id="0" name="Picture 1"/>
          <p:cNvPicPr>
            <a:picLocks noGrp="1" noChangeAspect="1"/>
          </p:cNvPicPr>
          <p:nvPr/>
        </p:nvPicPr>
        <p:blipFill>
          <a:blip r:embed="rId2"/>
          <a:stretch>
            <a:fillRect/>
          </a:stretch>
        </p:blipFill>
        <p:spPr bwMode="auto">
          <a:xfrm>
            <a:off x="685800" y="1270000"/>
            <a:ext cx="3302000" cy="3302000"/>
          </a:xfrm>
          <a:prstGeom prst="rect">
            <a:avLst/>
          </a:prstGeom>
          <a:noFill/>
          <a:ln w="9525">
            <a:noFill/>
            <a:headEnd/>
            <a:tailEnd/>
          </a:ln>
        </p:spPr>
      </p:pic>
      <p:sp>
        <p:nvSpPr>
          <p:cNvPr id="4" name="Content Placeholder 3"/>
          <p:cNvSpPr>
            <a:spLocks noGrp="1"/>
          </p:cNvSpPr>
          <p:nvPr>
            <p:ph idx="2" sz="half"/>
          </p:nvPr>
        </p:nvSpPr>
        <p:spPr/>
        <p:txBody>
          <a:bodyPr/>
          <a:lstStyle/>
          <a:p>
            <a:pPr lvl="0" indent="0" marL="1270000">
              <a:buNone/>
            </a:pPr>
            <a:r>
              <a:rPr sz="2000" b="1"/>
              <a:t>Warning</a:t>
            </a:r>
          </a:p>
          <a:p>
            <a:pPr lvl="0" indent="0" marL="1270000">
              <a:buNone/>
            </a:pPr>
            <a:r>
              <a:rPr sz="2000" b="1"/>
              <a:t>⚠️ Watch out!</a:t>
            </a:r>
          </a:p>
          <a:p>
            <a:pPr lvl="0" indent="0" marL="1270000">
              <a:buNone/>
            </a:pPr>
            <a:r>
              <a:rPr sz="2000">
                <a:latin typeface="Courier"/>
              </a:rPr>
              <a:t>+</a:t>
            </a:r>
            <a:r>
              <a:rPr sz="2000"/>
              <a:t> sits at the </a:t>
            </a:r>
            <a:r>
              <a:rPr sz="2000" b="1"/>
              <a:t>end</a:t>
            </a:r>
            <a:r>
              <a:rPr sz="2000"/>
              <a:t> of a line, never the start.</a:t>
            </a:r>
            <a:br/>
            <a:r>
              <a:rPr sz="2000"/>
              <a:t>this is what adds layers to the plot and order matters</a:t>
            </a:r>
          </a:p>
        </p:txBody>
      </p:sp>
      <p:sp>
        <p:nvSpPr>
          <p:cNvPr id="5" name="Text Placeholder 4"/>
          <p:cNvSpPr>
            <a:spLocks noGrp="1"/>
          </p:cNvSpPr>
          <p:nvPr>
            <p:ph idx="3" sz="quarter" type="body"/>
          </p:nvPr>
        </p:nvSpPr>
        <p:spPr/>
        <p:txBody>
          <a:bodyPr/>
          <a:lstStyle/>
          <a:p>
            <a:pPr lvl="0" indent="0" marL="1270000">
              <a:buNone/>
            </a:pPr>
            <a:r>
              <a:rPr sz="2000" b="1"/>
              <a:t>Note</a:t>
            </a:r>
          </a:p>
          <a:p>
            <a:pPr lvl="0" indent="0" marL="1270000">
              <a:buNone/>
            </a:pPr>
            <a:r>
              <a:rPr sz="2000" b="1"/>
              <a:t>✅ Key idea</a:t>
            </a:r>
          </a:p>
          <a:p>
            <a:pPr lvl="0" indent="0" marL="1270000">
              <a:buNone/>
            </a:pPr>
            <a:r>
              <a:rPr sz="2000" i="1"/>
              <a:t>Seeing</a:t>
            </a:r>
            <a:r>
              <a:rPr sz="2000"/>
              <a:t> your data is the single most important habit in this course — before you summarize or test anything, plot it.</a:t>
            </a:r>
          </a:p>
        </p:txBody>
      </p:sp>
    </p:spTree>
  </p:cSl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9485" y="78119"/>
            <a:ext cx="8229600" cy="607682"/>
          </a:xfrm>
        </p:spPr>
        <p:txBody>
          <a:bodyPr/>
          <a:lstStyle/>
          <a:p>
            <a:pPr lvl="0" indent="0" marL="0">
              <a:buNone/>
            </a:pPr>
            <a:r>
              <a:rPr/>
              <a:t>One layer at a time</a:t>
            </a:r>
          </a:p>
        </p:txBody>
      </p:sp>
      <p:sp>
        <p:nvSpPr>
          <p:cNvPr id="3" name="Text Placeholder 2"/>
          <p:cNvSpPr>
            <a:spLocks noGrp="1"/>
          </p:cNvSpPr>
          <p:nvPr>
            <p:ph idx="1" type="body"/>
          </p:nvPr>
        </p:nvSpPr>
        <p:spPr/>
        <p:txBody>
          <a:bodyPr/>
          <a:lstStyle/>
          <a:p>
            <a:pPr lvl="0" indent="0">
              <a:buNone/>
            </a:pPr>
            <a:r>
              <a:rPr>
                <a:solidFill>
                  <a:srgbClr val="4758AB"/>
                </a:solidFill>
                <a:latin typeface="Courier"/>
              </a:rPr>
              <a:t>ggplot</a:t>
            </a:r>
            <a:r>
              <a:rPr>
                <a:solidFill>
                  <a:srgbClr val="003B4F"/>
                </a:solidFill>
                <a:latin typeface="Courier"/>
              </a:rPr>
              <a:t>(pine_df, </a:t>
            </a:r>
            <a:r>
              <a:rPr>
                <a:solidFill>
                  <a:srgbClr val="4758AB"/>
                </a:solidFill>
                <a:latin typeface="Courier"/>
              </a:rPr>
              <a:t>aes</a:t>
            </a:r>
            <a:r>
              <a:rPr>
                <a:solidFill>
                  <a:srgbClr val="003B4F"/>
                </a:solidFill>
                <a:latin typeface="Courier"/>
              </a:rPr>
              <a:t>(</a:t>
            </a:r>
            <a:r>
              <a:rPr>
                <a:solidFill>
                  <a:srgbClr val="657422"/>
                </a:solidFill>
                <a:latin typeface="Courier"/>
              </a:rPr>
              <a:t>x =</a:t>
            </a:r>
            <a:r>
              <a:rPr>
                <a:solidFill>
                  <a:srgbClr val="003B4F"/>
                </a:solidFill>
                <a:latin typeface="Courier"/>
              </a:rPr>
              <a:t> sun, </a:t>
            </a:r>
            <a:r>
              <a:rPr>
                <a:solidFill>
                  <a:srgbClr val="657422"/>
                </a:solidFill>
                <a:latin typeface="Courier"/>
              </a:rPr>
              <a:t>y =</a:t>
            </a:r>
            <a:r>
              <a:rPr>
                <a:solidFill>
                  <a:srgbClr val="003B4F"/>
                </a:solidFill>
                <a:latin typeface="Courier"/>
              </a:rPr>
              <a:t> length_mm)) </a:t>
            </a:r>
            <a:r>
              <a:rPr>
                <a:solidFill>
                  <a:srgbClr val="5E5E5E"/>
                </a:solidFill>
                <a:latin typeface="Courier"/>
              </a:rPr>
              <a:t>+</a:t>
            </a:r>
            <a:br/>
            <a:r>
              <a:rPr>
                <a:solidFill>
                  <a:srgbClr val="003B4F"/>
                </a:solidFill>
                <a:latin typeface="Courier"/>
              </a:rPr>
              <a:t>  </a:t>
            </a:r>
            <a:r>
              <a:rPr>
                <a:solidFill>
                  <a:srgbClr val="4758AB"/>
                </a:solidFill>
                <a:latin typeface="Courier"/>
              </a:rPr>
              <a:t>geom_boxplot</a:t>
            </a:r>
            <a:r>
              <a:rPr>
                <a:solidFill>
                  <a:srgbClr val="003B4F"/>
                </a:solidFill>
                <a:latin typeface="Courier"/>
              </a:rPr>
              <a:t>() </a:t>
            </a:r>
            <a:r>
              <a:rPr>
                <a:solidFill>
                  <a:srgbClr val="5E5E5E"/>
                </a:solidFill>
                <a:latin typeface="Courier"/>
              </a:rPr>
              <a:t>+</a:t>
            </a:r>
            <a:br/>
            <a:r>
              <a:rPr>
                <a:solidFill>
                  <a:srgbClr val="003B4F"/>
                </a:solidFill>
                <a:latin typeface="Courier"/>
              </a:rPr>
              <a:t>  </a:t>
            </a:r>
            <a:r>
              <a:rPr>
                <a:solidFill>
                  <a:srgbClr val="4758AB"/>
                </a:solidFill>
                <a:latin typeface="Courier"/>
              </a:rPr>
              <a:t>geom_jitter</a:t>
            </a:r>
            <a:r>
              <a:rPr>
                <a:solidFill>
                  <a:srgbClr val="003B4F"/>
                </a:solidFill>
                <a:latin typeface="Courier"/>
              </a:rPr>
              <a:t>(</a:t>
            </a:r>
            <a:r>
              <a:rPr>
                <a:solidFill>
                  <a:srgbClr val="657422"/>
                </a:solidFill>
                <a:latin typeface="Courier"/>
              </a:rPr>
              <a:t>width =</a:t>
            </a:r>
            <a:r>
              <a:rPr>
                <a:solidFill>
                  <a:srgbClr val="003B4F"/>
                </a:solidFill>
                <a:latin typeface="Courier"/>
              </a:rPr>
              <a:t> </a:t>
            </a:r>
            <a:r>
              <a:rPr>
                <a:solidFill>
                  <a:srgbClr val="AD0000"/>
                </a:solidFill>
                <a:latin typeface="Courier"/>
              </a:rPr>
              <a:t>0.15</a:t>
            </a:r>
            <a:r>
              <a:rPr>
                <a:solidFill>
                  <a:srgbClr val="003B4F"/>
                </a:solidFill>
                <a:latin typeface="Courier"/>
              </a:rPr>
              <a:t>, </a:t>
            </a:r>
            <a:r>
              <a:rPr>
                <a:solidFill>
                  <a:srgbClr val="657422"/>
                </a:solidFill>
                <a:latin typeface="Courier"/>
              </a:rPr>
              <a:t>alpha =</a:t>
            </a:r>
            <a:r>
              <a:rPr>
                <a:solidFill>
                  <a:srgbClr val="003B4F"/>
                </a:solidFill>
                <a:latin typeface="Courier"/>
              </a:rPr>
              <a:t> </a:t>
            </a:r>
            <a:r>
              <a:rPr>
                <a:solidFill>
                  <a:srgbClr val="AD0000"/>
                </a:solidFill>
                <a:latin typeface="Courier"/>
              </a:rPr>
              <a:t>0.6</a:t>
            </a:r>
            <a:r>
              <a:rPr>
                <a:solidFill>
                  <a:srgbClr val="003B4F"/>
                </a:solidFill>
                <a:latin typeface="Courier"/>
              </a:rPr>
              <a:t>, </a:t>
            </a:r>
            <a:r>
              <a:rPr>
                <a:solidFill>
                  <a:srgbClr val="657422"/>
                </a:solidFill>
                <a:latin typeface="Courier"/>
              </a:rPr>
              <a:t>color =</a:t>
            </a:r>
            <a:r>
              <a:rPr>
                <a:solidFill>
                  <a:srgbClr val="003B4F"/>
                </a:solidFill>
                <a:latin typeface="Courier"/>
              </a:rPr>
              <a:t> </a:t>
            </a:r>
            <a:r>
              <a:rPr>
                <a:solidFill>
                  <a:srgbClr val="20794D"/>
                </a:solidFill>
                <a:latin typeface="Courier"/>
              </a:rPr>
              <a:t>"tomato"</a:t>
            </a:r>
            <a:r>
              <a:rPr>
                <a:solidFill>
                  <a:srgbClr val="003B4F"/>
                </a:solidFill>
                <a:latin typeface="Courier"/>
              </a:rPr>
              <a:t>) </a:t>
            </a:r>
            <a:r>
              <a:rPr>
                <a:solidFill>
                  <a:srgbClr val="5E5E5E"/>
                </a:solidFill>
                <a:latin typeface="Courier"/>
              </a:rPr>
              <a:t>+</a:t>
            </a:r>
            <a:br/>
            <a:r>
              <a:rPr>
                <a:solidFill>
                  <a:srgbClr val="003B4F"/>
                </a:solidFill>
                <a:latin typeface="Courier"/>
              </a:rPr>
              <a:t>  </a:t>
            </a:r>
            <a:r>
              <a:rPr>
                <a:solidFill>
                  <a:srgbClr val="4758AB"/>
                </a:solidFill>
                <a:latin typeface="Courier"/>
              </a:rPr>
              <a:t>labs</a:t>
            </a:r>
            <a:r>
              <a:rPr>
                <a:solidFill>
                  <a:srgbClr val="003B4F"/>
                </a:solidFill>
                <a:latin typeface="Courier"/>
              </a:rPr>
              <a:t>(</a:t>
            </a:r>
            <a:r>
              <a:rPr>
                <a:solidFill>
                  <a:srgbClr val="657422"/>
                </a:solidFill>
                <a:latin typeface="Courier"/>
              </a:rPr>
              <a:t>x =</a:t>
            </a:r>
            <a:r>
              <a:rPr>
                <a:solidFill>
                  <a:srgbClr val="003B4F"/>
                </a:solidFill>
                <a:latin typeface="Courier"/>
              </a:rPr>
              <a:t> </a:t>
            </a:r>
            <a:r>
              <a:rPr>
                <a:solidFill>
                  <a:srgbClr val="20794D"/>
                </a:solidFill>
                <a:latin typeface="Courier"/>
              </a:rPr>
              <a:t>"Sun exposure"</a:t>
            </a:r>
            <a:r>
              <a:rPr>
                <a:solidFill>
                  <a:srgbClr val="003B4F"/>
                </a:solidFill>
                <a:latin typeface="Courier"/>
              </a:rPr>
              <a:t>,</a:t>
            </a:r>
            <a:br/>
            <a:r>
              <a:rPr>
                <a:solidFill>
                  <a:srgbClr val="003B4F"/>
                </a:solidFill>
                <a:latin typeface="Courier"/>
              </a:rPr>
              <a:t>       </a:t>
            </a:r>
            <a:r>
              <a:rPr>
                <a:solidFill>
                  <a:srgbClr val="657422"/>
                </a:solidFill>
                <a:latin typeface="Courier"/>
              </a:rPr>
              <a:t>y =</a:t>
            </a:r>
            <a:r>
              <a:rPr>
                <a:solidFill>
                  <a:srgbClr val="003B4F"/>
                </a:solidFill>
                <a:latin typeface="Courier"/>
              </a:rPr>
              <a:t> </a:t>
            </a:r>
            <a:r>
              <a:rPr>
                <a:solidFill>
                  <a:srgbClr val="20794D"/>
                </a:solidFill>
                <a:latin typeface="Courier"/>
              </a:rPr>
              <a:t>"Needle length (mm)"</a:t>
            </a:r>
            <a:r>
              <a:rPr>
                <a:solidFill>
                  <a:srgbClr val="003B4F"/>
                </a:solidFill>
                <a:latin typeface="Courier"/>
              </a:rPr>
              <a:t>,</a:t>
            </a:r>
            <a:br/>
            <a:r>
              <a:rPr>
                <a:solidFill>
                  <a:srgbClr val="003B4F"/>
                </a:solidFill>
                <a:latin typeface="Courier"/>
              </a:rPr>
              <a:t>       </a:t>
            </a:r>
            <a:r>
              <a:rPr>
                <a:solidFill>
                  <a:srgbClr val="657422"/>
                </a:solidFill>
                <a:latin typeface="Courier"/>
              </a:rPr>
              <a:t>title =</a:t>
            </a:r>
            <a:r>
              <a:rPr>
                <a:solidFill>
                  <a:srgbClr val="003B4F"/>
                </a:solidFill>
                <a:latin typeface="Courier"/>
              </a:rPr>
              <a:t> </a:t>
            </a:r>
            <a:r>
              <a:rPr>
                <a:solidFill>
                  <a:srgbClr val="20794D"/>
                </a:solidFill>
                <a:latin typeface="Courier"/>
              </a:rPr>
              <a:t>"Needle length by sun exposure"</a:t>
            </a:r>
            <a:r>
              <a:rPr>
                <a:solidFill>
                  <a:srgbClr val="003B4F"/>
                </a:solidFill>
                <a:latin typeface="Courier"/>
              </a:rPr>
              <a:t>)</a:t>
            </a:r>
          </a:p>
        </p:txBody>
      </p:sp>
      <p:pic>
        <p:nvPicPr>
          <p:cNvPr descr="getting_started_lecture_files/figure-pptx/unnamed-chunk-5-1.png" id="0" name="Picture 1"/>
          <p:cNvPicPr>
            <a:picLocks noGrp="1" noChangeAspect="1"/>
          </p:cNvPicPr>
          <p:nvPr/>
        </p:nvPicPr>
        <p:blipFill>
          <a:blip r:embed="rId2"/>
          <a:stretch>
            <a:fillRect/>
          </a:stretch>
        </p:blipFill>
        <p:spPr bwMode="auto">
          <a:xfrm>
            <a:off x="127000" y="1397000"/>
            <a:ext cx="4432300" cy="3048000"/>
          </a:xfrm>
          <a:prstGeom prst="rect">
            <a:avLst/>
          </a:prstGeom>
          <a:noFill/>
          <a:ln w="9525">
            <a:noFill/>
            <a:headEnd/>
            <a:tailEnd/>
          </a:ln>
        </p:spPr>
      </p:pic>
      <p:sp>
        <p:nvSpPr>
          <p:cNvPr id="4" name="Content Placeholder 3"/>
          <p:cNvSpPr>
            <a:spLocks noGrp="1"/>
          </p:cNvSpPr>
          <p:nvPr>
            <p:ph idx="2" sz="half"/>
          </p:nvPr>
        </p:nvSpPr>
        <p:spPr/>
        <p:txBody>
          <a:bodyPr/>
          <a:lstStyle/>
          <a:p>
            <a:pPr lvl="0" indent="0" marL="1270000">
              <a:buNone/>
            </a:pPr>
            <a:r>
              <a:rPr sz="2000" b="1"/>
              <a:t>Tip</a:t>
            </a:r>
          </a:p>
          <a:p>
            <a:pPr lvl="0" indent="0" marL="1270000">
              <a:buNone/>
            </a:pPr>
            <a:r>
              <a:rPr sz="2000" b="1"/>
              <a:t>🖐 Try it yourself</a:t>
            </a:r>
          </a:p>
          <a:p>
            <a:pPr lvl="0" indent="0" marL="1270000">
              <a:buNone/>
            </a:pPr>
            <a:r>
              <a:rPr sz="2000"/>
              <a:t>Swap </a:t>
            </a:r>
            <a:r>
              <a:rPr sz="2000">
                <a:latin typeface="Courier"/>
              </a:rPr>
              <a:t>sun</a:t>
            </a:r>
            <a:r>
              <a:rPr sz="2000"/>
              <a:t> for </a:t>
            </a:r>
            <a:r>
              <a:rPr sz="2000">
                <a:latin typeface="Courier"/>
              </a:rPr>
              <a:t>group</a:t>
            </a:r>
            <a:r>
              <a:rPr sz="2000"/>
              <a:t>. What does that plot tell you instead?</a:t>
            </a:r>
          </a:p>
        </p:txBody>
      </p:sp>
      <p:sp>
        <p:nvSpPr>
          <p:cNvPr id="5" name="Text Placeholder 4"/>
          <p:cNvSpPr>
            <a:spLocks noGrp="1"/>
          </p:cNvSpPr>
          <p:nvPr>
            <p:ph idx="3" sz="quarter" type="body"/>
          </p:nvPr>
        </p:nvSpPr>
        <p:spPr/>
        <p:txBody>
          <a:bodyPr/>
          <a:lstStyle/>
          <a:p>
            <a:pPr lvl="0" indent="0" marL="1270000">
              <a:buNone/>
            </a:pPr>
            <a:r>
              <a:rPr sz="2000" b="1"/>
              <a:t>Note</a:t>
            </a:r>
          </a:p>
          <a:p>
            <a:pPr lvl="0" indent="0" marL="1270000">
              <a:buNone/>
            </a:pPr>
            <a:r>
              <a:rPr sz="2000" b="1"/>
              <a:t>✅ Key idea</a:t>
            </a:r>
          </a:p>
          <a:p>
            <a:pPr lvl="0" indent="0" marL="1270000">
              <a:buNone/>
            </a:pPr>
            <a:r>
              <a:rPr sz="2000"/>
              <a:t>A boxplot shows the summary; the jittered points show every real value underneath it. Show both when you can.</a:t>
            </a:r>
          </a:p>
        </p:txBody>
      </p:sp>
    </p:spTree>
  </p:cSl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02780"/>
          </a:xfrm>
          <a:solidFill>
            <a:srgbClr val="70121D"/>
          </a:solidFill>
        </p:spPr>
        <p:txBody>
          <a:bodyPr/>
          <a:lstStyle/>
          <a:p>
            <a:pPr lvl="0" indent="0" marL="0">
              <a:buNone/>
            </a:pPr>
            <a:r>
              <a:rPr/>
              <a:t>Save your plot</a:t>
            </a:r>
          </a:p>
        </p:txBody>
      </p:sp>
      <p:sp>
        <p:nvSpPr>
          <p:cNvPr id="3" name="Content Placeholder 2"/>
          <p:cNvSpPr>
            <a:spLocks noGrp="1"/>
          </p:cNvSpPr>
          <p:nvPr>
            <p:ph idx="1" sz="half"/>
          </p:nvPr>
        </p:nvSpPr>
        <p:spPr/>
        <p:txBody>
          <a:bodyPr/>
          <a:lstStyle/>
          <a:p>
            <a:pPr lvl="0" indent="0">
              <a:buNone/>
            </a:pPr>
            <a:r>
              <a:rPr>
                <a:solidFill>
                  <a:srgbClr val="003B4F"/>
                </a:solidFill>
                <a:latin typeface="Courier"/>
              </a:rPr>
              <a:t>needle_plot &lt;- </a:t>
            </a:r>
            <a:r>
              <a:rPr>
                <a:solidFill>
                  <a:srgbClr val="4758AB"/>
                </a:solidFill>
                <a:latin typeface="Courier"/>
              </a:rPr>
              <a:t>ggplot</a:t>
            </a:r>
            <a:r>
              <a:rPr>
                <a:solidFill>
                  <a:srgbClr val="003B4F"/>
                </a:solidFill>
                <a:latin typeface="Courier"/>
              </a:rPr>
              <a:t>(pine_df, </a:t>
            </a:r>
            <a:r>
              <a:rPr>
                <a:solidFill>
                  <a:srgbClr val="4758AB"/>
                </a:solidFill>
                <a:latin typeface="Courier"/>
              </a:rPr>
              <a:t>aes</a:t>
            </a:r>
            <a:r>
              <a:rPr>
                <a:solidFill>
                  <a:srgbClr val="003B4F"/>
                </a:solidFill>
                <a:latin typeface="Courier"/>
              </a:rPr>
              <a:t>(</a:t>
            </a:r>
            <a:r>
              <a:rPr>
                <a:solidFill>
                  <a:srgbClr val="657422"/>
                </a:solidFill>
                <a:latin typeface="Courier"/>
              </a:rPr>
              <a:t>x =</a:t>
            </a:r>
            <a:r>
              <a:rPr>
                <a:solidFill>
                  <a:srgbClr val="003B4F"/>
                </a:solidFill>
                <a:latin typeface="Courier"/>
              </a:rPr>
              <a:t> sun, </a:t>
            </a:r>
            <a:r>
              <a:rPr>
                <a:solidFill>
                  <a:srgbClr val="657422"/>
                </a:solidFill>
                <a:latin typeface="Courier"/>
              </a:rPr>
              <a:t>y =</a:t>
            </a:r>
            <a:r>
              <a:rPr>
                <a:solidFill>
                  <a:srgbClr val="003B4F"/>
                </a:solidFill>
                <a:latin typeface="Courier"/>
              </a:rPr>
              <a:t> length_mm)) </a:t>
            </a:r>
            <a:r>
              <a:rPr>
                <a:solidFill>
                  <a:srgbClr val="5E5E5E"/>
                </a:solidFill>
                <a:latin typeface="Courier"/>
              </a:rPr>
              <a:t>+</a:t>
            </a:r>
            <a:br/>
            <a:r>
              <a:rPr>
                <a:solidFill>
                  <a:srgbClr val="003B4F"/>
                </a:solidFill>
                <a:latin typeface="Courier"/>
              </a:rPr>
              <a:t>  </a:t>
            </a:r>
            <a:r>
              <a:rPr>
                <a:solidFill>
                  <a:srgbClr val="4758AB"/>
                </a:solidFill>
                <a:latin typeface="Courier"/>
              </a:rPr>
              <a:t>geom_boxplot</a:t>
            </a:r>
            <a:r>
              <a:rPr>
                <a:solidFill>
                  <a:srgbClr val="003B4F"/>
                </a:solidFill>
                <a:latin typeface="Courier"/>
              </a:rPr>
              <a:t>() </a:t>
            </a:r>
            <a:r>
              <a:rPr>
                <a:solidFill>
                  <a:srgbClr val="5E5E5E"/>
                </a:solidFill>
                <a:latin typeface="Courier"/>
              </a:rPr>
              <a:t>+</a:t>
            </a:r>
            <a:br/>
            <a:r>
              <a:rPr>
                <a:solidFill>
                  <a:srgbClr val="003B4F"/>
                </a:solidFill>
                <a:latin typeface="Courier"/>
              </a:rPr>
              <a:t>  </a:t>
            </a:r>
            <a:r>
              <a:rPr>
                <a:solidFill>
                  <a:srgbClr val="4758AB"/>
                </a:solidFill>
                <a:latin typeface="Courier"/>
              </a:rPr>
              <a:t>geom_jitter</a:t>
            </a:r>
            <a:r>
              <a:rPr>
                <a:solidFill>
                  <a:srgbClr val="003B4F"/>
                </a:solidFill>
                <a:latin typeface="Courier"/>
              </a:rPr>
              <a:t>(</a:t>
            </a:r>
            <a:r>
              <a:rPr>
                <a:solidFill>
                  <a:srgbClr val="657422"/>
                </a:solidFill>
                <a:latin typeface="Courier"/>
              </a:rPr>
              <a:t>width =</a:t>
            </a:r>
            <a:r>
              <a:rPr>
                <a:solidFill>
                  <a:srgbClr val="003B4F"/>
                </a:solidFill>
                <a:latin typeface="Courier"/>
              </a:rPr>
              <a:t> </a:t>
            </a:r>
            <a:r>
              <a:rPr>
                <a:solidFill>
                  <a:srgbClr val="AD0000"/>
                </a:solidFill>
                <a:latin typeface="Courier"/>
              </a:rPr>
              <a:t>0.15</a:t>
            </a:r>
            <a:r>
              <a:rPr>
                <a:solidFill>
                  <a:srgbClr val="003B4F"/>
                </a:solidFill>
                <a:latin typeface="Courier"/>
              </a:rPr>
              <a:t>, </a:t>
            </a:r>
            <a:r>
              <a:rPr>
                <a:solidFill>
                  <a:srgbClr val="657422"/>
                </a:solidFill>
                <a:latin typeface="Courier"/>
              </a:rPr>
              <a:t>alpha =</a:t>
            </a:r>
            <a:r>
              <a:rPr>
                <a:solidFill>
                  <a:srgbClr val="003B4F"/>
                </a:solidFill>
                <a:latin typeface="Courier"/>
              </a:rPr>
              <a:t> </a:t>
            </a:r>
            <a:r>
              <a:rPr>
                <a:solidFill>
                  <a:srgbClr val="AD0000"/>
                </a:solidFill>
                <a:latin typeface="Courier"/>
              </a:rPr>
              <a:t>0.6</a:t>
            </a:r>
            <a:r>
              <a:rPr>
                <a:solidFill>
                  <a:srgbClr val="003B4F"/>
                </a:solidFill>
                <a:latin typeface="Courier"/>
              </a:rPr>
              <a:t>, </a:t>
            </a:r>
            <a:r>
              <a:rPr>
                <a:solidFill>
                  <a:srgbClr val="657422"/>
                </a:solidFill>
                <a:latin typeface="Courier"/>
              </a:rPr>
              <a:t>color =</a:t>
            </a:r>
            <a:r>
              <a:rPr>
                <a:solidFill>
                  <a:srgbClr val="003B4F"/>
                </a:solidFill>
                <a:latin typeface="Courier"/>
              </a:rPr>
              <a:t> </a:t>
            </a:r>
            <a:r>
              <a:rPr>
                <a:solidFill>
                  <a:srgbClr val="20794D"/>
                </a:solidFill>
                <a:latin typeface="Courier"/>
              </a:rPr>
              <a:t>"tomato"</a:t>
            </a:r>
            <a:r>
              <a:rPr>
                <a:solidFill>
                  <a:srgbClr val="003B4F"/>
                </a:solidFill>
                <a:latin typeface="Courier"/>
              </a:rPr>
              <a:t>) </a:t>
            </a:r>
            <a:r>
              <a:rPr>
                <a:solidFill>
                  <a:srgbClr val="5E5E5E"/>
                </a:solidFill>
                <a:latin typeface="Courier"/>
              </a:rPr>
              <a:t>+</a:t>
            </a:r>
            <a:br/>
            <a:r>
              <a:rPr>
                <a:solidFill>
                  <a:srgbClr val="003B4F"/>
                </a:solidFill>
                <a:latin typeface="Courier"/>
              </a:rPr>
              <a:t>  </a:t>
            </a:r>
            <a:r>
              <a:rPr>
                <a:solidFill>
                  <a:srgbClr val="4758AB"/>
                </a:solidFill>
                <a:latin typeface="Courier"/>
              </a:rPr>
              <a:t>labs</a:t>
            </a:r>
            <a:r>
              <a:rPr>
                <a:solidFill>
                  <a:srgbClr val="003B4F"/>
                </a:solidFill>
                <a:latin typeface="Courier"/>
              </a:rPr>
              <a:t>(</a:t>
            </a:r>
            <a:r>
              <a:rPr>
                <a:solidFill>
                  <a:srgbClr val="657422"/>
                </a:solidFill>
                <a:latin typeface="Courier"/>
              </a:rPr>
              <a:t>x =</a:t>
            </a:r>
            <a:r>
              <a:rPr>
                <a:solidFill>
                  <a:srgbClr val="003B4F"/>
                </a:solidFill>
                <a:latin typeface="Courier"/>
              </a:rPr>
              <a:t> </a:t>
            </a:r>
            <a:r>
              <a:rPr>
                <a:solidFill>
                  <a:srgbClr val="20794D"/>
                </a:solidFill>
                <a:latin typeface="Courier"/>
              </a:rPr>
              <a:t>"Sun exposure"</a:t>
            </a:r>
            <a:r>
              <a:rPr>
                <a:solidFill>
                  <a:srgbClr val="003B4F"/>
                </a:solidFill>
                <a:latin typeface="Courier"/>
              </a:rPr>
              <a:t>, </a:t>
            </a:r>
            <a:r>
              <a:rPr>
                <a:solidFill>
                  <a:srgbClr val="657422"/>
                </a:solidFill>
                <a:latin typeface="Courier"/>
              </a:rPr>
              <a:t>y =</a:t>
            </a:r>
            <a:r>
              <a:rPr>
                <a:solidFill>
                  <a:srgbClr val="003B4F"/>
                </a:solidFill>
                <a:latin typeface="Courier"/>
              </a:rPr>
              <a:t> </a:t>
            </a:r>
            <a:r>
              <a:rPr>
                <a:solidFill>
                  <a:srgbClr val="20794D"/>
                </a:solidFill>
                <a:latin typeface="Courier"/>
              </a:rPr>
              <a:t>"Needle length (mm)"</a:t>
            </a:r>
            <a:r>
              <a:rPr>
                <a:solidFill>
                  <a:srgbClr val="003B4F"/>
                </a:solidFill>
                <a:latin typeface="Courier"/>
              </a:rPr>
              <a:t>)</a:t>
            </a:r>
            <a:br/>
            <a:br/>
            <a:r>
              <a:rPr>
                <a:solidFill>
                  <a:srgbClr val="4758AB"/>
                </a:solidFill>
                <a:latin typeface="Courier"/>
              </a:rPr>
              <a:t>ggsave</a:t>
            </a:r>
            <a:r>
              <a:rPr>
                <a:solidFill>
                  <a:srgbClr val="003B4F"/>
                </a:solidFill>
                <a:latin typeface="Courier"/>
              </a:rPr>
              <a:t>(</a:t>
            </a:r>
            <a:r>
              <a:rPr>
                <a:solidFill>
                  <a:srgbClr val="20794D"/>
                </a:solidFill>
                <a:latin typeface="Courier"/>
              </a:rPr>
              <a:t>"figures/needle_length.png"</a:t>
            </a:r>
            <a:r>
              <a:rPr>
                <a:solidFill>
                  <a:srgbClr val="003B4F"/>
                </a:solidFill>
                <a:latin typeface="Courier"/>
              </a:rPr>
              <a:t>,</a:t>
            </a:r>
            <a:br/>
            <a:r>
              <a:rPr>
                <a:solidFill>
                  <a:srgbClr val="003B4F"/>
                </a:solidFill>
                <a:latin typeface="Courier"/>
              </a:rPr>
              <a:t>       </a:t>
            </a:r>
            <a:r>
              <a:rPr>
                <a:solidFill>
                  <a:srgbClr val="657422"/>
                </a:solidFill>
                <a:latin typeface="Courier"/>
              </a:rPr>
              <a:t>plot =</a:t>
            </a:r>
            <a:r>
              <a:rPr>
                <a:solidFill>
                  <a:srgbClr val="003B4F"/>
                </a:solidFill>
                <a:latin typeface="Courier"/>
              </a:rPr>
              <a:t> needle_plot,</a:t>
            </a:r>
            <a:br/>
            <a:r>
              <a:rPr>
                <a:solidFill>
                  <a:srgbClr val="003B4F"/>
                </a:solidFill>
                <a:latin typeface="Courier"/>
              </a:rPr>
              <a:t>       </a:t>
            </a:r>
            <a:r>
              <a:rPr>
                <a:solidFill>
                  <a:srgbClr val="657422"/>
                </a:solidFill>
                <a:latin typeface="Courier"/>
              </a:rPr>
              <a:t>width =</a:t>
            </a:r>
            <a:r>
              <a:rPr>
                <a:solidFill>
                  <a:srgbClr val="003B4F"/>
                </a:solidFill>
                <a:latin typeface="Courier"/>
              </a:rPr>
              <a:t> </a:t>
            </a:r>
            <a:r>
              <a:rPr>
                <a:solidFill>
                  <a:srgbClr val="AD0000"/>
                </a:solidFill>
                <a:latin typeface="Courier"/>
              </a:rPr>
              <a:t>3</a:t>
            </a:r>
            <a:r>
              <a:rPr>
                <a:solidFill>
                  <a:srgbClr val="003B4F"/>
                </a:solidFill>
                <a:latin typeface="Courier"/>
              </a:rPr>
              <a:t>, </a:t>
            </a:r>
            <a:r>
              <a:rPr>
                <a:solidFill>
                  <a:srgbClr val="657422"/>
                </a:solidFill>
                <a:latin typeface="Courier"/>
              </a:rPr>
              <a:t>height =</a:t>
            </a:r>
            <a:r>
              <a:rPr>
                <a:solidFill>
                  <a:srgbClr val="003B4F"/>
                </a:solidFill>
                <a:latin typeface="Courier"/>
              </a:rPr>
              <a:t> </a:t>
            </a:r>
            <a:r>
              <a:rPr>
                <a:solidFill>
                  <a:srgbClr val="AD0000"/>
                </a:solidFill>
                <a:latin typeface="Courier"/>
              </a:rPr>
              <a:t>3</a:t>
            </a:r>
            <a:r>
              <a:rPr>
                <a:solidFill>
                  <a:srgbClr val="003B4F"/>
                </a:solidFill>
                <a:latin typeface="Courier"/>
              </a:rPr>
              <a:t>, </a:t>
            </a:r>
            <a:r>
              <a:rPr>
                <a:solidFill>
                  <a:srgbClr val="657422"/>
                </a:solidFill>
                <a:latin typeface="Courier"/>
              </a:rPr>
              <a:t>units =</a:t>
            </a:r>
            <a:r>
              <a:rPr>
                <a:solidFill>
                  <a:srgbClr val="003B4F"/>
                </a:solidFill>
                <a:latin typeface="Courier"/>
              </a:rPr>
              <a:t> </a:t>
            </a:r>
            <a:r>
              <a:rPr>
                <a:solidFill>
                  <a:srgbClr val="20794D"/>
                </a:solidFill>
                <a:latin typeface="Courier"/>
              </a:rPr>
              <a:t>"in"</a:t>
            </a:r>
            <a:r>
              <a:rPr>
                <a:solidFill>
                  <a:srgbClr val="003B4F"/>
                </a:solidFill>
                <a:latin typeface="Courier"/>
              </a:rPr>
              <a:t>, </a:t>
            </a:r>
            <a:r>
              <a:rPr>
                <a:solidFill>
                  <a:srgbClr val="657422"/>
                </a:solidFill>
                <a:latin typeface="Courier"/>
              </a:rPr>
              <a:t>dpi =</a:t>
            </a:r>
            <a:r>
              <a:rPr>
                <a:solidFill>
                  <a:srgbClr val="003B4F"/>
                </a:solidFill>
                <a:latin typeface="Courier"/>
              </a:rPr>
              <a:t> </a:t>
            </a:r>
            <a:r>
              <a:rPr>
                <a:solidFill>
                  <a:srgbClr val="AD0000"/>
                </a:solidFill>
                <a:latin typeface="Courier"/>
              </a:rPr>
              <a:t>300</a:t>
            </a:r>
            <a:r>
              <a:rPr>
                <a:solidFill>
                  <a:srgbClr val="003B4F"/>
                </a:solidFill>
                <a:latin typeface="Courier"/>
              </a:rPr>
              <a:t>)</a:t>
            </a:r>
          </a:p>
          <a:p>
            <a:pPr lvl="0" indent="0" marL="1270000">
              <a:buNone/>
            </a:pPr>
            <a:r>
              <a:rPr sz="2000" b="1"/>
              <a:t>Warning</a:t>
            </a:r>
          </a:p>
          <a:p>
            <a:pPr lvl="0" indent="0" marL="1270000">
              <a:buNone/>
            </a:pPr>
            <a:r>
              <a:rPr sz="2000" b="1"/>
              <a:t>⚠️ Watch out!</a:t>
            </a:r>
          </a:p>
          <a:p>
            <a:pPr lvl="0" indent="0" marL="1270000">
              <a:buNone/>
            </a:pPr>
            <a:r>
              <a:rPr sz="2000">
                <a:latin typeface="Courier"/>
              </a:rPr>
              <a:t>ggsave()</a:t>
            </a:r>
            <a:r>
              <a:rPr sz="2000"/>
              <a:t> wants the </a:t>
            </a:r>
            <a:r>
              <a:rPr sz="2000" b="1"/>
              <a:t>filename first</a:t>
            </a:r>
            <a:r>
              <a:rPr sz="2000"/>
              <a:t>, then </a:t>
            </a:r>
            <a:r>
              <a:rPr sz="2000">
                <a:latin typeface="Courier"/>
              </a:rPr>
              <a:t>plot =</a:t>
            </a:r>
            <a:r>
              <a:rPr sz="2000"/>
              <a:t>. Always use </a:t>
            </a:r>
            <a:r>
              <a:rPr sz="2000">
                <a:latin typeface="Courier"/>
              </a:rPr>
              <a:t>dpi = 300</a:t>
            </a:r>
            <a:r>
              <a:rPr sz="2000"/>
              <a:t> — print/poster quality.</a:t>
            </a:r>
          </a:p>
        </p:txBody>
      </p:sp>
      <p:sp>
        <p:nvSpPr>
          <p:cNvPr id="4" name="Content Placeholder 3"/>
          <p:cNvSpPr>
            <a:spLocks noGrp="1"/>
          </p:cNvSpPr>
          <p:nvPr>
            <p:ph idx="2" sz="half"/>
          </p:nvPr>
        </p:nvSpPr>
        <p:spPr/>
        <p:txBody>
          <a:bodyPr/>
          <a:lstStyle/>
          <a:p>
            <a:pPr lvl="0" indent="0" marL="1270000">
              <a:buNone/>
            </a:pPr>
            <a:r>
              <a:rPr sz="2000" b="1"/>
              <a:t>Note</a:t>
            </a:r>
          </a:p>
          <a:p>
            <a:pPr lvl="0" indent="0" marL="1270000">
              <a:buNone/>
            </a:pPr>
            <a:r>
              <a:rPr sz="2000" b="1"/>
              <a:t>📖 File format tip</a:t>
            </a:r>
          </a:p>
          <a:p>
            <a:pPr lvl="0" indent="0" marL="1270000">
              <a:buNone/>
            </a:pPr>
            <a:r>
              <a:rPr sz="2000"/>
              <a:t>Save figures as </a:t>
            </a:r>
            <a:r>
              <a:rPr sz="2000" b="1"/>
              <a:t>PNG</a:t>
            </a:r>
            <a:r>
              <a:rPr sz="2000"/>
              <a:t> for reports and submissions.</a:t>
            </a:r>
          </a:p>
        </p:txBody>
      </p:sp>
    </p:spTree>
  </p:cSl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02780"/>
          </a:xfrm>
          <a:solidFill>
            <a:srgbClr val="70121D"/>
          </a:solidFill>
        </p:spPr>
        <p:txBody>
          <a:bodyPr/>
          <a:lstStyle/>
          <a:p>
            <a:pPr lvl="0" indent="0" marL="0">
              <a:buNone/>
            </a:pPr>
            <a:r>
              <a:rPr/>
              <a:t>Wrap-up</a:t>
            </a:r>
          </a:p>
        </p:txBody>
      </p:sp>
      <p:sp>
        <p:nvSpPr>
          <p:cNvPr id="3" name="Content Placeholder 2"/>
          <p:cNvSpPr>
            <a:spLocks noGrp="1"/>
          </p:cNvSpPr>
          <p:nvPr>
            <p:ph idx="1" sz="half"/>
          </p:nvPr>
        </p:nvSpPr>
        <p:spPr/>
        <p:txBody>
          <a:bodyPr/>
          <a:lstStyle/>
          <a:p>
            <a:pPr lvl="0" indent="0" marL="0">
              <a:buNone/>
            </a:pPr>
            <a:r>
              <a:rPr/>
              <a:t>Today you:</a:t>
            </a:r>
          </a:p>
          <a:p>
            <a:pPr lvl="0"/>
            <a:r>
              <a:rPr/>
              <a:t>Turned a question into a testable </a:t>
            </a:r>
            <a:r>
              <a:rPr b="1"/>
              <a:t>H₀ / Hₐ</a:t>
            </a:r>
          </a:p>
          <a:p>
            <a:pPr lvl="0"/>
            <a:r>
              <a:rPr/>
              <a:t>Organized a project folder with </a:t>
            </a:r>
            <a:r>
              <a:rPr b="1"/>
              <a:t>data/scripts/figures</a:t>
            </a:r>
          </a:p>
          <a:p>
            <a:pPr lvl="0"/>
            <a:r>
              <a:rPr/>
              <a:t>Ran your first R code — objects, functions, vectors, packages</a:t>
            </a:r>
          </a:p>
          <a:p>
            <a:pPr lvl="0"/>
            <a:r>
              <a:rPr/>
              <a:t>Loaded real data and made — and saved — your </a:t>
            </a:r>
            <a:r>
              <a:rPr b="1"/>
              <a:t>first </a:t>
            </a:r>
            <a:r>
              <a:rPr b="1">
                <a:latin typeface="Courier"/>
              </a:rPr>
              <a:t>ggplot</a:t>
            </a:r>
          </a:p>
          <a:p>
            <a:pPr lvl="0" indent="0" marL="1270000">
              <a:buNone/>
            </a:pPr>
            <a:r>
              <a:rPr sz="2000" b="1"/>
              <a:t>Tip</a:t>
            </a:r>
          </a:p>
          <a:p>
            <a:pPr lvl="0" indent="0" marL="1270000">
              <a:buNone/>
            </a:pPr>
            <a:r>
              <a:rPr sz="2000" b="1"/>
              <a:t>🖐 Before next class</a:t>
            </a:r>
          </a:p>
          <a:p>
            <a:pPr lvl="0" indent="0" marL="1270000">
              <a:buNone/>
            </a:pPr>
            <a:r>
              <a:rPr sz="2000"/>
              <a:t>Finish the worksheet: load </a:t>
            </a:r>
            <a:r>
              <a:rPr sz="2000">
                <a:latin typeface="Courier"/>
              </a:rPr>
              <a:t>pine_needles.csv</a:t>
            </a:r>
            <a:r>
              <a:rPr sz="2000"/>
              <a:t>, run </a:t>
            </a:r>
            <a:r>
              <a:rPr sz="2000">
                <a:latin typeface="Courier"/>
              </a:rPr>
              <a:t>glimpse()</a:t>
            </a:r>
            <a:r>
              <a:rPr sz="2000"/>
              <a:t>, and make one more plot — </a:t>
            </a:r>
            <a:r>
              <a:rPr sz="2000">
                <a:latin typeface="Courier"/>
              </a:rPr>
              <a:t>length_mm</a:t>
            </a:r>
            <a:r>
              <a:rPr sz="2000"/>
              <a:t> by </a:t>
            </a:r>
            <a:r>
              <a:rPr sz="2000">
                <a:latin typeface="Courier"/>
              </a:rPr>
              <a:t>n_s</a:t>
            </a:r>
            <a:r>
              <a:rPr sz="2000"/>
              <a:t> this time. Save it to </a:t>
            </a:r>
            <a:r>
              <a:rPr sz="2000">
                <a:latin typeface="Courier"/>
              </a:rPr>
              <a:t>figures/</a:t>
            </a:r>
            <a:r>
              <a:rPr sz="2000"/>
              <a:t>.</a:t>
            </a:r>
          </a:p>
        </p:txBody>
      </p:sp>
      <p:sp>
        <p:nvSpPr>
          <p:cNvPr id="4" name="Content Placeholder 3"/>
          <p:cNvSpPr>
            <a:spLocks noGrp="1"/>
          </p:cNvSpPr>
          <p:nvPr>
            <p:ph idx="2" sz="half"/>
          </p:nvPr>
        </p:nvSpPr>
        <p:spPr/>
        <p:txBody>
          <a:bodyPr/>
          <a:lstStyle/>
          <a:p>
            <a:pPr lvl="0" indent="0" marL="1270000">
              <a:buNone/>
            </a:pPr>
            <a:r>
              <a:rPr sz="2000" b="1"/>
              <a:t>Note</a:t>
            </a:r>
          </a:p>
          <a:p>
            <a:pPr lvl="0" indent="0" marL="1270000">
              <a:buNone/>
            </a:pPr>
            <a:r>
              <a:rPr sz="2000" b="1"/>
              <a:t>Up next — Wrangling Your Data</a:t>
            </a:r>
          </a:p>
          <a:p>
            <a:pPr lvl="0"/>
            <a:r>
              <a:rPr sz="2000">
                <a:latin typeface="Courier"/>
              </a:rPr>
              <a:t>filter()</a:t>
            </a:r>
            <a:r>
              <a:rPr sz="2000"/>
              <a:t>, </a:t>
            </a:r>
            <a:r>
              <a:rPr sz="2000">
                <a:latin typeface="Courier"/>
              </a:rPr>
              <a:t>select()</a:t>
            </a:r>
            <a:r>
              <a:rPr sz="2000"/>
              <a:t>, </a:t>
            </a:r>
            <a:r>
              <a:rPr sz="2000">
                <a:latin typeface="Courier"/>
              </a:rPr>
              <a:t>mutate()</a:t>
            </a:r>
            <a:r>
              <a:rPr sz="2000"/>
              <a:t>, </a:t>
            </a:r>
            <a:r>
              <a:rPr sz="2000">
                <a:latin typeface="Courier"/>
              </a:rPr>
              <a:t>arrange()</a:t>
            </a:r>
          </a:p>
          <a:p>
            <a:pPr lvl="0"/>
            <a:r>
              <a:rPr sz="2000"/>
              <a:t>Cleaning a genuinely messy version of this dataset</a:t>
            </a:r>
          </a:p>
          <a:p>
            <a:pPr lvl="0"/>
            <a:r>
              <a:rPr sz="2000"/>
              <a:t>The pipe </a:t>
            </a:r>
            <a:r>
              <a:rPr sz="2000">
                <a:latin typeface="Courier"/>
              </a:rPr>
              <a:t>|&gt;</a:t>
            </a:r>
            <a:r>
              <a:rPr sz="2000"/>
              <a:t> and building a pipeline</a:t>
            </a:r>
          </a:p>
        </p:txBody>
      </p:sp>
    </p:spTree>
  </p:cSl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582780"/>
          </a:xfrm>
        </p:spPr>
        <p:txBody>
          <a:bodyPr/>
          <a:lstStyle/>
          <a:p>
            <a:pPr lvl="0" indent="0" marL="0">
              <a:buNone/>
            </a:pPr>
            <a:r>
              <a:rPr/>
              <a:t>Getting unstuck</a:t>
            </a:r>
          </a:p>
        </p:txBody>
      </p:sp>
      <p:sp>
        <p:nvSpPr>
          <p:cNvPr id="3" name="Content Placeholder 2"/>
          <p:cNvSpPr>
            <a:spLocks noGrp="1"/>
          </p:cNvSpPr>
          <p:nvPr>
            <p:ph idx="1"/>
          </p:nvPr>
        </p:nvSpPr>
        <p:spPr/>
        <p:txBody>
          <a:bodyPr/>
          <a:lstStyle/>
          <a:p>
            <a:pPr lvl="0" indent="0" marL="0">
              <a:buNone/>
            </a:pPr>
            <a:r>
              <a:rPr/>
              <a:t>When code breaks — and it will, that is normal:</a:t>
            </a:r>
          </a:p>
          <a:p>
            <a:pPr lvl="0" indent="-342900" marL="342900">
              <a:buAutoNum type="arabicPeriod"/>
            </a:pPr>
            <a:r>
              <a:rPr/>
              <a:t>Read the </a:t>
            </a:r>
            <a:r>
              <a:rPr b="1"/>
              <a:t>error message</a:t>
            </a:r>
            <a:r>
              <a:rPr/>
              <a:t> out loud; it usually names the line</a:t>
            </a:r>
          </a:p>
          <a:p>
            <a:pPr lvl="0" indent="-342900" marL="342900">
              <a:buAutoNum type="arabicPeriod"/>
            </a:pPr>
            <a:r>
              <a:rPr/>
              <a:t>Check the usual suspects: </a:t>
            </a:r>
            <a:r>
              <a:rPr>
                <a:latin typeface="Courier"/>
              </a:rPr>
              <a:t>library(tidyverse)</a:t>
            </a:r>
            <a:r>
              <a:rPr/>
              <a:t> loaded? Spelling? A missing </a:t>
            </a:r>
            <a:r>
              <a:rPr>
                <a:latin typeface="Courier"/>
              </a:rPr>
              <a:t>)</a:t>
            </a:r>
            <a:r>
              <a:rPr/>
              <a:t> or </a:t>
            </a:r>
            <a:r>
              <a:rPr>
                <a:latin typeface="Courier"/>
              </a:rPr>
              <a:t>+</a:t>
            </a:r>
            <a:r>
              <a:rPr/>
              <a:t> at the </a:t>
            </a:r>
            <a:r>
              <a:rPr i="1"/>
              <a:t>start</a:t>
            </a:r>
            <a:r>
              <a:rPr/>
              <a:t> of a line?</a:t>
            </a:r>
          </a:p>
          <a:p>
            <a:pPr lvl="0" indent="-342900" marL="342900">
              <a:buAutoNum type="arabicPeriod"/>
            </a:pPr>
            <a:r>
              <a:rPr>
                <a:latin typeface="Courier"/>
              </a:rPr>
              <a:t>?function_name</a:t>
            </a:r>
            <a:r>
              <a:rPr/>
              <a:t> opens the help page</a:t>
            </a:r>
          </a:p>
          <a:p>
            <a:pPr lvl="0" indent="-342900" marL="342900">
              <a:buAutoNum type="arabicPeriod"/>
            </a:pPr>
            <a:r>
              <a:rPr/>
              <a:t>Bring the </a:t>
            </a:r>
            <a:r>
              <a:rPr b="1"/>
              <a:t>exact error</a:t>
            </a:r>
            <a:r>
              <a:rPr/>
              <a:t> (copy-paste it) to class or office hours</a:t>
            </a:r>
          </a:p>
          <a:p>
            <a:pPr lvl="0" indent="0" marL="1270000">
              <a:buNone/>
            </a:pPr>
            <a:r>
              <a:rPr sz="2000" b="1"/>
              <a:t>Note</a:t>
            </a:r>
          </a:p>
          <a:p>
            <a:pPr lvl="0" indent="0" marL="1270000">
              <a:buNone/>
            </a:pPr>
            <a:r>
              <a:rPr sz="2000" b="1"/>
              <a:t>✅ Key idea</a:t>
            </a:r>
          </a:p>
          <a:p>
            <a:pPr lvl="0" indent="0" marL="1270000">
              <a:buNone/>
            </a:pPr>
            <a:r>
              <a:rPr sz="2000"/>
              <a:t>Every working scientist googles error messages daily. Getting stuck is not failing — it is the job.</a:t>
            </a:r>
          </a:p>
        </p:txBody>
      </p:sp>
    </p:spTree>
  </p:cSl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582780"/>
          </a:xfrm>
        </p:spPr>
        <p:txBody>
          <a:bodyPr/>
          <a:lstStyle/>
          <a:p>
            <a:pPr lvl="0" indent="0" marL="0">
              <a:buNone/>
            </a:pPr>
            <a:r>
              <a:rPr/>
              <a:t>Part 1 · Asking a Good Question</a:t>
            </a:r>
          </a:p>
        </p:txBody>
      </p:sp>
    </p:spTree>
  </p:cSl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02780"/>
          </a:xfrm>
          <a:solidFill>
            <a:srgbClr val="70121D"/>
          </a:solidFill>
        </p:spPr>
        <p:txBody>
          <a:bodyPr/>
          <a:lstStyle/>
          <a:p>
            <a:pPr lvl="0" indent="0" marL="0">
              <a:buNone/>
            </a:pPr>
            <a:r>
              <a:rPr/>
              <a:t>What makes something science?</a:t>
            </a:r>
          </a:p>
        </p:txBody>
      </p:sp>
      <p:sp>
        <p:nvSpPr>
          <p:cNvPr id="3" name="Content Placeholder 2"/>
          <p:cNvSpPr>
            <a:spLocks noGrp="1"/>
          </p:cNvSpPr>
          <p:nvPr>
            <p:ph idx="1" sz="half"/>
          </p:nvPr>
        </p:nvSpPr>
        <p:spPr/>
        <p:txBody>
          <a:bodyPr/>
          <a:lstStyle/>
          <a:p>
            <a:pPr lvl="0"/>
            <a:r>
              <a:rPr/>
              <a:t>Science makes </a:t>
            </a:r>
            <a:r>
              <a:rPr b="1"/>
              <a:t>predictions</a:t>
            </a:r>
            <a:r>
              <a:rPr/>
              <a:t> and tests them with a </a:t>
            </a:r>
            <a:r>
              <a:rPr b="1"/>
              <a:t>falsifiable</a:t>
            </a:r>
            <a:r>
              <a:rPr/>
              <a:t> approach — statistics</a:t>
            </a:r>
          </a:p>
          <a:p>
            <a:pPr lvl="0"/>
            <a:r>
              <a:rPr/>
              <a:t>A claim that could never be shown wrong is not testable, and not science</a:t>
            </a:r>
          </a:p>
          <a:p>
            <a:pPr lvl="0" indent="0" marL="0">
              <a:buNone/>
            </a:pPr>
            <a:r>
              <a:rPr b="1"/>
              <a:t>Example:</a:t>
            </a:r>
          </a:p>
          <a:p>
            <a:pPr lvl="0"/>
            <a:r>
              <a:rPr i="1"/>
              <a:t>“Needles on the sheltered side of a tree are longer”</a:t>
            </a:r>
            <a:r>
              <a:rPr/>
              <a:t> — testable ✅</a:t>
            </a:r>
          </a:p>
          <a:p>
            <a:pPr lvl="0"/>
            <a:r>
              <a:rPr i="1"/>
              <a:t>“The forest decides needle length”</a:t>
            </a:r>
            <a:r>
              <a:rPr/>
              <a:t> — not testable ❌</a:t>
            </a:r>
          </a:p>
        </p:txBody>
      </p:sp>
      <p:sp>
        <p:nvSpPr>
          <p:cNvPr id="4" name="Content Placeholder 3"/>
          <p:cNvSpPr>
            <a:spLocks noGrp="1"/>
          </p:cNvSpPr>
          <p:nvPr>
            <p:ph idx="2" sz="half"/>
          </p:nvPr>
        </p:nvSpPr>
        <p:spPr/>
        <p:txBody>
          <a:bodyPr/>
          <a:lstStyle/>
          <a:p>
            <a:pPr lvl="0" indent="0" marL="1270000">
              <a:buNone/>
            </a:pPr>
            <a:r>
              <a:rPr sz="2000" b="1"/>
              <a:t>Note</a:t>
            </a:r>
          </a:p>
          <a:p>
            <a:pPr lvl="0" indent="0" marL="1270000">
              <a:buNone/>
            </a:pPr>
            <a:r>
              <a:rPr sz="2000" b="1"/>
              <a:t>📖 New word</a:t>
            </a:r>
          </a:p>
          <a:p>
            <a:pPr lvl="0" indent="0" marL="1270000">
              <a:buNone/>
            </a:pPr>
            <a:r>
              <a:rPr sz="2000" b="1"/>
              <a:t>Falsifiable</a:t>
            </a:r>
            <a:r>
              <a:rPr sz="2000"/>
              <a:t> = a prediction that could, in principle, be proven wrong. A good hypothesis is one you could disprove.</a:t>
            </a:r>
          </a:p>
        </p:txBody>
      </p:sp>
    </p:spTree>
  </p:cSl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39485" y="78119"/>
            <a:ext cx="8229600" cy="607682"/>
          </a:xfrm>
        </p:spPr>
        <p:txBody>
          <a:bodyPr/>
          <a:lstStyle/>
          <a:p>
            <a:pPr lvl="0" indent="0" marL="0">
              <a:buNone/>
            </a:pPr>
            <a:r>
              <a:rPr/>
              <a:t>Two ways of reasoning toward that question</a:t>
            </a:r>
          </a:p>
        </p:txBody>
      </p:sp>
      <p:sp>
        <p:nvSpPr>
          <p:cNvPr id="3" name="Text Placeholder 2"/>
          <p:cNvSpPr>
            <a:spLocks noGrp="1"/>
          </p:cNvSpPr>
          <p:nvPr>
            <p:ph idx="1" type="body"/>
          </p:nvPr>
        </p:nvSpPr>
        <p:spPr/>
        <p:txBody>
          <a:bodyPr/>
          <a:lstStyle/>
          <a:p>
            <a:pPr lvl="0" indent="0" marL="0">
              <a:buNone/>
            </a:pPr>
            <a:r>
              <a:rPr b="1"/>
              <a:t>Inductive (specific → general)</a:t>
            </a:r>
          </a:p>
        </p:txBody>
      </p:sp>
      <p:pic>
        <p:nvPicPr>
          <p:cNvPr descr="images/inductive_phase.png" id="0" name="Picture 1"/>
          <p:cNvPicPr>
            <a:picLocks noGrp="1" noChangeAspect="1"/>
          </p:cNvPicPr>
          <p:nvPr/>
        </p:nvPicPr>
        <p:blipFill>
          <a:blip r:embed="rId2"/>
          <a:stretch>
            <a:fillRect/>
          </a:stretch>
        </p:blipFill>
        <p:spPr bwMode="auto">
          <a:xfrm>
            <a:off x="1447800" y="1270000"/>
            <a:ext cx="1778000" cy="2794000"/>
          </a:xfrm>
          <a:prstGeom prst="rect">
            <a:avLst/>
          </a:prstGeom>
          <a:noFill/>
          <a:ln w="9525">
            <a:noFill/>
            <a:headEnd/>
            <a:tailEnd/>
          </a:ln>
        </p:spPr>
      </p:pic>
      <p:sp>
        <p:nvSpPr>
          <p:cNvPr id="1" name="TextBox 3"/>
          <p:cNvSpPr txBox="1"/>
          <p:nvPr>
            <p:ph idx="1"/>
          </p:nvPr>
        </p:nvSpPr>
        <p:spPr>
          <a:xfrm>
            <a:off x="127000" y="4064000"/>
            <a:ext cx="4432300" cy="508000"/>
          </a:xfrm>
          <a:prstGeom prst="rect">
            <a:avLst/>
          </a:prstGeom>
          <a:noFill/>
        </p:spPr>
        <p:txBody>
          <a:bodyPr/>
          <a:lstStyle/>
          <a:p>
            <a:pPr lvl="0" indent="0" marL="0" algn="ctr">
              <a:buNone/>
            </a:pPr>
            <a:r>
              <a:rPr/>
              <a:t>Flowchart of the inductive reasoning phase, highlighted at the top: Information (observation, experiment, literature) leads to a Model, which leads to Hypothesis, then a testable Prediction, then a Test of Hypothesis that loops back via Yes/No decision points.</a:t>
            </a:r>
          </a:p>
        </p:txBody>
      </p:sp>
      <p:sp>
        <p:nvSpPr>
          <p:cNvPr id="4" name="Content Placeholder 3"/>
          <p:cNvSpPr>
            <a:spLocks noGrp="1"/>
          </p:cNvSpPr>
          <p:nvPr>
            <p:ph idx="2" sz="half"/>
          </p:nvPr>
        </p:nvSpPr>
        <p:spPr/>
        <p:txBody>
          <a:bodyPr/>
          <a:lstStyle/>
          <a:p>
            <a:pPr lvl="0" indent="0" marL="0">
              <a:buNone/>
            </a:pPr>
            <a:r>
              <a:rPr/>
              <a:t>You measure needles on a few trees, notice a pattern, and generalize: </a:t>
            </a:r>
            <a:r>
              <a:rPr i="1"/>
              <a:t>“needle length seems to vary with side of tree.”</a:t>
            </a:r>
          </a:p>
          <a:p>
            <a:pPr lvl="0" indent="0" marL="1270000">
              <a:buNone/>
            </a:pPr>
            <a:r>
              <a:rPr sz="2000" b="1"/>
              <a:t>Note</a:t>
            </a:r>
          </a:p>
          <a:p>
            <a:pPr lvl="0" indent="0" marL="1270000">
              <a:buNone/>
            </a:pPr>
            <a:r>
              <a:rPr sz="2000" b="1"/>
              <a:t>Weakness:</a:t>
            </a:r>
            <a:r>
              <a:rPr sz="2000"/>
              <a:t> the pattern held in your sample — it is not guaranteed to hold everywhere.</a:t>
            </a:r>
          </a:p>
        </p:txBody>
      </p:sp>
      <p:sp>
        <p:nvSpPr>
          <p:cNvPr id="5" name="Text Placeholder 4"/>
          <p:cNvSpPr>
            <a:spLocks noGrp="1"/>
          </p:cNvSpPr>
          <p:nvPr>
            <p:ph idx="3" sz="quarter" type="body"/>
          </p:nvPr>
        </p:nvSpPr>
        <p:spPr/>
        <p:txBody>
          <a:bodyPr/>
          <a:lstStyle/>
          <a:p>
            <a:pPr lvl="0" indent="0" marL="0">
              <a:buNone/>
            </a:pPr>
            <a:r>
              <a:rPr b="1"/>
              <a:t>Deductive (general → specific)</a:t>
            </a:r>
          </a:p>
        </p:txBody>
      </p:sp>
      <p:pic>
        <p:nvPicPr>
          <p:cNvPr descr="images/deductive_phase.png" id="0" name="Picture 1"/>
          <p:cNvPicPr>
            <a:picLocks noGrp="1" noChangeAspect="1"/>
          </p:cNvPicPr>
          <p:nvPr/>
        </p:nvPicPr>
        <p:blipFill>
          <a:blip r:embed="rId3"/>
          <a:stretch>
            <a:fillRect/>
          </a:stretch>
        </p:blipFill>
        <p:spPr bwMode="auto">
          <a:xfrm>
            <a:off x="5854700" y="1295400"/>
            <a:ext cx="1828800" cy="2768600"/>
          </a:xfrm>
          <a:prstGeom prst="rect">
            <a:avLst/>
          </a:prstGeom>
          <a:noFill/>
          <a:ln w="9525">
            <a:noFill/>
            <a:headEnd/>
            <a:tailEnd/>
          </a:ln>
        </p:spPr>
      </p:pic>
      <p:sp>
        <p:nvSpPr>
          <p:cNvPr id="1" name="TextBox 3"/>
          <p:cNvSpPr txBox="1"/>
          <p:nvPr>
            <p:ph idx="1"/>
          </p:nvPr>
        </p:nvSpPr>
        <p:spPr>
          <a:xfrm>
            <a:off x="4749800" y="4064000"/>
            <a:ext cx="4038600" cy="508000"/>
          </a:xfrm>
          <a:prstGeom prst="rect">
            <a:avLst/>
          </a:prstGeom>
          <a:noFill/>
        </p:spPr>
        <p:txBody>
          <a:bodyPr/>
          <a:lstStyle/>
          <a:p>
            <a:pPr lvl="0" indent="0" marL="0" algn="ctr">
              <a:buNone/>
            </a:pPr>
            <a:r>
              <a:rPr/>
              <a:t>The same scientific-reasoning flowchart as the inductive diagram, but with the deductive phase highlighted instead: starting from Hypothesis, moving to a testable Prediction and Test of Hypothesis, showing deduction as reasoning from a general rule down to a specific testable case.</a:t>
            </a:r>
          </a:p>
        </p:txBody>
      </p:sp>
      <p:sp>
        <p:nvSpPr>
          <p:cNvPr id="6" name="Content Placeholder 5"/>
          <p:cNvSpPr>
            <a:spLocks noGrp="1"/>
          </p:cNvSpPr>
          <p:nvPr>
            <p:ph idx="4" sz="quarter"/>
          </p:nvPr>
        </p:nvSpPr>
        <p:spPr/>
        <p:txBody>
          <a:bodyPr/>
          <a:lstStyle/>
          <a:p>
            <a:pPr lvl="0" indent="0" marL="0">
              <a:buNone/>
            </a:pPr>
            <a:r>
              <a:rPr/>
              <a:t>You start from a general rule — </a:t>
            </a:r>
            <a:r>
              <a:rPr i="1"/>
              <a:t>“exposure affects needle length”</a:t>
            </a:r>
            <a:r>
              <a:rPr/>
              <a:t> — and predict what a new tree should show, then check.</a:t>
            </a:r>
          </a:p>
          <a:p>
            <a:pPr lvl="0" indent="0" marL="1270000">
              <a:buNone/>
            </a:pPr>
            <a:r>
              <a:rPr sz="2000" b="1"/>
              <a:t>Note</a:t>
            </a:r>
          </a:p>
          <a:p>
            <a:pPr lvl="0" indent="0" marL="1270000">
              <a:buNone/>
            </a:pPr>
            <a:r>
              <a:rPr sz="2000" b="1"/>
              <a:t>Weakness:</a:t>
            </a:r>
            <a:r>
              <a:rPr sz="2000"/>
              <a:t> only as strong as the general rule you started from.</a:t>
            </a:r>
          </a:p>
        </p:txBody>
      </p:sp>
    </p:spTree>
  </p:cSl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indent="0" marL="1270000">
              <a:buNone/>
            </a:pPr>
            <a:r>
              <a:rPr sz="2000" b="1"/>
              <a:t>Tip</a:t>
            </a:r>
          </a:p>
          <a:p>
            <a:pPr lvl="0" indent="0" marL="1270000">
              <a:buNone/>
            </a:pPr>
            <a:r>
              <a:rPr sz="2000" b="1"/>
              <a:t>In practice we do both, back and forth</a:t>
            </a:r>
            <a:r>
              <a:rPr sz="2000"/>
              <a:t> — notice a pattern (induction), propose a rule, then test it on new data (deduction).</a:t>
            </a:r>
          </a:p>
        </p:txBody>
      </p:sp>
    </p:spTree>
  </p:cSl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02780"/>
          </a:xfrm>
          <a:solidFill>
            <a:srgbClr val="70121D"/>
          </a:solidFill>
        </p:spPr>
        <p:txBody>
          <a:bodyPr/>
          <a:lstStyle/>
          <a:p>
            <a:pPr lvl="0" indent="0" marL="0">
              <a:buNone/>
            </a:pPr>
            <a:r>
              <a:rPr/>
              <a:t>Our class question</a:t>
            </a:r>
          </a:p>
        </p:txBody>
      </p:sp>
      <p:sp>
        <p:nvSpPr>
          <p:cNvPr id="3" name="Content Placeholder 2"/>
          <p:cNvSpPr>
            <a:spLocks noGrp="1"/>
          </p:cNvSpPr>
          <p:nvPr>
            <p:ph idx="1" sz="half"/>
          </p:nvPr>
        </p:nvSpPr>
        <p:spPr/>
        <p:txBody>
          <a:bodyPr/>
          <a:lstStyle/>
          <a:p>
            <a:pPr lvl="0" indent="0" marL="0">
              <a:buNone/>
            </a:pPr>
            <a:r>
              <a:rPr/>
              <a:t>Pine needles on the </a:t>
            </a:r>
            <a:r>
              <a:rPr b="1"/>
              <a:t>north/shady</a:t>
            </a:r>
            <a:r>
              <a:rPr/>
              <a:t> side of a tree vs. the </a:t>
            </a:r>
            <a:r>
              <a:rPr b="1"/>
              <a:t>south/sunny</a:t>
            </a:r>
            <a:r>
              <a:rPr/>
              <a:t> side:</a:t>
            </a:r>
          </a:p>
          <a:p>
            <a:pPr lvl="0"/>
            <a:r>
              <a:rPr b="1"/>
              <a:t>Question:</a:t>
            </a:r>
          </a:p>
          <a:p>
            <a:pPr lvl="0"/>
            <a:r>
              <a:rPr b="1"/>
              <a:t>Prediction:</a:t>
            </a:r>
          </a:p>
          <a:p>
            <a:pPr lvl="0"/>
            <a:r>
              <a:rPr b="1"/>
              <a:t>H₀ (null):</a:t>
            </a:r>
          </a:p>
          <a:p>
            <a:pPr lvl="0"/>
            <a:r>
              <a:rPr b="1"/>
              <a:t>Hₐ (alternate):</a:t>
            </a:r>
          </a:p>
          <a:p>
            <a:pPr lvl="0" indent="0" marL="1270000">
              <a:buNone/>
            </a:pPr>
            <a:r>
              <a:rPr sz="2000" b="1"/>
              <a:t>Note</a:t>
            </a:r>
          </a:p>
          <a:p>
            <a:pPr lvl="0" indent="0" marL="1270000">
              <a:buNone/>
            </a:pPr>
            <a:r>
              <a:rPr sz="2000" b="1"/>
              <a:t>📖 New words</a:t>
            </a:r>
          </a:p>
          <a:p>
            <a:pPr lvl="0"/>
            <a:r>
              <a:rPr sz="2000" b="1"/>
              <a:t>Question</a:t>
            </a:r>
            <a:r>
              <a:rPr sz="2000"/>
              <a:t>: what is your question</a:t>
            </a:r>
          </a:p>
          <a:p>
            <a:pPr lvl="0"/>
            <a:r>
              <a:rPr sz="2000" b="1"/>
              <a:t>Precition</a:t>
            </a:r>
            <a:r>
              <a:rPr sz="2000"/>
              <a:t>: what do you think will happen</a:t>
            </a:r>
          </a:p>
          <a:p>
            <a:pPr lvl="0"/>
            <a:r>
              <a:rPr sz="2000" b="1"/>
              <a:t>H₀</a:t>
            </a:r>
            <a:r>
              <a:rPr sz="2000"/>
              <a:t> — the “nothing is happening” claim</a:t>
            </a:r>
          </a:p>
          <a:p>
            <a:pPr lvl="0"/>
            <a:r>
              <a:rPr sz="2000" b="1"/>
              <a:t>Hₐ</a:t>
            </a:r>
            <a:r>
              <a:rPr sz="2000"/>
              <a:t> — the claim we suspect might be true</a:t>
            </a:r>
          </a:p>
          <a:p>
            <a:pPr lvl="0"/>
            <a:r>
              <a:rPr sz="2000"/>
              <a:t>Note: Hₐ does </a:t>
            </a:r>
            <a:r>
              <a:rPr sz="2000" b="1"/>
              <a:t>NOT</a:t>
            </a:r>
            <a:r>
              <a:rPr sz="2000"/>
              <a:t> say </a:t>
            </a:r>
            <a:r>
              <a:rPr sz="2000" i="1"/>
              <a:t>which</a:t>
            </a:r>
            <a:r>
              <a:rPr sz="2000"/>
              <a:t> side is longer — that would be a </a:t>
            </a:r>
            <a:r>
              <a:rPr sz="2000" b="1"/>
              <a:t>prediction</a:t>
            </a:r>
            <a:r>
              <a:rPr sz="2000"/>
              <a:t>, a stronger, riskier claim</a:t>
            </a:r>
          </a:p>
        </p:txBody>
      </p:sp>
      <p:pic>
        <p:nvPicPr>
          <p:cNvPr descr="images/pine_needles.jpg" id="0" name="Picture 1"/>
          <p:cNvPicPr>
            <a:picLocks noGrp="1" noChangeAspect="1"/>
          </p:cNvPicPr>
          <p:nvPr/>
        </p:nvPicPr>
        <p:blipFill>
          <a:blip r:embed="rId2"/>
          <a:stretch>
            <a:fillRect/>
          </a:stretch>
        </p:blipFill>
        <p:spPr bwMode="auto">
          <a:xfrm>
            <a:off x="6121400" y="787400"/>
            <a:ext cx="2781300" cy="3708400"/>
          </a:xfrm>
          <a:prstGeom prst="rect">
            <a:avLst/>
          </a:prstGeom>
          <a:noFill/>
          <a:ln w="9525">
            <a:noFill/>
            <a:headEnd/>
            <a:tailEnd/>
          </a:ln>
        </p:spPr>
      </p:pic>
      <p:sp>
        <p:nvSpPr>
          <p:cNvPr id="1" name="TextBox 3"/>
          <p:cNvSpPr txBox="1"/>
          <p:nvPr>
            <p:ph idx="1"/>
          </p:nvPr>
        </p:nvSpPr>
        <p:spPr>
          <a:xfrm>
            <a:off x="6121400" y="4622800"/>
            <a:ext cx="2781300" cy="508000"/>
          </a:xfrm>
          <a:prstGeom prst="rect">
            <a:avLst/>
          </a:prstGeom>
          <a:noFill/>
        </p:spPr>
        <p:txBody>
          <a:bodyPr/>
          <a:lstStyle/>
          <a:p>
            <a:pPr lvl="0" indent="0" marL="0" algn="ctr">
              <a:buNone/>
            </a:pPr>
            <a:r>
              <a:rPr/>
              <a:t>Photo comparing needle length and bundle count across six pine species (Pinus ponderosa, nigra, resinosa, strobus, sylvestris, banksiana), showing needles ranging from long single pairs to short clusters of five, illustrating the kind of length measurement the class’s own pine-needle sampling will use.</a:t>
            </a:r>
          </a:p>
        </p:txBody>
      </p:sp>
    </p:spTree>
  </p:cSl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02780"/>
          </a:xfrm>
          <a:solidFill>
            <a:srgbClr val="70121D"/>
          </a:solidFill>
        </p:spPr>
        <p:txBody>
          <a:bodyPr/>
          <a:lstStyle/>
          <a:p>
            <a:pPr lvl="0" indent="0" marL="0">
              <a:buNone/>
            </a:pPr>
            <a:r>
              <a:rPr/>
              <a:t>Designing a defensible sample</a:t>
            </a:r>
          </a:p>
        </p:txBody>
      </p:sp>
      <p:sp>
        <p:nvSpPr>
          <p:cNvPr id="3" name="Content Placeholder 2"/>
          <p:cNvSpPr>
            <a:spLocks noGrp="1"/>
          </p:cNvSpPr>
          <p:nvPr>
            <p:ph idx="1" sz="half"/>
          </p:nvPr>
        </p:nvSpPr>
        <p:spPr/>
        <p:txBody>
          <a:bodyPr/>
          <a:lstStyle/>
          <a:p>
            <a:pPr lvl="0"/>
            <a:r>
              <a:rPr b="1"/>
              <a:t>Can we test this with needles from one tree?</a:t>
            </a:r>
          </a:p>
          <a:p>
            <a:pPr lvl="1"/>
            <a:r>
              <a:rPr/>
              <a:t>No — that tree could just happen to have short needles on one side due to other drivers.</a:t>
            </a:r>
          </a:p>
          <a:p>
            <a:pPr lvl="1"/>
            <a:r>
              <a:rPr/>
              <a:t>Treating many needles from </a:t>
            </a:r>
            <a:r>
              <a:rPr i="1"/>
              <a:t>one</a:t>
            </a:r>
            <a:r>
              <a:rPr/>
              <a:t> tree as if they were independent replicates is called </a:t>
            </a:r>
            <a:r>
              <a:rPr b="1"/>
              <a:t>pseudoreplication</a:t>
            </a:r>
            <a:r>
              <a:rPr/>
              <a:t> (Hurlbert 1984).</a:t>
            </a:r>
          </a:p>
          <a:p>
            <a:pPr lvl="0"/>
            <a:r>
              <a:rPr b="1"/>
              <a:t>The tree — not the needle — is the unit of replication.</a:t>
            </a:r>
          </a:p>
          <a:p>
            <a:pPr lvl="1"/>
            <a:r>
              <a:rPr/>
              <a:t>We need needles from </a:t>
            </a:r>
            <a:r>
              <a:rPr i="1"/>
              <a:t>many</a:t>
            </a:r>
            <a:r>
              <a:rPr/>
              <a:t> trees, sampled the same way each time.</a:t>
            </a:r>
          </a:p>
          <a:p>
            <a:pPr lvl="0"/>
            <a:r>
              <a:rPr b="1"/>
              <a:t>Randomize</a:t>
            </a:r>
            <a:r>
              <a:rPr/>
              <a:t> which trees and branches you sample, so your own bias doesn’t sneak into the data.</a:t>
            </a:r>
          </a:p>
          <a:p>
            <a:pPr lvl="0" indent="0" marL="1270000">
              <a:buNone/>
            </a:pPr>
            <a:r>
              <a:rPr sz="2000" b="1"/>
              <a:t>Important</a:t>
            </a:r>
          </a:p>
          <a:p>
            <a:pPr lvl="0" indent="0" marL="1270000">
              <a:buNone/>
            </a:pPr>
            <a:r>
              <a:rPr sz="2000" b="1"/>
              <a:t>Dependent vs. independent variables</a:t>
            </a:r>
          </a:p>
          <a:p>
            <a:pPr lvl="0"/>
            <a:r>
              <a:rPr sz="2000" b="1"/>
              <a:t>Independent (X):</a:t>
            </a:r>
            <a:r>
              <a:rPr sz="2000"/>
              <a:t> side of tree — what we group by</a:t>
            </a:r>
          </a:p>
          <a:p>
            <a:pPr lvl="0"/>
            <a:r>
              <a:rPr sz="2000" b="1"/>
              <a:t>Dependent (Y):</a:t>
            </a:r>
            <a:r>
              <a:rPr sz="2000"/>
              <a:t> needle length — what we measure</a:t>
            </a:r>
          </a:p>
        </p:txBody>
      </p:sp>
      <p:sp>
        <p:nvSpPr>
          <p:cNvPr id="4" name="Content Placeholder 3"/>
          <p:cNvSpPr>
            <a:spLocks noGrp="1"/>
          </p:cNvSpPr>
          <p:nvPr>
            <p:ph idx="2" sz="half"/>
          </p:nvPr>
        </p:nvSpPr>
        <p:spPr/>
        <p:txBody>
          <a:bodyPr/>
          <a:lstStyle/>
          <a:p>
            <a:pPr lvl="0" indent="0" marL="1270000">
              <a:buNone/>
            </a:pPr>
            <a:r>
              <a:rPr sz="2000" b="1"/>
              <a:t>Tip</a:t>
            </a:r>
          </a:p>
          <a:p>
            <a:pPr lvl="0" indent="0" marL="1270000">
              <a:buNone/>
            </a:pPr>
            <a:r>
              <a:rPr sz="2000" b="1"/>
              <a:t>🖐 Today in the field</a:t>
            </a:r>
          </a:p>
          <a:p>
            <a:pPr lvl="0" indent="0" marL="1270000">
              <a:buNone/>
            </a:pPr>
            <a:r>
              <a:rPr sz="2000"/>
              <a:t>Each group collects needles from the shady side </a:t>
            </a:r>
            <a:r>
              <a:rPr sz="2000" b="1"/>
              <a:t>and</a:t>
            </a:r>
            <a:r>
              <a:rPr sz="2000"/>
              <a:t> the sunny side of the same trees, using one agreed-on method — same height, same “mature needle” definition, same spot on the branch.</a:t>
            </a:r>
          </a:p>
          <a:p>
            <a:pPr lvl="0" indent="0" marL="1270000">
              <a:buNone/>
            </a:pPr>
            <a:r>
              <a:rPr sz="2000"/>
              <a:t>We are going to the field to collect pine needles - easy but yes… and then come back, decide how to measure, measure them, enter data in excel</a:t>
            </a:r>
          </a:p>
        </p:txBody>
      </p:sp>
    </p:spTree>
  </p:cSl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582780"/>
          </a:xfrm>
        </p:spPr>
        <p:txBody>
          <a:bodyPr/>
          <a:lstStyle/>
          <a:p>
            <a:pPr lvl="0" indent="0" marL="0">
              <a:buNone/>
            </a:pPr>
            <a:r>
              <a:rPr/>
              <a:t>Part 2 · Organizing Your Project</a:t>
            </a:r>
          </a:p>
        </p:txBody>
      </p:sp>
    </p:spTree>
  </p:cSld>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TotalTime>
  <Words>46</Words>
  <Application>Microsoft Macintosh PowerPoint</Application>
  <PresentationFormat>On-screen Show (16:9)</PresentationFormat>
  <Paragraphs>14</Paragraphs>
  <Slides>4</Slides>
  <Notes>2</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4</vt:i4>
      </vt:variant>
    </vt:vector>
  </HeadingPairs>
  <TitlesOfParts>
    <vt:vector size="7" baseType="lpstr">
      <vt:lpstr>Arial</vt:lpstr>
      <vt:lpstr>Calibri</vt:lpstr>
      <vt:lpstr>Office Theme</vt:lpstr>
      <vt:lpstr>Presentation Title</vt:lpstr>
      <vt:lpstr>Slide Title</vt:lpstr>
      <vt:lpstr>Section header</vt:lpstr>
      <vt:lpstr>Slide Title for Two-Content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Lecture: Getting Started</dc:title>
  <dc:creator>Bill Perry</dc:creator>
  <cp:keywords/>
  <dc:description>A question worth testing, a project worth organizing, and a first look at R, Positron, and ggplot — all built around one pine needle experiment.</dc:description>
  <dcterms:created xsi:type="dcterms:W3CDTF">2026-09-03T18:47:21Z</dcterms:created>
  <dcterms:modified xsi:type="dcterms:W3CDTF">2026-09-03T18:47:21Z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uthors">
    <vt:lpwstr/>
  </property>
  <property fmtid="{D5CDD505-2E9C-101B-9397-08002B2CF9AE}" pid="3" name="biblio-config">
    <vt:lpwstr>True</vt:lpwstr>
  </property>
  <property fmtid="{D5CDD505-2E9C-101B-9397-08002B2CF9AE}" pid="4" name="by-author">
    <vt:lpwstr/>
  </property>
  <property fmtid="{D5CDD505-2E9C-101B-9397-08002B2CF9AE}" pid="5" name="categories">
    <vt:lpwstr/>
  </property>
  <property fmtid="{D5CDD505-2E9C-101B-9397-08002B2CF9AE}" pid="6" name="execute">
    <vt:lpwstr/>
  </property>
  <property fmtid="{D5CDD505-2E9C-101B-9397-08002B2CF9AE}" pid="7" name="format">
    <vt:lpwstr/>
  </property>
  <property fmtid="{D5CDD505-2E9C-101B-9397-08002B2CF9AE}" pid="8" name="header-includes">
    <vt:lpwstr/>
  </property>
  <property fmtid="{D5CDD505-2E9C-101B-9397-08002B2CF9AE}" pid="9" name="include-after">
    <vt:lpwstr/>
  </property>
  <property fmtid="{D5CDD505-2E9C-101B-9397-08002B2CF9AE}" pid="10" name="include-before">
    <vt:lpwstr/>
  </property>
  <property fmtid="{D5CDD505-2E9C-101B-9397-08002B2CF9AE}" pid="11" name="knitr">
    <vt:lpwstr/>
  </property>
  <property fmtid="{D5CDD505-2E9C-101B-9397-08002B2CF9AE}" pid="12" name="labels">
    <vt:lpwstr/>
  </property>
  <property fmtid="{D5CDD505-2E9C-101B-9397-08002B2CF9AE}" pid="13" name="order">
    <vt:lpwstr>1</vt:lpwstr>
  </property>
  <property fmtid="{D5CDD505-2E9C-101B-9397-08002B2CF9AE}" pid="14" name="resources">
    <vt:lpwstr/>
  </property>
  <property fmtid="{D5CDD505-2E9C-101B-9397-08002B2CF9AE}" pid="15" name="subtitle">
    <vt:lpwstr>Asking a question, meeting R, and making your first graph</vt:lpwstr>
  </property>
  <property fmtid="{D5CDD505-2E9C-101B-9397-08002B2CF9AE}" pid="16" name="toc-title">
    <vt:lpwstr>Table of contents</vt:lpwstr>
  </property>
  <property fmtid="{D5CDD505-2E9C-101B-9397-08002B2CF9AE}" pid="17" name="week">
    <vt:lpwstr>1</vt:lpwstr>
  </property>
</Properties>
</file>