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31"/>
    <a:srgbClr val="701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26"/>
  </p:normalViewPr>
  <p:slideViewPr>
    <p:cSldViewPr snapToGrid="0" snapToObjects="1">
      <p:cViewPr varScale="1">
        <p:scale>
          <a:sx d="100" n="165"/>
          <a:sy d="100" n="165"/>
        </p:scale>
        <p:origin x="560" y="176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slide" Target="slides/slide23.xml" /><Relationship Id="rId25" Type="http://schemas.openxmlformats.org/officeDocument/2006/relationships/slide" Target="slides/slide24.xml" /><Relationship Id="rId26" Type="http://schemas.openxmlformats.org/officeDocument/2006/relationships/slide" Target="slides/slide25.xml" /><Relationship Id="rId27" Type="http://schemas.openxmlformats.org/officeDocument/2006/relationships/slide" Target="slides/slide26.xml" /><Relationship Id="rId28" Type="http://schemas.openxmlformats.org/officeDocument/2006/relationships/slide" Target="slides/slide27.xml" /><Relationship Id="rId29" Type="http://schemas.openxmlformats.org/officeDocument/2006/relationships/slide" Target="slides/slide28.xml" /><Relationship Id="rId30" Type="http://schemas.openxmlformats.org/officeDocument/2006/relationships/slide" Target="slides/slide29.xml" /><Relationship Id="rId31" Type="http://schemas.openxmlformats.org/officeDocument/2006/relationships/slide" Target="slides/slide30.xml" /><Relationship Id="rId32" Type="http://schemas.openxmlformats.org/officeDocument/2006/relationships/slide" Target="slides/slide31.xml" /><Relationship Id="rId33" Type="http://schemas.openxmlformats.org/officeDocument/2006/relationships/slide" Target="slides/slide32.xml" /><Relationship Id="rId34" Type="http://schemas.openxmlformats.org/officeDocument/2006/relationships/slide" Target="slides/slide33.xml" /><Relationship Id="rId35" Type="http://schemas.openxmlformats.org/officeDocument/2006/relationships/slide" Target="slides/slide34.xml" /><Relationship Id="rId37" Type="http://schemas.openxmlformats.org/officeDocument/2006/relationships/viewProps" Target="viewProps.xml" /><Relationship Id="rId3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39" Type="http://schemas.openxmlformats.org/officeDocument/2006/relationships/tableStyles" Target="tableStyles.xml" /><Relationship Id="rId38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22" y="565689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4605"/>
            <a:ext cx="9089756" cy="3914289"/>
          </a:xfrm>
        </p:spPr>
        <p:txBody>
          <a:bodyPr>
            <a:normAutofit/>
          </a:bodyPr>
          <a:lstStyle>
            <a:lvl1pPr marL="230188" indent="-230188">
              <a:tabLst/>
              <a:defRPr sz="1800"/>
            </a:lvl1pPr>
            <a:lvl2pPr marL="514350" indent="-284163">
              <a:spcBef>
                <a:spcPts val="0"/>
              </a:spcBef>
              <a:tabLst/>
              <a:defRPr sz="1600"/>
            </a:lvl2pPr>
            <a:lvl3pPr marL="692150" indent="-177800">
              <a:spcBef>
                <a:spcPts val="0"/>
              </a:spcBef>
              <a:tabLst/>
              <a:defRPr sz="1400"/>
            </a:lvl3pPr>
            <a:lvl4pPr marL="914400" indent="-222250">
              <a:spcBef>
                <a:spcPts val="0"/>
              </a:spcBef>
              <a:tabLst/>
              <a:defRPr sz="1400"/>
            </a:lvl4pPr>
            <a:lvl5pPr marL="1146175" indent="-231775">
              <a:spcBef>
                <a:spcPts val="0"/>
              </a:spcBef>
              <a:tabLst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1649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>
            <a:lvl1pPr algn="l">
              <a:defRPr b="0">
                <a:solidFill>
                  <a:srgbClr val="FDCC3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0" y="662663"/>
            <a:ext cx="6010759" cy="4480837"/>
          </a:xfrm>
        </p:spPr>
        <p:txBody>
          <a:bodyPr>
            <a:normAutofit/>
          </a:bodyPr>
          <a:lstStyle>
            <a:lvl1pPr marL="230188" indent="-230188">
              <a:tabLst/>
              <a:defRPr sz="1800"/>
            </a:lvl1pPr>
            <a:lvl2pPr marL="460375" indent="-230188">
              <a:tabLst/>
              <a:defRPr sz="1600"/>
            </a:lvl2pPr>
            <a:lvl3pPr marL="630238" indent="-169863">
              <a:tabLst/>
              <a:defRPr sz="1400"/>
            </a:lvl3pPr>
            <a:lvl4pPr marL="914400" indent="-284163">
              <a:tabLst/>
              <a:defRPr sz="1400"/>
            </a:lvl4pPr>
            <a:lvl5pPr marL="1146175" indent="-231775">
              <a:tabLst/>
              <a:defRPr sz="14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9580" y="662664"/>
            <a:ext cx="2790986" cy="4480836"/>
          </a:xfrm>
        </p:spPr>
        <p:txBody>
          <a:bodyPr>
            <a:normAutofit/>
          </a:bodyPr>
          <a:lstStyle>
            <a:lvl1pPr marL="342900" indent="-342900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7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6125" indent="-285750"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5987" indent="-285750"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285750"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230188" lvl="0" indent="-230188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marL="460375" lvl="1" indent="-230188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Second level</a:t>
            </a:r>
          </a:p>
          <a:p>
            <a:pPr marL="630238" lvl="2" indent="-169863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Third level</a:t>
            </a:r>
          </a:p>
          <a:p>
            <a:pPr marL="914400" lvl="3" indent="-284163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Fourth level</a:t>
            </a:r>
          </a:p>
          <a:p>
            <a:pPr marL="1146175" lvl="4" indent="-231775" algn="l" defTabSz="342900" rtl="0" eaLnBrk="1" latinLnBrk="0" hangingPunct="1">
              <a:spcBef>
                <a:spcPct val="20000"/>
              </a:spcBef>
              <a:buFont typeface="Arial"/>
              <a:buChar char="»"/>
              <a:tabLst/>
            </a:pPr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01" y="802623"/>
            <a:ext cx="4435799" cy="479822"/>
          </a:xfrm>
        </p:spPr>
        <p:txBody>
          <a:bodyPr anchor="b">
            <a:normAutofit/>
          </a:bodyPr>
          <a:lstStyle>
            <a:lvl1pPr marL="0" indent="0">
              <a:buNone/>
              <a:defRPr sz="16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201" y="1282444"/>
            <a:ext cx="4435799" cy="3305054"/>
          </a:xfrm>
        </p:spPr>
        <p:txBody>
          <a:bodyPr/>
          <a:lstStyle>
            <a:lvl1pPr>
              <a:defRPr sz="16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14" y="823389"/>
            <a:ext cx="4041775" cy="479822"/>
          </a:xfrm>
        </p:spPr>
        <p:txBody>
          <a:bodyPr anchor="b">
            <a:normAutofit/>
          </a:bodyPr>
          <a:lstStyle>
            <a:lvl1pPr marL="0" indent="0">
              <a:buNone/>
              <a:defRPr sz="16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14" y="1303210"/>
            <a:ext cx="4041775" cy="3284288"/>
          </a:xfrm>
        </p:spPr>
        <p:txBody>
          <a:bodyPr/>
          <a:lstStyle>
            <a:lvl1pPr>
              <a:defRPr sz="16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0" y="960804"/>
            <a:ext cx="5238426" cy="38064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960803"/>
            <a:ext cx="3541363" cy="3518297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0" y="102393"/>
            <a:ext cx="8934774" cy="582780"/>
          </a:xfrm>
          <a:prstGeom prst="rect">
            <a:avLst/>
          </a:prstGeom>
          <a:solidFill>
            <a:srgbClr val="70121D"/>
          </a:solidFill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77489" y="781696"/>
            <a:ext cx="8934773" cy="3914289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kern="1200" sz="2800">
          <a:solidFill>
            <a:srgbClr val="FDCC3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ts val="0"/>
        </a:spcBef>
        <a:buFont typeface="Arial"/>
        <a:buChar char="•"/>
        <a:defRPr b="0"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ts val="0"/>
        </a:spcBef>
        <a:buFont typeface="Arial"/>
        <a:buChar char="–"/>
        <a:defRPr kern="1200" sz="16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ts val="0"/>
        </a:spcBef>
        <a:buFont typeface="Arial"/>
        <a:buChar char="•"/>
        <a:defRPr kern="1200" sz="16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ts val="0"/>
        </a:spcBef>
        <a:buFont typeface="Arial"/>
        <a:buChar char="–"/>
        <a:defRPr kern="1200" sz="16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ts val="0"/>
        </a:spcBef>
        <a:buFont typeface="Arial"/>
        <a:buChar char="»"/>
        <a:defRPr kern="1200" sz="16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3.png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4.png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5.png" 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6.png" /></Relationships>
</file>

<file path=ppt/slides/_rels/slide1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7.png" /></Relationships>
</file>

<file path=ppt/slides/_rels/slide18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8.png" /></Relationships>
</file>

<file path=ppt/slides/_rels/slide19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9.png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1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10.png" /></Relationships>
</file>

<file path=ppt/slides/_rels/slide2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3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11.png" /></Relationships>
</file>

<file path=ppt/slides/_rels/slide2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5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3" Type="http://schemas.openxmlformats.org/officeDocument/2006/relationships/image" Target="../media/image13.png" /><Relationship Id="rId2" Type="http://schemas.openxmlformats.org/officeDocument/2006/relationships/image" Target="../media/image12.png" /></Relationships>
</file>

<file path=ppt/slides/_rels/slide2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7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0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14.png" /></Relationships>
</file>

<file path=ppt/slides/_rels/slide31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32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15.png" /></Relationships>
</file>

<file path=ppt/slides/_rels/slide3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3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1.png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2.png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/>
          <a:lstStyle/>
          <a:p>
            <a:pPr lvl="0" indent="0" marL="0">
              <a:buNone/>
            </a:pPr>
            <a:r>
              <a:rPr/>
              <a:t>Lecture: Graphing Effectively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55722" y="565689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Boxplots, group comparisons, and saving a publication-ready figure</a:t>
            </a:r>
            <a:br/>
            <a:br/>
            <a:r>
              <a:rPr/>
              <a:t>Bill Perry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Before </a:t>
            </a:r>
            <a:r>
              <a:rPr>
                <a:latin typeface="Courier"/>
              </a:rPr>
              <a:t>labs()</a:t>
            </a:r>
            <a:r>
              <a:rPr/>
              <a:t> — Never Ship This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(pine_df, 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n_s,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length_mm, </a:t>
            </a:r>
            <a:r>
              <a:rPr>
                <a:solidFill>
                  <a:srgbClr val="657422"/>
                </a:solidFill>
                <a:latin typeface="Courier"/>
              </a:rPr>
              <a:t>fill =</a:t>
            </a:r>
            <a:r>
              <a:rPr>
                <a:solidFill>
                  <a:srgbClr val="003B4F"/>
                </a:solidFill>
                <a:latin typeface="Courier"/>
              </a:rPr>
              <a:t> n_s))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geom_boxplot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0.6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outlier.shape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NA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base_size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9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legend.position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"none"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</p:txBody>
      </p:sp>
      <p:pic>
        <p:nvPicPr>
          <p:cNvPr descr="graphing_effectively_lecture_files/figure-pptx/unnamed-chunk-5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31800" y="1270000"/>
            <a:ext cx="3810000" cy="33020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Important</a:t>
            </a:r>
          </a:p>
          <a:p>
            <a:pPr lvl="0" indent="0" marL="1270000">
              <a:buNone/>
            </a:pPr>
            <a:r>
              <a:rPr sz="2000"/>
              <a:t>The x-axis reads </a:t>
            </a:r>
            <a:r>
              <a:rPr sz="2000">
                <a:latin typeface="Courier"/>
              </a:rPr>
              <a:t>n_s</a:t>
            </a:r>
            <a:r>
              <a:rPr sz="2000"/>
              <a:t> and the y-axis reads </a:t>
            </a:r>
            <a:r>
              <a:rPr sz="2000">
                <a:latin typeface="Courier"/>
              </a:rPr>
              <a:t>length_mm</a:t>
            </a:r>
            <a:r>
              <a:rPr sz="2000"/>
              <a:t> — the literal </a:t>
            </a:r>
            <a:r>
              <a:rPr sz="2000" b="1"/>
              <a:t>column names</a:t>
            </a:r>
            <a:r>
              <a:rPr sz="2000"/>
              <a:t>, not something a reader outside your lab would understand.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Warning</a:t>
            </a:r>
          </a:p>
          <a:p>
            <a:pPr lvl="0" indent="0" marL="1270000">
              <a:buNone/>
            </a:pPr>
            <a:r>
              <a:rPr sz="2000" b="1"/>
              <a:t>⚠️ Watch out!</a:t>
            </a:r>
          </a:p>
          <a:p>
            <a:pPr lvl="0" indent="0" marL="1270000">
              <a:buNone/>
            </a:pPr>
            <a:r>
              <a:rPr sz="2000"/>
              <a:t>A plot with default column-name axes is a plot that only makes sense to </a:t>
            </a:r>
            <a:r>
              <a:rPr sz="2000" i="1"/>
              <a:t>you</a:t>
            </a:r>
            <a:r>
              <a:rPr sz="2000"/>
              <a:t>, today. Six months from now, even you may not remember what </a:t>
            </a:r>
            <a:r>
              <a:rPr sz="2000">
                <a:latin typeface="Courier"/>
              </a:rPr>
              <a:t>n_s</a:t>
            </a:r>
            <a:r>
              <a:rPr sz="2000"/>
              <a:t> meant.</a:t>
            </a:r>
          </a:p>
        </p:txBody>
      </p:sp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>
                <a:latin typeface="Courier"/>
              </a:rPr>
              <a:t>labs()</a:t>
            </a:r>
            <a:r>
              <a:rPr/>
              <a:t> — Every Piece of Text on the Plot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(pine_df, 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n_s,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length_mm, </a:t>
            </a:r>
            <a:r>
              <a:rPr>
                <a:solidFill>
                  <a:srgbClr val="657422"/>
                </a:solidFill>
                <a:latin typeface="Courier"/>
              </a:rPr>
              <a:t>fill =</a:t>
            </a:r>
            <a:r>
              <a:rPr>
                <a:solidFill>
                  <a:srgbClr val="003B4F"/>
                </a:solidFill>
                <a:latin typeface="Courier"/>
              </a:rPr>
              <a:t> n_s))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geom_boxplot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0.6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outlier.shape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NA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"Needle Length by Side of Tree"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subtitle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"Four field teams, four trees"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"Side of tree (shady = n, sunny = s)"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"Needle length (mm)"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fill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"Side"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caption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"Data: pine_needles.csv"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base_size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9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legend.position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"none"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</p:txBody>
      </p:sp>
      <p:pic>
        <p:nvPicPr>
          <p:cNvPr descr="graphing_effectively_lecture_files/figure-pptx/unnamed-chunk-6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31800" y="1270000"/>
            <a:ext cx="3810000" cy="33020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One function, five jobs: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749800" y="1295400"/>
          <a:ext cx="4038600" cy="3276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9300"/>
                <a:gridCol w="20193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Argument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Controls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title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main title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subtitle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smaller text under the title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x</a:t>
                      </a:r>
                      <a:r>
                        <a:rPr/>
                        <a:t> / </a:t>
                      </a:r>
                      <a:r>
                        <a:rPr>
                          <a:latin typeface="Courier"/>
                        </a:rPr>
                        <a:t>y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axis labels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caption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small text, bottom-right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color</a:t>
                      </a:r>
                      <a:r>
                        <a:rPr/>
                        <a:t>/</a:t>
                      </a:r>
                      <a:r>
                        <a:rPr>
                          <a:latin typeface="Courier"/>
                        </a:rPr>
                        <a:t>fill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legend title</a:t>
                      </a:r>
                      <a:r>
                        <a:rPr/>
                        <a:t> for that aesthetic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6" name="Content Placeholder 5"/>
          <p:cNvSpPr>
            <a:spLocks noGrp="1"/>
          </p:cNvSpPr>
          <p:nvPr>
            <p:ph idx="4" sz="quarter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 indent="0" marL="1270000">
              <a:buNone/>
            </a:pPr>
            <a:r>
              <a:rPr sz="2000">
                <a:latin typeface="Courier"/>
              </a:rPr>
              <a:t>labs()</a:t>
            </a:r>
            <a:r>
              <a:rPr sz="2000"/>
              <a:t> never touches the data or the statistics — only what a reader sees written on the plot. Change it freely.</a:t>
            </a:r>
          </a:p>
        </p:txBody>
      </p:sp>
    </p:spTree>
  </p:cSld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>
                <a:latin typeface="Courier"/>
              </a:rPr>
              <a:t>labs()</a:t>
            </a:r>
            <a:r>
              <a:rPr/>
              <a:t> — the Legend Title Trap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Whichever aesthetic name you mapped, use that same name in labs()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(pine_df, 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n_s,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length_mm,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group))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geom_point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position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position_jitter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width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0.15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seed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42</a:t>
            </a:r>
            <a:r>
              <a:rPr>
                <a:solidFill>
                  <a:srgbClr val="003B4F"/>
                </a:solidFill>
                <a:latin typeface="Courier"/>
              </a:rPr>
              <a:t>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"Field team"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# matches aes(color = group)</a:t>
            </a:r>
          </a:p>
        </p:txBody>
      </p:sp>
      <p:pic>
        <p:nvPicPr>
          <p:cNvPr descr="graphing_effectively_lecture_files/figure-pptx/unnamed-chunk-7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31800" y="1270000"/>
            <a:ext cx="3810000" cy="33020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Warning</a:t>
            </a:r>
          </a:p>
          <a:p>
            <a:pPr lvl="0" indent="0" marL="1270000">
              <a:buNone/>
            </a:pPr>
            <a:r>
              <a:rPr sz="2000" b="1"/>
              <a:t>⚠️ Watch out!</a:t>
            </a:r>
          </a:p>
          <a:p>
            <a:pPr lvl="0" indent="0" marL="1270000">
              <a:buNone/>
            </a:pPr>
            <a:r>
              <a:rPr sz="2000"/>
              <a:t>The legend title comes from whatever you write for </a:t>
            </a:r>
            <a:r>
              <a:rPr sz="2000" b="1"/>
              <a:t>the aesthetic you mapped</a:t>
            </a:r>
            <a:r>
              <a:rPr sz="2000"/>
              <a:t> — </a:t>
            </a:r>
            <a:r>
              <a:rPr sz="2000">
                <a:latin typeface="Courier"/>
              </a:rPr>
              <a:t>color = "Field team"</a:t>
            </a:r>
            <a:r>
              <a:rPr sz="2000"/>
              <a:t> in </a:t>
            </a:r>
            <a:r>
              <a:rPr sz="2000">
                <a:latin typeface="Courier"/>
              </a:rPr>
              <a:t>labs()</a:t>
            </a:r>
            <a:r>
              <a:rPr sz="2000"/>
              <a:t> relabels a </a:t>
            </a:r>
            <a:r>
              <a:rPr sz="2000">
                <a:latin typeface="Courier"/>
              </a:rPr>
              <a:t>color =</a:t>
            </a:r>
            <a:r>
              <a:rPr sz="2000"/>
              <a:t> mapping. Write </a:t>
            </a:r>
            <a:r>
              <a:rPr sz="2000">
                <a:latin typeface="Courier"/>
              </a:rPr>
              <a:t>fill = "..."</a:t>
            </a:r>
            <a:r>
              <a:rPr sz="2000"/>
              <a:t> instead and it does nothing, because this plot never mapped </a:t>
            </a:r>
            <a:r>
              <a:rPr sz="2000">
                <a:latin typeface="Courier"/>
              </a:rPr>
              <a:t>fill</a:t>
            </a:r>
            <a:r>
              <a:rPr sz="2000"/>
              <a:t>.</a:t>
            </a:r>
          </a:p>
        </p:txBody>
      </p:sp>
    </p:spTree>
  </p:cSld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3 · Mapping Color by Group</a:t>
            </a:r>
          </a:p>
        </p:txBody>
      </p:sp>
    </p:spTree>
  </p:cSld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Mapping Color by Group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pine_team_plot &lt;-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(pine_df, 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n_s,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length_mm,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group))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geom_point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position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position_jitter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width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0.15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seed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42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2.5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0.8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"Needle Length by Side, Colored by Team"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"Side of tree"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"Needle length (mm)"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"Field team"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base_size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9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pine_team_plot</a:t>
            </a:r>
          </a:p>
        </p:txBody>
      </p:sp>
      <p:pic>
        <p:nvPicPr>
          <p:cNvPr descr="graphing_effectively_lecture_files/figure-pptx/unnamed-chunk-8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31800" y="1270000"/>
            <a:ext cx="3810000" cy="33020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/>
            <a:r>
              <a:rPr>
                <a:latin typeface="Courier"/>
              </a:rPr>
              <a:t>color = group</a:t>
            </a:r>
            <a:r>
              <a:rPr/>
              <a:t> maps a </a:t>
            </a:r>
            <a:r>
              <a:rPr b="1"/>
              <a:t>third variable</a:t>
            </a:r>
            <a:r>
              <a:rPr/>
              <a:t> onto the plot — no new geom needed</a:t>
            </a:r>
          </a:p>
          <a:p>
            <a:pPr lvl="0"/>
            <a:r>
              <a:rPr>
                <a:latin typeface="Courier"/>
              </a:rPr>
              <a:t>ggplot</a:t>
            </a:r>
            <a:r>
              <a:rPr/>
              <a:t> auto-builds the legend and picks colors for you</a:t>
            </a:r>
          </a:p>
          <a:p>
            <a:pPr lvl="0"/>
            <a:r>
              <a:rPr/>
              <a:t>Mapping inside </a:t>
            </a:r>
            <a:r>
              <a:rPr>
                <a:latin typeface="Courier"/>
              </a:rPr>
              <a:t>aes()</a:t>
            </a:r>
            <a:r>
              <a:rPr/>
              <a:t> always means “vary this by data” — not “make everything this color”</a:t>
            </a:r>
          </a:p>
          <a:p>
            <a:pPr lvl="0" indent="0" marL="1270000">
              <a:buNone/>
            </a:pPr>
            <a:r>
              <a:rPr sz="2000" b="1"/>
              <a:t>Warning</a:t>
            </a:r>
          </a:p>
          <a:p>
            <a:pPr lvl="0" indent="0" marL="1270000">
              <a:buNone/>
            </a:pPr>
            <a:r>
              <a:rPr sz="2000" b="1"/>
              <a:t>⚠️ Watch out!</a:t>
            </a:r>
          </a:p>
          <a:p>
            <a:pPr lvl="0" indent="0" marL="1270000">
              <a:buNone/>
            </a:pPr>
            <a:r>
              <a:rPr sz="2000">
                <a:latin typeface="Courier"/>
              </a:rPr>
              <a:t>color = "darkblue"</a:t>
            </a:r>
            <a:r>
              <a:rPr sz="2000"/>
              <a:t> </a:t>
            </a:r>
            <a:r>
              <a:rPr sz="2000" b="1"/>
              <a:t>outside</a:t>
            </a:r>
            <a:r>
              <a:rPr sz="2000"/>
              <a:t> </a:t>
            </a:r>
            <a:r>
              <a:rPr sz="2000">
                <a:latin typeface="Courier"/>
              </a:rPr>
              <a:t>aes()</a:t>
            </a:r>
            <a:r>
              <a:rPr sz="2000"/>
              <a:t> sets one fixed color. </a:t>
            </a:r>
            <a:r>
              <a:rPr sz="2000">
                <a:latin typeface="Courier"/>
              </a:rPr>
              <a:t>color = group</a:t>
            </a:r>
            <a:r>
              <a:rPr sz="2000"/>
              <a:t> </a:t>
            </a:r>
            <a:r>
              <a:rPr sz="2000" b="1"/>
              <a:t>inside</a:t>
            </a:r>
            <a:r>
              <a:rPr sz="2000"/>
              <a:t> </a:t>
            </a:r>
            <a:r>
              <a:rPr sz="2000">
                <a:latin typeface="Courier"/>
              </a:rPr>
              <a:t>aes()</a:t>
            </a:r>
            <a:r>
              <a:rPr sz="2000"/>
              <a:t> maps colors to a variable. Mixing these up is one of the most common </a:t>
            </a:r>
            <a:r>
              <a:rPr sz="2000">
                <a:latin typeface="Courier"/>
              </a:rPr>
              <a:t>ggplot</a:t>
            </a:r>
            <a:r>
              <a:rPr sz="2000"/>
              <a:t> mistakes.</a:t>
            </a:r>
          </a:p>
        </p:txBody>
      </p:sp>
    </p:spTree>
  </p:cSld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3b · Histograms and Density — Seeing the Whole Distribution</a:t>
            </a:r>
          </a:p>
        </p:txBody>
      </p:sp>
    </p:spTree>
  </p:cSld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Histograms — the Shape Behind the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🔮 Predict first:</a:t>
            </a:r>
            <a:r>
              <a:rPr sz="2000"/>
              <a:t> We found </a:t>
            </a:r>
            <a:r>
              <a:rPr sz="2000">
                <a:latin typeface="Courier"/>
              </a:rPr>
              <a:t>mean(length_mm)</a:t>
            </a:r>
            <a:r>
              <a:rPr sz="2000"/>
              <a:t> ≈ 17.7 in Describing Your Data, with a fairly small gap from the median. What shape do you expect the full distribution to have — symmetric, or skewed?</a:t>
            </a:r>
          </a:p>
        </p:txBody>
      </p:sp>
    </p:spTree>
  </p:cSld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(pine_df, 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length_mm))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geom_histogram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binwidth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fill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"darkblue"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"white"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"Distribution of Needle Length"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"Needle length (mm)"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"Count"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base_size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9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</p:txBody>
      </p:sp>
      <p:pic>
        <p:nvPicPr>
          <p:cNvPr descr="graphing_effectively_lecture_files/figure-pptx/unnamed-chunk-9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31800" y="1270000"/>
            <a:ext cx="3810000" cy="33020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/>
            <a:r>
              <a:rPr>
                <a:latin typeface="Courier"/>
              </a:rPr>
              <a:t>binwidth</a:t>
            </a:r>
            <a:r>
              <a:rPr/>
              <a:t> sets the width of each bar in </a:t>
            </a:r>
            <a:r>
              <a:rPr b="1"/>
              <a:t>data units</a:t>
            </a:r>
            <a:r>
              <a:rPr/>
              <a:t> (here, 2mm)</a:t>
            </a:r>
          </a:p>
          <a:p>
            <a:pPr lvl="0"/>
            <a:r>
              <a:rPr/>
              <a:t>Too wide hides structure; too narrow shows noise — try a few values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Try it yourself</a:t>
            </a:r>
          </a:p>
          <a:p>
            <a:pPr lvl="0" indent="0" marL="1270000">
              <a:buNone/>
            </a:pPr>
            <a:r>
              <a:rPr sz="2000"/>
              <a:t>Change </a:t>
            </a:r>
            <a:r>
              <a:rPr sz="2000">
                <a:latin typeface="Courier"/>
              </a:rPr>
              <a:t>binwidth = 2</a:t>
            </a:r>
            <a:r>
              <a:rPr sz="2000"/>
              <a:t> to </a:t>
            </a:r>
            <a:r>
              <a:rPr sz="2000">
                <a:latin typeface="Courier"/>
              </a:rPr>
              <a:t>binwidth = 0.5</a:t>
            </a:r>
            <a:r>
              <a:rPr sz="2000"/>
              <a:t> and to </a:t>
            </a:r>
            <a:r>
              <a:rPr sz="2000">
                <a:latin typeface="Courier"/>
              </a:rPr>
              <a:t>binwidth = 5</a:t>
            </a:r>
            <a:r>
              <a:rPr sz="2000"/>
              <a:t>. Which tells the real story?</a:t>
            </a:r>
          </a:p>
        </p:txBody>
      </p:sp>
    </p:spTree>
  </p:cSld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Histograms by Group — </a:t>
            </a:r>
            <a:r>
              <a:rPr>
                <a:latin typeface="Courier"/>
              </a:rPr>
              <a:t>fill</a:t>
            </a:r>
            <a:r>
              <a:rPr/>
              <a:t> and </a:t>
            </a:r>
            <a:r>
              <a:rPr>
                <a:latin typeface="Courier"/>
              </a:rPr>
              <a:t>facet_wrap()</a:t>
            </a:r>
            <a:r>
              <a:rPr/>
              <a:t> Together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(pine_df, 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length_mm, </a:t>
            </a:r>
            <a:r>
              <a:rPr>
                <a:solidFill>
                  <a:srgbClr val="657422"/>
                </a:solidFill>
                <a:latin typeface="Courier"/>
              </a:rPr>
              <a:t>fill =</a:t>
            </a:r>
            <a:r>
              <a:rPr>
                <a:solidFill>
                  <a:srgbClr val="003B4F"/>
                </a:solidFill>
                <a:latin typeface="Courier"/>
              </a:rPr>
              <a:t> n_s))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geom_histogram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binwidth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"white"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0.7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facet_wrap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n_s, </a:t>
            </a:r>
            <a:r>
              <a:rPr>
                <a:solidFill>
                  <a:srgbClr val="657422"/>
                </a:solidFill>
                <a:latin typeface="Courier"/>
              </a:rPr>
              <a:t>ncol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1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"Needle length (mm)"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"Count"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fill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"Side"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base_size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8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legend.position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"none"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</p:txBody>
      </p:sp>
      <p:pic>
        <p:nvPicPr>
          <p:cNvPr descr="graphing_effectively_lecture_files/figure-pptx/unnamed-chunk-10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31800" y="1270000"/>
            <a:ext cx="3810000" cy="33020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 indent="0" marL="1270000">
              <a:buNone/>
            </a:pPr>
            <a:r>
              <a:rPr sz="2000"/>
              <a:t>Overlapping histograms on one panel are hard to read. Faceting stacks them into separate panels sharing an x-axis — same comparison, much clearer.</a:t>
            </a:r>
          </a:p>
        </p:txBody>
      </p:sp>
    </p:spTree>
  </p:cSld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Density Curves — a Smoothed Alternative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(pine_df, 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length_mm, </a:t>
            </a:r>
            <a:r>
              <a:rPr>
                <a:solidFill>
                  <a:srgbClr val="657422"/>
                </a:solidFill>
                <a:latin typeface="Courier"/>
              </a:rPr>
              <a:t>fill =</a:t>
            </a:r>
            <a:r>
              <a:rPr>
                <a:solidFill>
                  <a:srgbClr val="003B4F"/>
                </a:solidFill>
                <a:latin typeface="Courier"/>
              </a:rPr>
              <a:t> n_s))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geom_density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0.5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"Needle Length Density by Side"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"Needle length (mm)"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"Density"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fill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"Side"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base_size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9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</p:txBody>
      </p:sp>
      <p:pic>
        <p:nvPicPr>
          <p:cNvPr descr="graphing_effectively_lecture_files/figure-pptx/unnamed-chunk-11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31800" y="1270000"/>
            <a:ext cx="3810000" cy="33020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📖 Histogram vs. density</a:t>
            </a:r>
          </a:p>
          <a:p>
            <a:pPr lvl="0" indent="0" marL="1270000">
              <a:buNone/>
            </a:pPr>
            <a:r>
              <a:rPr sz="2000"/>
              <a:t>A density curve is a smoothed histogram, rescaled so the area under each curve sums to 1. It overlays cleanly for group comparisons — no faceting required, at the cost of hiding the raw bin counts.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Where We Left Off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Last time you:</a:t>
            </a:r>
          </a:p>
          <a:p>
            <a:pPr lvl="0"/>
            <a:r>
              <a:rPr/>
              <a:t>Computed mean, median, SD, and SE — by hand and with </a:t>
            </a:r>
            <a:r>
              <a:rPr>
                <a:latin typeface="Courier"/>
              </a:rPr>
              <a:t>summarize()</a:t>
            </a:r>
          </a:p>
          <a:p>
            <a:pPr lvl="0"/>
            <a:r>
              <a:rPr/>
              <a:t>Fixed the </a:t>
            </a:r>
            <a:r>
              <a:rPr>
                <a:latin typeface="Courier"/>
              </a:rPr>
              <a:t>length()</a:t>
            </a:r>
            <a:r>
              <a:rPr/>
              <a:t> trap with </a:t>
            </a:r>
            <a:r>
              <a:rPr>
                <a:latin typeface="Courier"/>
              </a:rPr>
              <a:t>sum(!is.na())</a:t>
            </a:r>
          </a:p>
          <a:p>
            <a:pPr lvl="0"/>
            <a:r>
              <a:rPr/>
              <a:t>Got tidy per-group tables with </a:t>
            </a:r>
            <a:r>
              <a:rPr>
                <a:latin typeface="Courier"/>
              </a:rPr>
              <a:t>group_by()</a:t>
            </a:r>
            <a:r>
              <a:rPr/>
              <a:t> + </a:t>
            </a:r>
            <a:r>
              <a:rPr>
                <a:latin typeface="Courier"/>
              </a:rPr>
              <a:t>summarize()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 from Describing Your Data</a:t>
            </a:r>
          </a:p>
          <a:p>
            <a:pPr lvl="0" indent="0" marL="1270000">
              <a:buNone/>
            </a:pPr>
            <a:r>
              <a:rPr sz="2000"/>
              <a:t>You now have real numbers describing shady vs. sunny needles. Today we make those numbers </a:t>
            </a:r>
            <a:r>
              <a:rPr sz="2000" b="1"/>
              <a:t>visible</a:t>
            </a:r>
            <a:r>
              <a:rPr sz="2000"/>
              <a:t> — and save the result properly.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Today’s roadmap</a:t>
            </a:r>
          </a:p>
          <a:p>
            <a:pPr lvl="0" indent="-342900" marL="342900">
              <a:buAutoNum type="arabicPeriod"/>
            </a:pPr>
            <a:r>
              <a:rPr sz="2000"/>
              <a:t>The </a:t>
            </a:r>
            <a:r>
              <a:rPr sz="2000">
                <a:latin typeface="Courier"/>
              </a:rPr>
              <a:t>ggplot</a:t>
            </a:r>
            <a:r>
              <a:rPr sz="2000"/>
              <a:t> grammar, recapped</a:t>
            </a:r>
          </a:p>
          <a:p>
            <a:pPr lvl="0" indent="-342900" marL="342900">
              <a:buAutoNum type="arabicPeriod"/>
            </a:pPr>
            <a:r>
              <a:rPr sz="2000"/>
              <a:t>Boxplots done right — with raw points</a:t>
            </a:r>
          </a:p>
          <a:p>
            <a:pPr lvl="0" indent="-342900" marL="342900">
              <a:buAutoNum type="arabicPeriod"/>
            </a:pPr>
            <a:r>
              <a:rPr sz="2000"/>
              <a:t>Axis labels and titles, done right</a:t>
            </a:r>
          </a:p>
          <a:p>
            <a:pPr lvl="0" indent="-342900" marL="342900">
              <a:buAutoNum type="arabicPeriod"/>
            </a:pPr>
            <a:r>
              <a:rPr sz="2000"/>
              <a:t>Mapping color by group</a:t>
            </a:r>
          </a:p>
          <a:p>
            <a:pPr lvl="0" indent="-342900" marL="342900">
              <a:buAutoNum type="arabicPeriod"/>
            </a:pPr>
            <a:r>
              <a:rPr sz="2000"/>
              <a:t>Histograms and density curves</a:t>
            </a:r>
          </a:p>
          <a:p>
            <a:pPr lvl="0" indent="-342900" marL="342900">
              <a:buAutoNum type="arabicPeriod"/>
            </a:pPr>
            <a:r>
              <a:rPr sz="2000"/>
              <a:t>Plotting mean ± SE directly</a:t>
            </a:r>
          </a:p>
          <a:p>
            <a:pPr lvl="0" indent="-342900" marL="342900">
              <a:buAutoNum type="arabicPeriod"/>
            </a:pPr>
            <a:r>
              <a:rPr sz="2000"/>
              <a:t>Faceting and a quick theme tour</a:t>
            </a:r>
          </a:p>
          <a:p>
            <a:pPr lvl="0" indent="-342900" marL="342900">
              <a:buAutoNum type="arabicPeriod"/>
            </a:pPr>
            <a:r>
              <a:rPr sz="2000"/>
              <a:t>Custom colors and legends with </a:t>
            </a:r>
            <a:r>
              <a:rPr sz="2000">
                <a:latin typeface="Courier"/>
              </a:rPr>
              <a:t>scale_color_manual()</a:t>
            </a:r>
          </a:p>
          <a:p>
            <a:pPr lvl="0" indent="-342900" marL="342900">
              <a:buAutoNum type="arabicPeriod"/>
            </a:pPr>
            <a:r>
              <a:rPr sz="2000">
                <a:latin typeface="Courier"/>
              </a:rPr>
              <a:t>ggsave()</a:t>
            </a:r>
            <a:r>
              <a:rPr sz="2000"/>
              <a:t>, for real this time</a:t>
            </a:r>
          </a:p>
        </p:txBody>
      </p:sp>
    </p:spTree>
  </p:cSld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4 · Mean ± SE — Plotted Directly</a:t>
            </a:r>
          </a:p>
        </p:txBody>
      </p:sp>
    </p:spTree>
  </p:cSld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Mean ± SE — Plotted Directly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pine_mean_se_plot &lt;-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(pine_df, 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n_s,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length_mm,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n_s))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geom_point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position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position_jitter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width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0.15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seed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42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0.3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stat_summary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fun =</a:t>
            </a:r>
            <a:r>
              <a:rPr>
                <a:solidFill>
                  <a:srgbClr val="003B4F"/>
                </a:solidFill>
                <a:latin typeface="Courier"/>
              </a:rPr>
              <a:t> mean, </a:t>
            </a:r>
            <a:r>
              <a:rPr>
                <a:solidFill>
                  <a:srgbClr val="657422"/>
                </a:solidFill>
                <a:latin typeface="Courier"/>
              </a:rPr>
              <a:t>geom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"point"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4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stat_summary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fun.data =</a:t>
            </a:r>
            <a:r>
              <a:rPr>
                <a:solidFill>
                  <a:srgbClr val="003B4F"/>
                </a:solidFill>
                <a:latin typeface="Courier"/>
              </a:rPr>
              <a:t> mean_se,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geom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"errorbar"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width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0.15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linewidth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0.9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"Mean ± SE Needle Length by Side"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"Side of tree"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"Needle length (mm)"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base_size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9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legend.position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"none"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pine_mean_se_plot</a:t>
            </a:r>
          </a:p>
        </p:txBody>
      </p:sp>
      <p:pic>
        <p:nvPicPr>
          <p:cNvPr descr="graphing_effectively_lecture_files/figure-pptx/unnamed-chunk-12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31800" y="1270000"/>
            <a:ext cx="3810000" cy="33020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Two </a:t>
            </a:r>
            <a:r>
              <a:rPr b="1">
                <a:latin typeface="Courier"/>
              </a:rPr>
              <a:t>stat_summary()</a:t>
            </a:r>
            <a:r>
              <a:rPr b="1"/>
              <a:t> layers: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749800" y="1295400"/>
          <a:ext cx="4038600" cy="3276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9300"/>
                <a:gridCol w="20193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call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draws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fun = mean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one large point at the mean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fun.data = mean_se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error bars for ± 1 SE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6" name="Content Placeholder 5"/>
          <p:cNvSpPr>
            <a:spLocks noGrp="1"/>
          </p:cNvSpPr>
          <p:nvPr>
            <p:ph idx="4" sz="quarter"/>
          </p:nvPr>
        </p:nvSpPr>
        <p:spPr/>
        <p:txBody>
          <a:bodyPr/>
          <a:lstStyle/>
          <a:p>
            <a:pPr lvl="0" indent="0" marL="0">
              <a:buNone/>
            </a:pPr>
            <a:r>
              <a:rPr>
                <a:latin typeface="Courier"/>
              </a:rPr>
              <a:t>stat_summary()</a:t>
            </a:r>
            <a:r>
              <a:rPr/>
              <a:t> computes the mean and SE </a:t>
            </a:r>
            <a:r>
              <a:rPr b="1"/>
              <a:t>for you</a:t>
            </a:r>
            <a:r>
              <a:rPr/>
              <a:t>, straight from the raw data — no </a:t>
            </a:r>
            <a:r>
              <a:rPr>
                <a:latin typeface="Courier"/>
              </a:rPr>
              <a:t>summarize()</a:t>
            </a:r>
            <a:r>
              <a:rPr/>
              <a:t> step required first.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 indent="0" marL="1270000">
              <a:buNone/>
            </a:pPr>
            <a:r>
              <a:rPr sz="2000"/>
              <a:t>This is the exact same mean and SE you calculated by hand in Describing Your Data — now you can see them.</a:t>
            </a:r>
          </a:p>
        </p:txBody>
      </p:sp>
    </p:spTree>
  </p:cSld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5 · Faceting — One Panel Per Group</a:t>
            </a:r>
          </a:p>
        </p:txBody>
      </p:sp>
    </p:spTree>
  </p:cSld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Faceting — One Panel Per Group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pine_facet_plot &lt;-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(pine_df, 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n_s,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length_mm, </a:t>
            </a:r>
            <a:r>
              <a:rPr>
                <a:solidFill>
                  <a:srgbClr val="657422"/>
                </a:solidFill>
                <a:latin typeface="Courier"/>
              </a:rPr>
              <a:t>fill =</a:t>
            </a:r>
            <a:r>
              <a:rPr>
                <a:solidFill>
                  <a:srgbClr val="003B4F"/>
                </a:solidFill>
                <a:latin typeface="Courier"/>
              </a:rPr>
              <a:t> n_s))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geom_boxplot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0.6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outlier.shape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NA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facet_wrap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group)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"Needle Length by Side, Faceted by Team"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"Side of tree"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"Needle length (mm)"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base_size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7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legend.position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"none"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pine_facet_plot</a:t>
            </a:r>
          </a:p>
        </p:txBody>
      </p:sp>
      <p:pic>
        <p:nvPicPr>
          <p:cNvPr descr="graphing_effectively_lecture_files/figure-pptx/unnamed-chunk-13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31800" y="1270000"/>
            <a:ext cx="3810000" cy="33020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/>
            <a:r>
              <a:rPr>
                <a:latin typeface="Courier"/>
              </a:rPr>
              <a:t>facet_wrap(~group)</a:t>
            </a:r>
            <a:r>
              <a:rPr/>
              <a:t> gives each field team its </a:t>
            </a:r>
            <a:r>
              <a:rPr b="1"/>
              <a:t>own small panel</a:t>
            </a:r>
          </a:p>
          <a:p>
            <a:pPr lvl="0"/>
            <a:r>
              <a:rPr/>
              <a:t>Same x/y scale across panels — easy to compare</a:t>
            </a:r>
          </a:p>
          <a:p>
            <a:pPr lvl="0"/>
            <a:r>
              <a:rPr/>
              <a:t>Useful the moment “does every group show the same pattern?” is the real question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Notice</a:t>
            </a:r>
          </a:p>
          <a:p>
            <a:pPr lvl="0" indent="0" marL="1270000">
              <a:buNone/>
            </a:pPr>
            <a:r>
              <a:rPr sz="2000"/>
              <a:t>A faceted plot answers a different question than a single colored plot: not just “is there an overall pattern,” but “does the pattern hold for </a:t>
            </a:r>
            <a:r>
              <a:rPr sz="2000" i="1"/>
              <a:t>everyone</a:t>
            </a:r>
            <a:r>
              <a:rPr sz="2000"/>
              <a:t>?”</a:t>
            </a:r>
          </a:p>
        </p:txBody>
      </p:sp>
    </p:spTree>
  </p:cSld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6 · A Quick Theme Tour</a:t>
            </a:r>
          </a:p>
        </p:txBody>
      </p:sp>
    </p:spTree>
  </p:cSld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A Quick Theme Tour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pine_jitter_plot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theme_bw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base_size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9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</p:txBody>
      </p:sp>
      <p:pic>
        <p:nvPicPr>
          <p:cNvPr descr="graphing_effectively_lecture_files/figure-pptx/unnamed-chunk-14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31800" y="1270000"/>
            <a:ext cx="3810000" cy="33020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pine_jitter_plot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theme_classic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base_size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9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</p:txBody>
      </p:sp>
      <p:pic>
        <p:nvPicPr>
          <p:cNvPr descr="graphing_effectively_lecture_files/figure-pptx/unnamed-chunk-15-1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31800" y="1270000"/>
            <a:ext cx="3810000" cy="33020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/>
            <a:r>
              <a:rPr>
                <a:latin typeface="Courier"/>
              </a:rPr>
              <a:t>theme_minimal()</a:t>
            </a:r>
            <a:r>
              <a:rPr/>
              <a:t> — light, few gridlines (what we’ve used so far)</a:t>
            </a:r>
          </a:p>
          <a:p>
            <a:pPr lvl="0"/>
            <a:r>
              <a:rPr>
                <a:latin typeface="Courier"/>
              </a:rPr>
              <a:t>theme_bw()</a:t>
            </a:r>
            <a:r>
              <a:rPr/>
              <a:t> — white background, black-and-white frame</a:t>
            </a:r>
          </a:p>
          <a:p>
            <a:pPr lvl="0"/>
            <a:r>
              <a:rPr>
                <a:latin typeface="Courier"/>
              </a:rPr>
              <a:t>theme_classic()</a:t>
            </a:r>
            <a:r>
              <a:rPr/>
              <a:t> — just x/y axis lines, no gridlines at all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 indent="0" marL="1270000">
              <a:buNone/>
            </a:pPr>
            <a:r>
              <a:rPr sz="2000"/>
              <a:t>A theme changes </a:t>
            </a:r>
            <a:r>
              <a:rPr sz="2000" i="1"/>
              <a:t>appearance</a:t>
            </a:r>
            <a:r>
              <a:rPr sz="2000"/>
              <a:t> only — never the data or the statistics underneath. Pick one and use it consistently across a report.</a:t>
            </a:r>
          </a:p>
        </p:txBody>
      </p:sp>
    </p:spTree>
  </p:cSld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7 · Saving a Real Figure</a:t>
            </a:r>
          </a:p>
        </p:txBody>
      </p:sp>
    </p:spTree>
  </p:cSld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Saving a Real Figure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ggsave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20794D"/>
                </a:solidFill>
                <a:latin typeface="Courier"/>
              </a:rPr>
              <a:t>"figures/pine_needle_boxplot.png"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657422"/>
                </a:solidFill>
                <a:latin typeface="Courier"/>
              </a:rPr>
              <a:t>plot =</a:t>
            </a:r>
            <a:r>
              <a:rPr>
                <a:solidFill>
                  <a:srgbClr val="003B4F"/>
                </a:solidFill>
                <a:latin typeface="Courier"/>
              </a:rPr>
              <a:t> pine_jitter_plot,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657422"/>
                </a:solidFill>
                <a:latin typeface="Courier"/>
              </a:rPr>
              <a:t>width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657422"/>
                </a:solidFill>
                <a:latin typeface="Courier"/>
              </a:rPr>
              <a:t>height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657422"/>
                </a:solidFill>
                <a:latin typeface="Courier"/>
              </a:rPr>
              <a:t>units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"in"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657422"/>
                </a:solidFill>
                <a:latin typeface="Courier"/>
              </a:rPr>
              <a:t>dpi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300</a:t>
            </a:r>
            <a:br/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 marL="1270000">
              <a:buNone/>
            </a:pPr>
            <a:r>
              <a:rPr sz="2000" b="1"/>
              <a:t>Warning</a:t>
            </a:r>
          </a:p>
          <a:p>
            <a:pPr lvl="0" indent="0" marL="1270000">
              <a:buNone/>
            </a:pPr>
            <a:r>
              <a:rPr sz="2000" b="1"/>
              <a:t>⚠️ Watch out!</a:t>
            </a:r>
          </a:p>
          <a:p>
            <a:pPr lvl="0" indent="0" marL="1270000">
              <a:buNone/>
            </a:pPr>
            <a:r>
              <a:rPr sz="2000">
                <a:latin typeface="Courier"/>
              </a:rPr>
              <a:t>ggsave()</a:t>
            </a:r>
            <a:r>
              <a:rPr sz="2000"/>
              <a:t> wants the </a:t>
            </a:r>
            <a:r>
              <a:rPr sz="2000" b="1"/>
              <a:t>filename first</a:t>
            </a:r>
            <a:r>
              <a:rPr sz="2000"/>
              <a:t>, then </a:t>
            </a:r>
            <a:r>
              <a:rPr sz="2000">
                <a:latin typeface="Courier"/>
              </a:rPr>
              <a:t>plot =</a:t>
            </a:r>
            <a:r>
              <a:rPr sz="2000"/>
              <a:t>. If you skip </a:t>
            </a:r>
            <a:r>
              <a:rPr sz="2000">
                <a:latin typeface="Courier"/>
              </a:rPr>
              <a:t>plot =</a:t>
            </a:r>
            <a:r>
              <a:rPr sz="2000"/>
              <a:t>, it saves whatever plot was drawn </a:t>
            </a:r>
            <a:r>
              <a:rPr sz="2000" i="1"/>
              <a:t>last</a:t>
            </a:r>
            <a:r>
              <a:rPr sz="2000"/>
              <a:t> — not necessarily the one you meant.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 indent="0" marL="1270000">
              <a:buNone/>
            </a:pPr>
            <a:r>
              <a:rPr sz="2000"/>
              <a:t>Always set </a:t>
            </a:r>
            <a:r>
              <a:rPr sz="2000">
                <a:latin typeface="Courier"/>
              </a:rPr>
              <a:t>width</a:t>
            </a:r>
            <a:r>
              <a:rPr sz="2000"/>
              <a:t>, </a:t>
            </a:r>
            <a:r>
              <a:rPr sz="2000">
                <a:latin typeface="Courier"/>
              </a:rPr>
              <a:t>height</a:t>
            </a:r>
            <a:r>
              <a:rPr sz="2000"/>
              <a:t>, </a:t>
            </a:r>
            <a:r>
              <a:rPr sz="2000">
                <a:latin typeface="Courier"/>
              </a:rPr>
              <a:t>units</a:t>
            </a:r>
            <a:r>
              <a:rPr sz="2000"/>
              <a:t>, and </a:t>
            </a:r>
            <a:r>
              <a:rPr sz="2000">
                <a:latin typeface="Courier"/>
              </a:rPr>
              <a:t>dpi</a:t>
            </a:r>
            <a:r>
              <a:rPr sz="2000"/>
              <a:t> explicitly. Letting </a:t>
            </a:r>
            <a:r>
              <a:rPr sz="2000">
                <a:latin typeface="Courier"/>
              </a:rPr>
              <a:t>ggsave()</a:t>
            </a:r>
            <a:r>
              <a:rPr sz="2000"/>
              <a:t> guess gives you a plot sized for your screen, not for a report or a poster.</a:t>
            </a:r>
          </a:p>
        </p:txBody>
      </p:sp>
    </p:spTree>
  </p:cSld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8 · Custom Colors and Legends — </a:t>
            </a:r>
            <a:r>
              <a:rPr>
                <a:latin typeface="Courier"/>
              </a:rPr>
              <a:t>scale_color_manual()</a:t>
            </a:r>
          </a:p>
        </p:txBody>
      </p:sp>
    </p:spTree>
  </p:cSld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>
                <a:latin typeface="Courier"/>
              </a:rPr>
              <a:t>scale_color_manual()</a:t>
            </a:r>
            <a:r>
              <a:rPr/>
              <a:t> — Choosing Your Own Colors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🚀 Advanced / extra work</a:t>
            </a:r>
            <a:r>
              <a:rPr sz="2000"/>
              <a:t> — </a:t>
            </a:r>
            <a:r>
              <a:rPr sz="2000">
                <a:latin typeface="Courier"/>
              </a:rPr>
              <a:t>ggplot</a:t>
            </a:r>
            <a:r>
              <a:rPr sz="2000"/>
              <a:t>’s default colors are fine for exploring data, but a real figure often needs specific colors (journal style, colorblind-safe palettes, matching a poster). This is how you take control.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 · The </a:t>
            </a:r>
            <a:r>
              <a:rPr>
                <a:latin typeface="Courier"/>
              </a:rPr>
              <a:t>ggplot</a:t>
            </a:r>
            <a:r>
              <a:rPr/>
              <a:t> Grammar, Recapped</a:t>
            </a:r>
          </a:p>
        </p:txBody>
      </p:sp>
    </p:spTree>
  </p:cSld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(pine_df, 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n_s,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length_mm,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n_s))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geom_point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position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position_jitter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width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0.15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seed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42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2.5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stat_summary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fun =</a:t>
            </a:r>
            <a:r>
              <a:rPr>
                <a:solidFill>
                  <a:srgbClr val="003B4F"/>
                </a:solidFill>
                <a:latin typeface="Courier"/>
              </a:rPr>
              <a:t> mean, </a:t>
            </a:r>
            <a:r>
              <a:rPr>
                <a:solidFill>
                  <a:srgbClr val="657422"/>
                </a:solidFill>
                <a:latin typeface="Courier"/>
              </a:rPr>
              <a:t>geom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"point"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4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"black"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scale_color_manual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name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"Side of tree"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labels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"Shady (sheltered)"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"Sunny"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values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"#2c7fb8"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"#d95f0e"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"Side of tree"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"Needle length (mm)"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base_size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9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</p:txBody>
      </p:sp>
      <p:pic>
        <p:nvPicPr>
          <p:cNvPr descr="graphing_effectively_lecture_files/figure-pptx/unnamed-chunk-17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31800" y="1270000"/>
            <a:ext cx="3810000" cy="33020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Three arguments, matched by name: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749800" y="1295400"/>
          <a:ext cx="4038600" cy="3276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9300"/>
                <a:gridCol w="20193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Argument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Does what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name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the legend title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labels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text shown for each level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values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the actual color for each level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6" name="Content Placeholder 5"/>
          <p:cNvSpPr>
            <a:spLocks noGrp="1"/>
          </p:cNvSpPr>
          <p:nvPr>
            <p:ph idx="4" sz="quarter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 indent="0" marL="1270000">
              <a:buNone/>
            </a:pPr>
            <a:r>
              <a:rPr sz="2000">
                <a:latin typeface="Courier"/>
              </a:rPr>
              <a:t>labels</a:t>
            </a:r>
            <a:r>
              <a:rPr sz="2000"/>
              <a:t> and </a:t>
            </a:r>
            <a:r>
              <a:rPr sz="2000">
                <a:latin typeface="Courier"/>
              </a:rPr>
              <a:t>values</a:t>
            </a:r>
            <a:r>
              <a:rPr sz="2000"/>
              <a:t> are both </a:t>
            </a:r>
            <a:r>
              <a:rPr sz="2000" b="1"/>
              <a:t>named vectors</a:t>
            </a:r>
            <a:r>
              <a:rPr sz="2000"/>
              <a:t>, keyed by the </a:t>
            </a:r>
            <a:r>
              <a:rPr sz="2000" i="1"/>
              <a:t>raw values in your data</a:t>
            </a:r>
            <a:r>
              <a:rPr sz="2000"/>
              <a:t> (</a:t>
            </a:r>
            <a:r>
              <a:rPr sz="2000">
                <a:latin typeface="Courier"/>
              </a:rPr>
              <a:t>n</a:t>
            </a:r>
            <a:r>
              <a:rPr sz="2000"/>
              <a:t>, </a:t>
            </a:r>
            <a:r>
              <a:rPr sz="2000">
                <a:latin typeface="Courier"/>
              </a:rPr>
              <a:t>s</a:t>
            </a:r>
            <a:r>
              <a:rPr sz="2000"/>
              <a:t>) — not by the pretty text you want to display. </a:t>
            </a:r>
            <a:r>
              <a:rPr sz="2000">
                <a:latin typeface="Courier"/>
              </a:rPr>
              <a:t>ggplot</a:t>
            </a:r>
            <a:r>
              <a:rPr sz="2000"/>
              <a:t> looks up each raw value and substitutes the label/color you gave it.</a:t>
            </a:r>
          </a:p>
        </p:txBody>
      </p:sp>
    </p:spTree>
  </p:cSld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>
                <a:latin typeface="Courier"/>
              </a:rPr>
              <a:t>scale_color_manual()</a:t>
            </a:r>
            <a:r>
              <a:rPr/>
              <a:t> — Getting the Names Wrong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Typo: "sun" instead of the real value "s"</a:t>
            </a:r>
            <a:br/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(pine_df, 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n_s,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length_mm,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n_s))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geom_point</a:t>
            </a:r>
            <a:r>
              <a:rPr>
                <a:solidFill>
                  <a:srgbClr val="003B4F"/>
                </a:solidFill>
                <a:latin typeface="Courier"/>
              </a:rPr>
              <a:t>()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scale_color_manual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values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"#2c7fb8"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sun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"#d95f0e"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Warning</a:t>
            </a:r>
          </a:p>
          <a:p>
            <a:pPr lvl="0" indent="0" marL="1270000">
              <a:buNone/>
            </a:pPr>
            <a:r>
              <a:rPr sz="2000" b="1"/>
              <a:t>⚠️ Watch out!</a:t>
            </a:r>
          </a:p>
          <a:p>
            <a:pPr lvl="0"/>
            <a:r>
              <a:rPr sz="2000"/>
              <a:t>Every level that appears in your data </a:t>
            </a:r>
            <a:r>
              <a:rPr sz="2000" b="1"/>
              <a:t>must</a:t>
            </a:r>
            <a:r>
              <a:rPr sz="2000"/>
              <a:t> get an entry in </a:t>
            </a:r>
            <a:r>
              <a:rPr sz="2000">
                <a:latin typeface="Courier"/>
              </a:rPr>
              <a:t>values</a:t>
            </a:r>
          </a:p>
          <a:p>
            <a:pPr lvl="0"/>
            <a:r>
              <a:rPr sz="2000"/>
              <a:t>(and in </a:t>
            </a:r>
            <a:r>
              <a:rPr sz="2000">
                <a:latin typeface="Courier"/>
              </a:rPr>
              <a:t>labels</a:t>
            </a:r>
            <a:r>
              <a:rPr sz="2000"/>
              <a:t>, if you supply it), spelled exactly as it appears in the column</a:t>
            </a:r>
          </a:p>
          <a:p>
            <a:pPr lvl="0"/>
            <a:r>
              <a:rPr sz="2000"/>
              <a:t>check with </a:t>
            </a:r>
            <a:r>
              <a:rPr sz="2000">
                <a:latin typeface="Courier"/>
              </a:rPr>
              <a:t>unique(pine_df$n_s)</a:t>
            </a:r>
            <a:r>
              <a:rPr sz="2000"/>
              <a:t> first if you’re not sure</a:t>
            </a:r>
          </a:p>
          <a:p>
            <a:pPr lvl="0"/>
            <a:r>
              <a:rPr sz="2000"/>
              <a:t>A missing or misspelled level draws as grey with a warning.</a:t>
            </a:r>
          </a:p>
        </p:txBody>
      </p:sp>
    </p:spTree>
  </p:cSld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>
                <a:latin typeface="Courier"/>
              </a:rPr>
              <a:t>scale_fill_manual()</a:t>
            </a:r>
            <a:r>
              <a:rPr/>
              <a:t> — the </a:t>
            </a:r>
            <a:r>
              <a:rPr>
                <a:latin typeface="Courier"/>
              </a:rPr>
              <a:t>fill</a:t>
            </a:r>
            <a:r>
              <a:rPr/>
              <a:t> Twin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(pine_df, 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n_s,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length_mm, </a:t>
            </a:r>
            <a:r>
              <a:rPr>
                <a:solidFill>
                  <a:srgbClr val="657422"/>
                </a:solidFill>
                <a:latin typeface="Courier"/>
              </a:rPr>
              <a:t>fill =</a:t>
            </a:r>
            <a:r>
              <a:rPr>
                <a:solidFill>
                  <a:srgbClr val="003B4F"/>
                </a:solidFill>
                <a:latin typeface="Courier"/>
              </a:rPr>
              <a:t> n_s))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geom_boxplot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0.7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outlier.shape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NA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scale_fill_manual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name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"Side of tree"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labels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"Shady (sheltered)"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"Sunny"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values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"#2c7fb8"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"#d95f0e"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"Side of tree"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"Needle length (mm)"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base_size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9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</p:txBody>
      </p:sp>
      <p:pic>
        <p:nvPicPr>
          <p:cNvPr descr="graphing_effectively_lecture_files/figure-pptx/unnamed-chunk-19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31800" y="1270000"/>
            <a:ext cx="3810000" cy="33020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Notice</a:t>
            </a:r>
          </a:p>
          <a:p>
            <a:pPr lvl="0" indent="0" marL="1270000">
              <a:buNone/>
            </a:pPr>
            <a:r>
              <a:rPr sz="2000"/>
              <a:t>Same three arguments, same pattern — </a:t>
            </a:r>
            <a:r>
              <a:rPr sz="2000">
                <a:latin typeface="Courier"/>
              </a:rPr>
              <a:t>scale_fill_manual()</a:t>
            </a:r>
            <a:r>
              <a:rPr sz="2000"/>
              <a:t> is </a:t>
            </a:r>
            <a:r>
              <a:rPr sz="2000">
                <a:latin typeface="Courier"/>
              </a:rPr>
              <a:t>scale_color_manual()</a:t>
            </a:r>
            <a:r>
              <a:rPr sz="2000"/>
              <a:t> for the </a:t>
            </a:r>
            <a:r>
              <a:rPr sz="2000">
                <a:latin typeface="Courier"/>
              </a:rPr>
              <a:t>fill</a:t>
            </a:r>
            <a:r>
              <a:rPr sz="2000"/>
              <a:t> aesthetic instead of </a:t>
            </a:r>
            <a:r>
              <a:rPr sz="2000">
                <a:latin typeface="Courier"/>
              </a:rPr>
              <a:t>color</a:t>
            </a:r>
            <a:r>
              <a:rPr sz="2000"/>
              <a:t>. A boxplot’s box is </a:t>
            </a:r>
            <a:r>
              <a:rPr sz="2000">
                <a:latin typeface="Courier"/>
              </a:rPr>
              <a:t>fill</a:t>
            </a:r>
            <a:r>
              <a:rPr sz="2000"/>
              <a:t>; its jittered points (if you added </a:t>
            </a:r>
            <a:r>
              <a:rPr sz="2000">
                <a:latin typeface="Courier"/>
              </a:rPr>
              <a:t>geom_point(color = ...)</a:t>
            </a:r>
            <a:r>
              <a:rPr sz="2000"/>
              <a:t>) would be </a:t>
            </a:r>
            <a:r>
              <a:rPr sz="2000">
                <a:latin typeface="Courier"/>
              </a:rPr>
              <a:t>color</a:t>
            </a:r>
            <a:r>
              <a:rPr sz="2000"/>
              <a:t>. A plot can need both at once.</a:t>
            </a:r>
          </a:p>
        </p:txBody>
      </p:sp>
    </p:spTree>
  </p:cSld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Wrap-up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Today you:</a:t>
            </a:r>
          </a:p>
          <a:p>
            <a:pPr lvl="0"/>
            <a:r>
              <a:rPr/>
              <a:t>Built boxplots with raw points overlaid, not hidden</a:t>
            </a:r>
          </a:p>
          <a:p>
            <a:pPr lvl="0"/>
            <a:r>
              <a:rPr/>
              <a:t>Wrote real axis labels, titles, and legend titles with </a:t>
            </a:r>
            <a:r>
              <a:rPr>
                <a:latin typeface="Courier"/>
              </a:rPr>
              <a:t>labs()</a:t>
            </a:r>
            <a:r>
              <a:rPr/>
              <a:t> — never shipped a default column name</a:t>
            </a:r>
          </a:p>
          <a:p>
            <a:pPr lvl="0"/>
            <a:r>
              <a:rPr/>
              <a:t>Mapped a third variable with </a:t>
            </a:r>
            <a:r>
              <a:rPr>
                <a:latin typeface="Courier"/>
              </a:rPr>
              <a:t>color =</a:t>
            </a:r>
            <a:r>
              <a:rPr/>
              <a:t> / </a:t>
            </a:r>
            <a:r>
              <a:rPr>
                <a:latin typeface="Courier"/>
              </a:rPr>
              <a:t>fill =</a:t>
            </a:r>
            <a:r>
              <a:rPr/>
              <a:t> inside </a:t>
            </a:r>
            <a:r>
              <a:rPr>
                <a:latin typeface="Courier"/>
              </a:rPr>
              <a:t>aes()</a:t>
            </a:r>
          </a:p>
          <a:p>
            <a:pPr lvl="0"/>
            <a:r>
              <a:rPr/>
              <a:t>Built histograms and density curves to see a whole distribution’s shape</a:t>
            </a:r>
          </a:p>
          <a:p>
            <a:pPr lvl="0"/>
            <a:r>
              <a:rPr/>
              <a:t>Plotted mean ± SE directly with </a:t>
            </a:r>
            <a:r>
              <a:rPr>
                <a:latin typeface="Courier"/>
              </a:rPr>
              <a:t>stat_summary()</a:t>
            </a:r>
            <a:r>
              <a:rPr/>
              <a:t> — no separate summary table needed</a:t>
            </a:r>
          </a:p>
          <a:p>
            <a:pPr lvl="0"/>
            <a:r>
              <a:rPr/>
              <a:t>Faceted a plot with </a:t>
            </a:r>
            <a:r>
              <a:rPr>
                <a:latin typeface="Courier"/>
              </a:rPr>
              <a:t>facet_wrap()</a:t>
            </a:r>
            <a:r>
              <a:rPr/>
              <a:t> to check every group at once</a:t>
            </a:r>
          </a:p>
          <a:p>
            <a:pPr lvl="0"/>
            <a:r>
              <a:rPr/>
              <a:t>Compared themes, and saved a real, correctly-sized figure with </a:t>
            </a:r>
            <a:r>
              <a:rPr>
                <a:latin typeface="Courier"/>
              </a:rPr>
              <a:t>ggsave()</a:t>
            </a:r>
          </a:p>
          <a:p>
            <a:pPr lvl="0"/>
            <a:r>
              <a:rPr i="1"/>
              <a:t>(Advanced)</a:t>
            </a:r>
            <a:r>
              <a:rPr/>
              <a:t> Set exact colors and legend text by hand with </a:t>
            </a:r>
            <a:r>
              <a:rPr>
                <a:latin typeface="Courier"/>
              </a:rPr>
              <a:t>scale_color_manual()</a:t>
            </a:r>
            <a:r>
              <a:rPr/>
              <a:t> / </a:t>
            </a:r>
            <a:r>
              <a:rPr>
                <a:latin typeface="Courier"/>
              </a:rPr>
              <a:t>scale_fill_manual()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Before next class</a:t>
            </a:r>
          </a:p>
          <a:p>
            <a:pPr lvl="0" indent="0" marL="1270000">
              <a:buNone/>
            </a:pPr>
            <a:r>
              <a:rPr sz="2000"/>
              <a:t>Finish the worksheet: build a mean ± SE plot faceted by </a:t>
            </a:r>
            <a:r>
              <a:rPr sz="2000">
                <a:latin typeface="Courier"/>
              </a:rPr>
              <a:t>group</a:t>
            </a:r>
            <a:r>
              <a:rPr sz="2000"/>
              <a:t>, pick a theme, and save it to </a:t>
            </a:r>
            <a:r>
              <a:rPr sz="2000">
                <a:latin typeface="Courier"/>
              </a:rPr>
              <a:t>figures/</a:t>
            </a:r>
            <a:r>
              <a:rPr sz="2000"/>
              <a:t> at 3×3in, 300 dpi.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Where this leads</a:t>
            </a:r>
          </a:p>
          <a:p>
            <a:pPr lvl="0" indent="0" marL="1270000">
              <a:buNone/>
            </a:pPr>
            <a:r>
              <a:rPr sz="2000"/>
              <a:t>You can now import, wrangle, describe, and visualize a dataset end to end. That full pipeline — raw data → clean → summarize → visualize — is the foundation every later statistical test builds on.</a:t>
            </a:r>
          </a:p>
        </p:txBody>
      </p:sp>
    </p:spTree>
  </p:cSld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Getting unstuck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When code breaks — and it will, that is normal:</a:t>
            </a:r>
          </a:p>
          <a:p>
            <a:pPr lvl="0" indent="-342900" marL="342900">
              <a:buAutoNum type="arabicPeriod"/>
            </a:pPr>
            <a:r>
              <a:rPr/>
              <a:t>Read the </a:t>
            </a:r>
            <a:r>
              <a:rPr b="1"/>
              <a:t>error message</a:t>
            </a:r>
            <a:r>
              <a:rPr/>
              <a:t> out loud; it usually names the line</a:t>
            </a:r>
          </a:p>
          <a:p>
            <a:pPr lvl="0" indent="-342900" marL="342900">
              <a:buAutoNum type="arabicPeriod"/>
            </a:pPr>
            <a:r>
              <a:rPr/>
              <a:t>Check the usual suspects: </a:t>
            </a:r>
            <a:r>
              <a:rPr>
                <a:latin typeface="Courier"/>
              </a:rPr>
              <a:t>library(tidyverse)</a:t>
            </a:r>
            <a:r>
              <a:rPr/>
              <a:t> loaded? Is </a:t>
            </a:r>
            <a:r>
              <a:rPr>
                <a:latin typeface="Courier"/>
              </a:rPr>
              <a:t>color</a:t>
            </a:r>
            <a:r>
              <a:rPr/>
              <a:t>/</a:t>
            </a:r>
            <a:r>
              <a:rPr>
                <a:latin typeface="Courier"/>
              </a:rPr>
              <a:t>fill</a:t>
            </a:r>
            <a:r>
              <a:rPr/>
              <a:t> inside </a:t>
            </a:r>
            <a:r>
              <a:rPr>
                <a:latin typeface="Courier"/>
              </a:rPr>
              <a:t>aes()</a:t>
            </a:r>
            <a:r>
              <a:rPr/>
              <a:t> when it should be?</a:t>
            </a:r>
          </a:p>
          <a:p>
            <a:pPr lvl="0" indent="-342900" marL="342900">
              <a:buAutoNum type="arabicPeriod"/>
            </a:pPr>
            <a:r>
              <a:rPr>
                <a:latin typeface="Courier"/>
              </a:rPr>
              <a:t>?function_name</a:t>
            </a:r>
            <a:r>
              <a:rPr/>
              <a:t> opens the help page</a:t>
            </a:r>
          </a:p>
          <a:p>
            <a:pPr lvl="0" indent="-342900" marL="342900">
              <a:buAutoNum type="arabicPeriod"/>
            </a:pPr>
            <a:r>
              <a:rPr/>
              <a:t>Bring the </a:t>
            </a:r>
            <a:r>
              <a:rPr b="1"/>
              <a:t>exact error</a:t>
            </a:r>
            <a:r>
              <a:rPr/>
              <a:t> (copy-paste it) to class or office hours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 indent="0" marL="1270000">
              <a:buNone/>
            </a:pPr>
            <a:r>
              <a:rPr sz="2000"/>
              <a:t>Every working scientist googles error messages daily. Getting stuck is not failing — it is the job.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The </a:t>
            </a:r>
            <a:r>
              <a:rPr>
                <a:latin typeface="Courier"/>
              </a:rPr>
              <a:t>ggplot</a:t>
            </a:r>
            <a:r>
              <a:rPr/>
              <a:t> Grammar, Recapped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Every </a:t>
            </a:r>
            <a:r>
              <a:rPr>
                <a:latin typeface="Courier"/>
              </a:rPr>
              <a:t>ggplot</a:t>
            </a:r>
            <a:r>
              <a:rPr/>
              <a:t> is three pieces joined with </a:t>
            </a:r>
            <a:r>
              <a:rPr>
                <a:latin typeface="Courier"/>
              </a:rPr>
              <a:t>+</a:t>
            </a:r>
            <a:r>
              <a:rPr/>
              <a:t>:</a:t>
            </a:r>
          </a:p>
          <a:p>
            <a:pPr lvl="0" indent="-342900" marL="342900">
              <a:buAutoNum type="arabicPeriod"/>
            </a:pPr>
            <a:r>
              <a:rPr b="1"/>
              <a:t>data</a:t>
            </a:r>
            <a:r>
              <a:rPr/>
              <a:t> — which data frame</a:t>
            </a:r>
          </a:p>
          <a:p>
            <a:pPr lvl="0" indent="-342900" marL="342900">
              <a:buAutoNum type="arabicPeriod"/>
            </a:pPr>
            <a:r>
              <a:rPr b="1"/>
              <a:t>aes()</a:t>
            </a:r>
            <a:r>
              <a:rPr/>
              <a:t> — which columns map to x, y, color, fill…</a:t>
            </a:r>
          </a:p>
          <a:p>
            <a:pPr lvl="0" indent="-342900" marL="342900">
              <a:buAutoNum type="arabicPeriod"/>
            </a:pPr>
            <a:r>
              <a:rPr b="1"/>
              <a:t>geom</a:t>
            </a:r>
            <a:r>
              <a:rPr/>
              <a:t> — how to draw it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(tidyverse)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(readxl)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pine_df &lt;- </a:t>
            </a:r>
            <a:r>
              <a:rPr>
                <a:solidFill>
                  <a:srgbClr val="4758AB"/>
                </a:solidFill>
                <a:latin typeface="Courier"/>
              </a:rPr>
              <a:t>read_csv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"data/pine_needles.csv"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 indent="0" marL="1270000">
              <a:buNone/>
            </a:pPr>
            <a:r>
              <a:rPr sz="2000"/>
              <a:t>Everything today is the </a:t>
            </a:r>
            <a:r>
              <a:rPr sz="2000" i="1"/>
              <a:t>same three pieces</a:t>
            </a:r>
            <a:r>
              <a:rPr sz="2000"/>
              <a:t> — we’re just adding more layers and more polish on top of them.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Recap from Getting Started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(pine_df, 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n_s,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length_mm))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geom_point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  <a:p>
            <a:pPr lvl="0" indent="0" marL="1270000">
              <a:buNone/>
            </a:pP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2 · Boxplot Anatomy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Boxplot Anatomy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pine_box_plot &lt;-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(pine_df, 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n_s,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length_mm, </a:t>
            </a:r>
            <a:r>
              <a:rPr>
                <a:solidFill>
                  <a:srgbClr val="657422"/>
                </a:solidFill>
                <a:latin typeface="Courier"/>
              </a:rPr>
              <a:t>fill =</a:t>
            </a:r>
            <a:r>
              <a:rPr>
                <a:solidFill>
                  <a:srgbClr val="003B4F"/>
                </a:solidFill>
                <a:latin typeface="Courier"/>
              </a:rPr>
              <a:t> n_s))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geom_boxplot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0.6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outlier.shape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NA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"Needle Length by Side of Tree"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"Side (n = shady, s = sunny)"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"Needle length (mm)"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fill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"Side"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base_size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9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legend.position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"none"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pine_box_plot</a:t>
            </a:r>
          </a:p>
        </p:txBody>
      </p:sp>
      <p:pic>
        <p:nvPicPr>
          <p:cNvPr descr="graphing_effectively_lecture_files/figure-pptx/unnamed-chunk-3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31800" y="1270000"/>
            <a:ext cx="3810000" cy="33020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Boxplot anatomy:</a:t>
            </a:r>
          </a:p>
          <a:p>
            <a:pPr lvl="0"/>
            <a:r>
              <a:rPr/>
              <a:t>Middle line = </a:t>
            </a:r>
            <a:r>
              <a:rPr b="1"/>
              <a:t>median</a:t>
            </a:r>
          </a:p>
          <a:p>
            <a:pPr lvl="0"/>
            <a:r>
              <a:rPr/>
              <a:t>Box edges = 25th and 75th percentile (</a:t>
            </a:r>
            <a:r>
              <a:rPr b="1"/>
              <a:t>IQR</a:t>
            </a:r>
            <a:r>
              <a:rPr/>
              <a:t>)</a:t>
            </a:r>
          </a:p>
          <a:p>
            <a:pPr lvl="0"/>
            <a:r>
              <a:rPr/>
              <a:t>Whiskers = 1.5 × IQR</a:t>
            </a:r>
          </a:p>
          <a:p>
            <a:pPr lvl="0"/>
            <a:r>
              <a:rPr/>
              <a:t>Dots beyond whiskers = </a:t>
            </a:r>
            <a:r>
              <a:rPr b="1"/>
              <a:t>outliers</a:t>
            </a:r>
          </a:p>
          <a:p>
            <a:pPr lvl="0" indent="0" marL="0">
              <a:buNone/>
            </a:pPr>
            <a:r>
              <a:rPr/>
              <a:t>📖 R4DS §9 — Layers</a:t>
            </a:r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Boxplot + Raw 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🔮 Predict first:</a:t>
            </a:r>
            <a:r>
              <a:rPr sz="2000"/>
              <a:t> With only 6 needles per side per tree, does a boxplot alone show you everything? What might it hide?</a:t>
            </a:r>
          </a:p>
        </p:txBody>
      </p:sp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pine_jitter_plot &lt;-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(pine_df, 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n_s,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length_mm, </a:t>
            </a:r>
            <a:r>
              <a:rPr>
                <a:solidFill>
                  <a:srgbClr val="657422"/>
                </a:solidFill>
                <a:latin typeface="Courier"/>
              </a:rPr>
              <a:t>fill =</a:t>
            </a:r>
            <a:r>
              <a:rPr>
                <a:solidFill>
                  <a:srgbClr val="003B4F"/>
                </a:solidFill>
                <a:latin typeface="Courier"/>
              </a:rPr>
              <a:t> n_s))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geom_boxplot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0.5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outlier.shape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NA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geom_point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position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position_jitter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width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0.15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seed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42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0.6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"Needle Length by Side of Tree"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"Side of tree"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"Needle length (mm)"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fill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"Side"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base_size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9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legend.position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"none"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pine_jitter_plot</a:t>
            </a:r>
          </a:p>
        </p:txBody>
      </p:sp>
      <p:pic>
        <p:nvPicPr>
          <p:cNvPr descr="graphing_effectively_lecture_files/figure-pptx/unnamed-chunk-4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31800" y="1270000"/>
            <a:ext cx="3810000" cy="33020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/>
            <a:r>
              <a:rPr>
                <a:latin typeface="Courier"/>
              </a:rPr>
              <a:t>position_jitter(width = 0.15)</a:t>
            </a:r>
            <a:r>
              <a:rPr/>
              <a:t> spreads points sideways so they don’t overlap</a:t>
            </a:r>
          </a:p>
          <a:p>
            <a:pPr lvl="0"/>
            <a:r>
              <a:rPr>
                <a:latin typeface="Courier"/>
              </a:rPr>
              <a:t>seed = 42</a:t>
            </a:r>
            <a:r>
              <a:rPr/>
              <a:t> — same jitter layout every time you render</a:t>
            </a:r>
          </a:p>
          <a:p>
            <a:pPr lvl="0"/>
            <a:r>
              <a:rPr>
                <a:latin typeface="Courier"/>
              </a:rPr>
              <a:t>alpha = 0.6</a:t>
            </a:r>
            <a:r>
              <a:rPr/>
              <a:t> — semi-transparent, so overlapping points are still visible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/>
              <a:t>Always show the raw points alongside a boxplot when </a:t>
            </a:r>
            <a:r>
              <a:rPr sz="2000" i="1"/>
              <a:t>n</a:t>
            </a:r>
            <a:r>
              <a:rPr sz="2000"/>
              <a:t> is small — every point matters, and a box alone can hide a bimodal or lopsided pattern.</a:t>
            </a:r>
          </a:p>
        </p:txBody>
      </p:sp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2b · Axis Labels and Titles, Done Right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46</Words>
  <Application>Microsoft Macintosh PowerPoint</Application>
  <PresentationFormat>On-screen Show (16:9)</PresentationFormat>
  <Paragraphs>14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Lecture: Graphing Effectively</dc:title>
  <dc:creator>Bill Perry</dc:creator>
  <cp:keywords/>
  <dc:description>Boxplots with jittered raw points, writing axis labels and titles properly with labs(), mapping color and fill by group, histograms and density curves, plotting mean ± SE directly with stat_summary(), faceting, a quick theme tour, custom colors and legends with scale_color_manual(), and a real ggsave() drill — all on the pine needle dataset.</dc:description>
  <dcterms:created xsi:type="dcterms:W3CDTF">2026-09-03T18:47:52Z</dcterms:created>
  <dcterms:modified xsi:type="dcterms:W3CDTF">2026-09-03T18:47:52Z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categories">
    <vt:lpwstr/>
  </property>
  <property fmtid="{D5CDD505-2E9C-101B-9397-08002B2CF9AE}" pid="6" name="execute">
    <vt:lpwstr/>
  </property>
  <property fmtid="{D5CDD505-2E9C-101B-9397-08002B2CF9AE}" pid="7" name="format">
    <vt:lpwstr/>
  </property>
  <property fmtid="{D5CDD505-2E9C-101B-9397-08002B2CF9AE}" pid="8" name="header-includes">
    <vt:lpwstr/>
  </property>
  <property fmtid="{D5CDD505-2E9C-101B-9397-08002B2CF9AE}" pid="9" name="include-after">
    <vt:lpwstr/>
  </property>
  <property fmtid="{D5CDD505-2E9C-101B-9397-08002B2CF9AE}" pid="10" name="include-before">
    <vt:lpwstr/>
  </property>
  <property fmtid="{D5CDD505-2E9C-101B-9397-08002B2CF9AE}" pid="11" name="knitr">
    <vt:lpwstr/>
  </property>
  <property fmtid="{D5CDD505-2E9C-101B-9397-08002B2CF9AE}" pid="12" name="labels">
    <vt:lpwstr/>
  </property>
  <property fmtid="{D5CDD505-2E9C-101B-9397-08002B2CF9AE}" pid="13" name="order">
    <vt:lpwstr>4</vt:lpwstr>
  </property>
  <property fmtid="{D5CDD505-2E9C-101B-9397-08002B2CF9AE}" pid="14" name="resources">
    <vt:lpwstr/>
  </property>
  <property fmtid="{D5CDD505-2E9C-101B-9397-08002B2CF9AE}" pid="15" name="subtitle">
    <vt:lpwstr>Boxplots, group comparisons, and saving a publication-ready figure</vt:lpwstr>
  </property>
  <property fmtid="{D5CDD505-2E9C-101B-9397-08002B2CF9AE}" pid="16" name="toc-title">
    <vt:lpwstr>Table of contents</vt:lpwstr>
  </property>
  <property fmtid="{D5CDD505-2E9C-101B-9397-08002B2CF9AE}" pid="17" name="week">
    <vt:lpwstr>3</vt:lpwstr>
  </property>
</Properties>
</file>