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Override PartName="/docProps/app.xml" ContentType="application/vnd.openxmlformats-officedocument.extended-properties+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viewProps.xml" ContentType="application/vnd.openxmlformats-officedocument.presentationml.viewPro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Types>
</file>

<file path=_rels/.rels><?xml version="1.0" encoding="UTF-8"?><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package/2006/relationships/metadata/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p="http://schemas.openxmlformats.org/presentationml/2006/main" xmlns:r="http://schemas.openxmlformats.org/officeDocument/2006/relationships" autoCompressPictures="0"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5143500" type="screen16x9"/>
  <p:notesSz cx="6858000" cy="9144000"/>
  <p:defaultTex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CC31"/>
    <a:srgbClr val="70121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p="http://schemas.openxmlformats.org/presentationml/2006/main" xmlns:r="http://schemas.openxmlformats.org/officeDocument/2006/relationships">
  <p:normalViewPr>
    <p:restoredLeft autoAdjust="0" sz="15643"/>
    <p:restoredTop autoAdjust="0" sz="94726"/>
  </p:normalViewPr>
  <p:slideViewPr>
    <p:cSldViewPr snapToGrid="0" snapToObjects="1">
      <p:cViewPr varScale="1">
        <p:scale>
          <a:sx d="100" n="165"/>
          <a:sy d="100" n="165"/>
        </p:scale>
        <p:origin x="560" y="176"/>
      </p:cViewPr>
      <p:guideLst>
        <p:guide orient="horz" pos="1620"/>
        <p:guide pos="2880"/>
      </p:guideLst>
    </p:cSldViewPr>
  </p:slideViewPr>
  <p:outlineViewPr>
    <p:cViewPr>
      <p:scale>
        <a:sx d="100" n="33"/>
        <a:sy d="100" n="33"/>
      </p:scale>
      <p:origin x="0" y="0"/>
    </p:cViewPr>
  </p:outlineViewPr>
  <p:notesTextViewPr>
    <p:cViewPr>
      <p:scale>
        <a:sx d="100" n="100"/>
        <a:sy d="100" n="100"/>
      </p:scale>
      <p:origin x="0" y="0"/>
    </p:cViewPr>
  </p:notesTextViewPr>
  <p:gridSpacing cx="76200" cy="76200"/>
</p:viewPr>
</file>

<file path=ppt/_rels/presentation.xml.rels><?xml version="1.0" encoding="UTF-8"?><Relationships xmlns="http://schemas.openxmlformats.org/package/2006/relationships"><Relationship Id="rId2" Type="http://schemas.openxmlformats.org/officeDocument/2006/relationships/slide" Target="slides/slide1.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slide" Target="slides/slide15.xml" /><Relationship Id="rId17" Type="http://schemas.openxmlformats.org/officeDocument/2006/relationships/slide" Target="slides/slide16.xml" /><Relationship Id="rId18" Type="http://schemas.openxmlformats.org/officeDocument/2006/relationships/slide" Target="slides/slide17.xml" /><Relationship Id="rId19" Type="http://schemas.openxmlformats.org/officeDocument/2006/relationships/slide" Target="slides/slide18.xml" /><Relationship Id="rId20" Type="http://schemas.openxmlformats.org/officeDocument/2006/relationships/slide" Target="slides/slide19.xml" /><Relationship Id="rId21" Type="http://schemas.openxmlformats.org/officeDocument/2006/relationships/slide" Target="slides/slide20.xml" /><Relationship Id="rId22" Type="http://schemas.openxmlformats.org/officeDocument/2006/relationships/slide" Target="slides/slide21.xml" /><Relationship Id="rId23" Type="http://schemas.openxmlformats.org/officeDocument/2006/relationships/slide" Target="slides/slide22.xml" /><Relationship Id="rId24" Type="http://schemas.openxmlformats.org/officeDocument/2006/relationships/slide" Target="slides/slide23.xml" /><Relationship Id="rId26" Type="http://schemas.openxmlformats.org/officeDocument/2006/relationships/viewProps" Target="viewProps.xml" /><Relationship Id="rId25" Type="http://schemas.openxmlformats.org/officeDocument/2006/relationships/presProps" Target="presProps.xml" /><Relationship Id="rId1" Type="http://schemas.openxmlformats.org/officeDocument/2006/relationships/slideMaster" Target="slideMasters/slideMaster1.xml" /><Relationship Id="rId28" Type="http://schemas.openxmlformats.org/officeDocument/2006/relationships/tableStyles" Target="tableStyles.xml" /><Relationship Id="rId27" Type="http://schemas.openxmlformats.org/officeDocument/2006/relationships/theme" Target="theme/theme1.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65688"/>
          </a:xfrm>
        </p:spPr>
        <p:txBody>
          <a:bodyPr>
            <a:normAutofit/>
          </a:bodyPr>
          <a:lstStyle>
            <a:lvl1pPr>
              <a:defRPr sz="2400"/>
            </a:lvl1pPr>
          </a:lstStyle>
          <a:p>
            <a:r>
              <a:rPr lang="en-US" dirty="0"/>
              <a:t>Click to edit Master title style</a:t>
            </a:r>
          </a:p>
        </p:txBody>
      </p:sp>
      <p:sp>
        <p:nvSpPr>
          <p:cNvPr id="3" name="Subtitle 2"/>
          <p:cNvSpPr>
            <a:spLocks noGrp="1"/>
          </p:cNvSpPr>
          <p:nvPr>
            <p:ph type="subTitle" idx="1"/>
          </p:nvPr>
        </p:nvSpPr>
        <p:spPr>
          <a:xfrm>
            <a:off x="255722" y="565689"/>
            <a:ext cx="6400800" cy="1314450"/>
          </a:xfrm>
        </p:spPr>
        <p:txBody>
          <a:bodyPr>
            <a:normAutofit/>
          </a:bodyPr>
          <a:lstStyle>
            <a:lvl1pPr marL="0" indent="0" algn="ctr">
              <a:buNone/>
              <a:defRPr sz="2000">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444357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13914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81529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normAutofit/>
          </a:bodyPr>
          <a:lstStyle>
            <a:lvl1pPr algn="l">
              <a:defRPr sz="2400"/>
            </a:lvl1pPr>
          </a:lstStyle>
          <a:p>
            <a:r>
              <a:rPr lang="en-US" dirty="0"/>
              <a:t>Click to edit Master title style</a:t>
            </a:r>
          </a:p>
        </p:txBody>
      </p:sp>
      <p:sp>
        <p:nvSpPr>
          <p:cNvPr id="3" name="Content Placeholder 2"/>
          <p:cNvSpPr>
            <a:spLocks noGrp="1"/>
          </p:cNvSpPr>
          <p:nvPr>
            <p:ph idx="1"/>
          </p:nvPr>
        </p:nvSpPr>
        <p:spPr>
          <a:xfrm>
            <a:off x="0" y="614605"/>
            <a:ext cx="9089756" cy="3914289"/>
          </a:xfrm>
        </p:spPr>
        <p:txBody>
          <a:bodyPr>
            <a:normAutofit/>
          </a:bodyPr>
          <a:lstStyle>
            <a:lvl1pPr marL="230188" indent="-230188">
              <a:tabLst/>
              <a:defRPr sz="1800"/>
            </a:lvl1pPr>
            <a:lvl2pPr marL="514350" indent="-284163">
              <a:spcBef>
                <a:spcPts val="0"/>
              </a:spcBef>
              <a:tabLst/>
              <a:defRPr sz="1600"/>
            </a:lvl2pPr>
            <a:lvl3pPr marL="692150" indent="-177800">
              <a:spcBef>
                <a:spcPts val="0"/>
              </a:spcBef>
              <a:tabLst/>
              <a:defRPr sz="1400"/>
            </a:lvl3pPr>
            <a:lvl4pPr marL="914400" indent="-222250">
              <a:spcBef>
                <a:spcPts val="0"/>
              </a:spcBef>
              <a:tabLst/>
              <a:defRPr sz="1400"/>
            </a:lvl4pPr>
            <a:lvl5pPr marL="1146175" indent="-231775">
              <a:spcBef>
                <a:spcPts val="0"/>
              </a:spcBef>
              <a:tabLst/>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38346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57200" y="1141649"/>
            <a:ext cx="7772400" cy="1125140"/>
          </a:xfrm>
        </p:spPr>
        <p:txBody>
          <a:bodyPr anchor="b">
            <a:normAutofit/>
          </a:bodyPr>
          <a:lstStyle>
            <a:lvl1pPr marL="0" indent="0">
              <a:buNone/>
              <a:defRPr sz="16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073069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lvl1pPr algn="l">
              <a:defRPr b="0">
                <a:solidFill>
                  <a:srgbClr val="FDCC31"/>
                </a:solidFill>
              </a:defRPr>
            </a:lvl1pPr>
          </a:lstStyle>
          <a:p>
            <a:r>
              <a:rPr lang="en-US" dirty="0"/>
              <a:t>Click to edit Master title style</a:t>
            </a:r>
          </a:p>
        </p:txBody>
      </p:sp>
      <p:sp>
        <p:nvSpPr>
          <p:cNvPr id="3" name="Content Placeholder 2"/>
          <p:cNvSpPr>
            <a:spLocks noGrp="1"/>
          </p:cNvSpPr>
          <p:nvPr>
            <p:ph sz="half" idx="1"/>
          </p:nvPr>
        </p:nvSpPr>
        <p:spPr>
          <a:xfrm>
            <a:off x="9040" y="662663"/>
            <a:ext cx="6010759" cy="4480837"/>
          </a:xfrm>
        </p:spPr>
        <p:txBody>
          <a:bodyPr>
            <a:normAutofit/>
          </a:bodyPr>
          <a:lstStyle>
            <a:lvl1pPr marL="230188" indent="-230188">
              <a:tabLst/>
              <a:defRPr sz="1800"/>
            </a:lvl1pPr>
            <a:lvl2pPr marL="460375" indent="-230188">
              <a:tabLst/>
              <a:defRPr sz="1600"/>
            </a:lvl2pPr>
            <a:lvl3pPr marL="630238" indent="-169863">
              <a:tabLst/>
              <a:defRPr sz="1400"/>
            </a:lvl3pPr>
            <a:lvl4pPr marL="914400" indent="-284163">
              <a:tabLst/>
              <a:defRPr sz="1400"/>
            </a:lvl4pPr>
            <a:lvl5pPr marL="1146175" indent="-231775">
              <a:tabLst/>
              <a:defRPr sz="14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29580" y="662664"/>
            <a:ext cx="2790986" cy="4480836"/>
          </a:xfrm>
        </p:spPr>
        <p:txBody>
          <a:bodyPr>
            <a:normAutofit/>
          </a:bodyPr>
          <a:lstStyle>
            <a:lvl1pPr marL="342900" indent="-342900">
              <a:defRPr lang="en-US" sz="1800" kern="1200" dirty="0">
                <a:solidFill>
                  <a:schemeClr val="tx1"/>
                </a:solidFill>
                <a:latin typeface="+mn-lt"/>
                <a:ea typeface="+mn-ea"/>
                <a:cs typeface="+mn-cs"/>
              </a:defRPr>
            </a:lvl1pPr>
            <a:lvl2pPr marL="515937" indent="-285750">
              <a:defRPr lang="en-US" sz="1600" kern="1200" dirty="0">
                <a:solidFill>
                  <a:schemeClr val="tx1"/>
                </a:solidFill>
                <a:latin typeface="+mn-lt"/>
                <a:ea typeface="+mn-ea"/>
                <a:cs typeface="+mn-cs"/>
              </a:defRPr>
            </a:lvl2pPr>
            <a:lvl3pPr marL="746125" indent="-285750">
              <a:defRPr lang="en-US" sz="1400" kern="1200" dirty="0">
                <a:solidFill>
                  <a:schemeClr val="tx1"/>
                </a:solidFill>
                <a:latin typeface="+mn-lt"/>
                <a:ea typeface="+mn-ea"/>
                <a:cs typeface="+mn-cs"/>
              </a:defRPr>
            </a:lvl3pPr>
            <a:lvl4pPr marL="915987" indent="-285750">
              <a:defRPr lang="en-US" sz="1400" kern="1200" dirty="0">
                <a:solidFill>
                  <a:schemeClr val="tx1"/>
                </a:solidFill>
                <a:latin typeface="+mn-lt"/>
                <a:ea typeface="+mn-ea"/>
                <a:cs typeface="+mn-cs"/>
              </a:defRPr>
            </a:lvl4pPr>
            <a:lvl5pPr marL="1200150" indent="-285750">
              <a:defRPr lang="en-US" sz="1400" kern="1200" dirty="0">
                <a:solidFill>
                  <a:schemeClr val="tx1"/>
                </a:solidFill>
                <a:latin typeface="+mn-lt"/>
                <a:ea typeface="+mn-ea"/>
                <a:cs typeface="+mn-cs"/>
              </a:defRPr>
            </a:lvl5pPr>
            <a:lvl6pPr>
              <a:defRPr sz="1350"/>
            </a:lvl6pPr>
            <a:lvl7pPr>
              <a:defRPr sz="1350"/>
            </a:lvl7pPr>
            <a:lvl8pPr>
              <a:defRPr sz="1350"/>
            </a:lvl8pPr>
            <a:lvl9pPr>
              <a:defRPr sz="1350"/>
            </a:lvl9pPr>
          </a:lstStyle>
          <a:p>
            <a:pPr marL="230188" lvl="0" indent="-230188" algn="l" defTabSz="342900" rtl="0" eaLnBrk="1" latinLnBrk="0" hangingPunct="1">
              <a:spcBef>
                <a:spcPct val="20000"/>
              </a:spcBef>
              <a:buFont typeface="Arial"/>
              <a:buChar char="•"/>
              <a:tabLst/>
            </a:pPr>
            <a:r>
              <a:rPr lang="en-US" dirty="0"/>
              <a:t>Click to edit Master text styles</a:t>
            </a:r>
          </a:p>
          <a:p>
            <a:pPr marL="460375" lvl="1" indent="-230188" algn="l" defTabSz="342900" rtl="0" eaLnBrk="1" latinLnBrk="0" hangingPunct="1">
              <a:spcBef>
                <a:spcPct val="20000"/>
              </a:spcBef>
              <a:buFont typeface="Arial"/>
              <a:buChar char="–"/>
              <a:tabLst/>
            </a:pPr>
            <a:r>
              <a:rPr lang="en-US" dirty="0"/>
              <a:t>Second level</a:t>
            </a:r>
          </a:p>
          <a:p>
            <a:pPr marL="630238" lvl="2" indent="-169863" algn="l" defTabSz="342900" rtl="0" eaLnBrk="1" latinLnBrk="0" hangingPunct="1">
              <a:spcBef>
                <a:spcPct val="20000"/>
              </a:spcBef>
              <a:buFont typeface="Arial"/>
              <a:buChar char="•"/>
              <a:tabLst/>
            </a:pPr>
            <a:r>
              <a:rPr lang="en-US" dirty="0"/>
              <a:t>Third level</a:t>
            </a:r>
          </a:p>
          <a:p>
            <a:pPr marL="914400" lvl="3" indent="-284163" algn="l" defTabSz="342900" rtl="0" eaLnBrk="1" latinLnBrk="0" hangingPunct="1">
              <a:spcBef>
                <a:spcPct val="20000"/>
              </a:spcBef>
              <a:buFont typeface="Arial"/>
              <a:buChar char="–"/>
              <a:tabLst/>
            </a:pPr>
            <a:r>
              <a:rPr lang="en-US" dirty="0"/>
              <a:t>Fourth level</a:t>
            </a:r>
          </a:p>
          <a:p>
            <a:pPr marL="1146175" lvl="4" indent="-231775" algn="l" defTabSz="342900" rtl="0" eaLnBrk="1" latinLnBrk="0" hangingPunct="1">
              <a:spcBef>
                <a:spcPct val="20000"/>
              </a:spcBef>
              <a:buFont typeface="Arial"/>
              <a:buChar char="»"/>
              <a:tabLst/>
            </a:pPr>
            <a:r>
              <a:rPr lang="en-US" dirty="0"/>
              <a:t>Fifth level</a:t>
            </a:r>
          </a:p>
        </p:txBody>
      </p:sp>
      <p:sp>
        <p:nvSpPr>
          <p:cNvPr id="5" name="Date Placeholder 4"/>
          <p:cNvSpPr>
            <a:spLocks noGrp="1"/>
          </p:cNvSpPr>
          <p:nvPr>
            <p:ph type="dt" sz="half" idx="10"/>
          </p:nvPr>
        </p:nvSpPr>
        <p:spPr/>
        <p:txBody>
          <a:bodyPr/>
          <a:lstStyle/>
          <a:p>
            <a:fld id="{241EB5C9-1307-BA42-ABA2-0BC069CD8E7F}" type="datetimeFigureOut">
              <a:rPr lang="en-US" smtClean="0"/>
              <a:t>3/24/25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619886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9485" y="78119"/>
            <a:ext cx="8229600" cy="607682"/>
          </a:xfrm>
        </p:spPr>
        <p:txBody>
          <a:bodyPr>
            <a:normAutofit/>
          </a:bodyPr>
          <a:lstStyle>
            <a:lvl1pPr algn="l">
              <a:defRPr sz="2800"/>
            </a:lvl1pPr>
          </a:lstStyle>
          <a:p>
            <a:r>
              <a:rPr lang="en-US" dirty="0"/>
              <a:t>Click to edit Master title style</a:t>
            </a:r>
          </a:p>
        </p:txBody>
      </p:sp>
      <p:sp>
        <p:nvSpPr>
          <p:cNvPr id="3" name="Text Placeholder 2"/>
          <p:cNvSpPr>
            <a:spLocks noGrp="1"/>
          </p:cNvSpPr>
          <p:nvPr>
            <p:ph type="body" idx="1"/>
          </p:nvPr>
        </p:nvSpPr>
        <p:spPr>
          <a:xfrm>
            <a:off x="136201" y="802623"/>
            <a:ext cx="4435799" cy="479822"/>
          </a:xfrm>
        </p:spPr>
        <p:txBody>
          <a:bodyPr anchor="b">
            <a:normAutofit/>
          </a:bodyPr>
          <a:lstStyle>
            <a:lvl1pPr marL="0" indent="0">
              <a:buNone/>
              <a:defRPr sz="16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136201" y="1282444"/>
            <a:ext cx="4435799" cy="3305054"/>
          </a:xfrm>
        </p:spPr>
        <p:txBody>
          <a:bodyPr/>
          <a:lstStyle>
            <a:lvl1pPr>
              <a:defRPr sz="16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753514" y="823389"/>
            <a:ext cx="4041775" cy="479822"/>
          </a:xfrm>
        </p:spPr>
        <p:txBody>
          <a:bodyPr anchor="b">
            <a:normAutofit/>
          </a:bodyPr>
          <a:lstStyle>
            <a:lvl1pPr marL="0" indent="0">
              <a:buNone/>
              <a:defRPr sz="16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753514" y="1303210"/>
            <a:ext cx="4041775" cy="3284288"/>
          </a:xfrm>
        </p:spPr>
        <p:txBody>
          <a:bodyPr/>
          <a:lstStyle>
            <a:lvl1pPr>
              <a:defRPr sz="16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241EB5C9-1307-BA42-ABA2-0BC069CD8E7F}" type="datetimeFigureOut">
              <a:rPr lang="en-US" smtClean="0"/>
              <a:t>3/24/25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35793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1EB5C9-1307-BA42-ABA2-0BC069CD8E7F}" type="datetimeFigureOut">
              <a:rPr lang="en-US" smtClean="0"/>
              <a:t>3/24/25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472721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1EB5C9-1307-BA42-ABA2-0BC069CD8E7F}" type="datetimeFigureOut">
              <a:rPr lang="en-US" smtClean="0"/>
              <a:t>3/24/25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130901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71538"/>
          </a:xfrm>
        </p:spPr>
        <p:txBody>
          <a:bodyPr anchor="t" anchorCtr="0">
            <a:normAutofit/>
          </a:bodyPr>
          <a:lstStyle>
            <a:lvl1pPr algn="l">
              <a:defRPr sz="2400" b="1"/>
            </a:lvl1pPr>
          </a:lstStyle>
          <a:p>
            <a:r>
              <a:rPr lang="en-US"/>
              <a:t>Click to edit Master title style</a:t>
            </a:r>
          </a:p>
        </p:txBody>
      </p:sp>
      <p:sp>
        <p:nvSpPr>
          <p:cNvPr id="3" name="Content Placeholder 2"/>
          <p:cNvSpPr>
            <a:spLocks noGrp="1"/>
          </p:cNvSpPr>
          <p:nvPr>
            <p:ph idx="1"/>
          </p:nvPr>
        </p:nvSpPr>
        <p:spPr>
          <a:xfrm>
            <a:off x="3657600" y="960804"/>
            <a:ext cx="5238426" cy="3806460"/>
          </a:xfrm>
        </p:spPr>
        <p:txBody>
          <a:bodyPr>
            <a:normAutofit/>
          </a:bodyPr>
          <a:lstStyle>
            <a:lvl1pPr>
              <a:defRPr sz="1800"/>
            </a:lvl1pPr>
            <a:lvl2pPr>
              <a:defRPr sz="1600"/>
            </a:lvl2pPr>
            <a:lvl3pPr>
              <a:defRPr sz="1600"/>
            </a:lvl3pPr>
            <a:lvl4pPr>
              <a:defRPr sz="1600"/>
            </a:lvl4pPr>
            <a:lvl5pPr>
              <a:defRPr sz="16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0" y="960803"/>
            <a:ext cx="3541363" cy="3518297"/>
          </a:xfrm>
        </p:spPr>
        <p:txBody>
          <a:bodyPr>
            <a:normAutofit/>
          </a:bodyPr>
          <a:lstStyle>
            <a:lvl1pPr marL="0" indent="0">
              <a:buNone/>
              <a:defRPr sz="16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3/24/25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40895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3/24/25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66899855"/>
      </p:ext>
    </p:extLst>
  </p:cSld>
  <p:clrMapOvr>
    <a:masterClrMapping/>
  </p:clrMapOvr>
</p:sldLayout>
</file>

<file path=ppt/slideMasters/_rels/slideMaster1.xml.rels><?xml version="1.0" encoding="UTF-8"?><Relationships xmlns="http://schemas.openxmlformats.org/package/2006/relationships"><Relationship Id="rId8" Target="../slideLayouts/slideLayout8.xml" Type="http://schemas.openxmlformats.org/officeDocument/2006/relationships/slideLayout" /><Relationship Id="rId3" Target="../slideLayouts/slideLayout3.xml" Type="http://schemas.openxmlformats.org/officeDocument/2006/relationships/slideLayout" /><Relationship Id="rId7" Target="../slideLayouts/slideLayout7.xml" Type="http://schemas.openxmlformats.org/officeDocument/2006/relationships/slideLayout" /><Relationship Id="rId12" Target="../theme/theme1.xml" Type="http://schemas.openxmlformats.org/officeDocument/2006/relationships/theme" /><Relationship Id="rId2" Target="../slideLayouts/slideLayout2.xml" Type="http://schemas.openxmlformats.org/officeDocument/2006/relationships/slideLayout" /><Relationship Id="rId1" Target="../slideLayouts/slideLayout1.xml" Type="http://schemas.openxmlformats.org/officeDocument/2006/relationships/slideLayout" /><Relationship Id="rId6" Target="../slideLayouts/slideLayout6.xml" Type="http://schemas.openxmlformats.org/officeDocument/2006/relationships/slideLayout" /><Relationship Id="rId11" Target="../slideLayouts/slideLayout11.xml" Type="http://schemas.openxmlformats.org/officeDocument/2006/relationships/slideLayout" /><Relationship Id="rId5" Target="../slideLayouts/slideLayout5.xml" Type="http://schemas.openxmlformats.org/officeDocument/2006/relationships/slideLayout" /><Relationship Id="rId10" Target="../slideLayouts/slideLayout10.xml" Type="http://schemas.openxmlformats.org/officeDocument/2006/relationships/slideLayout" /><Relationship Id="rId4" Target="../slideLayouts/slideLayout4.xml" Type="http://schemas.openxmlformats.org/officeDocument/2006/relationships/slideLayout" /><Relationship Id="rId9" Target="../slideLayouts/slideLayout9.xml" Type="http://schemas.openxmlformats.org/officeDocument/2006/relationships/slideLayout"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7490" y="102393"/>
            <a:ext cx="8934774" cy="582780"/>
          </a:xfrm>
          <a:prstGeom prst="rect">
            <a:avLst/>
          </a:prstGeom>
          <a:solidFill>
            <a:srgbClr val="70121D"/>
          </a:solidFill>
        </p:spPr>
        <p:txBody>
          <a:bodyPr anchor="ctr" bIns="45720" lIns="91440" rIns="91440" rtlCol="0" tIns="45720" vert="horz">
            <a:normAutofit/>
          </a:bodyPr>
          <a:lstStyle/>
          <a:p>
            <a:r>
              <a:rPr lang="en-US"/>
              <a:t>Click to edit Master title style</a:t>
            </a:r>
          </a:p>
        </p:txBody>
      </p:sp>
      <p:sp>
        <p:nvSpPr>
          <p:cNvPr id="3" name="Text Placeholder 2"/>
          <p:cNvSpPr>
            <a:spLocks noGrp="1"/>
          </p:cNvSpPr>
          <p:nvPr>
            <p:ph idx="1" type="body"/>
          </p:nvPr>
        </p:nvSpPr>
        <p:spPr>
          <a:xfrm>
            <a:off x="77489" y="781696"/>
            <a:ext cx="8934773" cy="3914289"/>
          </a:xfrm>
          <a:prstGeom prst="rect">
            <a:avLst/>
          </a:prstGeom>
        </p:spPr>
        <p:txBody>
          <a:bodyPr bIns="45720" lIns="91440" rIns="91440" rtlCol="0" tIns="45720" vert="horz">
            <a:normAutofit/>
          </a:bodyPr>
          <a:lstStyle/>
          <a:p>
            <a:pPr lvl="0"/>
            <a:r>
              <a:rPr dirty="0" lang="en-US"/>
              <a:t>Click to edit Master text styles</a:t>
            </a:r>
          </a:p>
          <a:p>
            <a:pPr lvl="1"/>
            <a:r>
              <a:rPr dirty="0" lang="en-US"/>
              <a:t>Second level</a:t>
            </a:r>
          </a:p>
          <a:p>
            <a:pPr lvl="2"/>
            <a:r>
              <a:rPr dirty="0" lang="en-US"/>
              <a:t>Third level</a:t>
            </a:r>
          </a:p>
          <a:p>
            <a:pPr lvl="3"/>
            <a:r>
              <a:rPr dirty="0" lang="en-US"/>
              <a:t>Fourth level</a:t>
            </a:r>
          </a:p>
          <a:p>
            <a:pPr lvl="4"/>
            <a:r>
              <a:rPr dirty="0" lang="en-US"/>
              <a:t>Fifth level</a:t>
            </a:r>
          </a:p>
        </p:txBody>
      </p:sp>
      <p:sp>
        <p:nvSpPr>
          <p:cNvPr id="4" name="Date Placeholder 3"/>
          <p:cNvSpPr>
            <a:spLocks noGrp="1"/>
          </p:cNvSpPr>
          <p:nvPr>
            <p:ph idx="2" sz="half" type="dt"/>
          </p:nvPr>
        </p:nvSpPr>
        <p:spPr>
          <a:xfrm>
            <a:off x="457200" y="4767263"/>
            <a:ext cx="2133600" cy="273844"/>
          </a:xfrm>
          <a:prstGeom prst="rect">
            <a:avLst/>
          </a:prstGeom>
        </p:spPr>
        <p:txBody>
          <a:bodyPr anchor="ctr" bIns="45720" lIns="91440" rIns="91440" rtlCol="0" tIns="45720" vert="horz"/>
          <a:lstStyle>
            <a:lvl1pPr algn="l">
              <a:defRPr sz="900">
                <a:solidFill>
                  <a:schemeClr val="tx1">
                    <a:tint val="75000"/>
                  </a:schemeClr>
                </a:solidFill>
              </a:defRPr>
            </a:lvl1pPr>
          </a:lstStyle>
          <a:p>
            <a:fld id="{241EB5C9-1307-BA42-ABA2-0BC069CD8E7F}" type="datetimeFigureOut">
              <a:rPr lang="en-US" smtClean="0"/>
              <a:t>3/24/25</a:t>
            </a:fld>
            <a:endParaRPr lang="en-US"/>
          </a:p>
        </p:txBody>
      </p:sp>
      <p:sp>
        <p:nvSpPr>
          <p:cNvPr id="5" name="Footer Placeholder 4"/>
          <p:cNvSpPr>
            <a:spLocks noGrp="1"/>
          </p:cNvSpPr>
          <p:nvPr>
            <p:ph idx="3" sz="quarter" type="ftr"/>
          </p:nvPr>
        </p:nvSpPr>
        <p:spPr>
          <a:xfrm>
            <a:off x="3124200" y="4767263"/>
            <a:ext cx="2895600" cy="273844"/>
          </a:xfrm>
          <a:prstGeom prst="rect">
            <a:avLst/>
          </a:prstGeom>
        </p:spPr>
        <p:txBody>
          <a:bodyPr anchor="ctr" bIns="45720" lIns="91440" rIns="91440" rtlCol="0" tIns="45720" vert="horz"/>
          <a:lstStyle>
            <a:lvl1pPr algn="ctr">
              <a:defRPr sz="900">
                <a:solidFill>
                  <a:schemeClr val="tx1">
                    <a:tint val="75000"/>
                  </a:schemeClr>
                </a:solidFill>
              </a:defRPr>
            </a:lvl1pPr>
          </a:lstStyle>
          <a:p>
            <a:endParaRPr lang="en-US"/>
          </a:p>
        </p:txBody>
      </p:sp>
      <p:sp>
        <p:nvSpPr>
          <p:cNvPr id="6" name="Slide Number Placeholder 5"/>
          <p:cNvSpPr>
            <a:spLocks noGrp="1"/>
          </p:cNvSpPr>
          <p:nvPr>
            <p:ph idx="4" sz="quarter" type="sldNum"/>
          </p:nvPr>
        </p:nvSpPr>
        <p:spPr>
          <a:xfrm>
            <a:off x="6553200" y="4767263"/>
            <a:ext cx="2133600" cy="273844"/>
          </a:xfrm>
          <a:prstGeom prst="rect">
            <a:avLst/>
          </a:prstGeom>
        </p:spPr>
        <p:txBody>
          <a:bodyPr anchor="ctr" bIns="45720" lIns="91440" rIns="91440" rtlCol="0" tIns="45720" vert="horz"/>
          <a:lstStyle>
            <a:lvl1pPr algn="r">
              <a:defRPr sz="900">
                <a:solidFill>
                  <a:schemeClr val="tx1">
                    <a:tint val="75000"/>
                  </a:schemeClr>
                </a:solidFill>
              </a:defRPr>
            </a:lvl1pPr>
          </a:lstStyle>
          <a:p>
            <a:fld id="{C5EF2332-01BF-834F-8236-50238282D533}" type="slidenum">
              <a:rPr lang="en-US" smtClean="0"/>
              <a:t>‹#›</a:t>
            </a:fld>
            <a:endParaRPr lang="en-US"/>
          </a:p>
        </p:txBody>
      </p:sp>
    </p:spTree>
    <p:extLst>
      <p:ext uri="{BB962C8B-B14F-4D97-AF65-F5344CB8AC3E}">
        <p14:creationId xmlns:p14="http://schemas.microsoft.com/office/powerpoint/2010/main" val="3676200875"/>
      </p:ext>
    </p:extLst>
  </p:cSld>
  <p:clrMap accent1="accent1" accent2="accent2" accent3="accent3" accent4="accent4" accent5="accent5" accent6="accent6" bg1="lt1" bg2="lt2" folHlink="folHlink" hlink="hlink" tx1="dk1" tx2="dk2"/>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342900" eaLnBrk="1" hangingPunct="1" latinLnBrk="0" rtl="0">
        <a:spcBef>
          <a:spcPct val="0"/>
        </a:spcBef>
        <a:buNone/>
        <a:defRPr kern="1200" sz="2800">
          <a:solidFill>
            <a:srgbClr val="FDCC31"/>
          </a:solidFill>
          <a:latin typeface="+mj-lt"/>
          <a:ea typeface="+mj-ea"/>
          <a:cs typeface="+mj-cs"/>
        </a:defRPr>
      </a:lvl1pPr>
    </p:titleStyle>
    <p:bodyStyle>
      <a:lvl1pPr algn="l" defTabSz="342900" eaLnBrk="1" hangingPunct="1" indent="-342900" latinLnBrk="0" marL="342900" rtl="0">
        <a:spcBef>
          <a:spcPts val="0"/>
        </a:spcBef>
        <a:buFont typeface="Arial"/>
        <a:buChar char="•"/>
        <a:defRPr b="0" kern="1200" sz="1800">
          <a:solidFill>
            <a:schemeClr val="tx1"/>
          </a:solidFill>
          <a:latin typeface="+mn-lt"/>
          <a:ea typeface="+mn-ea"/>
          <a:cs typeface="+mn-cs"/>
        </a:defRPr>
      </a:lvl1pPr>
      <a:lvl2pPr algn="l" defTabSz="342900" eaLnBrk="1" hangingPunct="1" indent="-342900" latinLnBrk="0" marL="685800" rtl="0">
        <a:spcBef>
          <a:spcPts val="0"/>
        </a:spcBef>
        <a:buFont typeface="Arial"/>
        <a:buChar char="–"/>
        <a:defRPr kern="1200" sz="1600">
          <a:solidFill>
            <a:schemeClr val="tx1"/>
          </a:solidFill>
          <a:latin typeface="+mn-lt"/>
          <a:ea typeface="+mn-ea"/>
          <a:cs typeface="+mn-cs"/>
        </a:defRPr>
      </a:lvl2pPr>
      <a:lvl3pPr algn="l" defTabSz="342900" eaLnBrk="1" hangingPunct="1" indent="-342900" latinLnBrk="0" marL="1028700" rtl="0">
        <a:spcBef>
          <a:spcPts val="0"/>
        </a:spcBef>
        <a:buFont typeface="Arial"/>
        <a:buChar char="•"/>
        <a:defRPr kern="1200" sz="1600">
          <a:solidFill>
            <a:schemeClr val="tx1"/>
          </a:solidFill>
          <a:latin typeface="+mn-lt"/>
          <a:ea typeface="+mn-ea"/>
          <a:cs typeface="+mn-cs"/>
        </a:defRPr>
      </a:lvl3pPr>
      <a:lvl4pPr algn="l" defTabSz="342900" eaLnBrk="1" hangingPunct="1" indent="-342900" latinLnBrk="0" marL="1371600" rtl="0">
        <a:spcBef>
          <a:spcPts val="0"/>
        </a:spcBef>
        <a:buFont typeface="Arial"/>
        <a:buChar char="–"/>
        <a:defRPr kern="1200" sz="1600">
          <a:solidFill>
            <a:schemeClr val="tx1"/>
          </a:solidFill>
          <a:latin typeface="+mn-lt"/>
          <a:ea typeface="+mn-ea"/>
          <a:cs typeface="+mn-cs"/>
        </a:defRPr>
      </a:lvl4pPr>
      <a:lvl5pPr algn="l" defTabSz="342900" eaLnBrk="1" hangingPunct="1" indent="-342900" latinLnBrk="0" marL="1714500" rtl="0">
        <a:spcBef>
          <a:spcPts val="0"/>
        </a:spcBef>
        <a:buFont typeface="Arial"/>
        <a:buChar char="»"/>
        <a:defRPr kern="1200" sz="1600">
          <a:solidFill>
            <a:schemeClr val="tx1"/>
          </a:solidFill>
          <a:latin typeface="+mn-lt"/>
          <a:ea typeface="+mn-ea"/>
          <a:cs typeface="+mn-cs"/>
        </a:defRPr>
      </a:lvl5pPr>
      <a:lvl6pPr algn="l" defTabSz="342900" eaLnBrk="1" hangingPunct="1" indent="-342900" latinLnBrk="0" marL="2057400" rtl="0">
        <a:spcBef>
          <a:spcPct val="20000"/>
        </a:spcBef>
        <a:buFont typeface="Arial"/>
        <a:buChar char="•"/>
        <a:defRPr kern="1200" sz="1500">
          <a:solidFill>
            <a:schemeClr val="tx1"/>
          </a:solidFill>
          <a:latin typeface="+mn-lt"/>
          <a:ea typeface="+mn-ea"/>
          <a:cs typeface="+mn-cs"/>
        </a:defRPr>
      </a:lvl6pPr>
      <a:lvl7pPr algn="l" defTabSz="342900" eaLnBrk="1" hangingPunct="1" indent="-342900" latinLnBrk="0" marL="2400300" rtl="0">
        <a:spcBef>
          <a:spcPct val="20000"/>
        </a:spcBef>
        <a:buFont typeface="Arial"/>
        <a:buChar char="•"/>
        <a:defRPr kern="1200" sz="1500">
          <a:solidFill>
            <a:schemeClr val="tx1"/>
          </a:solidFill>
          <a:latin typeface="+mn-lt"/>
          <a:ea typeface="+mn-ea"/>
          <a:cs typeface="+mn-cs"/>
        </a:defRPr>
      </a:lvl7pPr>
      <a:lvl8pPr algn="l" defTabSz="342900" eaLnBrk="1" hangingPunct="1" indent="-342900" latinLnBrk="0" marL="2743200" rtl="0">
        <a:spcBef>
          <a:spcPct val="20000"/>
        </a:spcBef>
        <a:buFont typeface="Arial"/>
        <a:buChar char="•"/>
        <a:defRPr kern="1200" sz="1500">
          <a:solidFill>
            <a:schemeClr val="tx1"/>
          </a:solidFill>
          <a:latin typeface="+mn-lt"/>
          <a:ea typeface="+mn-ea"/>
          <a:cs typeface="+mn-cs"/>
        </a:defRPr>
      </a:lvl8pPr>
      <a:lvl9pPr algn="l" defTabSz="342900" eaLnBrk="1" hangingPunct="1" indent="-342900" latinLnBrk="0" marL="3086100" rtl="0">
        <a:spcBef>
          <a:spcPct val="20000"/>
        </a:spcBef>
        <a:buFont typeface="Arial"/>
        <a:buChar char="•"/>
        <a:defRPr kern="1200" sz="1500">
          <a:solidFill>
            <a:schemeClr val="tx1"/>
          </a:solidFill>
          <a:latin typeface="+mn-lt"/>
          <a:ea typeface="+mn-ea"/>
          <a:cs typeface="+mn-cs"/>
        </a:defRPr>
      </a:lvl9pPr>
    </p:bodyStyle>
    <p:otherStyle>
      <a:defPPr>
        <a:defRPr lang="en-US"/>
      </a:defPPr>
      <a:lvl1pPr algn="l" defTabSz="342900" eaLnBrk="1" hangingPunct="1" latinLnBrk="0" marL="0" rtl="0">
        <a:defRPr kern="1200" sz="1350">
          <a:solidFill>
            <a:schemeClr val="tx1"/>
          </a:solidFill>
          <a:latin typeface="+mn-lt"/>
          <a:ea typeface="+mn-ea"/>
          <a:cs typeface="+mn-cs"/>
        </a:defRPr>
      </a:lvl1pPr>
      <a:lvl2pPr algn="l" defTabSz="342900" eaLnBrk="1" hangingPunct="1" latinLnBrk="0" marL="342900" rtl="0">
        <a:defRPr kern="1200" sz="1350">
          <a:solidFill>
            <a:schemeClr val="tx1"/>
          </a:solidFill>
          <a:latin typeface="+mn-lt"/>
          <a:ea typeface="+mn-ea"/>
          <a:cs typeface="+mn-cs"/>
        </a:defRPr>
      </a:lvl2pPr>
      <a:lvl3pPr algn="l" defTabSz="342900" eaLnBrk="1" hangingPunct="1" latinLnBrk="0" marL="685800" rtl="0">
        <a:defRPr kern="1200" sz="1350">
          <a:solidFill>
            <a:schemeClr val="tx1"/>
          </a:solidFill>
          <a:latin typeface="+mn-lt"/>
          <a:ea typeface="+mn-ea"/>
          <a:cs typeface="+mn-cs"/>
        </a:defRPr>
      </a:lvl3pPr>
      <a:lvl4pPr algn="l" defTabSz="342900" eaLnBrk="1" hangingPunct="1" latinLnBrk="0" marL="1028700" rtl="0">
        <a:defRPr kern="1200" sz="1350">
          <a:solidFill>
            <a:schemeClr val="tx1"/>
          </a:solidFill>
          <a:latin typeface="+mn-lt"/>
          <a:ea typeface="+mn-ea"/>
          <a:cs typeface="+mn-cs"/>
        </a:defRPr>
      </a:lvl4pPr>
      <a:lvl5pPr algn="l" defTabSz="342900" eaLnBrk="1" hangingPunct="1" latinLnBrk="0" marL="1371600" rtl="0">
        <a:defRPr kern="1200" sz="1350">
          <a:solidFill>
            <a:schemeClr val="tx1"/>
          </a:solidFill>
          <a:latin typeface="+mn-lt"/>
          <a:ea typeface="+mn-ea"/>
          <a:cs typeface="+mn-cs"/>
        </a:defRPr>
      </a:lvl5pPr>
      <a:lvl6pPr algn="l" defTabSz="342900" eaLnBrk="1" hangingPunct="1" latinLnBrk="0" marL="1714500" rtl="0">
        <a:defRPr kern="1200" sz="1350">
          <a:solidFill>
            <a:schemeClr val="tx1"/>
          </a:solidFill>
          <a:latin typeface="+mn-lt"/>
          <a:ea typeface="+mn-ea"/>
          <a:cs typeface="+mn-cs"/>
        </a:defRPr>
      </a:lvl6pPr>
      <a:lvl7pPr algn="l" defTabSz="342900" eaLnBrk="1" hangingPunct="1" latinLnBrk="0" marL="2057400" rtl="0">
        <a:defRPr kern="1200" sz="1350">
          <a:solidFill>
            <a:schemeClr val="tx1"/>
          </a:solidFill>
          <a:latin typeface="+mn-lt"/>
          <a:ea typeface="+mn-ea"/>
          <a:cs typeface="+mn-cs"/>
        </a:defRPr>
      </a:lvl7pPr>
      <a:lvl8pPr algn="l" defTabSz="342900" eaLnBrk="1" hangingPunct="1" latinLnBrk="0" marL="2400300" rtl="0">
        <a:defRPr kern="1200" sz="1350">
          <a:solidFill>
            <a:schemeClr val="tx1"/>
          </a:solidFill>
          <a:latin typeface="+mn-lt"/>
          <a:ea typeface="+mn-ea"/>
          <a:cs typeface="+mn-cs"/>
        </a:defRPr>
      </a:lvl8pPr>
      <a:lvl9pPr algn="l" defTabSz="342900" eaLnBrk="1" hangingPunct="1" latinLnBrk="0" marL="2743200" rtl="0">
        <a:defRPr kern="1200" sz="135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11.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14.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15.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17.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png" /></Relationships>
</file>

<file path=ppt/slides/_rels/slide18.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19.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2.png" /></Relationships>
</file>

<file path=ppt/slides/_rels/slide2.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20.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3.png" /></Relationships>
</file>

<file path=ppt/slides/_rels/slide21.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2.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3.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3.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5.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7.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8.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9.xml.rels><?xml version="1.0" encoding="UTF-8"?><Relationships xmlns="http://schemas.openxmlformats.org/package/2006/relationships"><Relationship Id="rId1" Type="http://schemas.openxmlformats.org/officeDocument/2006/relationships/slideLayout" Target="../slideLayouts/slideLayout4.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65688"/>
          </a:xfrm>
        </p:spPr>
        <p:txBody>
          <a:bodyPr/>
          <a:lstStyle/>
          <a:p>
            <a:pPr lvl="0" indent="0" marL="0">
              <a:buNone/>
            </a:pPr>
            <a:r>
              <a:rPr/>
              <a:t>Lecture: Linear Mixed Models</a:t>
            </a:r>
          </a:p>
        </p:txBody>
      </p:sp>
      <p:sp>
        <p:nvSpPr>
          <p:cNvPr id="3" name="Subtitle 2"/>
          <p:cNvSpPr>
            <a:spLocks noGrp="1"/>
          </p:cNvSpPr>
          <p:nvPr>
            <p:ph idx="1" type="subTitle"/>
          </p:nvPr>
        </p:nvSpPr>
        <p:spPr>
          <a:xfrm>
            <a:off x="255722" y="565689"/>
            <a:ext cx="6400800" cy="1314450"/>
          </a:xfrm>
        </p:spPr>
        <p:txBody>
          <a:bodyPr/>
          <a:lstStyle/>
          <a:p>
            <a:pPr lvl="0" indent="0" marL="0">
              <a:buNone/>
            </a:pPr>
            <a:r>
              <a:rPr/>
              <a:t>Random effects for nested and hierarchical data</a:t>
            </a:r>
            <a:br/>
            <a:br/>
            <a:r>
              <a:rPr/>
              <a:t>Bill Perry</a:t>
            </a:r>
          </a:p>
        </p:txBody>
      </p:sp>
    </p:spTree>
  </p:cSl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The Nested Model, Restated</a:t>
            </a:r>
          </a:p>
        </p:txBody>
      </p:sp>
      <mc:AlternateContent xmlns:mc="http://schemas.openxmlformats.org/markup-compatibility/2006">
        <mc:Choice xmlns:a14="http://schemas.microsoft.com/office/drawing/2010/main" Requires="a14">
          <p:sp>
            <p:nvSpPr>
              <p:cNvPr id="3" name="Content Placeholder 2"/>
              <p:cNvSpPr>
                <a:spLocks noGrp="1"/>
              </p:cNvSpPr>
              <p:nvPr>
                <p:ph idx="1" sz="half"/>
              </p:nvPr>
            </p:nvSpPr>
            <p:spPr/>
            <p:txBody>
              <a:bodyPr/>
              <a:lstStyle/>
              <a:p>
                <a:pPr lvl="0" indent="0" marL="0">
                  <a:buNone/>
                </a:pPr>
                <a14:m>
                  <m:oMathPara xmlns:m="http://schemas.openxmlformats.org/officeDocument/2006/math">
                    <m:oMathParaPr>
                      <m:jc m:val="center"/>
                    </m:oMathParaPr>
                    <m:oMath>
                      <m:r>
                        <m:t>a</m:t>
                      </m:r>
                      <m:r>
                        <m:t>l</m:t>
                      </m:r>
                      <m:r>
                        <m:t>g</m:t>
                      </m:r>
                      <m:r>
                        <m:t>a</m:t>
                      </m:r>
                      <m:sSub>
                        <m:e>
                          <m:r>
                            <m:t>e</m:t>
                          </m:r>
                        </m:e>
                        <m:sub>
                          <m:r>
                            <m:t>i</m:t>
                          </m:r>
                          <m:r>
                            <m:t>j</m:t>
                          </m:r>
                          <m:r>
                            <m:t>k</m:t>
                          </m:r>
                        </m:sub>
                      </m:sSub>
                      <m:r>
                        <m:rPr>
                          <m:sty m:val="p"/>
                        </m:rPr>
                        <m:t>=</m:t>
                      </m:r>
                      <m:r>
                        <m:t>μ</m:t>
                      </m:r>
                      <m:r>
                        <m:rPr>
                          <m:sty m:val="p"/>
                        </m:rPr>
                        <m:t>+</m:t>
                      </m:r>
                      <m:sSub>
                        <m:e>
                          <m:r>
                            <m:t>α</m:t>
                          </m:r>
                        </m:e>
                        <m:sub>
                          <m:r>
                            <m:t>i</m:t>
                          </m:r>
                        </m:sub>
                      </m:sSub>
                      <m:r>
                        <m:rPr>
                          <m:sty m:val="p"/>
                        </m:rPr>
                        <m:t>+</m:t>
                      </m:r>
                      <m:sSub>
                        <m:e>
                          <m:r>
                            <m:t>β</m:t>
                          </m:r>
                        </m:e>
                        <m:sub>
                          <m:r>
                            <m:t>j</m:t>
                          </m:r>
                          <m:r>
                            <m:rPr>
                              <m:sty m:val="p"/>
                            </m:rPr>
                            <m:t>(</m:t>
                          </m:r>
                          <m:r>
                            <m:t>i</m:t>
                          </m:r>
                          <m:r>
                            <m:rPr>
                              <m:sty m:val="p"/>
                            </m:rPr>
                            <m:t>)</m:t>
                          </m:r>
                        </m:sub>
                      </m:sSub>
                      <m:r>
                        <m:rPr>
                          <m:sty m:val="p"/>
                        </m:rPr>
                        <m:t>+</m:t>
                      </m:r>
                      <m:sSub>
                        <m:e>
                          <m:r>
                            <m:t>ϵ</m:t>
                          </m:r>
                        </m:e>
                        <m:sub>
                          <m:r>
                            <m:t>i</m:t>
                          </m:r>
                          <m:r>
                            <m:t>j</m:t>
                          </m:r>
                          <m:r>
                            <m:t>k</m:t>
                          </m:r>
                        </m:sub>
                      </m:sSub>
                    </m:oMath>
                  </m:oMathPara>
                </a14:m>
              </a:p>
              <a:p>
                <a:pPr lvl="0"/>
                <a14:m>
                  <m:oMath xmlns:m="http://schemas.openxmlformats.org/officeDocument/2006/math">
                    <m:r>
                      <m:t>μ</m:t>
                    </m:r>
                  </m:oMath>
                </a14:m>
                <a:r>
                  <a:rPr/>
                  <a:t> is the overall mean</a:t>
                </a:r>
              </a:p>
              <a:p>
                <a:pPr lvl="0"/>
                <a14:m>
                  <m:oMath xmlns:m="http://schemas.openxmlformats.org/officeDocument/2006/math">
                    <m:sSub>
                      <m:e>
                        <m:r>
                          <m:t>α</m:t>
                        </m:r>
                      </m:e>
                      <m:sub>
                        <m:r>
                          <m:t>i</m:t>
                        </m:r>
                      </m:sub>
                    </m:sSub>
                  </m:oMath>
                </a14:m>
                <a:r>
                  <a:rPr/>
                  <a:t> is the fixed effect of treatment i</a:t>
                </a:r>
              </a:p>
              <a:p>
                <a:pPr lvl="0"/>
                <a14:m>
                  <m:oMath xmlns:m="http://schemas.openxmlformats.org/officeDocument/2006/math">
                    <m:sSub>
                      <m:e>
                        <m:r>
                          <m:t>β</m:t>
                        </m:r>
                      </m:e>
                      <m:sub>
                        <m:r>
                          <m:t>j</m:t>
                        </m:r>
                        <m:r>
                          <m:rPr>
                            <m:sty m:val="p"/>
                          </m:rPr>
                          <m:t>(</m:t>
                        </m:r>
                        <m:r>
                          <m:t>i</m:t>
                        </m:r>
                        <m:r>
                          <m:rPr>
                            <m:sty m:val="p"/>
                          </m:rPr>
                          <m:t>)</m:t>
                        </m:r>
                      </m:sub>
                    </m:sSub>
                  </m:oMath>
                </a14:m>
                <a:r>
                  <a:rPr/>
                  <a:t> is the random effect of patch j nested within treatment i</a:t>
                </a:r>
              </a:p>
              <a:p>
                <a:pPr lvl="0"/>
                <a14:m>
                  <m:oMath xmlns:m="http://schemas.openxmlformats.org/officeDocument/2006/math">
                    <m:sSub>
                      <m:e>
                        <m:r>
                          <m:t>ϵ</m:t>
                        </m:r>
                      </m:e>
                      <m:sub>
                        <m:r>
                          <m:t>i</m:t>
                        </m:r>
                        <m:r>
                          <m:t>j</m:t>
                        </m:r>
                        <m:r>
                          <m:t>k</m:t>
                        </m:r>
                      </m:sub>
                    </m:sSub>
                  </m:oMath>
                </a14:m>
                <a:r>
                  <a:rPr/>
                  <a:t> is the residual error for quadrat k in patch j within treatment i</a:t>
                </a:r>
              </a:p>
            </p:txBody>
          </p:sp>
        </mc:Choice>
      </mc:AlternateContent>
      <p:sp>
        <p:nvSpPr>
          <p:cNvPr id="4" name="Content Placeholder 3"/>
          <p:cNvSpPr>
            <a:spLocks noGrp="1"/>
          </p:cNvSpPr>
          <p:nvPr>
            <p:ph idx="2" sz="half"/>
          </p:nvPr>
        </p:nvSpPr>
        <p:spPr/>
        <p:txBody>
          <a:bodyPr/>
          <a:lstStyle/>
          <a:p>
            <a:pPr lvl="0" indent="0">
              <a:buNone/>
            </a:pPr>
            <a:r>
              <a:rPr>
                <a:latin typeface="Courier"/>
              </a:rPr>
              <a:t>## Final ANOVA results:
## Analysis of Deviance Table (Type III Wald F tests with Kenward-Roger df)
## 
## Response: algae
##                   F Df Df.res   Pr(&gt;F)   
## (Intercept) 18.5551  1     12 0.001018 **
## treat        2.7171  3     12 0.091262 . 
## ---
## Signif. codes:  0 '***' 0.001 '**' 0.01 '*' 0.05 '.' 0.1 ' ' 1</a:t>
            </a:r>
          </a:p>
        </p:txBody>
      </p:sp>
    </p:spTree>
  </p:cSl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3 · Post-Hoc and Interpretation</a:t>
            </a:r>
          </a:p>
        </p:txBody>
      </p:sp>
    </p:spTree>
  </p:cSl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Interpreting the Variance Components</a:t>
            </a:r>
          </a:p>
        </p:txBody>
      </p:sp>
      <p:sp>
        <p:nvSpPr>
          <p:cNvPr id="3" name="Content Placeholder 2"/>
          <p:cNvSpPr>
            <a:spLocks noGrp="1"/>
          </p:cNvSpPr>
          <p:nvPr>
            <p:ph idx="1"/>
          </p:nvPr>
        </p:nvSpPr>
        <p:spPr/>
        <p:txBody>
          <a:bodyPr/>
          <a:lstStyle/>
          <a:p>
            <a:pPr lvl="0" indent="0" marL="1270000">
              <a:buNone/>
            </a:pPr>
            <a:r>
              <a:rPr sz="2000" b="1"/>
              <a:t>Important</a:t>
            </a:r>
          </a:p>
          <a:p>
            <a:pPr lvl="0" indent="0" marL="1270000">
              <a:buNone/>
            </a:pPr>
            <a:r>
              <a:rPr sz="2000"/>
              <a:t>The nested ANOVA reveals that there was no significant effect of urchin density treatment on algae cover (χ² = 8.1513, df = 3, p = 0.04306). The variance component for patches nested within treatments (294.3) indicates substantial spatial heterogeneity in algae cover, highlighting the importance of accounting for this spatial variation in the analysis.</a:t>
            </a:r>
          </a:p>
        </p:txBody>
      </p:sp>
    </p:spTree>
  </p:cSl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Post-Hoc Comparisons</a:t>
            </a:r>
          </a:p>
        </p:txBody>
      </p:sp>
      <p:sp>
        <p:nvSpPr>
          <p:cNvPr id="3" name="Content Placeholder 2"/>
          <p:cNvSpPr>
            <a:spLocks noGrp="1"/>
          </p:cNvSpPr>
          <p:nvPr>
            <p:ph idx="1" sz="half"/>
          </p:nvPr>
        </p:nvSpPr>
        <p:spPr/>
        <p:txBody>
          <a:bodyPr/>
          <a:lstStyle/>
          <a:p>
            <a:pPr lvl="0" indent="0" marL="0">
              <a:buNone/>
            </a:pPr>
            <a:r>
              <a:rPr/>
              <a:t>Although the main effect of treatment was marginally significant (p = 0.04306), we can examine mean differences between treatments to understand patterns in the data.</a:t>
            </a:r>
          </a:p>
          <a:p>
            <a:pPr lvl="0" indent="0">
              <a:buNone/>
            </a:pPr>
            <a:r>
              <a:rPr>
                <a:solidFill>
                  <a:srgbClr val="003B4F"/>
                </a:solidFill>
                <a:latin typeface="Courier"/>
              </a:rPr>
              <a:t>u_emm &lt;- </a:t>
            </a:r>
            <a:r>
              <a:rPr>
                <a:solidFill>
                  <a:srgbClr val="4758AB"/>
                </a:solidFill>
                <a:latin typeface="Courier"/>
              </a:rPr>
              <a:t>emmeans</a:t>
            </a:r>
            <a:r>
              <a:rPr>
                <a:solidFill>
                  <a:srgbClr val="003B4F"/>
                </a:solidFill>
                <a:latin typeface="Courier"/>
              </a:rPr>
              <a:t>(u_lmer_model, </a:t>
            </a:r>
            <a:r>
              <a:rPr>
                <a:solidFill>
                  <a:srgbClr val="5E5E5E"/>
                </a:solidFill>
                <a:latin typeface="Courier"/>
              </a:rPr>
              <a:t>~</a:t>
            </a:r>
            <a:r>
              <a:rPr>
                <a:solidFill>
                  <a:srgbClr val="003B4F"/>
                </a:solidFill>
                <a:latin typeface="Courier"/>
              </a:rPr>
              <a:t> treat)</a:t>
            </a:r>
            <a:br/>
            <a:r>
              <a:rPr>
                <a:solidFill>
                  <a:srgbClr val="4758AB"/>
                </a:solidFill>
                <a:latin typeface="Courier"/>
              </a:rPr>
              <a:t>cat</a:t>
            </a:r>
            <a:r>
              <a:rPr>
                <a:solidFill>
                  <a:srgbClr val="003B4F"/>
                </a:solidFill>
                <a:latin typeface="Courier"/>
              </a:rPr>
              <a:t>(</a:t>
            </a:r>
            <a:r>
              <a:rPr>
                <a:solidFill>
                  <a:srgbClr val="20794D"/>
                </a:solidFill>
                <a:latin typeface="Courier"/>
              </a:rPr>
              <a:t>"Estimated marginal means:</a:t>
            </a:r>
            <a:r>
              <a:rPr>
                <a:solidFill>
                  <a:srgbClr val="5E5E5E"/>
                </a:solidFill>
                <a:latin typeface="Courier"/>
              </a:rPr>
              <a:t>\n\n</a:t>
            </a:r>
            <a:r>
              <a:rPr>
                <a:solidFill>
                  <a:srgbClr val="20794D"/>
                </a:solidFill>
                <a:latin typeface="Courier"/>
              </a:rPr>
              <a:t>"</a:t>
            </a:r>
            <a:r>
              <a:rPr>
                <a:solidFill>
                  <a:srgbClr val="003B4F"/>
                </a:solidFill>
                <a:latin typeface="Courier"/>
              </a:rPr>
              <a:t>)</a:t>
            </a:r>
            <a:br/>
            <a:r>
              <a:rPr i="1">
                <a:solidFill>
                  <a:srgbClr val="5E5E5E"/>
                </a:solidFill>
                <a:latin typeface="Courier"/>
              </a:rPr>
              <a:t>## Estimated marginal means:</a:t>
            </a:r>
            <a:br/>
            <a:r>
              <a:rPr>
                <a:solidFill>
                  <a:srgbClr val="003B4F"/>
                </a:solidFill>
                <a:latin typeface="Courier"/>
              </a:rPr>
              <a:t>u_emm</a:t>
            </a:r>
            <a:br/>
            <a:r>
              <a:rPr i="1">
                <a:solidFill>
                  <a:srgbClr val="5E5E5E"/>
                </a:solidFill>
                <a:latin typeface="Courier"/>
              </a:rPr>
              <a:t>##  treat  emmean   SE df lower.CL upper.CL</a:t>
            </a:r>
            <a:br/>
            <a:r>
              <a:rPr i="1">
                <a:solidFill>
                  <a:srgbClr val="5E5E5E"/>
                </a:solidFill>
                <a:latin typeface="Courier"/>
              </a:rPr>
              <a:t>##  none     39.2 9.41 12    18.70     59.7</a:t>
            </a:r>
            <a:br/>
            <a:r>
              <a:rPr i="1">
                <a:solidFill>
                  <a:srgbClr val="5E5E5E"/>
                </a:solidFill>
                <a:latin typeface="Courier"/>
              </a:rPr>
              <a:t>##  low      21.6 9.41 12     1.05     42.0</a:t>
            </a:r>
            <a:br/>
            <a:r>
              <a:rPr i="1">
                <a:solidFill>
                  <a:srgbClr val="5E5E5E"/>
                </a:solidFill>
                <a:latin typeface="Courier"/>
              </a:rPr>
              <a:t>##  medium   19.0 9.41 12    -1.50     39.5</a:t>
            </a:r>
            <a:br/>
            <a:r>
              <a:rPr i="1">
                <a:solidFill>
                  <a:srgbClr val="5E5E5E"/>
                </a:solidFill>
                <a:latin typeface="Courier"/>
              </a:rPr>
              <a:t>##  high      1.3 9.41 12   -19.20     21.8</a:t>
            </a:r>
            <a:br/>
            <a:r>
              <a:rPr i="1">
                <a:solidFill>
                  <a:srgbClr val="5E5E5E"/>
                </a:solidFill>
                <a:latin typeface="Courier"/>
              </a:rPr>
              <a:t>## </a:t>
            </a:r>
            <a:br/>
            <a:r>
              <a:rPr i="1">
                <a:solidFill>
                  <a:srgbClr val="5E5E5E"/>
                </a:solidFill>
                <a:latin typeface="Courier"/>
              </a:rPr>
              <a:t>## Degrees-of-freedom method: kenward-roger </a:t>
            </a:r>
            <a:br/>
            <a:r>
              <a:rPr i="1">
                <a:solidFill>
                  <a:srgbClr val="5E5E5E"/>
                </a:solidFill>
                <a:latin typeface="Courier"/>
              </a:rPr>
              <a:t>## Confidence level used: 0.95</a:t>
            </a:r>
          </a:p>
        </p:txBody>
      </p:sp>
      <p:sp>
        <p:nvSpPr>
          <p:cNvPr id="4" name="Content Placeholder 3"/>
          <p:cNvSpPr>
            <a:spLocks noGrp="1"/>
          </p:cNvSpPr>
          <p:nvPr>
            <p:ph idx="2" sz="half"/>
          </p:nvPr>
        </p:nvSpPr>
        <p:spPr/>
        <p:txBody>
          <a:bodyPr/>
          <a:lstStyle/>
          <a:p>
            <a:pPr lvl="0" indent="0">
              <a:buNone/>
            </a:pPr>
            <a:r>
              <a:rPr>
                <a:solidFill>
                  <a:srgbClr val="003B4F"/>
                </a:solidFill>
                <a:latin typeface="Courier"/>
              </a:rPr>
              <a:t>u_pairs &lt;- </a:t>
            </a:r>
            <a:r>
              <a:rPr>
                <a:solidFill>
                  <a:srgbClr val="4758AB"/>
                </a:solidFill>
                <a:latin typeface="Courier"/>
              </a:rPr>
              <a:t>pairs</a:t>
            </a:r>
            <a:r>
              <a:rPr>
                <a:solidFill>
                  <a:srgbClr val="003B4F"/>
                </a:solidFill>
                <a:latin typeface="Courier"/>
              </a:rPr>
              <a:t>(u_emm, </a:t>
            </a:r>
            <a:r>
              <a:rPr>
                <a:solidFill>
                  <a:srgbClr val="657422"/>
                </a:solidFill>
                <a:latin typeface="Courier"/>
              </a:rPr>
              <a:t>adjust =</a:t>
            </a:r>
            <a:r>
              <a:rPr>
                <a:solidFill>
                  <a:srgbClr val="003B4F"/>
                </a:solidFill>
                <a:latin typeface="Courier"/>
              </a:rPr>
              <a:t> </a:t>
            </a:r>
            <a:r>
              <a:rPr>
                <a:solidFill>
                  <a:srgbClr val="20794D"/>
                </a:solidFill>
                <a:latin typeface="Courier"/>
              </a:rPr>
              <a:t>"sidak"</a:t>
            </a:r>
            <a:r>
              <a:rPr>
                <a:solidFill>
                  <a:srgbClr val="003B4F"/>
                </a:solidFill>
                <a:latin typeface="Courier"/>
              </a:rPr>
              <a:t>)</a:t>
            </a:r>
            <a:br/>
            <a:r>
              <a:rPr>
                <a:solidFill>
                  <a:srgbClr val="4758AB"/>
                </a:solidFill>
                <a:latin typeface="Courier"/>
              </a:rPr>
              <a:t>cat</a:t>
            </a:r>
            <a:r>
              <a:rPr>
                <a:solidFill>
                  <a:srgbClr val="003B4F"/>
                </a:solidFill>
                <a:latin typeface="Courier"/>
              </a:rPr>
              <a:t>(</a:t>
            </a:r>
            <a:r>
              <a:rPr>
                <a:solidFill>
                  <a:srgbClr val="20794D"/>
                </a:solidFill>
                <a:latin typeface="Courier"/>
              </a:rPr>
              <a:t>"Pairwise comparisons (Sidak adjusted):</a:t>
            </a:r>
            <a:r>
              <a:rPr>
                <a:solidFill>
                  <a:srgbClr val="5E5E5E"/>
                </a:solidFill>
                <a:latin typeface="Courier"/>
              </a:rPr>
              <a:t>\n\n</a:t>
            </a:r>
            <a:r>
              <a:rPr>
                <a:solidFill>
                  <a:srgbClr val="20794D"/>
                </a:solidFill>
                <a:latin typeface="Courier"/>
              </a:rPr>
              <a:t>"</a:t>
            </a:r>
            <a:r>
              <a:rPr>
                <a:solidFill>
                  <a:srgbClr val="003B4F"/>
                </a:solidFill>
                <a:latin typeface="Courier"/>
              </a:rPr>
              <a:t>)</a:t>
            </a:r>
            <a:br/>
            <a:r>
              <a:rPr i="1">
                <a:solidFill>
                  <a:srgbClr val="5E5E5E"/>
                </a:solidFill>
                <a:latin typeface="Courier"/>
              </a:rPr>
              <a:t>## Pairwise comparisons (Sidak adjusted):</a:t>
            </a:r>
            <a:br/>
            <a:r>
              <a:rPr>
                <a:solidFill>
                  <a:srgbClr val="003B4F"/>
                </a:solidFill>
                <a:latin typeface="Courier"/>
              </a:rPr>
              <a:t>u_pairs</a:t>
            </a:r>
            <a:br/>
            <a:r>
              <a:rPr i="1">
                <a:solidFill>
                  <a:srgbClr val="5E5E5E"/>
                </a:solidFill>
                <a:latin typeface="Courier"/>
              </a:rPr>
              <a:t>##  contrast      estimate   SE df t.ratio p.value</a:t>
            </a:r>
            <a:br/>
            <a:r>
              <a:rPr i="1">
                <a:solidFill>
                  <a:srgbClr val="5E5E5E"/>
                </a:solidFill>
                <a:latin typeface="Courier"/>
              </a:rPr>
              <a:t>##  none - low       17.65 13.3 12   1.327  0.7557</a:t>
            </a:r>
            <a:br/>
            <a:r>
              <a:rPr i="1">
                <a:solidFill>
                  <a:srgbClr val="5E5E5E"/>
                </a:solidFill>
                <a:latin typeface="Courier"/>
              </a:rPr>
              <a:t>##  none - medium    20.20 13.3 12   1.518  0.6356</a:t>
            </a:r>
            <a:br/>
            <a:r>
              <a:rPr i="1">
                <a:solidFill>
                  <a:srgbClr val="5E5E5E"/>
                </a:solidFill>
                <a:latin typeface="Courier"/>
              </a:rPr>
              <a:t>##  none - high      37.90 13.3 12   2.849  0.0848</a:t>
            </a:r>
            <a:br/>
            <a:r>
              <a:rPr i="1">
                <a:solidFill>
                  <a:srgbClr val="5E5E5E"/>
                </a:solidFill>
                <a:latin typeface="Courier"/>
              </a:rPr>
              <a:t>##  low - medium      2.55 13.3 12   0.192  1.0000</a:t>
            </a:r>
            <a:br/>
            <a:r>
              <a:rPr i="1">
                <a:solidFill>
                  <a:srgbClr val="5E5E5E"/>
                </a:solidFill>
                <a:latin typeface="Courier"/>
              </a:rPr>
              <a:t>##  low - high       20.25 13.3 12   1.522  0.6331</a:t>
            </a:r>
            <a:br/>
            <a:r>
              <a:rPr i="1">
                <a:solidFill>
                  <a:srgbClr val="5E5E5E"/>
                </a:solidFill>
                <a:latin typeface="Courier"/>
              </a:rPr>
              <a:t>##  medium - high    17.70 13.3 12   1.330  0.7534</a:t>
            </a:r>
            <a:br/>
            <a:r>
              <a:rPr i="1">
                <a:solidFill>
                  <a:srgbClr val="5E5E5E"/>
                </a:solidFill>
                <a:latin typeface="Courier"/>
              </a:rPr>
              <a:t>## </a:t>
            </a:r>
            <a:br/>
            <a:r>
              <a:rPr i="1">
                <a:solidFill>
                  <a:srgbClr val="5E5E5E"/>
                </a:solidFill>
                <a:latin typeface="Courier"/>
              </a:rPr>
              <a:t>## Degrees-of-freedom method: kenward-roger </a:t>
            </a:r>
            <a:br/>
            <a:r>
              <a:rPr i="1">
                <a:solidFill>
                  <a:srgbClr val="5E5E5E"/>
                </a:solidFill>
                <a:latin typeface="Courier"/>
              </a:rPr>
              <a:t>## P value adjustment: sidak method for 6 tests</a:t>
            </a:r>
          </a:p>
        </p:txBody>
      </p:sp>
    </p:spTree>
  </p:cSl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Compact Letter Display</a:t>
            </a:r>
          </a:p>
        </p:txBody>
      </p:sp>
      <p:sp>
        <p:nvSpPr>
          <p:cNvPr id="3" name="Content Placeholder 2"/>
          <p:cNvSpPr>
            <a:spLocks noGrp="1"/>
          </p:cNvSpPr>
          <p:nvPr>
            <p:ph idx="1" sz="half"/>
          </p:nvPr>
        </p:nvSpPr>
        <p:spPr/>
        <p:txBody>
          <a:bodyPr/>
          <a:lstStyle/>
          <a:p>
            <a:pPr lvl="0" indent="0">
              <a:buNone/>
            </a:pPr>
            <a:r>
              <a:rPr>
                <a:solidFill>
                  <a:srgbClr val="003B4F"/>
                </a:solidFill>
                <a:latin typeface="Courier"/>
              </a:rPr>
              <a:t>u_cld &lt;- multcomp</a:t>
            </a:r>
            <a:r>
              <a:rPr>
                <a:solidFill>
                  <a:srgbClr val="5E5E5E"/>
                </a:solidFill>
                <a:latin typeface="Courier"/>
              </a:rPr>
              <a:t>::</a:t>
            </a:r>
            <a:r>
              <a:rPr>
                <a:solidFill>
                  <a:srgbClr val="4758AB"/>
                </a:solidFill>
                <a:latin typeface="Courier"/>
              </a:rPr>
              <a:t>cld</a:t>
            </a:r>
            <a:r>
              <a:rPr>
                <a:solidFill>
                  <a:srgbClr val="003B4F"/>
                </a:solidFill>
                <a:latin typeface="Courier"/>
              </a:rPr>
              <a:t>(u_emm, </a:t>
            </a:r>
            <a:r>
              <a:rPr>
                <a:solidFill>
                  <a:srgbClr val="657422"/>
                </a:solidFill>
                <a:latin typeface="Courier"/>
              </a:rPr>
              <a:t>alpha =</a:t>
            </a:r>
            <a:r>
              <a:rPr>
                <a:solidFill>
                  <a:srgbClr val="003B4F"/>
                </a:solidFill>
                <a:latin typeface="Courier"/>
              </a:rPr>
              <a:t> </a:t>
            </a:r>
            <a:r>
              <a:rPr>
                <a:solidFill>
                  <a:srgbClr val="AD0000"/>
                </a:solidFill>
                <a:latin typeface="Courier"/>
              </a:rPr>
              <a:t>0.05</a:t>
            </a:r>
            <a:r>
              <a:rPr>
                <a:solidFill>
                  <a:srgbClr val="003B4F"/>
                </a:solidFill>
                <a:latin typeface="Courier"/>
              </a:rPr>
              <a:t>, </a:t>
            </a:r>
            <a:r>
              <a:rPr>
                <a:solidFill>
                  <a:srgbClr val="657422"/>
                </a:solidFill>
                <a:latin typeface="Courier"/>
              </a:rPr>
              <a:t>Letters =</a:t>
            </a:r>
            <a:r>
              <a:rPr>
                <a:solidFill>
                  <a:srgbClr val="003B4F"/>
                </a:solidFill>
                <a:latin typeface="Courier"/>
              </a:rPr>
              <a:t> letters)</a:t>
            </a:r>
            <a:br/>
            <a:r>
              <a:rPr>
                <a:solidFill>
                  <a:srgbClr val="4758AB"/>
                </a:solidFill>
                <a:latin typeface="Courier"/>
              </a:rPr>
              <a:t>cat</a:t>
            </a:r>
            <a:r>
              <a:rPr>
                <a:solidFill>
                  <a:srgbClr val="003B4F"/>
                </a:solidFill>
                <a:latin typeface="Courier"/>
              </a:rPr>
              <a:t>(</a:t>
            </a:r>
            <a:r>
              <a:rPr>
                <a:solidFill>
                  <a:srgbClr val="20794D"/>
                </a:solidFill>
                <a:latin typeface="Courier"/>
              </a:rPr>
              <a:t>"Compact letter display:</a:t>
            </a:r>
            <a:r>
              <a:rPr>
                <a:solidFill>
                  <a:srgbClr val="5E5E5E"/>
                </a:solidFill>
                <a:latin typeface="Courier"/>
              </a:rPr>
              <a:t>\n\n</a:t>
            </a:r>
            <a:r>
              <a:rPr>
                <a:solidFill>
                  <a:srgbClr val="20794D"/>
                </a:solidFill>
                <a:latin typeface="Courier"/>
              </a:rPr>
              <a:t>"</a:t>
            </a:r>
            <a:r>
              <a:rPr>
                <a:solidFill>
                  <a:srgbClr val="003B4F"/>
                </a:solidFill>
                <a:latin typeface="Courier"/>
              </a:rPr>
              <a:t>)</a:t>
            </a:r>
            <a:br/>
            <a:r>
              <a:rPr i="1">
                <a:solidFill>
                  <a:srgbClr val="5E5E5E"/>
                </a:solidFill>
                <a:latin typeface="Courier"/>
              </a:rPr>
              <a:t>## Compact letter display:</a:t>
            </a:r>
            <a:br/>
            <a:r>
              <a:rPr>
                <a:solidFill>
                  <a:srgbClr val="003B4F"/>
                </a:solidFill>
                <a:latin typeface="Courier"/>
              </a:rPr>
              <a:t>u_cld</a:t>
            </a:r>
            <a:br/>
            <a:r>
              <a:rPr i="1">
                <a:solidFill>
                  <a:srgbClr val="5E5E5E"/>
                </a:solidFill>
                <a:latin typeface="Courier"/>
              </a:rPr>
              <a:t>##  treat  emmean   SE df lower.CL upper.CL .group</a:t>
            </a:r>
            <a:br/>
            <a:r>
              <a:rPr i="1">
                <a:solidFill>
                  <a:srgbClr val="5E5E5E"/>
                </a:solidFill>
                <a:latin typeface="Courier"/>
              </a:rPr>
              <a:t>##  high      1.3 9.41 12   -19.20     21.8  a    </a:t>
            </a:r>
            <a:br/>
            <a:r>
              <a:rPr i="1">
                <a:solidFill>
                  <a:srgbClr val="5E5E5E"/>
                </a:solidFill>
                <a:latin typeface="Courier"/>
              </a:rPr>
              <a:t>##  medium   19.0 9.41 12    -1.50     39.5  a    </a:t>
            </a:r>
            <a:br/>
            <a:r>
              <a:rPr i="1">
                <a:solidFill>
                  <a:srgbClr val="5E5E5E"/>
                </a:solidFill>
                <a:latin typeface="Courier"/>
              </a:rPr>
              <a:t>##  low      21.6 9.41 12     1.05     42.0  a    </a:t>
            </a:r>
            <a:br/>
            <a:r>
              <a:rPr i="1">
                <a:solidFill>
                  <a:srgbClr val="5E5E5E"/>
                </a:solidFill>
                <a:latin typeface="Courier"/>
              </a:rPr>
              <a:t>##  none     39.2 9.41 12    18.70     59.7  a    </a:t>
            </a:r>
            <a:br/>
            <a:r>
              <a:rPr i="1">
                <a:solidFill>
                  <a:srgbClr val="5E5E5E"/>
                </a:solidFill>
                <a:latin typeface="Courier"/>
              </a:rPr>
              <a:t>## </a:t>
            </a:r>
            <a:br/>
            <a:r>
              <a:rPr i="1">
                <a:solidFill>
                  <a:srgbClr val="5E5E5E"/>
                </a:solidFill>
                <a:latin typeface="Courier"/>
              </a:rPr>
              <a:t>## Degrees-of-freedom method: kenward-roger </a:t>
            </a:r>
            <a:br/>
            <a:r>
              <a:rPr i="1">
                <a:solidFill>
                  <a:srgbClr val="5E5E5E"/>
                </a:solidFill>
                <a:latin typeface="Courier"/>
              </a:rPr>
              <a:t>## Confidence level used: 0.95 </a:t>
            </a:r>
            <a:br/>
            <a:r>
              <a:rPr i="1">
                <a:solidFill>
                  <a:srgbClr val="5E5E5E"/>
                </a:solidFill>
                <a:latin typeface="Courier"/>
              </a:rPr>
              <a:t>## P value adjustment: tukey method for comparing a family of 4 estimates </a:t>
            </a:r>
            <a:br/>
            <a:r>
              <a:rPr i="1">
                <a:solidFill>
                  <a:srgbClr val="5E5E5E"/>
                </a:solidFill>
                <a:latin typeface="Courier"/>
              </a:rPr>
              <a:t>## significance level used: alpha = 0.05 </a:t>
            </a:r>
            <a:br/>
            <a:r>
              <a:rPr i="1">
                <a:solidFill>
                  <a:srgbClr val="5E5E5E"/>
                </a:solidFill>
                <a:latin typeface="Courier"/>
              </a:rPr>
              <a:t>## </a:t>
            </a:r>
            <a:r>
              <a:rPr>
                <a:solidFill>
                  <a:srgbClr val="AD0000"/>
                </a:solidFill>
                <a:latin typeface="Courier"/>
              </a:rPr>
              <a:t>NOTE</a:t>
            </a:r>
            <a:r>
              <a:rPr i="1">
                <a:solidFill>
                  <a:srgbClr val="5E5E5E"/>
                </a:solidFill>
                <a:latin typeface="Courier"/>
              </a:rPr>
              <a:t>: If two or more means share the same grouping symbol,</a:t>
            </a:r>
            <a:br/>
            <a:r>
              <a:rPr i="1">
                <a:solidFill>
                  <a:srgbClr val="5E5E5E"/>
                </a:solidFill>
                <a:latin typeface="Courier"/>
              </a:rPr>
              <a:t>##       then we cannot show them to be different.</a:t>
            </a:r>
            <a:br/>
            <a:r>
              <a:rPr i="1">
                <a:solidFill>
                  <a:srgbClr val="5E5E5E"/>
                </a:solidFill>
                <a:latin typeface="Courier"/>
              </a:rPr>
              <a:t>##       But we also did not show them to be the same.</a:t>
            </a:r>
          </a:p>
        </p:txBody>
      </p:sp>
      <p:sp>
        <p:nvSpPr>
          <p:cNvPr id="4" name="Content Placeholder 3"/>
          <p:cNvSpPr>
            <a:spLocks noGrp="1"/>
          </p:cNvSpPr>
          <p:nvPr>
            <p:ph idx="2" sz="half"/>
          </p:nvPr>
        </p:nvSpPr>
        <p:spPr/>
        <p:txBody>
          <a:bodyPr/>
          <a:lstStyle/>
          <a:p>
            <a:pPr lvl="0" indent="0" marL="1270000">
              <a:buNone/>
            </a:pPr>
            <a:r>
              <a:rPr sz="2000" b="1"/>
              <a:t>Important</a:t>
            </a:r>
          </a:p>
          <a:p>
            <a:pPr lvl="0" indent="0" marL="1270000">
              <a:buNone/>
            </a:pPr>
            <a:r>
              <a:rPr sz="2000" b="1"/>
              <a:t>Interpreting treatment comparisons</a:t>
            </a:r>
          </a:p>
          <a:p>
            <a:pPr lvl="0" indent="0" marL="1270000">
              <a:buNone/>
            </a:pPr>
            <a:r>
              <a:rPr sz="2000"/>
              <a:t>Mean algae cover shows a pattern with increasing urchin density: None/Removed (39.20%) &gt; Medium/33% Density (19.00%) &gt; High/66% Density (21.55%) &gt; Low/Control (1.30%). This suggests an inverse relationship between urchin density and algae cover. The high variability among patches within treatments contributed to the marginal statistical significance for the treatment effect.</a:t>
            </a:r>
          </a:p>
        </p:txBody>
      </p:sp>
    </p:spTree>
  </p:cSl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4 · Assumptions and Visualization</a:t>
            </a:r>
          </a:p>
        </p:txBody>
      </p:sp>
    </p:spTree>
  </p:cSl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ANOVA Assumptions Testing — Base R</a:t>
            </a:r>
          </a:p>
        </p:txBody>
      </p:sp>
      <p:sp>
        <p:nvSpPr>
          <p:cNvPr id="3" name="Content Placeholder 2"/>
          <p:cNvSpPr>
            <a:spLocks noGrp="1"/>
          </p:cNvSpPr>
          <p:nvPr>
            <p:ph idx="1" sz="half"/>
          </p:nvPr>
        </p:nvSpPr>
        <p:spPr/>
        <p:txBody>
          <a:bodyPr/>
          <a:lstStyle/>
          <a:p>
            <a:pPr lvl="0" indent="0" marL="0">
              <a:buNone/>
            </a:pPr>
            <a:r>
              <a:rPr/>
              <a:t>For valid inference from ANOVA, several assumptions must be met. We test these below with a base R approach — note that it doesn’t work all that well for a mixed model.</a:t>
            </a:r>
          </a:p>
        </p:txBody>
      </p:sp>
      <p:sp>
        <p:nvSpPr>
          <p:cNvPr id="4" name="Content Placeholder 3"/>
          <p:cNvSpPr>
            <a:spLocks noGrp="1"/>
          </p:cNvSpPr>
          <p:nvPr>
            <p:ph idx="2" sz="half"/>
          </p:nvPr>
        </p:nvSpPr>
        <p:spPr/>
        <p:txBody>
          <a:bodyPr/>
          <a:lstStyle/>
          <a:p>
            <a:pPr lvl="0" indent="0" marL="1270000">
              <a:buNone/>
            </a:pPr>
            <a:r>
              <a:rPr sz="2000" b="1"/>
              <a:t>Tip</a:t>
            </a:r>
          </a:p>
          <a:p>
            <a:pPr lvl="0" indent="0" marL="1270000">
              <a:buNone/>
            </a:pPr>
            <a:r>
              <a:rPr sz="2000" b="1"/>
              <a:t>🖐 Notice</a:t>
            </a:r>
          </a:p>
          <a:p>
            <a:pPr lvl="0" indent="0" marL="1270000">
              <a:buNone/>
            </a:pPr>
            <a:r>
              <a:rPr sz="2000">
                <a:latin typeface="Courier"/>
              </a:rPr>
              <a:t>plot(mixed_model)</a:t>
            </a:r>
            <a:r>
              <a:rPr sz="2000"/>
              <a:t> and friends were built for </a:t>
            </a:r>
            <a:r>
              <a:rPr sz="2000">
                <a:latin typeface="Courier"/>
              </a:rPr>
              <a:t>lm()</a:t>
            </a:r>
            <a:r>
              <a:rPr sz="2000"/>
              <a:t> objects — they mostly work for </a:t>
            </a:r>
            <a:r>
              <a:rPr sz="2000">
                <a:latin typeface="Courier"/>
              </a:rPr>
              <a:t>lmer()</a:t>
            </a:r>
            <a:r>
              <a:rPr sz="2000"/>
              <a:t>, but purpose-built tools like </a:t>
            </a:r>
            <a:r>
              <a:rPr sz="2000">
                <a:latin typeface="Courier"/>
              </a:rPr>
              <a:t>DHARMa</a:t>
            </a:r>
            <a:r>
              <a:rPr sz="2000"/>
              <a:t> do a better job (see the Nested ANOVA activity).</a:t>
            </a:r>
          </a:p>
        </p:txBody>
      </p:sp>
    </p:spTree>
  </p:cSl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Diagnostic Plots</a:t>
            </a:r>
          </a:p>
        </p:txBody>
      </p:sp>
      <p:pic>
        <p:nvPicPr>
          <p:cNvPr descr="linear_mixed_models_lecture_files/figure-pptx/unnamed-chunk-12-1.png" id="0" name="Picture 1"/>
          <p:cNvPicPr>
            <a:picLocks noGrp="1" noChangeAspect="1"/>
          </p:cNvPicPr>
          <p:nvPr/>
        </p:nvPicPr>
        <p:blipFill>
          <a:blip r:embed="rId2"/>
          <a:stretch>
            <a:fillRect/>
          </a:stretch>
        </p:blipFill>
        <p:spPr bwMode="auto">
          <a:xfrm>
            <a:off x="1676400" y="609600"/>
            <a:ext cx="5715000" cy="3911600"/>
          </a:xfrm>
          <a:prstGeom prst="rect">
            <a:avLst/>
          </a:prstGeom>
          <a:noFill/>
          <a:ln w="9525">
            <a:noFill/>
            <a:headEnd/>
            <a:tailEnd/>
          </a:ln>
        </p:spPr>
      </p:pic>
    </p:spTree>
  </p:cSl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Levene’s Test for Homogeneity of Variance</a:t>
            </a:r>
          </a:p>
        </p:txBody>
      </p:sp>
      <p:sp>
        <p:nvSpPr>
          <p:cNvPr id="3" name="Content Placeholder 2"/>
          <p:cNvSpPr>
            <a:spLocks noGrp="1"/>
          </p:cNvSpPr>
          <p:nvPr>
            <p:ph idx="1" sz="half"/>
          </p:nvPr>
        </p:nvSpPr>
        <p:spPr/>
        <p:txBody>
          <a:bodyPr/>
          <a:lstStyle/>
          <a:p>
            <a:pPr lvl="0" indent="0">
              <a:buNone/>
            </a:pPr>
            <a:r>
              <a:rPr>
                <a:solidFill>
                  <a:srgbClr val="003B4F"/>
                </a:solidFill>
                <a:latin typeface="Courier"/>
              </a:rPr>
              <a:t>u_levene &lt;- </a:t>
            </a:r>
            <a:r>
              <a:rPr>
                <a:solidFill>
                  <a:srgbClr val="4758AB"/>
                </a:solidFill>
                <a:latin typeface="Courier"/>
              </a:rPr>
              <a:t>leveneTest</a:t>
            </a:r>
            <a:r>
              <a:rPr>
                <a:solidFill>
                  <a:srgbClr val="003B4F"/>
                </a:solidFill>
                <a:latin typeface="Courier"/>
              </a:rPr>
              <a:t>(algae </a:t>
            </a:r>
            <a:r>
              <a:rPr>
                <a:solidFill>
                  <a:srgbClr val="5E5E5E"/>
                </a:solidFill>
                <a:latin typeface="Courier"/>
              </a:rPr>
              <a:t>~</a:t>
            </a:r>
            <a:r>
              <a:rPr>
                <a:solidFill>
                  <a:srgbClr val="003B4F"/>
                </a:solidFill>
                <a:latin typeface="Courier"/>
              </a:rPr>
              <a:t> treat, </a:t>
            </a:r>
            <a:r>
              <a:rPr>
                <a:solidFill>
                  <a:srgbClr val="657422"/>
                </a:solidFill>
                <a:latin typeface="Courier"/>
              </a:rPr>
              <a:t>data =</a:t>
            </a:r>
            <a:r>
              <a:rPr>
                <a:solidFill>
                  <a:srgbClr val="003B4F"/>
                </a:solidFill>
                <a:latin typeface="Courier"/>
              </a:rPr>
              <a:t> u_df)</a:t>
            </a:r>
            <a:br/>
            <a:r>
              <a:rPr>
                <a:solidFill>
                  <a:srgbClr val="4758AB"/>
                </a:solidFill>
                <a:latin typeface="Courier"/>
              </a:rPr>
              <a:t>cat</a:t>
            </a:r>
            <a:r>
              <a:rPr>
                <a:solidFill>
                  <a:srgbClr val="003B4F"/>
                </a:solidFill>
                <a:latin typeface="Courier"/>
              </a:rPr>
              <a:t>(</a:t>
            </a:r>
            <a:r>
              <a:rPr>
                <a:solidFill>
                  <a:srgbClr val="20794D"/>
                </a:solidFill>
                <a:latin typeface="Courier"/>
              </a:rPr>
              <a:t>"Levene's test for homogeneity of variance:</a:t>
            </a:r>
            <a:r>
              <a:rPr>
                <a:solidFill>
                  <a:srgbClr val="5E5E5E"/>
                </a:solidFill>
                <a:latin typeface="Courier"/>
              </a:rPr>
              <a:t>\n\n</a:t>
            </a:r>
            <a:r>
              <a:rPr>
                <a:solidFill>
                  <a:srgbClr val="20794D"/>
                </a:solidFill>
                <a:latin typeface="Courier"/>
              </a:rPr>
              <a:t>"</a:t>
            </a:r>
            <a:r>
              <a:rPr>
                <a:solidFill>
                  <a:srgbClr val="003B4F"/>
                </a:solidFill>
                <a:latin typeface="Courier"/>
              </a:rPr>
              <a:t>)</a:t>
            </a:r>
            <a:br/>
            <a:r>
              <a:rPr i="1">
                <a:solidFill>
                  <a:srgbClr val="5E5E5E"/>
                </a:solidFill>
                <a:latin typeface="Courier"/>
              </a:rPr>
              <a:t>## Levene's test for homogeneity of variance:</a:t>
            </a:r>
            <a:br/>
            <a:r>
              <a:rPr>
                <a:solidFill>
                  <a:srgbClr val="003B4F"/>
                </a:solidFill>
                <a:latin typeface="Courier"/>
              </a:rPr>
              <a:t>u_levene</a:t>
            </a:r>
            <a:br/>
            <a:r>
              <a:rPr i="1">
                <a:solidFill>
                  <a:srgbClr val="5E5E5E"/>
                </a:solidFill>
                <a:latin typeface="Courier"/>
              </a:rPr>
              <a:t>## Levene's Test for Homogeneity of Variance (center = median)</a:t>
            </a:r>
            <a:br/>
            <a:r>
              <a:rPr i="1">
                <a:solidFill>
                  <a:srgbClr val="5E5E5E"/>
                </a:solidFill>
                <a:latin typeface="Courier"/>
              </a:rPr>
              <a:t>##       Df F value     Pr(&gt;F)    </a:t>
            </a:r>
            <a:br/>
            <a:r>
              <a:rPr i="1">
                <a:solidFill>
                  <a:srgbClr val="5E5E5E"/>
                </a:solidFill>
                <a:latin typeface="Courier"/>
              </a:rPr>
              <a:t>## group  3  8.1694 0.00008785 ***</a:t>
            </a:r>
            <a:br/>
            <a:r>
              <a:rPr i="1">
                <a:solidFill>
                  <a:srgbClr val="5E5E5E"/>
                </a:solidFill>
                <a:latin typeface="Courier"/>
              </a:rPr>
              <a:t>##       76                       </a:t>
            </a:r>
            <a:br/>
            <a:r>
              <a:rPr i="1">
                <a:solidFill>
                  <a:srgbClr val="5E5E5E"/>
                </a:solidFill>
                <a:latin typeface="Courier"/>
              </a:rPr>
              <a:t>## ---</a:t>
            </a:r>
            <a:br/>
            <a:r>
              <a:rPr i="1">
                <a:solidFill>
                  <a:srgbClr val="5E5E5E"/>
                </a:solidFill>
                <a:latin typeface="Courier"/>
              </a:rPr>
              <a:t>## Signif. codes:  0 '***' 0.001 '**' 0.01 '*' 0.05 '.' 0.1 ' ' 1</a:t>
            </a:r>
          </a:p>
        </p:txBody>
      </p:sp>
      <p:sp>
        <p:nvSpPr>
          <p:cNvPr id="4" name="Content Placeholder 3"/>
          <p:cNvSpPr>
            <a:spLocks noGrp="1"/>
          </p:cNvSpPr>
          <p:nvPr>
            <p:ph idx="2" sz="half"/>
          </p:nvPr>
        </p:nvSpPr>
        <p:spPr/>
        <p:txBody>
          <a:bodyPr/>
          <a:lstStyle/>
          <a:p>
            <a:pPr lvl="0" indent="0" marL="1270000">
              <a:buNone/>
            </a:pPr>
            <a:r>
              <a:rPr sz="2000" b="1"/>
              <a:t>Important</a:t>
            </a:r>
          </a:p>
          <a:p>
            <a:pPr lvl="0" indent="0" marL="1270000">
              <a:buNone/>
            </a:pPr>
            <a:r>
              <a:rPr sz="2000" b="1"/>
              <a:t>Interpreting the assumption tests</a:t>
            </a:r>
          </a:p>
          <a:p>
            <a:pPr lvl="0" indent="0" marL="1270000">
              <a:buNone/>
            </a:pPr>
            <a:r>
              <a:rPr sz="2000"/>
              <a:t>The Q-Q plot shows some deviation from normality, particularly in the tails, and Levene’s test indicates significant heterogeneity of variances across treatments (p = 0.00008785). Quinn &amp; Keough (2002) noted “large differences in within-cell variances” in this dataset, and transformations (including arcsin) did not improve variance homogeneity. However, ANOVA is generally robust to heteroscedasticity with balanced designs, which is why they analyzed untransformed data. The Residuals vs. fitted plot also shows a pattern of increasing variance with increasing fitted values, confirming the heteroscedasticity.</a:t>
            </a:r>
          </a:p>
        </p:txBody>
      </p:sp>
    </p:spTree>
  </p:cSl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Visualization — Boxplot</a:t>
            </a:r>
          </a:p>
        </p:txBody>
      </p:sp>
      <p:pic>
        <p:nvPicPr>
          <p:cNvPr descr="linear_mixed_models_lecture_files/figure-pptx/unnamed-chunk-14-1.png" id="0" name="Picture 1"/>
          <p:cNvPicPr>
            <a:picLocks noGrp="1" noChangeAspect="1"/>
          </p:cNvPicPr>
          <p:nvPr/>
        </p:nvPicPr>
        <p:blipFill>
          <a:blip r:embed="rId2"/>
          <a:stretch>
            <a:fillRect/>
          </a:stretch>
        </p:blipFill>
        <p:spPr bwMode="auto">
          <a:xfrm>
            <a:off x="2197100" y="609600"/>
            <a:ext cx="4699000" cy="3911600"/>
          </a:xfrm>
          <a:prstGeom prst="rect">
            <a:avLst/>
          </a:prstGeom>
          <a:noFill/>
          <a:ln w="9525">
            <a:noFill/>
            <a:headEnd/>
            <a:tailEnd/>
          </a:ln>
        </p:spPr>
      </p:pic>
    </p:spTree>
  </p:cSl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Where We Left Off</a:t>
            </a:r>
          </a:p>
        </p:txBody>
      </p:sp>
      <p:sp>
        <p:nvSpPr>
          <p:cNvPr id="3" name="Content Placeholder 2"/>
          <p:cNvSpPr>
            <a:spLocks noGrp="1"/>
          </p:cNvSpPr>
          <p:nvPr>
            <p:ph idx="1" sz="half"/>
          </p:nvPr>
        </p:nvSpPr>
        <p:spPr/>
        <p:txBody>
          <a:bodyPr/>
          <a:lstStyle/>
          <a:p>
            <a:pPr lvl="0" indent="0" marL="0">
              <a:buNone/>
            </a:pPr>
            <a:r>
              <a:rPr/>
              <a:t>Covered last time — nested ANOVA, the traditional way:</a:t>
            </a:r>
          </a:p>
          <a:p>
            <a:pPr lvl="0"/>
            <a:r>
              <a:rPr/>
              <a:t>Factorial vs. nested designs</a:t>
            </a:r>
          </a:p>
          <a:p>
            <a:pPr lvl="0"/>
            <a:r>
              <a:rPr/>
              <a:t>The nested-design linear model and variance partitioning</a:t>
            </a:r>
          </a:p>
          <a:p>
            <a:pPr lvl="0"/>
            <a:r>
              <a:rPr/>
              <a:t>Fixed vs. random effects — B nested in A</a:t>
            </a:r>
          </a:p>
          <a:p>
            <a:pPr lvl="0"/>
            <a:r>
              <a:rPr/>
              <a:t>The naive (wrong) factorial model vs. </a:t>
            </a:r>
            <a:r>
              <a:rPr>
                <a:latin typeface="Courier"/>
              </a:rPr>
              <a:t>aov(..., Error(...))</a:t>
            </a:r>
          </a:p>
          <a:p>
            <a:pPr lvl="0" indent="0" marL="1270000">
              <a:buNone/>
            </a:pPr>
            <a:r>
              <a:rPr sz="2000" b="1"/>
              <a:t>Note</a:t>
            </a:r>
          </a:p>
          <a:p>
            <a:pPr lvl="0" indent="0" marL="1270000">
              <a:buNone/>
            </a:pPr>
            <a:r>
              <a:rPr sz="2000" b="1"/>
              <a:t>✅ Key idea from last lecture</a:t>
            </a:r>
          </a:p>
          <a:p>
            <a:pPr lvl="0" indent="0" marL="1270000">
              <a:buNone/>
            </a:pPr>
            <a:r>
              <a:rPr sz="2000">
                <a:latin typeface="Courier"/>
              </a:rPr>
              <a:t>patch</a:t>
            </a:r>
            <a:r>
              <a:rPr sz="2000"/>
              <a:t> nested in </a:t>
            </a:r>
            <a:r>
              <a:rPr sz="2000">
                <a:latin typeface="Courier"/>
              </a:rPr>
              <a:t>treat</a:t>
            </a:r>
            <a:r>
              <a:rPr sz="2000"/>
              <a:t> needs the right error term — </a:t>
            </a:r>
            <a:r>
              <a:rPr sz="2000">
                <a:latin typeface="Courier"/>
              </a:rPr>
              <a:t>MS_{patch(treat)}</a:t>
            </a:r>
            <a:r>
              <a:rPr sz="2000"/>
              <a:t>, not </a:t>
            </a:r>
            <a:r>
              <a:rPr sz="2000">
                <a:latin typeface="Courier"/>
              </a:rPr>
              <a:t>MS_{resid}</a:t>
            </a:r>
            <a:r>
              <a:rPr sz="2000"/>
              <a:t> — or the F-test for treatment is wrong. Today: the modern alternative to specifying that error term by hand.</a:t>
            </a:r>
          </a:p>
        </p:txBody>
      </p:sp>
      <p:sp>
        <p:nvSpPr>
          <p:cNvPr id="4" name="Content Placeholder 3"/>
          <p:cNvSpPr>
            <a:spLocks noGrp="1"/>
          </p:cNvSpPr>
          <p:nvPr>
            <p:ph idx="2" sz="half"/>
          </p:nvPr>
        </p:nvSpPr>
        <p:spPr/>
        <p:txBody>
          <a:bodyPr/>
          <a:lstStyle/>
          <a:p>
            <a:pPr lvl="0" indent="0" marL="1270000">
              <a:buNone/>
            </a:pPr>
            <a:r>
              <a:rPr sz="2000" b="1"/>
              <a:t>Tip</a:t>
            </a:r>
          </a:p>
          <a:p>
            <a:pPr lvl="0" indent="0" marL="1270000">
              <a:buNone/>
            </a:pPr>
            <a:r>
              <a:rPr sz="2000" b="1"/>
              <a:t>🖐 Notice</a:t>
            </a:r>
          </a:p>
          <a:p>
            <a:pPr lvl="0" indent="0" marL="1270000">
              <a:buNone/>
            </a:pPr>
            <a:r>
              <a:rPr sz="2000"/>
              <a:t>Same sea urchin grazing / algae cover dataset as last time — same question, same data, a different (and more flexible) way to fit the model.</a:t>
            </a:r>
          </a:p>
        </p:txBody>
      </p:sp>
    </p:spTree>
  </p:cSl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Visualization — Means Plot</a:t>
            </a:r>
          </a:p>
        </p:txBody>
      </p:sp>
      <p:pic>
        <p:nvPicPr>
          <p:cNvPr descr="linear_mixed_models_lecture_files/figure-pptx/unnamed-chunk-15-1.png" id="0" name="Picture 1"/>
          <p:cNvPicPr>
            <a:picLocks noGrp="1" noChangeAspect="1"/>
          </p:cNvPicPr>
          <p:nvPr/>
        </p:nvPicPr>
        <p:blipFill>
          <a:blip r:embed="rId2"/>
          <a:stretch>
            <a:fillRect/>
          </a:stretch>
        </p:blipFill>
        <p:spPr bwMode="auto">
          <a:xfrm>
            <a:off x="2171700" y="609600"/>
            <a:ext cx="4749800" cy="3911600"/>
          </a:xfrm>
          <a:prstGeom prst="rect">
            <a:avLst/>
          </a:prstGeom>
          <a:noFill/>
          <a:ln w="9525">
            <a:noFill/>
            <a:headEnd/>
            <a:tailEnd/>
          </a:ln>
        </p:spPr>
      </p:pic>
    </p:spTree>
  </p:cSl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5 · Discussion and Manual Calculation</a:t>
            </a:r>
          </a:p>
        </p:txBody>
      </p:sp>
    </p:spTree>
  </p:cSl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Scientific Interpretation</a:t>
            </a:r>
          </a:p>
        </p:txBody>
      </p:sp>
      <p:sp>
        <p:nvSpPr>
          <p:cNvPr id="3" name="Content Placeholder 2"/>
          <p:cNvSpPr>
            <a:spLocks noGrp="1"/>
          </p:cNvSpPr>
          <p:nvPr>
            <p:ph idx="1"/>
          </p:nvPr>
        </p:nvSpPr>
        <p:spPr/>
        <p:txBody>
          <a:bodyPr/>
          <a:lstStyle/>
          <a:p>
            <a:pPr lvl="0" indent="0" marL="1270000">
              <a:buNone/>
            </a:pPr>
            <a:r>
              <a:rPr sz="2000" b="1"/>
              <a:t>Important</a:t>
            </a:r>
          </a:p>
          <a:p>
            <a:pPr lvl="0" indent="0" marL="1270000">
              <a:buNone/>
            </a:pPr>
            <a:r>
              <a:rPr sz="2000"/>
              <a:t>Our mixed-model analysis revealed substantial spatial heterogeneity in algae cover, with significant variation among patches within each treatment. The effect of urchin density treatments on filamentous algae cover was marginally significant at the α = 0.05 level (p = 0.043). Descriptive statistics show algae cover increasing as urchin density decreases, with None/Removed showing the highest cover (39.20%), followed by Medium/33% Density (19.00%), High/66% Density (21.55%), and Low/Control showing minimal algae cover (1.30%). The variance component for patches nested within treatments (294.31, ~39.5% of total variance) shows that spatial heterogeneity is a major structuring force in these algal communities, and needs to be accounted for when designing and analyzing ecological field experiments.</a:t>
            </a:r>
          </a:p>
        </p:txBody>
      </p:sp>
    </p:spTree>
  </p:cSl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We Can Do This Manually — but Ugh</a:t>
            </a:r>
          </a:p>
        </p:txBody>
      </p:sp>
      <p:sp>
        <p:nvSpPr>
          <p:cNvPr id="3" name="Content Placeholder 2"/>
          <p:cNvSpPr>
            <a:spLocks noGrp="1"/>
          </p:cNvSpPr>
          <p:nvPr>
            <p:ph idx="1" sz="half"/>
          </p:nvPr>
        </p:nvSpPr>
        <p:spPr/>
        <p:txBody>
          <a:bodyPr/>
          <a:lstStyle/>
          <a:p>
            <a:pPr lvl="0" indent="0" marL="0">
              <a:buNone/>
            </a:pPr>
            <a:r>
              <a:rPr/>
              <a:t>Nobody would ever do this by hand in practice — but seeing it once makes the “which MS goes on the bottom of the F-ratio” logic concrete, and shows how the traditional nested-ANOVA F-ratio (last lecture) connects to the mixed-model result above.</a:t>
            </a:r>
          </a:p>
          <a:p>
            <a:pPr lvl="0" indent="0">
              <a:buNone/>
            </a:pPr>
            <a:r>
              <a:rPr>
                <a:solidFill>
                  <a:srgbClr val="003B4F"/>
                </a:solidFill>
                <a:latin typeface="Courier"/>
              </a:rPr>
              <a:t>u_man_model &lt;- </a:t>
            </a:r>
            <a:r>
              <a:rPr>
                <a:solidFill>
                  <a:srgbClr val="4758AB"/>
                </a:solidFill>
                <a:latin typeface="Courier"/>
              </a:rPr>
              <a:t>aov</a:t>
            </a:r>
            <a:r>
              <a:rPr>
                <a:solidFill>
                  <a:srgbClr val="003B4F"/>
                </a:solidFill>
                <a:latin typeface="Courier"/>
              </a:rPr>
              <a:t>(algae </a:t>
            </a:r>
            <a:r>
              <a:rPr>
                <a:solidFill>
                  <a:srgbClr val="5E5E5E"/>
                </a:solidFill>
                <a:latin typeface="Courier"/>
              </a:rPr>
              <a:t>~</a:t>
            </a:r>
            <a:r>
              <a:rPr>
                <a:solidFill>
                  <a:srgbClr val="003B4F"/>
                </a:solidFill>
                <a:latin typeface="Courier"/>
              </a:rPr>
              <a:t> treat </a:t>
            </a:r>
            <a:r>
              <a:rPr>
                <a:solidFill>
                  <a:srgbClr val="5E5E5E"/>
                </a:solidFill>
                <a:latin typeface="Courier"/>
              </a:rPr>
              <a:t>+</a:t>
            </a:r>
            <a:r>
              <a:rPr>
                <a:solidFill>
                  <a:srgbClr val="003B4F"/>
                </a:solidFill>
                <a:latin typeface="Courier"/>
              </a:rPr>
              <a:t> treat</a:t>
            </a:r>
            <a:r>
              <a:rPr>
                <a:solidFill>
                  <a:srgbClr val="5E5E5E"/>
                </a:solidFill>
                <a:latin typeface="Courier"/>
              </a:rPr>
              <a:t>:</a:t>
            </a:r>
            <a:r>
              <a:rPr>
                <a:solidFill>
                  <a:srgbClr val="003B4F"/>
                </a:solidFill>
                <a:latin typeface="Courier"/>
              </a:rPr>
              <a:t>patch, </a:t>
            </a:r>
            <a:r>
              <a:rPr>
                <a:solidFill>
                  <a:srgbClr val="657422"/>
                </a:solidFill>
                <a:latin typeface="Courier"/>
              </a:rPr>
              <a:t>data =</a:t>
            </a:r>
            <a:r>
              <a:rPr>
                <a:solidFill>
                  <a:srgbClr val="003B4F"/>
                </a:solidFill>
                <a:latin typeface="Courier"/>
              </a:rPr>
              <a:t> u_df)</a:t>
            </a:r>
            <a:br/>
            <a:r>
              <a:rPr>
                <a:solidFill>
                  <a:srgbClr val="003B4F"/>
                </a:solidFill>
                <a:latin typeface="Courier"/>
              </a:rPr>
              <a:t>u_anova_summary &lt;- </a:t>
            </a:r>
            <a:r>
              <a:rPr>
                <a:solidFill>
                  <a:srgbClr val="4758AB"/>
                </a:solidFill>
                <a:latin typeface="Courier"/>
              </a:rPr>
              <a:t>summary</a:t>
            </a:r>
            <a:r>
              <a:rPr>
                <a:solidFill>
                  <a:srgbClr val="003B4F"/>
                </a:solidFill>
                <a:latin typeface="Courier"/>
              </a:rPr>
              <a:t>(u_man_model)[[</a:t>
            </a:r>
            <a:r>
              <a:rPr>
                <a:solidFill>
                  <a:srgbClr val="AD0000"/>
                </a:solidFill>
                <a:latin typeface="Courier"/>
              </a:rPr>
              <a:t>1</a:t>
            </a:r>
            <a:r>
              <a:rPr>
                <a:solidFill>
                  <a:srgbClr val="003B4F"/>
                </a:solidFill>
                <a:latin typeface="Courier"/>
              </a:rPr>
              <a:t>]]</a:t>
            </a:r>
            <a:br/>
            <a:r>
              <a:rPr>
                <a:solidFill>
                  <a:srgbClr val="4758AB"/>
                </a:solidFill>
                <a:latin typeface="Courier"/>
              </a:rPr>
              <a:t>cat</a:t>
            </a:r>
            <a:r>
              <a:rPr>
                <a:solidFill>
                  <a:srgbClr val="003B4F"/>
                </a:solidFill>
                <a:latin typeface="Courier"/>
              </a:rPr>
              <a:t>(</a:t>
            </a:r>
            <a:r>
              <a:rPr>
                <a:solidFill>
                  <a:srgbClr val="20794D"/>
                </a:solidFill>
                <a:latin typeface="Courier"/>
              </a:rPr>
              <a:t>"Standard ANOVA table:</a:t>
            </a:r>
            <a:r>
              <a:rPr>
                <a:solidFill>
                  <a:srgbClr val="5E5E5E"/>
                </a:solidFill>
                <a:latin typeface="Courier"/>
              </a:rPr>
              <a:t>\n\n</a:t>
            </a:r>
            <a:r>
              <a:rPr>
                <a:solidFill>
                  <a:srgbClr val="20794D"/>
                </a:solidFill>
                <a:latin typeface="Courier"/>
              </a:rPr>
              <a:t>"</a:t>
            </a:r>
            <a:r>
              <a:rPr>
                <a:solidFill>
                  <a:srgbClr val="003B4F"/>
                </a:solidFill>
                <a:latin typeface="Courier"/>
              </a:rPr>
              <a:t>)</a:t>
            </a:r>
            <a:br/>
            <a:r>
              <a:rPr i="1">
                <a:solidFill>
                  <a:srgbClr val="5E5E5E"/>
                </a:solidFill>
                <a:latin typeface="Courier"/>
              </a:rPr>
              <a:t>## Standard ANOVA table:</a:t>
            </a:r>
            <a:br/>
            <a:r>
              <a:rPr>
                <a:solidFill>
                  <a:srgbClr val="003B4F"/>
                </a:solidFill>
                <a:latin typeface="Courier"/>
              </a:rPr>
              <a:t>u_anova_summary</a:t>
            </a:r>
            <a:br/>
            <a:r>
              <a:rPr i="1">
                <a:solidFill>
                  <a:srgbClr val="5E5E5E"/>
                </a:solidFill>
                <a:latin typeface="Courier"/>
              </a:rPr>
              <a:t>##             Df Sum Sq Mean Sq F value        Pr(&gt;F)    </a:t>
            </a:r>
            <a:br/>
            <a:r>
              <a:rPr i="1">
                <a:solidFill>
                  <a:srgbClr val="5E5E5E"/>
                </a:solidFill>
                <a:latin typeface="Courier"/>
              </a:rPr>
              <a:t>## treat        3  14429  4809.7 16.1075 0.00000006579 ***</a:t>
            </a:r>
            <a:br/>
            <a:r>
              <a:rPr i="1">
                <a:solidFill>
                  <a:srgbClr val="5E5E5E"/>
                </a:solidFill>
                <a:latin typeface="Courier"/>
              </a:rPr>
              <a:t>## treat:patch 12  21242  1770.2  5.9282 0.00000083226 ***</a:t>
            </a:r>
            <a:br/>
            <a:r>
              <a:rPr i="1">
                <a:solidFill>
                  <a:srgbClr val="5E5E5E"/>
                </a:solidFill>
                <a:latin typeface="Courier"/>
              </a:rPr>
              <a:t>## Residuals   64  19110   298.6                          </a:t>
            </a:r>
            <a:br/>
            <a:r>
              <a:rPr i="1">
                <a:solidFill>
                  <a:srgbClr val="5E5E5E"/>
                </a:solidFill>
                <a:latin typeface="Courier"/>
              </a:rPr>
              <a:t>## ---</a:t>
            </a:r>
            <a:br/>
            <a:r>
              <a:rPr i="1">
                <a:solidFill>
                  <a:srgbClr val="5E5E5E"/>
                </a:solidFill>
                <a:latin typeface="Courier"/>
              </a:rPr>
              <a:t>## Signif. codes:  0 '***' 0.001 '**' 0.01 '*' 0.05 '.' 0.1 ' ' 1</a:t>
            </a:r>
          </a:p>
          <a:p>
            <a:pPr lvl="0" indent="0">
              <a:buNone/>
            </a:pPr>
            <a:r>
              <a:rPr>
                <a:solidFill>
                  <a:srgbClr val="003B4F"/>
                </a:solidFill>
                <a:latin typeface="Courier"/>
              </a:rPr>
              <a:t>u_MS_treat &lt;- u_anova_summary[</a:t>
            </a:r>
            <a:r>
              <a:rPr>
                <a:solidFill>
                  <a:srgbClr val="AD0000"/>
                </a:solidFill>
                <a:latin typeface="Courier"/>
              </a:rPr>
              <a:t>1</a:t>
            </a:r>
            <a:r>
              <a:rPr>
                <a:solidFill>
                  <a:srgbClr val="003B4F"/>
                </a:solidFill>
                <a:latin typeface="Courier"/>
              </a:rPr>
              <a:t>, </a:t>
            </a:r>
            <a:r>
              <a:rPr>
                <a:solidFill>
                  <a:srgbClr val="20794D"/>
                </a:solidFill>
                <a:latin typeface="Courier"/>
              </a:rPr>
              <a:t>"Mean Sq"</a:t>
            </a:r>
            <a:r>
              <a:rPr>
                <a:solidFill>
                  <a:srgbClr val="003B4F"/>
                </a:solidFill>
                <a:latin typeface="Courier"/>
              </a:rPr>
              <a:t>]</a:t>
            </a:r>
            <a:br/>
            <a:r>
              <a:rPr>
                <a:solidFill>
                  <a:srgbClr val="003B4F"/>
                </a:solidFill>
                <a:latin typeface="Courier"/>
              </a:rPr>
              <a:t>u_MS_patch &lt;- u_anova_summary[</a:t>
            </a:r>
            <a:r>
              <a:rPr>
                <a:solidFill>
                  <a:srgbClr val="AD0000"/>
                </a:solidFill>
                <a:latin typeface="Courier"/>
              </a:rPr>
              <a:t>2</a:t>
            </a:r>
            <a:r>
              <a:rPr>
                <a:solidFill>
                  <a:srgbClr val="003B4F"/>
                </a:solidFill>
                <a:latin typeface="Courier"/>
              </a:rPr>
              <a:t>, </a:t>
            </a:r>
            <a:r>
              <a:rPr>
                <a:solidFill>
                  <a:srgbClr val="20794D"/>
                </a:solidFill>
                <a:latin typeface="Courier"/>
              </a:rPr>
              <a:t>"Mean Sq"</a:t>
            </a:r>
            <a:r>
              <a:rPr>
                <a:solidFill>
                  <a:srgbClr val="003B4F"/>
                </a:solidFill>
                <a:latin typeface="Courier"/>
              </a:rPr>
              <a:t>]</a:t>
            </a:r>
            <a:br/>
            <a:r>
              <a:rPr>
                <a:solidFill>
                  <a:srgbClr val="003B4F"/>
                </a:solidFill>
                <a:latin typeface="Courier"/>
              </a:rPr>
              <a:t>u_MS_residual &lt;- u_anova_summary[</a:t>
            </a:r>
            <a:r>
              <a:rPr>
                <a:solidFill>
                  <a:srgbClr val="AD0000"/>
                </a:solidFill>
                <a:latin typeface="Courier"/>
              </a:rPr>
              <a:t>3</a:t>
            </a:r>
            <a:r>
              <a:rPr>
                <a:solidFill>
                  <a:srgbClr val="003B4F"/>
                </a:solidFill>
                <a:latin typeface="Courier"/>
              </a:rPr>
              <a:t>, </a:t>
            </a:r>
            <a:r>
              <a:rPr>
                <a:solidFill>
                  <a:srgbClr val="20794D"/>
                </a:solidFill>
                <a:latin typeface="Courier"/>
              </a:rPr>
              <a:t>"Mean Sq"</a:t>
            </a:r>
            <a:r>
              <a:rPr>
                <a:solidFill>
                  <a:srgbClr val="003B4F"/>
                </a:solidFill>
                <a:latin typeface="Courier"/>
              </a:rPr>
              <a:t>]</a:t>
            </a:r>
            <a:br/>
            <a:br/>
            <a:r>
              <a:rPr>
                <a:solidFill>
                  <a:srgbClr val="003B4F"/>
                </a:solidFill>
                <a:latin typeface="Courier"/>
              </a:rPr>
              <a:t>u_df_treat &lt;- u_anova_summary[</a:t>
            </a:r>
            <a:r>
              <a:rPr>
                <a:solidFill>
                  <a:srgbClr val="AD0000"/>
                </a:solidFill>
                <a:latin typeface="Courier"/>
              </a:rPr>
              <a:t>1</a:t>
            </a:r>
            <a:r>
              <a:rPr>
                <a:solidFill>
                  <a:srgbClr val="003B4F"/>
                </a:solidFill>
                <a:latin typeface="Courier"/>
              </a:rPr>
              <a:t>, </a:t>
            </a:r>
            <a:r>
              <a:rPr>
                <a:solidFill>
                  <a:srgbClr val="20794D"/>
                </a:solidFill>
                <a:latin typeface="Courier"/>
              </a:rPr>
              <a:t>"Df"</a:t>
            </a:r>
            <a:r>
              <a:rPr>
                <a:solidFill>
                  <a:srgbClr val="003B4F"/>
                </a:solidFill>
                <a:latin typeface="Courier"/>
              </a:rPr>
              <a:t>]</a:t>
            </a:r>
            <a:br/>
            <a:r>
              <a:rPr>
                <a:solidFill>
                  <a:srgbClr val="003B4F"/>
                </a:solidFill>
                <a:latin typeface="Courier"/>
              </a:rPr>
              <a:t>u_df_patch &lt;- u_anova_summary[</a:t>
            </a:r>
            <a:r>
              <a:rPr>
                <a:solidFill>
                  <a:srgbClr val="AD0000"/>
                </a:solidFill>
                <a:latin typeface="Courier"/>
              </a:rPr>
              <a:t>2</a:t>
            </a:r>
            <a:r>
              <a:rPr>
                <a:solidFill>
                  <a:srgbClr val="003B4F"/>
                </a:solidFill>
                <a:latin typeface="Courier"/>
              </a:rPr>
              <a:t>, </a:t>
            </a:r>
            <a:r>
              <a:rPr>
                <a:solidFill>
                  <a:srgbClr val="20794D"/>
                </a:solidFill>
                <a:latin typeface="Courier"/>
              </a:rPr>
              <a:t>"Df"</a:t>
            </a:r>
            <a:r>
              <a:rPr>
                <a:solidFill>
                  <a:srgbClr val="003B4F"/>
                </a:solidFill>
                <a:latin typeface="Courier"/>
              </a:rPr>
              <a:t>]</a:t>
            </a:r>
            <a:br/>
            <a:r>
              <a:rPr>
                <a:solidFill>
                  <a:srgbClr val="003B4F"/>
                </a:solidFill>
                <a:latin typeface="Courier"/>
              </a:rPr>
              <a:t>u_df_residual &lt;- u_anova_summary[</a:t>
            </a:r>
            <a:r>
              <a:rPr>
                <a:solidFill>
                  <a:srgbClr val="AD0000"/>
                </a:solidFill>
                <a:latin typeface="Courier"/>
              </a:rPr>
              <a:t>3</a:t>
            </a:r>
            <a:r>
              <a:rPr>
                <a:solidFill>
                  <a:srgbClr val="003B4F"/>
                </a:solidFill>
                <a:latin typeface="Courier"/>
              </a:rPr>
              <a:t>, </a:t>
            </a:r>
            <a:r>
              <a:rPr>
                <a:solidFill>
                  <a:srgbClr val="20794D"/>
                </a:solidFill>
                <a:latin typeface="Courier"/>
              </a:rPr>
              <a:t>"Df"</a:t>
            </a:r>
            <a:r>
              <a:rPr>
                <a:solidFill>
                  <a:srgbClr val="003B4F"/>
                </a:solidFill>
                <a:latin typeface="Courier"/>
              </a:rPr>
              <a:t>]</a:t>
            </a:r>
            <a:br/>
            <a:br/>
            <a:r>
              <a:rPr>
                <a:solidFill>
                  <a:srgbClr val="4758AB"/>
                </a:solidFill>
                <a:latin typeface="Courier"/>
              </a:rPr>
              <a:t>cat</a:t>
            </a:r>
            <a:r>
              <a:rPr>
                <a:solidFill>
                  <a:srgbClr val="003B4F"/>
                </a:solidFill>
                <a:latin typeface="Courier"/>
              </a:rPr>
              <a:t>(</a:t>
            </a:r>
            <a:r>
              <a:rPr>
                <a:solidFill>
                  <a:srgbClr val="20794D"/>
                </a:solidFill>
                <a:latin typeface="Courier"/>
              </a:rPr>
              <a:t>"MS Treatment:"</a:t>
            </a:r>
            <a:r>
              <a:rPr>
                <a:solidFill>
                  <a:srgbClr val="003B4F"/>
                </a:solidFill>
                <a:latin typeface="Courier"/>
              </a:rPr>
              <a:t>, u_MS_treat, </a:t>
            </a:r>
            <a:r>
              <a:rPr>
                <a:solidFill>
                  <a:srgbClr val="20794D"/>
                </a:solidFill>
                <a:latin typeface="Courier"/>
              </a:rPr>
              <a:t>"</a:t>
            </a:r>
            <a:r>
              <a:rPr>
                <a:solidFill>
                  <a:srgbClr val="5E5E5E"/>
                </a:solidFill>
                <a:latin typeface="Courier"/>
              </a:rPr>
              <a:t>\n</a:t>
            </a:r>
            <a:r>
              <a:rPr>
                <a:solidFill>
                  <a:srgbClr val="20794D"/>
                </a:solidFill>
                <a:latin typeface="Courier"/>
              </a:rPr>
              <a:t>"</a:t>
            </a:r>
            <a:r>
              <a:rPr>
                <a:solidFill>
                  <a:srgbClr val="003B4F"/>
                </a:solidFill>
                <a:latin typeface="Courier"/>
              </a:rPr>
              <a:t>)</a:t>
            </a:r>
            <a:br/>
            <a:r>
              <a:rPr i="1">
                <a:solidFill>
                  <a:srgbClr val="5E5E5E"/>
                </a:solidFill>
                <a:latin typeface="Courier"/>
              </a:rPr>
              <a:t>## MS Treatment: 4809.712</a:t>
            </a:r>
            <a:br/>
            <a:r>
              <a:rPr>
                <a:solidFill>
                  <a:srgbClr val="4758AB"/>
                </a:solidFill>
                <a:latin typeface="Courier"/>
              </a:rPr>
              <a:t>cat</a:t>
            </a:r>
            <a:r>
              <a:rPr>
                <a:solidFill>
                  <a:srgbClr val="003B4F"/>
                </a:solidFill>
                <a:latin typeface="Courier"/>
              </a:rPr>
              <a:t>(</a:t>
            </a:r>
            <a:r>
              <a:rPr>
                <a:solidFill>
                  <a:srgbClr val="20794D"/>
                </a:solidFill>
                <a:latin typeface="Courier"/>
              </a:rPr>
              <a:t>"MS Patch(Treatment):"</a:t>
            </a:r>
            <a:r>
              <a:rPr>
                <a:solidFill>
                  <a:srgbClr val="003B4F"/>
                </a:solidFill>
                <a:latin typeface="Courier"/>
              </a:rPr>
              <a:t>, u_MS_patch, </a:t>
            </a:r>
            <a:r>
              <a:rPr>
                <a:solidFill>
                  <a:srgbClr val="20794D"/>
                </a:solidFill>
                <a:latin typeface="Courier"/>
              </a:rPr>
              <a:t>"</a:t>
            </a:r>
            <a:r>
              <a:rPr>
                <a:solidFill>
                  <a:srgbClr val="5E5E5E"/>
                </a:solidFill>
                <a:latin typeface="Courier"/>
              </a:rPr>
              <a:t>\n</a:t>
            </a:r>
            <a:r>
              <a:rPr>
                <a:solidFill>
                  <a:srgbClr val="20794D"/>
                </a:solidFill>
                <a:latin typeface="Courier"/>
              </a:rPr>
              <a:t>"</a:t>
            </a:r>
            <a:r>
              <a:rPr>
                <a:solidFill>
                  <a:srgbClr val="003B4F"/>
                </a:solidFill>
                <a:latin typeface="Courier"/>
              </a:rPr>
              <a:t>)</a:t>
            </a:r>
            <a:br/>
            <a:r>
              <a:rPr i="1">
                <a:solidFill>
                  <a:srgbClr val="5E5E5E"/>
                </a:solidFill>
                <a:latin typeface="Courier"/>
              </a:rPr>
              <a:t>## MS Patch(Treatment): 1770.163</a:t>
            </a:r>
            <a:br/>
            <a:r>
              <a:rPr>
                <a:solidFill>
                  <a:srgbClr val="4758AB"/>
                </a:solidFill>
                <a:latin typeface="Courier"/>
              </a:rPr>
              <a:t>cat</a:t>
            </a:r>
            <a:r>
              <a:rPr>
                <a:solidFill>
                  <a:srgbClr val="003B4F"/>
                </a:solidFill>
                <a:latin typeface="Courier"/>
              </a:rPr>
              <a:t>(</a:t>
            </a:r>
            <a:r>
              <a:rPr>
                <a:solidFill>
                  <a:srgbClr val="20794D"/>
                </a:solidFill>
                <a:latin typeface="Courier"/>
              </a:rPr>
              <a:t>"MS Residual:"</a:t>
            </a:r>
            <a:r>
              <a:rPr>
                <a:solidFill>
                  <a:srgbClr val="003B4F"/>
                </a:solidFill>
                <a:latin typeface="Courier"/>
              </a:rPr>
              <a:t>, u_MS_residual, </a:t>
            </a:r>
            <a:r>
              <a:rPr>
                <a:solidFill>
                  <a:srgbClr val="20794D"/>
                </a:solidFill>
                <a:latin typeface="Courier"/>
              </a:rPr>
              <a:t>"</a:t>
            </a:r>
            <a:r>
              <a:rPr>
                <a:solidFill>
                  <a:srgbClr val="5E5E5E"/>
                </a:solidFill>
                <a:latin typeface="Courier"/>
              </a:rPr>
              <a:t>\n\n</a:t>
            </a:r>
            <a:r>
              <a:rPr>
                <a:solidFill>
                  <a:srgbClr val="20794D"/>
                </a:solidFill>
                <a:latin typeface="Courier"/>
              </a:rPr>
              <a:t>"</a:t>
            </a:r>
            <a:r>
              <a:rPr>
                <a:solidFill>
                  <a:srgbClr val="003B4F"/>
                </a:solidFill>
                <a:latin typeface="Courier"/>
              </a:rPr>
              <a:t>)</a:t>
            </a:r>
            <a:br/>
            <a:r>
              <a:rPr i="1">
                <a:solidFill>
                  <a:srgbClr val="5E5E5E"/>
                </a:solidFill>
                <a:latin typeface="Courier"/>
              </a:rPr>
              <a:t>## MS Residual: 298.6</a:t>
            </a:r>
          </a:p>
        </p:txBody>
      </p:sp>
      <p:sp>
        <p:nvSpPr>
          <p:cNvPr id="4" name="Content Placeholder 3"/>
          <p:cNvSpPr>
            <a:spLocks noGrp="1"/>
          </p:cNvSpPr>
          <p:nvPr>
            <p:ph idx="2" sz="half"/>
          </p:nvPr>
        </p:nvSpPr>
        <p:spPr/>
        <p:txBody>
          <a:bodyPr/>
          <a:lstStyle/>
          <a:p>
            <a:pPr lvl="0" indent="0">
              <a:buNone/>
            </a:pPr>
            <a:r>
              <a:rPr>
                <a:solidFill>
                  <a:srgbClr val="003B4F"/>
                </a:solidFill>
                <a:latin typeface="Courier"/>
              </a:rPr>
              <a:t>u_F_treat_correct &lt;- u_MS_treat </a:t>
            </a:r>
            <a:r>
              <a:rPr>
                <a:solidFill>
                  <a:srgbClr val="5E5E5E"/>
                </a:solidFill>
                <a:latin typeface="Courier"/>
              </a:rPr>
              <a:t>/</a:t>
            </a:r>
            <a:r>
              <a:rPr>
                <a:solidFill>
                  <a:srgbClr val="003B4F"/>
                </a:solidFill>
                <a:latin typeface="Courier"/>
              </a:rPr>
              <a:t> u_MS_patch        </a:t>
            </a:r>
            <a:r>
              <a:rPr>
                <a:solidFill>
                  <a:srgbClr val="5E5E5E"/>
                </a:solidFill>
                <a:latin typeface="Courier"/>
              </a:rPr>
              <a:t># Treatment tested against patches</a:t>
            </a:r>
            <a:br/>
            <a:r>
              <a:rPr>
                <a:solidFill>
                  <a:srgbClr val="003B4F"/>
                </a:solidFill>
                <a:latin typeface="Courier"/>
              </a:rPr>
              <a:t>u_F_patch &lt;- u_MS_patch </a:t>
            </a:r>
            <a:r>
              <a:rPr>
                <a:solidFill>
                  <a:srgbClr val="5E5E5E"/>
                </a:solidFill>
                <a:latin typeface="Courier"/>
              </a:rPr>
              <a:t>/</a:t>
            </a:r>
            <a:r>
              <a:rPr>
                <a:solidFill>
                  <a:srgbClr val="003B4F"/>
                </a:solidFill>
                <a:latin typeface="Courier"/>
              </a:rPr>
              <a:t> u_MS_residual             </a:t>
            </a:r>
            <a:r>
              <a:rPr>
                <a:solidFill>
                  <a:srgbClr val="5E5E5E"/>
                </a:solidFill>
                <a:latin typeface="Courier"/>
              </a:rPr>
              <a:t># Patches tested against residual</a:t>
            </a:r>
            <a:br/>
            <a:br/>
            <a:r>
              <a:rPr>
                <a:solidFill>
                  <a:srgbClr val="4758AB"/>
                </a:solidFill>
                <a:latin typeface="Courier"/>
              </a:rPr>
              <a:t>cat</a:t>
            </a:r>
            <a:r>
              <a:rPr>
                <a:solidFill>
                  <a:srgbClr val="003B4F"/>
                </a:solidFill>
                <a:latin typeface="Courier"/>
              </a:rPr>
              <a:t>(</a:t>
            </a:r>
            <a:r>
              <a:rPr>
                <a:solidFill>
                  <a:srgbClr val="20794D"/>
                </a:solidFill>
                <a:latin typeface="Courier"/>
              </a:rPr>
              <a:t>"F Treatment:"</a:t>
            </a:r>
            <a:r>
              <a:rPr>
                <a:solidFill>
                  <a:srgbClr val="003B4F"/>
                </a:solidFill>
                <a:latin typeface="Courier"/>
              </a:rPr>
              <a:t>, u_F_treat_correct, </a:t>
            </a:r>
            <a:r>
              <a:rPr>
                <a:solidFill>
                  <a:srgbClr val="20794D"/>
                </a:solidFill>
                <a:latin typeface="Courier"/>
              </a:rPr>
              <a:t>"</a:t>
            </a:r>
            <a:r>
              <a:rPr>
                <a:solidFill>
                  <a:srgbClr val="5E5E5E"/>
                </a:solidFill>
                <a:latin typeface="Courier"/>
              </a:rPr>
              <a:t>\n</a:t>
            </a:r>
            <a:r>
              <a:rPr>
                <a:solidFill>
                  <a:srgbClr val="20794D"/>
                </a:solidFill>
                <a:latin typeface="Courier"/>
              </a:rPr>
              <a:t>"</a:t>
            </a:r>
            <a:r>
              <a:rPr>
                <a:solidFill>
                  <a:srgbClr val="003B4F"/>
                </a:solidFill>
                <a:latin typeface="Courier"/>
              </a:rPr>
              <a:t>)</a:t>
            </a:r>
            <a:br/>
            <a:r>
              <a:rPr i="1">
                <a:solidFill>
                  <a:srgbClr val="5E5E5E"/>
                </a:solidFill>
                <a:latin typeface="Courier"/>
              </a:rPr>
              <a:t>## F Treatment: 2.717102</a:t>
            </a:r>
            <a:br/>
            <a:r>
              <a:rPr>
                <a:solidFill>
                  <a:srgbClr val="4758AB"/>
                </a:solidFill>
                <a:latin typeface="Courier"/>
              </a:rPr>
              <a:t>cat</a:t>
            </a:r>
            <a:r>
              <a:rPr>
                <a:solidFill>
                  <a:srgbClr val="003B4F"/>
                </a:solidFill>
                <a:latin typeface="Courier"/>
              </a:rPr>
              <a:t>(</a:t>
            </a:r>
            <a:r>
              <a:rPr>
                <a:solidFill>
                  <a:srgbClr val="20794D"/>
                </a:solidFill>
                <a:latin typeface="Courier"/>
              </a:rPr>
              <a:t>"F Patch(Treatment):"</a:t>
            </a:r>
            <a:r>
              <a:rPr>
                <a:solidFill>
                  <a:srgbClr val="003B4F"/>
                </a:solidFill>
                <a:latin typeface="Courier"/>
              </a:rPr>
              <a:t>, u_F_patch, </a:t>
            </a:r>
            <a:r>
              <a:rPr>
                <a:solidFill>
                  <a:srgbClr val="20794D"/>
                </a:solidFill>
                <a:latin typeface="Courier"/>
              </a:rPr>
              <a:t>"</a:t>
            </a:r>
            <a:r>
              <a:rPr>
                <a:solidFill>
                  <a:srgbClr val="5E5E5E"/>
                </a:solidFill>
                <a:latin typeface="Courier"/>
              </a:rPr>
              <a:t>\n\n</a:t>
            </a:r>
            <a:r>
              <a:rPr>
                <a:solidFill>
                  <a:srgbClr val="20794D"/>
                </a:solidFill>
                <a:latin typeface="Courier"/>
              </a:rPr>
              <a:t>"</a:t>
            </a:r>
            <a:r>
              <a:rPr>
                <a:solidFill>
                  <a:srgbClr val="003B4F"/>
                </a:solidFill>
                <a:latin typeface="Courier"/>
              </a:rPr>
              <a:t>)</a:t>
            </a:r>
            <a:br/>
            <a:r>
              <a:rPr i="1">
                <a:solidFill>
                  <a:srgbClr val="5E5E5E"/>
                </a:solidFill>
                <a:latin typeface="Courier"/>
              </a:rPr>
              <a:t>## F Patch(Treatment): 5.928207</a:t>
            </a:r>
          </a:p>
          <a:p>
            <a:pPr lvl="0" indent="0">
              <a:buNone/>
            </a:pPr>
            <a:r>
              <a:rPr>
                <a:solidFill>
                  <a:srgbClr val="003B4F"/>
                </a:solidFill>
                <a:latin typeface="Courier"/>
              </a:rPr>
              <a:t>u_p_treat_correct &lt;- </a:t>
            </a:r>
            <a:r>
              <a:rPr>
                <a:solidFill>
                  <a:srgbClr val="4758AB"/>
                </a:solidFill>
                <a:latin typeface="Courier"/>
              </a:rPr>
              <a:t>pf</a:t>
            </a:r>
            <a:r>
              <a:rPr>
                <a:solidFill>
                  <a:srgbClr val="003B4F"/>
                </a:solidFill>
                <a:latin typeface="Courier"/>
              </a:rPr>
              <a:t>(u_F_treat_correct, u_df_treat, u_df_patch, </a:t>
            </a:r>
            <a:r>
              <a:rPr>
                <a:solidFill>
                  <a:srgbClr val="657422"/>
                </a:solidFill>
                <a:latin typeface="Courier"/>
              </a:rPr>
              <a:t>lower.tail =</a:t>
            </a:r>
            <a:r>
              <a:rPr>
                <a:solidFill>
                  <a:srgbClr val="003B4F"/>
                </a:solidFill>
                <a:latin typeface="Courier"/>
              </a:rPr>
              <a:t> </a:t>
            </a:r>
            <a:r>
              <a:rPr>
                <a:solidFill>
                  <a:srgbClr val="8F5902"/>
                </a:solidFill>
                <a:latin typeface="Courier"/>
              </a:rPr>
              <a:t>FALSE</a:t>
            </a:r>
            <a:r>
              <a:rPr>
                <a:solidFill>
                  <a:srgbClr val="003B4F"/>
                </a:solidFill>
                <a:latin typeface="Courier"/>
              </a:rPr>
              <a:t>)</a:t>
            </a:r>
            <a:br/>
            <a:r>
              <a:rPr>
                <a:solidFill>
                  <a:srgbClr val="003B4F"/>
                </a:solidFill>
                <a:latin typeface="Courier"/>
              </a:rPr>
              <a:t>u_p_patch &lt;- </a:t>
            </a:r>
            <a:r>
              <a:rPr>
                <a:solidFill>
                  <a:srgbClr val="4758AB"/>
                </a:solidFill>
                <a:latin typeface="Courier"/>
              </a:rPr>
              <a:t>pf</a:t>
            </a:r>
            <a:r>
              <a:rPr>
                <a:solidFill>
                  <a:srgbClr val="003B4F"/>
                </a:solidFill>
                <a:latin typeface="Courier"/>
              </a:rPr>
              <a:t>(u_F_patch, u_df_patch, u_df_residual, </a:t>
            </a:r>
            <a:r>
              <a:rPr>
                <a:solidFill>
                  <a:srgbClr val="657422"/>
                </a:solidFill>
                <a:latin typeface="Courier"/>
              </a:rPr>
              <a:t>lower.tail =</a:t>
            </a:r>
            <a:r>
              <a:rPr>
                <a:solidFill>
                  <a:srgbClr val="003B4F"/>
                </a:solidFill>
                <a:latin typeface="Courier"/>
              </a:rPr>
              <a:t> </a:t>
            </a:r>
            <a:r>
              <a:rPr>
                <a:solidFill>
                  <a:srgbClr val="8F5902"/>
                </a:solidFill>
                <a:latin typeface="Courier"/>
              </a:rPr>
              <a:t>FALSE</a:t>
            </a:r>
            <a:r>
              <a:rPr>
                <a:solidFill>
                  <a:srgbClr val="003B4F"/>
                </a:solidFill>
                <a:latin typeface="Courier"/>
              </a:rPr>
              <a:t>)</a:t>
            </a:r>
            <a:br/>
            <a:br/>
            <a:r>
              <a:rPr>
                <a:solidFill>
                  <a:srgbClr val="003B4F"/>
                </a:solidFill>
                <a:latin typeface="Courier"/>
              </a:rPr>
              <a:t>u_corrected_table &lt;- </a:t>
            </a:r>
            <a:r>
              <a:rPr>
                <a:solidFill>
                  <a:srgbClr val="4758AB"/>
                </a:solidFill>
                <a:latin typeface="Courier"/>
              </a:rPr>
              <a:t>data.frame</a:t>
            </a:r>
            <a:r>
              <a:rPr>
                <a:solidFill>
                  <a:srgbClr val="003B4F"/>
                </a:solidFill>
                <a:latin typeface="Courier"/>
              </a:rPr>
              <a:t>(</a:t>
            </a:r>
            <a:br/>
            <a:r>
              <a:rPr>
                <a:solidFill>
                  <a:srgbClr val="003B4F"/>
                </a:solidFill>
                <a:latin typeface="Courier"/>
              </a:rPr>
              <a:t>  </a:t>
            </a:r>
            <a:r>
              <a:rPr>
                <a:solidFill>
                  <a:srgbClr val="657422"/>
                </a:solidFill>
                <a:latin typeface="Courier"/>
              </a:rPr>
              <a:t>Source =</a:t>
            </a:r>
            <a:r>
              <a:rPr>
                <a:solidFill>
                  <a:srgbClr val="003B4F"/>
                </a:solidFill>
                <a:latin typeface="Courier"/>
              </a:rPr>
              <a:t> </a:t>
            </a:r>
            <a:r>
              <a:rPr>
                <a:solidFill>
                  <a:srgbClr val="4758AB"/>
                </a:solidFill>
                <a:latin typeface="Courier"/>
              </a:rPr>
              <a:t>c</a:t>
            </a:r>
            <a:r>
              <a:rPr>
                <a:solidFill>
                  <a:srgbClr val="003B4F"/>
                </a:solidFill>
                <a:latin typeface="Courier"/>
              </a:rPr>
              <a:t>(</a:t>
            </a:r>
            <a:r>
              <a:rPr>
                <a:solidFill>
                  <a:srgbClr val="20794D"/>
                </a:solidFill>
                <a:latin typeface="Courier"/>
              </a:rPr>
              <a:t>"Treatment"</a:t>
            </a:r>
            <a:r>
              <a:rPr>
                <a:solidFill>
                  <a:srgbClr val="003B4F"/>
                </a:solidFill>
                <a:latin typeface="Courier"/>
              </a:rPr>
              <a:t>, </a:t>
            </a:r>
            <a:r>
              <a:rPr>
                <a:solidFill>
                  <a:srgbClr val="20794D"/>
                </a:solidFill>
                <a:latin typeface="Courier"/>
              </a:rPr>
              <a:t>"Patches(Treatment)"</a:t>
            </a:r>
            <a:r>
              <a:rPr>
                <a:solidFill>
                  <a:srgbClr val="003B4F"/>
                </a:solidFill>
                <a:latin typeface="Courier"/>
              </a:rPr>
              <a:t>, </a:t>
            </a:r>
            <a:r>
              <a:rPr>
                <a:solidFill>
                  <a:srgbClr val="20794D"/>
                </a:solidFill>
                <a:latin typeface="Courier"/>
              </a:rPr>
              <a:t>"Residual"</a:t>
            </a:r>
            <a:r>
              <a:rPr>
                <a:solidFill>
                  <a:srgbClr val="003B4F"/>
                </a:solidFill>
                <a:latin typeface="Courier"/>
              </a:rPr>
              <a:t>),</a:t>
            </a:r>
            <a:br/>
            <a:r>
              <a:rPr>
                <a:solidFill>
                  <a:srgbClr val="003B4F"/>
                </a:solidFill>
                <a:latin typeface="Courier"/>
              </a:rPr>
              <a:t>  </a:t>
            </a:r>
            <a:r>
              <a:rPr>
                <a:solidFill>
                  <a:srgbClr val="657422"/>
                </a:solidFill>
                <a:latin typeface="Courier"/>
              </a:rPr>
              <a:t>Df =</a:t>
            </a:r>
            <a:r>
              <a:rPr>
                <a:solidFill>
                  <a:srgbClr val="003B4F"/>
                </a:solidFill>
                <a:latin typeface="Courier"/>
              </a:rPr>
              <a:t> </a:t>
            </a:r>
            <a:r>
              <a:rPr>
                <a:solidFill>
                  <a:srgbClr val="4758AB"/>
                </a:solidFill>
                <a:latin typeface="Courier"/>
              </a:rPr>
              <a:t>c</a:t>
            </a:r>
            <a:r>
              <a:rPr>
                <a:solidFill>
                  <a:srgbClr val="003B4F"/>
                </a:solidFill>
                <a:latin typeface="Courier"/>
              </a:rPr>
              <a:t>(u_df_treat, u_df_patch, u_df_residual),</a:t>
            </a:r>
            <a:br/>
            <a:r>
              <a:rPr>
                <a:solidFill>
                  <a:srgbClr val="003B4F"/>
                </a:solidFill>
                <a:latin typeface="Courier"/>
              </a:rPr>
              <a:t>  </a:t>
            </a:r>
            <a:r>
              <a:rPr>
                <a:solidFill>
                  <a:srgbClr val="657422"/>
                </a:solidFill>
                <a:latin typeface="Courier"/>
              </a:rPr>
              <a:t>MS =</a:t>
            </a:r>
            <a:r>
              <a:rPr>
                <a:solidFill>
                  <a:srgbClr val="003B4F"/>
                </a:solidFill>
                <a:latin typeface="Courier"/>
              </a:rPr>
              <a:t> </a:t>
            </a:r>
            <a:r>
              <a:rPr>
                <a:solidFill>
                  <a:srgbClr val="4758AB"/>
                </a:solidFill>
                <a:latin typeface="Courier"/>
              </a:rPr>
              <a:t>round</a:t>
            </a:r>
            <a:r>
              <a:rPr>
                <a:solidFill>
                  <a:srgbClr val="003B4F"/>
                </a:solidFill>
                <a:latin typeface="Courier"/>
              </a:rPr>
              <a:t>(</a:t>
            </a:r>
            <a:r>
              <a:rPr>
                <a:solidFill>
                  <a:srgbClr val="4758AB"/>
                </a:solidFill>
                <a:latin typeface="Courier"/>
              </a:rPr>
              <a:t>c</a:t>
            </a:r>
            <a:r>
              <a:rPr>
                <a:solidFill>
                  <a:srgbClr val="003B4F"/>
                </a:solidFill>
                <a:latin typeface="Courier"/>
              </a:rPr>
              <a:t>(u_MS_treat, u_MS_patch, u_MS_residual), </a:t>
            </a:r>
            <a:r>
              <a:rPr>
                <a:solidFill>
                  <a:srgbClr val="AD0000"/>
                </a:solidFill>
                <a:latin typeface="Courier"/>
              </a:rPr>
              <a:t>1</a:t>
            </a:r>
            <a:r>
              <a:rPr>
                <a:solidFill>
                  <a:srgbClr val="003B4F"/>
                </a:solidFill>
                <a:latin typeface="Courier"/>
              </a:rPr>
              <a:t>),</a:t>
            </a:r>
            <a:br/>
            <a:r>
              <a:rPr>
                <a:solidFill>
                  <a:srgbClr val="003B4F"/>
                </a:solidFill>
                <a:latin typeface="Courier"/>
              </a:rPr>
              <a:t>  </a:t>
            </a:r>
            <a:r>
              <a:rPr>
                <a:solidFill>
                  <a:srgbClr val="657422"/>
                </a:solidFill>
                <a:latin typeface="Courier"/>
              </a:rPr>
              <a:t>F =</a:t>
            </a:r>
            <a:r>
              <a:rPr>
                <a:solidFill>
                  <a:srgbClr val="003B4F"/>
                </a:solidFill>
                <a:latin typeface="Courier"/>
              </a:rPr>
              <a:t> </a:t>
            </a:r>
            <a:r>
              <a:rPr>
                <a:solidFill>
                  <a:srgbClr val="4758AB"/>
                </a:solidFill>
                <a:latin typeface="Courier"/>
              </a:rPr>
              <a:t>c</a:t>
            </a:r>
            <a:r>
              <a:rPr>
                <a:solidFill>
                  <a:srgbClr val="003B4F"/>
                </a:solidFill>
                <a:latin typeface="Courier"/>
              </a:rPr>
              <a:t>(</a:t>
            </a:r>
            <a:r>
              <a:rPr>
                <a:solidFill>
                  <a:srgbClr val="4758AB"/>
                </a:solidFill>
                <a:latin typeface="Courier"/>
              </a:rPr>
              <a:t>round</a:t>
            </a:r>
            <a:r>
              <a:rPr>
                <a:solidFill>
                  <a:srgbClr val="003B4F"/>
                </a:solidFill>
                <a:latin typeface="Courier"/>
              </a:rPr>
              <a:t>(u_F_treat_correct, </a:t>
            </a:r>
            <a:r>
              <a:rPr>
                <a:solidFill>
                  <a:srgbClr val="AD0000"/>
                </a:solidFill>
                <a:latin typeface="Courier"/>
              </a:rPr>
              <a:t>2</a:t>
            </a:r>
            <a:r>
              <a:rPr>
                <a:solidFill>
                  <a:srgbClr val="003B4F"/>
                </a:solidFill>
                <a:latin typeface="Courier"/>
              </a:rPr>
              <a:t>), </a:t>
            </a:r>
            <a:r>
              <a:rPr>
                <a:solidFill>
                  <a:srgbClr val="4758AB"/>
                </a:solidFill>
                <a:latin typeface="Courier"/>
              </a:rPr>
              <a:t>round</a:t>
            </a:r>
            <a:r>
              <a:rPr>
                <a:solidFill>
                  <a:srgbClr val="003B4F"/>
                </a:solidFill>
                <a:latin typeface="Courier"/>
              </a:rPr>
              <a:t>(u_F_patch, </a:t>
            </a:r>
            <a:r>
              <a:rPr>
                <a:solidFill>
                  <a:srgbClr val="AD0000"/>
                </a:solidFill>
                <a:latin typeface="Courier"/>
              </a:rPr>
              <a:t>2</a:t>
            </a:r>
            <a:r>
              <a:rPr>
                <a:solidFill>
                  <a:srgbClr val="003B4F"/>
                </a:solidFill>
                <a:latin typeface="Courier"/>
              </a:rPr>
              <a:t>), </a:t>
            </a:r>
            <a:r>
              <a:rPr>
                <a:solidFill>
                  <a:srgbClr val="8F5902"/>
                </a:solidFill>
                <a:latin typeface="Courier"/>
              </a:rPr>
              <a:t>NA</a:t>
            </a:r>
            <a:r>
              <a:rPr>
                <a:solidFill>
                  <a:srgbClr val="003B4F"/>
                </a:solidFill>
                <a:latin typeface="Courier"/>
              </a:rPr>
              <a:t>),</a:t>
            </a:r>
            <a:br/>
            <a:r>
              <a:rPr>
                <a:solidFill>
                  <a:srgbClr val="003B4F"/>
                </a:solidFill>
                <a:latin typeface="Courier"/>
              </a:rPr>
              <a:t>  </a:t>
            </a:r>
            <a:r>
              <a:rPr>
                <a:solidFill>
                  <a:srgbClr val="657422"/>
                </a:solidFill>
                <a:latin typeface="Courier"/>
              </a:rPr>
              <a:t>p =</a:t>
            </a:r>
            <a:r>
              <a:rPr>
                <a:solidFill>
                  <a:srgbClr val="003B4F"/>
                </a:solidFill>
                <a:latin typeface="Courier"/>
              </a:rPr>
              <a:t> </a:t>
            </a:r>
            <a:r>
              <a:rPr>
                <a:solidFill>
                  <a:srgbClr val="4758AB"/>
                </a:solidFill>
                <a:latin typeface="Courier"/>
              </a:rPr>
              <a:t>c</a:t>
            </a:r>
            <a:r>
              <a:rPr>
                <a:solidFill>
                  <a:srgbClr val="003B4F"/>
                </a:solidFill>
                <a:latin typeface="Courier"/>
              </a:rPr>
              <a:t>(</a:t>
            </a:r>
            <a:r>
              <a:rPr>
                <a:solidFill>
                  <a:srgbClr val="4758AB"/>
                </a:solidFill>
                <a:latin typeface="Courier"/>
              </a:rPr>
              <a:t>ifelse</a:t>
            </a:r>
            <a:r>
              <a:rPr>
                <a:solidFill>
                  <a:srgbClr val="003B4F"/>
                </a:solidFill>
                <a:latin typeface="Courier"/>
              </a:rPr>
              <a:t>(u_p_treat_correct </a:t>
            </a:r>
            <a:r>
              <a:rPr>
                <a:solidFill>
                  <a:srgbClr val="5E5E5E"/>
                </a:solidFill>
                <a:latin typeface="Courier"/>
              </a:rPr>
              <a:t>&lt;</a:t>
            </a:r>
            <a:r>
              <a:rPr>
                <a:solidFill>
                  <a:srgbClr val="003B4F"/>
                </a:solidFill>
                <a:latin typeface="Courier"/>
              </a:rPr>
              <a:t> </a:t>
            </a:r>
            <a:r>
              <a:rPr>
                <a:solidFill>
                  <a:srgbClr val="AD0000"/>
                </a:solidFill>
                <a:latin typeface="Courier"/>
              </a:rPr>
              <a:t>0.001</a:t>
            </a:r>
            <a:r>
              <a:rPr>
                <a:solidFill>
                  <a:srgbClr val="003B4F"/>
                </a:solidFill>
                <a:latin typeface="Courier"/>
              </a:rPr>
              <a:t>, </a:t>
            </a:r>
            <a:r>
              <a:rPr>
                <a:solidFill>
                  <a:srgbClr val="20794D"/>
                </a:solidFill>
                <a:latin typeface="Courier"/>
              </a:rPr>
              <a:t>"&lt;0.001"</a:t>
            </a:r>
            <a:r>
              <a:rPr>
                <a:solidFill>
                  <a:srgbClr val="003B4F"/>
                </a:solidFill>
                <a:latin typeface="Courier"/>
              </a:rPr>
              <a:t>, </a:t>
            </a:r>
            <a:r>
              <a:rPr>
                <a:solidFill>
                  <a:srgbClr val="4758AB"/>
                </a:solidFill>
                <a:latin typeface="Courier"/>
              </a:rPr>
              <a:t>round</a:t>
            </a:r>
            <a:r>
              <a:rPr>
                <a:solidFill>
                  <a:srgbClr val="003B4F"/>
                </a:solidFill>
                <a:latin typeface="Courier"/>
              </a:rPr>
              <a:t>(u_p_treat_correct, </a:t>
            </a:r>
            <a:r>
              <a:rPr>
                <a:solidFill>
                  <a:srgbClr val="AD0000"/>
                </a:solidFill>
                <a:latin typeface="Courier"/>
              </a:rPr>
              <a:t>3</a:t>
            </a:r>
            <a:r>
              <a:rPr>
                <a:solidFill>
                  <a:srgbClr val="003B4F"/>
                </a:solidFill>
                <a:latin typeface="Courier"/>
              </a:rPr>
              <a:t>)),</a:t>
            </a:r>
            <a:br/>
            <a:r>
              <a:rPr>
                <a:solidFill>
                  <a:srgbClr val="003B4F"/>
                </a:solidFill>
                <a:latin typeface="Courier"/>
              </a:rPr>
              <a:t>        </a:t>
            </a:r>
            <a:r>
              <a:rPr>
                <a:solidFill>
                  <a:srgbClr val="4758AB"/>
                </a:solidFill>
                <a:latin typeface="Courier"/>
              </a:rPr>
              <a:t>ifelse</a:t>
            </a:r>
            <a:r>
              <a:rPr>
                <a:solidFill>
                  <a:srgbClr val="003B4F"/>
                </a:solidFill>
                <a:latin typeface="Courier"/>
              </a:rPr>
              <a:t>(u_p_patch </a:t>
            </a:r>
            <a:r>
              <a:rPr>
                <a:solidFill>
                  <a:srgbClr val="5E5E5E"/>
                </a:solidFill>
                <a:latin typeface="Courier"/>
              </a:rPr>
              <a:t>&lt;</a:t>
            </a:r>
            <a:r>
              <a:rPr>
                <a:solidFill>
                  <a:srgbClr val="003B4F"/>
                </a:solidFill>
                <a:latin typeface="Courier"/>
              </a:rPr>
              <a:t> </a:t>
            </a:r>
            <a:r>
              <a:rPr>
                <a:solidFill>
                  <a:srgbClr val="AD0000"/>
                </a:solidFill>
                <a:latin typeface="Courier"/>
              </a:rPr>
              <a:t>0.001</a:t>
            </a:r>
            <a:r>
              <a:rPr>
                <a:solidFill>
                  <a:srgbClr val="003B4F"/>
                </a:solidFill>
                <a:latin typeface="Courier"/>
              </a:rPr>
              <a:t>, </a:t>
            </a:r>
            <a:r>
              <a:rPr>
                <a:solidFill>
                  <a:srgbClr val="20794D"/>
                </a:solidFill>
                <a:latin typeface="Courier"/>
              </a:rPr>
              <a:t>"&lt;0.001"</a:t>
            </a:r>
            <a:r>
              <a:rPr>
                <a:solidFill>
                  <a:srgbClr val="003B4F"/>
                </a:solidFill>
                <a:latin typeface="Courier"/>
              </a:rPr>
              <a:t>, </a:t>
            </a:r>
            <a:r>
              <a:rPr>
                <a:solidFill>
                  <a:srgbClr val="4758AB"/>
                </a:solidFill>
                <a:latin typeface="Courier"/>
              </a:rPr>
              <a:t>round</a:t>
            </a:r>
            <a:r>
              <a:rPr>
                <a:solidFill>
                  <a:srgbClr val="003B4F"/>
                </a:solidFill>
                <a:latin typeface="Courier"/>
              </a:rPr>
              <a:t>(u_p_patch, </a:t>
            </a:r>
            <a:r>
              <a:rPr>
                <a:solidFill>
                  <a:srgbClr val="AD0000"/>
                </a:solidFill>
                <a:latin typeface="Courier"/>
              </a:rPr>
              <a:t>3</a:t>
            </a:r>
            <a:r>
              <a:rPr>
                <a:solidFill>
                  <a:srgbClr val="003B4F"/>
                </a:solidFill>
                <a:latin typeface="Courier"/>
              </a:rPr>
              <a:t>)),</a:t>
            </a:r>
            <a:br/>
            <a:r>
              <a:rPr>
                <a:solidFill>
                  <a:srgbClr val="003B4F"/>
                </a:solidFill>
                <a:latin typeface="Courier"/>
              </a:rPr>
              <a:t>        </a:t>
            </a:r>
            <a:r>
              <a:rPr>
                <a:solidFill>
                  <a:srgbClr val="8F5902"/>
                </a:solidFill>
                <a:latin typeface="Courier"/>
              </a:rPr>
              <a:t>NA</a:t>
            </a:r>
            <a:r>
              <a:rPr>
                <a:solidFill>
                  <a:srgbClr val="003B4F"/>
                </a:solidFill>
                <a:latin typeface="Courier"/>
              </a:rPr>
              <a:t>)</a:t>
            </a:r>
            <a:br/>
            <a:r>
              <a:rPr>
                <a:solidFill>
                  <a:srgbClr val="003B4F"/>
                </a:solidFill>
                <a:latin typeface="Courier"/>
              </a:rPr>
              <a:t>)</a:t>
            </a:r>
            <a:br/>
            <a:r>
              <a:rPr>
                <a:solidFill>
                  <a:srgbClr val="4758AB"/>
                </a:solidFill>
                <a:latin typeface="Courier"/>
              </a:rPr>
              <a:t>cat</a:t>
            </a:r>
            <a:r>
              <a:rPr>
                <a:solidFill>
                  <a:srgbClr val="003B4F"/>
                </a:solidFill>
                <a:latin typeface="Courier"/>
              </a:rPr>
              <a:t>(</a:t>
            </a:r>
            <a:r>
              <a:rPr>
                <a:solidFill>
                  <a:srgbClr val="20794D"/>
                </a:solidFill>
                <a:latin typeface="Courier"/>
              </a:rPr>
              <a:t>"Corrected ANOVA table:</a:t>
            </a:r>
            <a:r>
              <a:rPr>
                <a:solidFill>
                  <a:srgbClr val="5E5E5E"/>
                </a:solidFill>
                <a:latin typeface="Courier"/>
              </a:rPr>
              <a:t>\n\n</a:t>
            </a:r>
            <a:r>
              <a:rPr>
                <a:solidFill>
                  <a:srgbClr val="20794D"/>
                </a:solidFill>
                <a:latin typeface="Courier"/>
              </a:rPr>
              <a:t>"</a:t>
            </a:r>
            <a:r>
              <a:rPr>
                <a:solidFill>
                  <a:srgbClr val="003B4F"/>
                </a:solidFill>
                <a:latin typeface="Courier"/>
              </a:rPr>
              <a:t>)</a:t>
            </a:r>
            <a:br/>
            <a:r>
              <a:rPr i="1">
                <a:solidFill>
                  <a:srgbClr val="5E5E5E"/>
                </a:solidFill>
                <a:latin typeface="Courier"/>
              </a:rPr>
              <a:t>## Corrected ANOVA table:</a:t>
            </a:r>
            <a:br/>
            <a:r>
              <a:rPr>
                <a:solidFill>
                  <a:srgbClr val="003B4F"/>
                </a:solidFill>
                <a:latin typeface="Courier"/>
              </a:rPr>
              <a:t>u_corrected_table</a:t>
            </a:r>
            <a:br/>
            <a:r>
              <a:rPr i="1">
                <a:solidFill>
                  <a:srgbClr val="5E5E5E"/>
                </a:solidFill>
                <a:latin typeface="Courier"/>
              </a:rPr>
              <a:t>##               Source Df     MS    F      p</a:t>
            </a:r>
            <a:br/>
            <a:r>
              <a:rPr i="1">
                <a:solidFill>
                  <a:srgbClr val="5E5E5E"/>
                </a:solidFill>
                <a:latin typeface="Courier"/>
              </a:rPr>
              <a:t>## 1          Treatment  3 4809.7 2.72  0.091</a:t>
            </a:r>
            <a:br/>
            <a:r>
              <a:rPr i="1">
                <a:solidFill>
                  <a:srgbClr val="5E5E5E"/>
                </a:solidFill>
                <a:latin typeface="Courier"/>
              </a:rPr>
              <a:t>## 2 Patches(Treatment) 12 1770.2 5.93 &lt;0.001</a:t>
            </a:r>
            <a:br/>
            <a:r>
              <a:rPr i="1">
                <a:solidFill>
                  <a:srgbClr val="5E5E5E"/>
                </a:solidFill>
                <a:latin typeface="Courier"/>
              </a:rPr>
              <a:t>## 3           Residual 64  298.6   NA   &lt;NA&gt;</a:t>
            </a:r>
          </a:p>
        </p:txBody>
      </p:sp>
    </p:spTree>
  </p:cSl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1 · Setup — The Sea Urchin Data, Again</a:t>
            </a:r>
          </a:p>
        </p:txBody>
      </p:sp>
    </p:spTree>
  </p:cSl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Data Overview</a:t>
            </a:r>
          </a:p>
        </p:txBody>
      </p:sp>
      <p:sp>
        <p:nvSpPr>
          <p:cNvPr id="3" name="Content Placeholder 2"/>
          <p:cNvSpPr>
            <a:spLocks noGrp="1"/>
          </p:cNvSpPr>
          <p:nvPr>
            <p:ph idx="1" sz="half"/>
          </p:nvPr>
        </p:nvSpPr>
        <p:spPr/>
        <p:txBody>
          <a:bodyPr/>
          <a:lstStyle/>
          <a:p>
            <a:pPr lvl="0" indent="0" marL="0">
              <a:buNone/>
            </a:pPr>
            <a:r>
              <a:rPr/>
              <a:t>Same dataset as the nested ANOVA lecture: </a:t>
            </a:r>
            <a:r>
              <a:rPr>
                <a:latin typeface="Courier"/>
              </a:rPr>
              <a:t>patch</a:t>
            </a:r>
            <a:r>
              <a:rPr/>
              <a:t> (random patches 1–16 where treatments were applied), </a:t>
            </a:r>
            <a:r>
              <a:rPr>
                <a:latin typeface="Courier"/>
              </a:rPr>
              <a:t>treat</a:t>
            </a:r>
            <a:r>
              <a:rPr/>
              <a:t> (urchin density treatment), </a:t>
            </a:r>
            <a:r>
              <a:rPr>
                <a:latin typeface="Courier"/>
              </a:rPr>
              <a:t>quad</a:t>
            </a:r>
            <a:r>
              <a:rPr/>
              <a:t> (replicate quadrats within each treatment-patch combination), </a:t>
            </a:r>
            <a:r>
              <a:rPr>
                <a:latin typeface="Courier"/>
              </a:rPr>
              <a:t>algae</a:t>
            </a:r>
            <a:r>
              <a:rPr/>
              <a:t> (percentage cover of filamentous algae — the response variable).</a:t>
            </a:r>
          </a:p>
          <a:p>
            <a:pPr lvl="0" indent="0">
              <a:buNone/>
            </a:pPr>
            <a:r>
              <a:rPr>
                <a:latin typeface="Courier"/>
              </a:rPr>
              <a:t>## Data
## # A tibble: 6 × 4
##   treat patch  quad algae
##   &lt;fct&gt; &lt;fct&gt; &lt;dbl&gt; &lt;dbl&gt;
## 1 high  1         1     0
## 2 high  1         2     0
## 3 high  1         3     0
## 4 high  1         4     6
## 5 high  1         5     2
## 6 high  2         1     0
## 
## 
## Treatment levels:
## [1] "none"   "low"    "medium" "high"</a:t>
            </a:r>
          </a:p>
        </p:txBody>
      </p:sp>
      <p:sp>
        <p:nvSpPr>
          <p:cNvPr id="4" name="Content Placeholder 3"/>
          <p:cNvSpPr>
            <a:spLocks noGrp="1"/>
          </p:cNvSpPr>
          <p:nvPr>
            <p:ph idx="2" sz="half"/>
          </p:nvPr>
        </p:nvSpPr>
        <p:spPr/>
        <p:txBody>
          <a:bodyPr/>
          <a:lstStyle/>
          <a:p>
            <a:pPr lvl="0" indent="0">
              <a:buNone/>
            </a:pPr>
            <a:r>
              <a:rPr>
                <a:latin typeface="Courier"/>
              </a:rPr>
              <a:t>## Summary statistics by treatment:
## # A tibble: 4 × 7
##   treat      n  mean    sd    se   min   max
##   &lt;fct&gt;  &lt;int&gt; &lt;dbl&gt; &lt;dbl&gt; &lt;dbl&gt; &lt;dbl&gt; &lt;dbl&gt;
## 1 none      20  39.2 28.7  6.41      0    83
## 2 low       20  21.6 25.1  5.62      0    79
## 3 medium    20  19   25.7  5.74      0    71
## 4 high      20   1.3  3.18 0.711     0    13</a:t>
            </a:r>
          </a:p>
        </p:txBody>
      </p:sp>
    </p:spTree>
  </p:cSl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2 · Modern Approaches — afex and Mixed Models</a:t>
            </a:r>
          </a:p>
        </p:txBody>
      </p:sp>
    </p:spTree>
  </p:cSl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What to Do If It’s an Unbalanced Design</a:t>
            </a:r>
          </a:p>
        </p:txBody>
      </p:sp>
      <p:sp>
        <p:nvSpPr>
          <p:cNvPr id="3" name="Content Placeholder 2"/>
          <p:cNvSpPr>
            <a:spLocks noGrp="1"/>
          </p:cNvSpPr>
          <p:nvPr>
            <p:ph idx="1" sz="half"/>
          </p:nvPr>
        </p:nvSpPr>
        <p:spPr/>
        <p:txBody>
          <a:bodyPr/>
          <a:lstStyle/>
          <a:p>
            <a:pPr lvl="0" indent="0" marL="0">
              <a:buNone/>
            </a:pPr>
            <a:r>
              <a:rPr/>
              <a:t>The </a:t>
            </a:r>
            <a:r>
              <a:rPr>
                <a:latin typeface="Courier"/>
              </a:rPr>
              <a:t>afex</a:t>
            </a:r>
            <a:r>
              <a:rPr/>
              <a:t> package is specifically designed for ANOVA with Type III SS, and handles nested designs well — even when unbalanced.</a:t>
            </a:r>
          </a:p>
        </p:txBody>
      </p:sp>
      <p:sp>
        <p:nvSpPr>
          <p:cNvPr id="4" name="Content Placeholder 3"/>
          <p:cNvSpPr>
            <a:spLocks noGrp="1"/>
          </p:cNvSpPr>
          <p:nvPr>
            <p:ph idx="2" sz="half"/>
          </p:nvPr>
        </p:nvSpPr>
        <p:spPr/>
        <p:txBody>
          <a:bodyPr/>
          <a:lstStyle/>
          <a:p>
            <a:pPr lvl="0" indent="0">
              <a:buNone/>
            </a:pPr>
            <a:r>
              <a:rPr>
                <a:solidFill>
                  <a:srgbClr val="4758AB"/>
                </a:solidFill>
                <a:latin typeface="Courier"/>
              </a:rPr>
              <a:t>options</a:t>
            </a:r>
            <a:r>
              <a:rPr>
                <a:solidFill>
                  <a:srgbClr val="003B4F"/>
                </a:solidFill>
                <a:latin typeface="Courier"/>
              </a:rPr>
              <a:t>(</a:t>
            </a:r>
            <a:r>
              <a:rPr>
                <a:solidFill>
                  <a:srgbClr val="657422"/>
                </a:solidFill>
                <a:latin typeface="Courier"/>
              </a:rPr>
              <a:t>contrasts =</a:t>
            </a:r>
            <a:r>
              <a:rPr>
                <a:solidFill>
                  <a:srgbClr val="003B4F"/>
                </a:solidFill>
                <a:latin typeface="Courier"/>
              </a:rPr>
              <a:t> </a:t>
            </a:r>
            <a:r>
              <a:rPr>
                <a:solidFill>
                  <a:srgbClr val="4758AB"/>
                </a:solidFill>
                <a:latin typeface="Courier"/>
              </a:rPr>
              <a:t>c</a:t>
            </a:r>
            <a:r>
              <a:rPr>
                <a:solidFill>
                  <a:srgbClr val="003B4F"/>
                </a:solidFill>
                <a:latin typeface="Courier"/>
              </a:rPr>
              <a:t>(</a:t>
            </a:r>
            <a:r>
              <a:rPr>
                <a:solidFill>
                  <a:srgbClr val="20794D"/>
                </a:solidFill>
                <a:latin typeface="Courier"/>
              </a:rPr>
              <a:t>"contr.sum"</a:t>
            </a:r>
            <a:r>
              <a:rPr>
                <a:solidFill>
                  <a:srgbClr val="003B4F"/>
                </a:solidFill>
                <a:latin typeface="Courier"/>
              </a:rPr>
              <a:t>, </a:t>
            </a:r>
            <a:r>
              <a:rPr>
                <a:solidFill>
                  <a:srgbClr val="20794D"/>
                </a:solidFill>
                <a:latin typeface="Courier"/>
              </a:rPr>
              <a:t>"contr.poly"</a:t>
            </a:r>
            <a:r>
              <a:rPr>
                <a:solidFill>
                  <a:srgbClr val="003B4F"/>
                </a:solidFill>
                <a:latin typeface="Courier"/>
              </a:rPr>
              <a:t>))</a:t>
            </a:r>
            <a:br/>
            <a:br/>
            <a:r>
              <a:rPr>
                <a:solidFill>
                  <a:srgbClr val="003B4F"/>
                </a:solidFill>
                <a:latin typeface="Courier"/>
              </a:rPr>
              <a:t>u_afex_model &lt;- </a:t>
            </a:r>
            <a:r>
              <a:rPr>
                <a:solidFill>
                  <a:srgbClr val="4758AB"/>
                </a:solidFill>
                <a:latin typeface="Courier"/>
              </a:rPr>
              <a:t>aov_car</a:t>
            </a:r>
            <a:r>
              <a:rPr>
                <a:solidFill>
                  <a:srgbClr val="003B4F"/>
                </a:solidFill>
                <a:latin typeface="Courier"/>
              </a:rPr>
              <a:t>(algae </a:t>
            </a:r>
            <a:r>
              <a:rPr>
                <a:solidFill>
                  <a:srgbClr val="5E5E5E"/>
                </a:solidFill>
                <a:latin typeface="Courier"/>
              </a:rPr>
              <a:t>~</a:t>
            </a:r>
            <a:r>
              <a:rPr>
                <a:solidFill>
                  <a:srgbClr val="003B4F"/>
                </a:solidFill>
                <a:latin typeface="Courier"/>
              </a:rPr>
              <a:t> treat </a:t>
            </a:r>
            <a:r>
              <a:rPr>
                <a:solidFill>
                  <a:srgbClr val="5E5E5E"/>
                </a:solidFill>
                <a:latin typeface="Courier"/>
              </a:rPr>
              <a:t>+</a:t>
            </a:r>
            <a:r>
              <a:rPr>
                <a:solidFill>
                  <a:srgbClr val="003B4F"/>
                </a:solidFill>
                <a:latin typeface="Courier"/>
              </a:rPr>
              <a:t> </a:t>
            </a:r>
            <a:r>
              <a:rPr>
                <a:solidFill>
                  <a:srgbClr val="4758AB"/>
                </a:solidFill>
                <a:latin typeface="Courier"/>
              </a:rPr>
              <a:t>Error</a:t>
            </a:r>
            <a:r>
              <a:rPr>
                <a:solidFill>
                  <a:srgbClr val="003B4F"/>
                </a:solidFill>
                <a:latin typeface="Courier"/>
              </a:rPr>
              <a:t>(patch),</a:t>
            </a:r>
            <a:br/>
            <a:r>
              <a:rPr>
                <a:solidFill>
                  <a:srgbClr val="003B4F"/>
                </a:solidFill>
                <a:latin typeface="Courier"/>
              </a:rPr>
              <a:t>                     </a:t>
            </a:r>
            <a:r>
              <a:rPr>
                <a:solidFill>
                  <a:srgbClr val="657422"/>
                </a:solidFill>
                <a:latin typeface="Courier"/>
              </a:rPr>
              <a:t>data =</a:t>
            </a:r>
            <a:r>
              <a:rPr>
                <a:solidFill>
                  <a:srgbClr val="003B4F"/>
                </a:solidFill>
                <a:latin typeface="Courier"/>
              </a:rPr>
              <a:t> u_df,</a:t>
            </a:r>
            <a:br/>
            <a:r>
              <a:rPr>
                <a:solidFill>
                  <a:srgbClr val="003B4F"/>
                </a:solidFill>
                <a:latin typeface="Courier"/>
              </a:rPr>
              <a:t>                     </a:t>
            </a:r>
            <a:r>
              <a:rPr>
                <a:solidFill>
                  <a:srgbClr val="657422"/>
                </a:solidFill>
                <a:latin typeface="Courier"/>
              </a:rPr>
              <a:t>fun_aggregate =</a:t>
            </a:r>
            <a:r>
              <a:rPr>
                <a:solidFill>
                  <a:srgbClr val="003B4F"/>
                </a:solidFill>
                <a:latin typeface="Courier"/>
              </a:rPr>
              <a:t> mean)</a:t>
            </a:r>
            <a:br/>
            <a:r>
              <a:rPr>
                <a:solidFill>
                  <a:srgbClr val="4758AB"/>
                </a:solidFill>
                <a:latin typeface="Courier"/>
              </a:rPr>
              <a:t>cat</a:t>
            </a:r>
            <a:r>
              <a:rPr>
                <a:solidFill>
                  <a:srgbClr val="003B4F"/>
                </a:solidFill>
                <a:latin typeface="Courier"/>
              </a:rPr>
              <a:t>(</a:t>
            </a:r>
            <a:r>
              <a:rPr>
                <a:solidFill>
                  <a:srgbClr val="20794D"/>
                </a:solidFill>
                <a:latin typeface="Courier"/>
              </a:rPr>
              <a:t>"AFEX nested ANOVA results:</a:t>
            </a:r>
            <a:r>
              <a:rPr>
                <a:solidFill>
                  <a:srgbClr val="5E5E5E"/>
                </a:solidFill>
                <a:latin typeface="Courier"/>
              </a:rPr>
              <a:t>\n\n</a:t>
            </a:r>
            <a:r>
              <a:rPr>
                <a:solidFill>
                  <a:srgbClr val="20794D"/>
                </a:solidFill>
                <a:latin typeface="Courier"/>
              </a:rPr>
              <a:t>"</a:t>
            </a:r>
            <a:r>
              <a:rPr>
                <a:solidFill>
                  <a:srgbClr val="003B4F"/>
                </a:solidFill>
                <a:latin typeface="Courier"/>
              </a:rPr>
              <a:t>)</a:t>
            </a:r>
            <a:br/>
            <a:r>
              <a:rPr i="1">
                <a:solidFill>
                  <a:srgbClr val="5E5E5E"/>
                </a:solidFill>
                <a:latin typeface="Courier"/>
              </a:rPr>
              <a:t>## AFEX nested ANOVA results:</a:t>
            </a:r>
            <a:br/>
            <a:r>
              <a:rPr>
                <a:solidFill>
                  <a:srgbClr val="4758AB"/>
                </a:solidFill>
                <a:latin typeface="Courier"/>
              </a:rPr>
              <a:t>summary</a:t>
            </a:r>
            <a:r>
              <a:rPr>
                <a:solidFill>
                  <a:srgbClr val="003B4F"/>
                </a:solidFill>
                <a:latin typeface="Courier"/>
              </a:rPr>
              <a:t>(u_afex_model)</a:t>
            </a:r>
            <a:br/>
            <a:r>
              <a:rPr i="1">
                <a:solidFill>
                  <a:srgbClr val="5E5E5E"/>
                </a:solidFill>
                <a:latin typeface="Courier"/>
              </a:rPr>
              <a:t>## Anova Table (Type 3 tests)</a:t>
            </a:r>
            <a:br/>
            <a:r>
              <a:rPr i="1">
                <a:solidFill>
                  <a:srgbClr val="5E5E5E"/>
                </a:solidFill>
                <a:latin typeface="Courier"/>
              </a:rPr>
              <a:t>## </a:t>
            </a:r>
            <a:br/>
            <a:r>
              <a:rPr i="1">
                <a:solidFill>
                  <a:srgbClr val="5E5E5E"/>
                </a:solidFill>
                <a:latin typeface="Courier"/>
              </a:rPr>
              <a:t>## Response: algae</a:t>
            </a:r>
            <a:br/>
            <a:r>
              <a:rPr i="1">
                <a:solidFill>
                  <a:srgbClr val="5E5E5E"/>
                </a:solidFill>
                <a:latin typeface="Courier"/>
              </a:rPr>
              <a:t>##       num Df den Df    MSE      F     ges  Pr(&gt;F)  </a:t>
            </a:r>
            <a:br/>
            <a:r>
              <a:rPr i="1">
                <a:solidFill>
                  <a:srgbClr val="5E5E5E"/>
                </a:solidFill>
                <a:latin typeface="Courier"/>
              </a:rPr>
              <a:t>## treat      3     12 354.03 2.7171 0.40451 0.09126 .</a:t>
            </a:r>
            <a:br/>
            <a:r>
              <a:rPr i="1">
                <a:solidFill>
                  <a:srgbClr val="5E5E5E"/>
                </a:solidFill>
                <a:latin typeface="Courier"/>
              </a:rPr>
              <a:t>## ---</a:t>
            </a:r>
            <a:br/>
            <a:r>
              <a:rPr i="1">
                <a:solidFill>
                  <a:srgbClr val="5E5E5E"/>
                </a:solidFill>
                <a:latin typeface="Courier"/>
              </a:rPr>
              <a:t>## Signif. codes:  0 '***' 0.001 '**' 0.01 '*' 0.05 '.' 0.1 ' ' 1</a:t>
            </a:r>
          </a:p>
        </p:txBody>
      </p:sp>
    </p:spTree>
  </p:cSl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The Modern Way — Mixed-Model ANOVA</a:t>
            </a:r>
          </a:p>
        </p:txBody>
      </p:sp>
      <p:sp>
        <p:nvSpPr>
          <p:cNvPr id="3" name="Content Placeholder 2"/>
          <p:cNvSpPr>
            <a:spLocks noGrp="1"/>
          </p:cNvSpPr>
          <p:nvPr>
            <p:ph idx="1" sz="half"/>
          </p:nvPr>
        </p:nvSpPr>
        <p:spPr/>
        <p:txBody>
          <a:bodyPr/>
          <a:lstStyle/>
          <a:p>
            <a:pPr lvl="0" indent="0" marL="0">
              <a:buNone/>
            </a:pPr>
            <a:r>
              <a:rPr/>
              <a:t>Fit the model with treatment as a fixed effect, and patch nested within treatment as a random effect: </a:t>
            </a:r>
            <a:r>
              <a:rPr>
                <a:latin typeface="Courier"/>
              </a:rPr>
              <a:t>lmer(algae ~ treat + (1|treat:patch), ...)</a:t>
            </a:r>
            <a:r>
              <a:rPr/>
              <a:t>.</a:t>
            </a:r>
          </a:p>
          <a:p>
            <a:pPr lvl="0" indent="0" marL="0">
              <a:buNone/>
            </a:pPr>
            <a:r>
              <a:rPr b="1"/>
              <a:t>BOBYQA</a:t>
            </a:r>
            <a:r>
              <a:rPr/>
              <a:t> (Bound Optimization BY Quadratic Approximation) is an optimization algorithm used in mixed-effects modeling to find the parameter values that maximize the likelihood function — useful for fitting complex nested models.</a:t>
            </a:r>
          </a:p>
          <a:p>
            <a:pPr lvl="0" indent="0" marL="0">
              <a:buNone/>
            </a:pPr>
            <a:r>
              <a:rPr b="1"/>
              <a:t>Notation we’ll get into later:</a:t>
            </a:r>
          </a:p>
          <a:p>
            <a:pPr lvl="0"/>
            <a:r>
              <a:rPr/>
              <a:t>Random intercept, fixed slope — </a:t>
            </a:r>
            <a:r>
              <a:rPr>
                <a:latin typeface="Courier"/>
              </a:rPr>
              <a:t>(1|patch)</a:t>
            </a:r>
          </a:p>
          <a:p>
            <a:pPr lvl="0"/>
            <a:r>
              <a:rPr/>
              <a:t>Random intercept, random slope — </a:t>
            </a:r>
            <a:r>
              <a:rPr>
                <a:latin typeface="Courier"/>
              </a:rPr>
              <a:t>(1|treat:patch)</a:t>
            </a:r>
          </a:p>
        </p:txBody>
      </p:sp>
      <p:sp>
        <p:nvSpPr>
          <p:cNvPr id="4" name="Content Placeholder 3"/>
          <p:cNvSpPr>
            <a:spLocks noGrp="1"/>
          </p:cNvSpPr>
          <p:nvPr>
            <p:ph idx="2" sz="half"/>
          </p:nvPr>
        </p:nvSpPr>
        <p:spPr/>
        <p:txBody>
          <a:bodyPr/>
          <a:lstStyle/>
          <a:p>
            <a:pPr lvl="0" indent="0">
              <a:buNone/>
            </a:pPr>
            <a:r>
              <a:rPr>
                <a:solidFill>
                  <a:srgbClr val="003B4F"/>
                </a:solidFill>
                <a:latin typeface="Courier"/>
              </a:rPr>
              <a:t>u_lmer_model &lt;- </a:t>
            </a:r>
            <a:r>
              <a:rPr>
                <a:solidFill>
                  <a:srgbClr val="4758AB"/>
                </a:solidFill>
                <a:latin typeface="Courier"/>
              </a:rPr>
              <a:t>lmer</a:t>
            </a:r>
            <a:r>
              <a:rPr>
                <a:solidFill>
                  <a:srgbClr val="003B4F"/>
                </a:solidFill>
                <a:latin typeface="Courier"/>
              </a:rPr>
              <a:t>(algae </a:t>
            </a:r>
            <a:r>
              <a:rPr>
                <a:solidFill>
                  <a:srgbClr val="5E5E5E"/>
                </a:solidFill>
                <a:latin typeface="Courier"/>
              </a:rPr>
              <a:t>~</a:t>
            </a:r>
            <a:r>
              <a:rPr>
                <a:solidFill>
                  <a:srgbClr val="003B4F"/>
                </a:solidFill>
                <a:latin typeface="Courier"/>
              </a:rPr>
              <a:t> treat </a:t>
            </a:r>
            <a:r>
              <a:rPr>
                <a:solidFill>
                  <a:srgbClr val="5E5E5E"/>
                </a:solidFill>
                <a:latin typeface="Courier"/>
              </a:rPr>
              <a:t>+</a:t>
            </a:r>
            <a:r>
              <a:rPr>
                <a:solidFill>
                  <a:srgbClr val="003B4F"/>
                </a:solidFill>
                <a:latin typeface="Courier"/>
              </a:rPr>
              <a:t> (</a:t>
            </a:r>
            <a:r>
              <a:rPr>
                <a:solidFill>
                  <a:srgbClr val="AD0000"/>
                </a:solidFill>
                <a:latin typeface="Courier"/>
              </a:rPr>
              <a:t>1</a:t>
            </a:r>
            <a:r>
              <a:rPr>
                <a:solidFill>
                  <a:srgbClr val="5E5E5E"/>
                </a:solidFill>
                <a:latin typeface="Courier"/>
              </a:rPr>
              <a:t>|</a:t>
            </a:r>
            <a:r>
              <a:rPr>
                <a:solidFill>
                  <a:srgbClr val="003B4F"/>
                </a:solidFill>
                <a:latin typeface="Courier"/>
              </a:rPr>
              <a:t>treat</a:t>
            </a:r>
            <a:r>
              <a:rPr>
                <a:solidFill>
                  <a:srgbClr val="5E5E5E"/>
                </a:solidFill>
                <a:latin typeface="Courier"/>
              </a:rPr>
              <a:t>:</a:t>
            </a:r>
            <a:r>
              <a:rPr>
                <a:solidFill>
                  <a:srgbClr val="003B4F"/>
                </a:solidFill>
                <a:latin typeface="Courier"/>
              </a:rPr>
              <a:t>patch), </a:t>
            </a:r>
            <a:r>
              <a:rPr>
                <a:solidFill>
                  <a:srgbClr val="657422"/>
                </a:solidFill>
                <a:latin typeface="Courier"/>
              </a:rPr>
              <a:t>data =</a:t>
            </a:r>
            <a:r>
              <a:rPr>
                <a:solidFill>
                  <a:srgbClr val="003B4F"/>
                </a:solidFill>
                <a:latin typeface="Courier"/>
              </a:rPr>
              <a:t> u_df,</a:t>
            </a:r>
            <a:br/>
            <a:r>
              <a:rPr>
                <a:solidFill>
                  <a:srgbClr val="003B4F"/>
                </a:solidFill>
                <a:latin typeface="Courier"/>
              </a:rPr>
              <a:t>                    </a:t>
            </a:r>
            <a:r>
              <a:rPr>
                <a:solidFill>
                  <a:srgbClr val="657422"/>
                </a:solidFill>
                <a:latin typeface="Courier"/>
              </a:rPr>
              <a:t>control =</a:t>
            </a:r>
            <a:r>
              <a:rPr>
                <a:solidFill>
                  <a:srgbClr val="003B4F"/>
                </a:solidFill>
                <a:latin typeface="Courier"/>
              </a:rPr>
              <a:t> </a:t>
            </a:r>
            <a:r>
              <a:rPr>
                <a:solidFill>
                  <a:srgbClr val="4758AB"/>
                </a:solidFill>
                <a:latin typeface="Courier"/>
              </a:rPr>
              <a:t>lmerControl</a:t>
            </a:r>
            <a:r>
              <a:rPr>
                <a:solidFill>
                  <a:srgbClr val="003B4F"/>
                </a:solidFill>
                <a:latin typeface="Courier"/>
              </a:rPr>
              <a:t>(</a:t>
            </a:r>
            <a:r>
              <a:rPr>
                <a:solidFill>
                  <a:srgbClr val="657422"/>
                </a:solidFill>
                <a:latin typeface="Courier"/>
              </a:rPr>
              <a:t>optimizer =</a:t>
            </a:r>
            <a:r>
              <a:rPr>
                <a:solidFill>
                  <a:srgbClr val="003B4F"/>
                </a:solidFill>
                <a:latin typeface="Courier"/>
              </a:rPr>
              <a:t> </a:t>
            </a:r>
            <a:r>
              <a:rPr>
                <a:solidFill>
                  <a:srgbClr val="20794D"/>
                </a:solidFill>
                <a:latin typeface="Courier"/>
              </a:rPr>
              <a:t>"bobyqa"</a:t>
            </a:r>
            <a:r>
              <a:rPr>
                <a:solidFill>
                  <a:srgbClr val="003B4F"/>
                </a:solidFill>
                <a:latin typeface="Courier"/>
              </a:rPr>
              <a:t>,</a:t>
            </a:r>
            <a:br/>
            <a:r>
              <a:rPr>
                <a:solidFill>
                  <a:srgbClr val="003B4F"/>
                </a:solidFill>
                <a:latin typeface="Courier"/>
              </a:rPr>
              <a:t>                                         </a:t>
            </a:r>
            <a:r>
              <a:rPr>
                <a:solidFill>
                  <a:srgbClr val="657422"/>
                </a:solidFill>
                <a:latin typeface="Courier"/>
              </a:rPr>
              <a:t>optCtrl =</a:t>
            </a:r>
            <a:r>
              <a:rPr>
                <a:solidFill>
                  <a:srgbClr val="003B4F"/>
                </a:solidFill>
                <a:latin typeface="Courier"/>
              </a:rPr>
              <a:t> </a:t>
            </a:r>
            <a:r>
              <a:rPr>
                <a:solidFill>
                  <a:srgbClr val="4758AB"/>
                </a:solidFill>
                <a:latin typeface="Courier"/>
              </a:rPr>
              <a:t>list</a:t>
            </a:r>
            <a:r>
              <a:rPr>
                <a:solidFill>
                  <a:srgbClr val="003B4F"/>
                </a:solidFill>
                <a:latin typeface="Courier"/>
              </a:rPr>
              <a:t>(</a:t>
            </a:r>
            <a:r>
              <a:rPr>
                <a:solidFill>
                  <a:srgbClr val="657422"/>
                </a:solidFill>
                <a:latin typeface="Courier"/>
              </a:rPr>
              <a:t>maxfun =</a:t>
            </a:r>
            <a:r>
              <a:rPr>
                <a:solidFill>
                  <a:srgbClr val="003B4F"/>
                </a:solidFill>
                <a:latin typeface="Courier"/>
              </a:rPr>
              <a:t> </a:t>
            </a:r>
            <a:r>
              <a:rPr>
                <a:solidFill>
                  <a:srgbClr val="AD0000"/>
                </a:solidFill>
                <a:latin typeface="Courier"/>
              </a:rPr>
              <a:t>2e5</a:t>
            </a:r>
            <a:r>
              <a:rPr>
                <a:solidFill>
                  <a:srgbClr val="003B4F"/>
                </a:solidFill>
                <a:latin typeface="Courier"/>
              </a:rPr>
              <a:t>)))</a:t>
            </a:r>
            <a:br/>
            <a:r>
              <a:rPr>
                <a:solidFill>
                  <a:srgbClr val="4758AB"/>
                </a:solidFill>
                <a:latin typeface="Courier"/>
              </a:rPr>
              <a:t>cat</a:t>
            </a:r>
            <a:r>
              <a:rPr>
                <a:solidFill>
                  <a:srgbClr val="003B4F"/>
                </a:solidFill>
                <a:latin typeface="Courier"/>
              </a:rPr>
              <a:t>(</a:t>
            </a:r>
            <a:r>
              <a:rPr>
                <a:solidFill>
                  <a:srgbClr val="20794D"/>
                </a:solidFill>
                <a:latin typeface="Courier"/>
              </a:rPr>
              <a:t>"Mixed model summary:</a:t>
            </a:r>
            <a:r>
              <a:rPr>
                <a:solidFill>
                  <a:srgbClr val="5E5E5E"/>
                </a:solidFill>
                <a:latin typeface="Courier"/>
              </a:rPr>
              <a:t>\n\n</a:t>
            </a:r>
            <a:r>
              <a:rPr>
                <a:solidFill>
                  <a:srgbClr val="20794D"/>
                </a:solidFill>
                <a:latin typeface="Courier"/>
              </a:rPr>
              <a:t>"</a:t>
            </a:r>
            <a:r>
              <a:rPr>
                <a:solidFill>
                  <a:srgbClr val="003B4F"/>
                </a:solidFill>
                <a:latin typeface="Courier"/>
              </a:rPr>
              <a:t>)</a:t>
            </a:r>
            <a:br/>
            <a:r>
              <a:rPr i="1">
                <a:solidFill>
                  <a:srgbClr val="5E5E5E"/>
                </a:solidFill>
                <a:latin typeface="Courier"/>
              </a:rPr>
              <a:t>## Mixed model summary:</a:t>
            </a:r>
            <a:br/>
            <a:r>
              <a:rPr>
                <a:solidFill>
                  <a:srgbClr val="4758AB"/>
                </a:solidFill>
                <a:latin typeface="Courier"/>
              </a:rPr>
              <a:t>summary</a:t>
            </a:r>
            <a:r>
              <a:rPr>
                <a:solidFill>
                  <a:srgbClr val="003B4F"/>
                </a:solidFill>
                <a:latin typeface="Courier"/>
              </a:rPr>
              <a:t>(u_lmer_model)</a:t>
            </a:r>
            <a:br/>
            <a:r>
              <a:rPr i="1">
                <a:solidFill>
                  <a:srgbClr val="5E5E5E"/>
                </a:solidFill>
                <a:latin typeface="Courier"/>
              </a:rPr>
              <a:t>## Linear mixed model fit by REML. t-tests use Satterthwaite's method [</a:t>
            </a:r>
            <a:br/>
            <a:r>
              <a:rPr i="1">
                <a:solidFill>
                  <a:srgbClr val="5E5E5E"/>
                </a:solidFill>
                <a:latin typeface="Courier"/>
              </a:rPr>
              <a:t>## lmerModLmerTest]</a:t>
            </a:r>
            <a:br/>
            <a:r>
              <a:rPr i="1">
                <a:solidFill>
                  <a:srgbClr val="5E5E5E"/>
                </a:solidFill>
                <a:latin typeface="Courier"/>
              </a:rPr>
              <a:t>## Formula: algae ~ treat + (1 | treat:patch)</a:t>
            </a:r>
            <a:br/>
            <a:r>
              <a:rPr i="1">
                <a:solidFill>
                  <a:srgbClr val="5E5E5E"/>
                </a:solidFill>
                <a:latin typeface="Courier"/>
              </a:rPr>
              <a:t>##    Data: u_df</a:t>
            </a:r>
            <a:br/>
            <a:r>
              <a:rPr i="1">
                <a:solidFill>
                  <a:srgbClr val="5E5E5E"/>
                </a:solidFill>
                <a:latin typeface="Courier"/>
              </a:rPr>
              <a:t>## Control: lmerControl(optimizer = "bobyqa", optCtrl = list(maxfun = 200000))</a:t>
            </a:r>
            <a:br/>
            <a:r>
              <a:rPr i="1">
                <a:solidFill>
                  <a:srgbClr val="5E5E5E"/>
                </a:solidFill>
                <a:latin typeface="Courier"/>
              </a:rPr>
              <a:t>## </a:t>
            </a:r>
            <a:br/>
            <a:r>
              <a:rPr i="1">
                <a:solidFill>
                  <a:srgbClr val="5E5E5E"/>
                </a:solidFill>
                <a:latin typeface="Courier"/>
              </a:rPr>
              <a:t>## REML criterion at convergence: 684.9</a:t>
            </a:r>
            <a:br/>
            <a:r>
              <a:rPr i="1">
                <a:solidFill>
                  <a:srgbClr val="5E5E5E"/>
                </a:solidFill>
                <a:latin typeface="Courier"/>
              </a:rPr>
              <a:t>## </a:t>
            </a:r>
            <a:br/>
            <a:r>
              <a:rPr i="1">
                <a:solidFill>
                  <a:srgbClr val="5E5E5E"/>
                </a:solidFill>
                <a:latin typeface="Courier"/>
              </a:rPr>
              <a:t>## Scaled residuals: </a:t>
            </a:r>
            <a:br/>
            <a:r>
              <a:rPr i="1">
                <a:solidFill>
                  <a:srgbClr val="5E5E5E"/>
                </a:solidFill>
                <a:latin typeface="Courier"/>
              </a:rPr>
              <a:t>##     Min      1Q  Median      3Q     Max </a:t>
            </a:r>
            <a:br/>
            <a:r>
              <a:rPr i="1">
                <a:solidFill>
                  <a:srgbClr val="5E5E5E"/>
                </a:solidFill>
                <a:latin typeface="Courier"/>
              </a:rPr>
              <a:t>## -1.9808 -0.3106 -0.1093  0.2831  2.5910 </a:t>
            </a:r>
            <a:br/>
            <a:r>
              <a:rPr i="1">
                <a:solidFill>
                  <a:srgbClr val="5E5E5E"/>
                </a:solidFill>
                <a:latin typeface="Courier"/>
              </a:rPr>
              <a:t>## </a:t>
            </a:r>
            <a:br/>
            <a:r>
              <a:rPr i="1">
                <a:solidFill>
                  <a:srgbClr val="5E5E5E"/>
                </a:solidFill>
                <a:latin typeface="Courier"/>
              </a:rPr>
              <a:t>## Random effects:</a:t>
            </a:r>
            <a:br/>
            <a:r>
              <a:rPr i="1">
                <a:solidFill>
                  <a:srgbClr val="5E5E5E"/>
                </a:solidFill>
                <a:latin typeface="Courier"/>
              </a:rPr>
              <a:t>##  Groups      Name        Variance Std.Dev.</a:t>
            </a:r>
            <a:br/>
            <a:r>
              <a:rPr i="1">
                <a:solidFill>
                  <a:srgbClr val="5E5E5E"/>
                </a:solidFill>
                <a:latin typeface="Courier"/>
              </a:rPr>
              <a:t>##  treat:patch (Intercept) 294.3    17.16   </a:t>
            </a:r>
            <a:br/>
            <a:r>
              <a:rPr i="1">
                <a:solidFill>
                  <a:srgbClr val="5E5E5E"/>
                </a:solidFill>
                <a:latin typeface="Courier"/>
              </a:rPr>
              <a:t>##  Residual                298.6    17.28   </a:t>
            </a:r>
            <a:br/>
            <a:r>
              <a:rPr i="1">
                <a:solidFill>
                  <a:srgbClr val="5E5E5E"/>
                </a:solidFill>
                <a:latin typeface="Courier"/>
              </a:rPr>
              <a:t>## Number of obs: 80, groups:  treat:patch, 16</a:t>
            </a:r>
            <a:br/>
            <a:r>
              <a:rPr i="1">
                <a:solidFill>
                  <a:srgbClr val="5E5E5E"/>
                </a:solidFill>
                <a:latin typeface="Courier"/>
              </a:rPr>
              <a:t>## </a:t>
            </a:r>
            <a:br/>
            <a:r>
              <a:rPr i="1">
                <a:solidFill>
                  <a:srgbClr val="5E5E5E"/>
                </a:solidFill>
                <a:latin typeface="Courier"/>
              </a:rPr>
              <a:t>## Fixed effects:</a:t>
            </a:r>
            <a:br/>
            <a:r>
              <a:rPr i="1">
                <a:solidFill>
                  <a:srgbClr val="5E5E5E"/>
                </a:solidFill>
                <a:latin typeface="Courier"/>
              </a:rPr>
              <a:t>##             Estimate Std. Error     df t value Pr(&gt;|t|)   </a:t>
            </a:r>
            <a:br/>
            <a:r>
              <a:rPr i="1">
                <a:solidFill>
                  <a:srgbClr val="5E5E5E"/>
                </a:solidFill>
                <a:latin typeface="Courier"/>
              </a:rPr>
              <a:t>## (Intercept)   20.262      4.704 12.000   4.308  0.00102 **</a:t>
            </a:r>
            <a:br/>
            <a:r>
              <a:rPr i="1">
                <a:solidFill>
                  <a:srgbClr val="5E5E5E"/>
                </a:solidFill>
                <a:latin typeface="Courier"/>
              </a:rPr>
              <a:t>## treat1        18.938      8.147 12.000   2.324  0.03846 * </a:t>
            </a:r>
            <a:br/>
            <a:r>
              <a:rPr i="1">
                <a:solidFill>
                  <a:srgbClr val="5E5E5E"/>
                </a:solidFill>
                <a:latin typeface="Courier"/>
              </a:rPr>
              <a:t>## treat2         1.288      8.147 12.000   0.158  0.87707   </a:t>
            </a:r>
            <a:br/>
            <a:r>
              <a:rPr i="1">
                <a:solidFill>
                  <a:srgbClr val="5E5E5E"/>
                </a:solidFill>
                <a:latin typeface="Courier"/>
              </a:rPr>
              <a:t>## treat3        -1.263      8.147 12.000  -0.155  0.87943   </a:t>
            </a:r>
            <a:br/>
            <a:r>
              <a:rPr i="1">
                <a:solidFill>
                  <a:srgbClr val="5E5E5E"/>
                </a:solidFill>
                <a:latin typeface="Courier"/>
              </a:rPr>
              <a:t>## ---</a:t>
            </a:r>
            <a:br/>
            <a:r>
              <a:rPr i="1">
                <a:solidFill>
                  <a:srgbClr val="5E5E5E"/>
                </a:solidFill>
                <a:latin typeface="Courier"/>
              </a:rPr>
              <a:t>## Signif. codes:  0 '***' 0.001 '**' 0.01 '*' 0.05 '.' 0.1 ' ' 1</a:t>
            </a:r>
            <a:br/>
            <a:r>
              <a:rPr i="1">
                <a:solidFill>
                  <a:srgbClr val="5E5E5E"/>
                </a:solidFill>
                <a:latin typeface="Courier"/>
              </a:rPr>
              <a:t>## </a:t>
            </a:r>
            <a:br/>
            <a:r>
              <a:rPr i="1">
                <a:solidFill>
                  <a:srgbClr val="5E5E5E"/>
                </a:solidFill>
                <a:latin typeface="Courier"/>
              </a:rPr>
              <a:t>## Correlation of Fixed Effects:</a:t>
            </a:r>
            <a:br/>
            <a:r>
              <a:rPr i="1">
                <a:solidFill>
                  <a:srgbClr val="5E5E5E"/>
                </a:solidFill>
                <a:latin typeface="Courier"/>
              </a:rPr>
              <a:t>##        (Intr) treat1 treat2</a:t>
            </a:r>
            <a:br/>
            <a:r>
              <a:rPr i="1">
                <a:solidFill>
                  <a:srgbClr val="5E5E5E"/>
                </a:solidFill>
                <a:latin typeface="Courier"/>
              </a:rPr>
              <a:t>## treat1  0.000              </a:t>
            </a:r>
            <a:br/>
            <a:r>
              <a:rPr i="1">
                <a:solidFill>
                  <a:srgbClr val="5E5E5E"/>
                </a:solidFill>
                <a:latin typeface="Courier"/>
              </a:rPr>
              <a:t>## treat2  0.000 -0.333       </a:t>
            </a:r>
            <a:br/>
            <a:r>
              <a:rPr i="1">
                <a:solidFill>
                  <a:srgbClr val="5E5E5E"/>
                </a:solidFill>
                <a:latin typeface="Courier"/>
              </a:rPr>
              <a:t>## treat3  0.000 -0.333 -0.333</a:t>
            </a:r>
          </a:p>
        </p:txBody>
      </p:sp>
    </p:spTree>
  </p:cSl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Mixed-Model ANOVA — Method 1: F-Distribution</a:t>
            </a:r>
          </a:p>
        </p:txBody>
      </p:sp>
      <p:sp>
        <p:nvSpPr>
          <p:cNvPr id="3" name="Content Placeholder 2"/>
          <p:cNvSpPr>
            <a:spLocks noGrp="1"/>
          </p:cNvSpPr>
          <p:nvPr>
            <p:ph idx="1" sz="half"/>
          </p:nvPr>
        </p:nvSpPr>
        <p:spPr/>
        <p:txBody>
          <a:bodyPr/>
          <a:lstStyle/>
          <a:p>
            <a:pPr lvl="0"/>
            <a:r>
              <a:rPr/>
              <a:t>Accounts for the uncertainty in variance-component estimation</a:t>
            </a:r>
          </a:p>
          <a:p>
            <a:pPr lvl="0"/>
            <a:r>
              <a:rPr/>
              <a:t>More conservative (higher p-values)</a:t>
            </a:r>
          </a:p>
          <a:p>
            <a:pPr lvl="0"/>
            <a:r>
              <a:rPr/>
              <a:t>Better for small samples</a:t>
            </a:r>
          </a:p>
        </p:txBody>
      </p:sp>
      <p:sp>
        <p:nvSpPr>
          <p:cNvPr id="4" name="Content Placeholder 3"/>
          <p:cNvSpPr>
            <a:spLocks noGrp="1"/>
          </p:cNvSpPr>
          <p:nvPr>
            <p:ph idx="2" sz="half"/>
          </p:nvPr>
        </p:nvSpPr>
        <p:spPr/>
        <p:txBody>
          <a:bodyPr/>
          <a:lstStyle/>
          <a:p>
            <a:pPr lvl="0" indent="0">
              <a:buNone/>
            </a:pPr>
            <a:r>
              <a:rPr>
                <a:solidFill>
                  <a:srgbClr val="003B4F"/>
                </a:solidFill>
                <a:latin typeface="Courier"/>
              </a:rPr>
              <a:t>u_anova_result &lt;- </a:t>
            </a:r>
            <a:r>
              <a:rPr>
                <a:solidFill>
                  <a:srgbClr val="4758AB"/>
                </a:solidFill>
                <a:latin typeface="Courier"/>
              </a:rPr>
              <a:t>Anova</a:t>
            </a:r>
            <a:r>
              <a:rPr>
                <a:solidFill>
                  <a:srgbClr val="003B4F"/>
                </a:solidFill>
                <a:latin typeface="Courier"/>
              </a:rPr>
              <a:t>(u_lmer_model, </a:t>
            </a:r>
            <a:r>
              <a:rPr>
                <a:solidFill>
                  <a:srgbClr val="657422"/>
                </a:solidFill>
                <a:latin typeface="Courier"/>
              </a:rPr>
              <a:t>type =</a:t>
            </a:r>
            <a:r>
              <a:rPr>
                <a:solidFill>
                  <a:srgbClr val="003B4F"/>
                </a:solidFill>
                <a:latin typeface="Courier"/>
              </a:rPr>
              <a:t> </a:t>
            </a:r>
            <a:r>
              <a:rPr>
                <a:solidFill>
                  <a:srgbClr val="AD0000"/>
                </a:solidFill>
                <a:latin typeface="Courier"/>
              </a:rPr>
              <a:t>3</a:t>
            </a:r>
            <a:r>
              <a:rPr>
                <a:solidFill>
                  <a:srgbClr val="003B4F"/>
                </a:solidFill>
                <a:latin typeface="Courier"/>
              </a:rPr>
              <a:t>, </a:t>
            </a:r>
            <a:r>
              <a:rPr>
                <a:solidFill>
                  <a:srgbClr val="657422"/>
                </a:solidFill>
                <a:latin typeface="Courier"/>
              </a:rPr>
              <a:t>ddf =</a:t>
            </a:r>
            <a:r>
              <a:rPr>
                <a:solidFill>
                  <a:srgbClr val="003B4F"/>
                </a:solidFill>
                <a:latin typeface="Courier"/>
              </a:rPr>
              <a:t> </a:t>
            </a:r>
            <a:r>
              <a:rPr>
                <a:solidFill>
                  <a:srgbClr val="20794D"/>
                </a:solidFill>
                <a:latin typeface="Courier"/>
              </a:rPr>
              <a:t>"Satterthwaite"</a:t>
            </a:r>
            <a:r>
              <a:rPr>
                <a:solidFill>
                  <a:srgbClr val="003B4F"/>
                </a:solidFill>
                <a:latin typeface="Courier"/>
              </a:rPr>
              <a:t>,</a:t>
            </a:r>
            <a:br/>
            <a:r>
              <a:rPr>
                <a:solidFill>
                  <a:srgbClr val="003B4F"/>
                </a:solidFill>
                <a:latin typeface="Courier"/>
              </a:rPr>
              <a:t>                       </a:t>
            </a:r>
            <a:r>
              <a:rPr>
                <a:solidFill>
                  <a:srgbClr val="657422"/>
                </a:solidFill>
                <a:latin typeface="Courier"/>
              </a:rPr>
              <a:t>test.statistic =</a:t>
            </a:r>
            <a:r>
              <a:rPr>
                <a:solidFill>
                  <a:srgbClr val="003B4F"/>
                </a:solidFill>
                <a:latin typeface="Courier"/>
              </a:rPr>
              <a:t> </a:t>
            </a:r>
            <a:r>
              <a:rPr>
                <a:solidFill>
                  <a:srgbClr val="20794D"/>
                </a:solidFill>
                <a:latin typeface="Courier"/>
              </a:rPr>
              <a:t>"F"</a:t>
            </a:r>
            <a:r>
              <a:rPr>
                <a:solidFill>
                  <a:srgbClr val="003B4F"/>
                </a:solidFill>
                <a:latin typeface="Courier"/>
              </a:rPr>
              <a:t>)</a:t>
            </a:r>
            <a:br/>
            <a:r>
              <a:rPr>
                <a:solidFill>
                  <a:srgbClr val="4758AB"/>
                </a:solidFill>
                <a:latin typeface="Courier"/>
              </a:rPr>
              <a:t>cat</a:t>
            </a:r>
            <a:r>
              <a:rPr>
                <a:solidFill>
                  <a:srgbClr val="003B4F"/>
                </a:solidFill>
                <a:latin typeface="Courier"/>
              </a:rPr>
              <a:t>(</a:t>
            </a:r>
            <a:r>
              <a:rPr>
                <a:solidFill>
                  <a:srgbClr val="20794D"/>
                </a:solidFill>
                <a:latin typeface="Courier"/>
              </a:rPr>
              <a:t>"Type III ANOVA with F test:</a:t>
            </a:r>
            <a:r>
              <a:rPr>
                <a:solidFill>
                  <a:srgbClr val="5E5E5E"/>
                </a:solidFill>
                <a:latin typeface="Courier"/>
              </a:rPr>
              <a:t>\n\n</a:t>
            </a:r>
            <a:r>
              <a:rPr>
                <a:solidFill>
                  <a:srgbClr val="20794D"/>
                </a:solidFill>
                <a:latin typeface="Courier"/>
              </a:rPr>
              <a:t>"</a:t>
            </a:r>
            <a:r>
              <a:rPr>
                <a:solidFill>
                  <a:srgbClr val="003B4F"/>
                </a:solidFill>
                <a:latin typeface="Courier"/>
              </a:rPr>
              <a:t>)</a:t>
            </a:r>
            <a:br/>
            <a:r>
              <a:rPr i="1">
                <a:solidFill>
                  <a:srgbClr val="5E5E5E"/>
                </a:solidFill>
                <a:latin typeface="Courier"/>
              </a:rPr>
              <a:t>## Type III ANOVA with F test:</a:t>
            </a:r>
            <a:br/>
            <a:r>
              <a:rPr>
                <a:solidFill>
                  <a:srgbClr val="003B4F"/>
                </a:solidFill>
                <a:latin typeface="Courier"/>
              </a:rPr>
              <a:t>u_anova_result</a:t>
            </a:r>
            <a:br/>
            <a:r>
              <a:rPr i="1">
                <a:solidFill>
                  <a:srgbClr val="5E5E5E"/>
                </a:solidFill>
                <a:latin typeface="Courier"/>
              </a:rPr>
              <a:t>## Analysis of Deviance Table (Type III Wald F tests with Kenward-Roger df)</a:t>
            </a:r>
            <a:br/>
            <a:r>
              <a:rPr i="1">
                <a:solidFill>
                  <a:srgbClr val="5E5E5E"/>
                </a:solidFill>
                <a:latin typeface="Courier"/>
              </a:rPr>
              <a:t>## </a:t>
            </a:r>
            <a:br/>
            <a:r>
              <a:rPr i="1">
                <a:solidFill>
                  <a:srgbClr val="5E5E5E"/>
                </a:solidFill>
                <a:latin typeface="Courier"/>
              </a:rPr>
              <a:t>## Response: algae</a:t>
            </a:r>
            <a:br/>
            <a:r>
              <a:rPr i="1">
                <a:solidFill>
                  <a:srgbClr val="5E5E5E"/>
                </a:solidFill>
                <a:latin typeface="Courier"/>
              </a:rPr>
              <a:t>##                   F Df Df.res   Pr(&gt;F)   </a:t>
            </a:r>
            <a:br/>
            <a:r>
              <a:rPr i="1">
                <a:solidFill>
                  <a:srgbClr val="5E5E5E"/>
                </a:solidFill>
                <a:latin typeface="Courier"/>
              </a:rPr>
              <a:t>## (Intercept) 18.5551  1     12 0.001018 **</a:t>
            </a:r>
            <a:br/>
            <a:r>
              <a:rPr i="1">
                <a:solidFill>
                  <a:srgbClr val="5E5E5E"/>
                </a:solidFill>
                <a:latin typeface="Courier"/>
              </a:rPr>
              <a:t>## treat        2.7171  3     12 0.091262 . </a:t>
            </a:r>
            <a:br/>
            <a:r>
              <a:rPr i="1">
                <a:solidFill>
                  <a:srgbClr val="5E5E5E"/>
                </a:solidFill>
                <a:latin typeface="Courier"/>
              </a:rPr>
              <a:t>## ---</a:t>
            </a:r>
            <a:br/>
            <a:r>
              <a:rPr i="1">
                <a:solidFill>
                  <a:srgbClr val="5E5E5E"/>
                </a:solidFill>
                <a:latin typeface="Courier"/>
              </a:rPr>
              <a:t>## Signif. codes:  0 '***' 0.001 '**' 0.01 '*' 0.05 '.' 0.1 ' ' 1</a:t>
            </a:r>
          </a:p>
        </p:txBody>
      </p:sp>
    </p:spTree>
  </p:cSl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Mixed-Model ANOVA — Method 2: Chi-Square</a:t>
            </a:r>
          </a:p>
        </p:txBody>
      </p:sp>
      <p:sp>
        <p:nvSpPr>
          <p:cNvPr id="3" name="Content Placeholder 2"/>
          <p:cNvSpPr>
            <a:spLocks noGrp="1"/>
          </p:cNvSpPr>
          <p:nvPr>
            <p:ph idx="1" sz="half"/>
          </p:nvPr>
        </p:nvSpPr>
        <p:spPr/>
        <p:txBody>
          <a:bodyPr/>
          <a:lstStyle/>
          <a:p>
            <a:pPr lvl="0"/>
            <a:r>
              <a:rPr/>
              <a:t>Assumes variance components are known (not estimated)</a:t>
            </a:r>
          </a:p>
          <a:p>
            <a:pPr lvl="0"/>
            <a:r>
              <a:rPr/>
              <a:t>More liberal (lower p-values)</a:t>
            </a:r>
          </a:p>
          <a:p>
            <a:pPr lvl="0"/>
            <a:r>
              <a:rPr/>
              <a:t>Assumes large samples</a:t>
            </a:r>
          </a:p>
          <a:p>
            <a:pPr lvl="0" indent="0" marL="0">
              <a:buNone/>
            </a:pPr>
            <a:r>
              <a:rPr b="1"/>
              <a:t>Why different results?</a:t>
            </a:r>
            <a:r>
              <a:rPr/>
              <a:t> Chi-square = F × numerator df. The F-test accounts for the denominator df (12, here — reflecting sample size); Chi-square assumes infinite denominator df (i.e., a large sample).</a:t>
            </a:r>
          </a:p>
          <a:p>
            <a:pPr lvl="0" indent="0" marL="0">
              <a:buNone/>
            </a:pPr>
            <a:r>
              <a:rPr b="1"/>
              <a:t>Rule of thumb:</a:t>
            </a:r>
            <a:r>
              <a:rPr/>
              <a:t> under 100 observations or &lt; 20 random-effect levels, use the F-test. Over 500 observations and &gt; 50 random-effect levels, Chi-square is okay. In between, the F-test is safer.</a:t>
            </a:r>
          </a:p>
        </p:txBody>
      </p:sp>
      <p:sp>
        <p:nvSpPr>
          <p:cNvPr id="4" name="Content Placeholder 3"/>
          <p:cNvSpPr>
            <a:spLocks noGrp="1"/>
          </p:cNvSpPr>
          <p:nvPr>
            <p:ph idx="2" sz="half"/>
          </p:nvPr>
        </p:nvSpPr>
        <p:spPr/>
        <p:txBody>
          <a:bodyPr/>
          <a:lstStyle/>
          <a:p>
            <a:pPr lvl="0" indent="0">
              <a:buNone/>
            </a:pPr>
            <a:r>
              <a:rPr>
                <a:solidFill>
                  <a:srgbClr val="003B4F"/>
                </a:solidFill>
                <a:latin typeface="Courier"/>
              </a:rPr>
              <a:t>u_anova_f &lt;- </a:t>
            </a:r>
            <a:r>
              <a:rPr>
                <a:solidFill>
                  <a:srgbClr val="4758AB"/>
                </a:solidFill>
                <a:latin typeface="Courier"/>
              </a:rPr>
              <a:t>Anova</a:t>
            </a:r>
            <a:r>
              <a:rPr>
                <a:solidFill>
                  <a:srgbClr val="003B4F"/>
                </a:solidFill>
                <a:latin typeface="Courier"/>
              </a:rPr>
              <a:t>(u_lmer_model, </a:t>
            </a:r>
            <a:r>
              <a:rPr>
                <a:solidFill>
                  <a:srgbClr val="657422"/>
                </a:solidFill>
                <a:latin typeface="Courier"/>
              </a:rPr>
              <a:t>type =</a:t>
            </a:r>
            <a:r>
              <a:rPr>
                <a:solidFill>
                  <a:srgbClr val="003B4F"/>
                </a:solidFill>
                <a:latin typeface="Courier"/>
              </a:rPr>
              <a:t> </a:t>
            </a:r>
            <a:r>
              <a:rPr>
                <a:solidFill>
                  <a:srgbClr val="AD0000"/>
                </a:solidFill>
                <a:latin typeface="Courier"/>
              </a:rPr>
              <a:t>3</a:t>
            </a:r>
            <a:r>
              <a:rPr>
                <a:solidFill>
                  <a:srgbClr val="003B4F"/>
                </a:solidFill>
                <a:latin typeface="Courier"/>
              </a:rPr>
              <a:t>, </a:t>
            </a:r>
            <a:r>
              <a:rPr>
                <a:solidFill>
                  <a:srgbClr val="657422"/>
                </a:solidFill>
                <a:latin typeface="Courier"/>
              </a:rPr>
              <a:t>test.statistic =</a:t>
            </a:r>
            <a:r>
              <a:rPr>
                <a:solidFill>
                  <a:srgbClr val="003B4F"/>
                </a:solidFill>
                <a:latin typeface="Courier"/>
              </a:rPr>
              <a:t> </a:t>
            </a:r>
            <a:r>
              <a:rPr>
                <a:solidFill>
                  <a:srgbClr val="20794D"/>
                </a:solidFill>
                <a:latin typeface="Courier"/>
              </a:rPr>
              <a:t>"Chisq"</a:t>
            </a:r>
            <a:r>
              <a:rPr>
                <a:solidFill>
                  <a:srgbClr val="003B4F"/>
                </a:solidFill>
                <a:latin typeface="Courier"/>
              </a:rPr>
              <a:t>)</a:t>
            </a:r>
            <a:br/>
            <a:r>
              <a:rPr>
                <a:solidFill>
                  <a:srgbClr val="4758AB"/>
                </a:solidFill>
                <a:latin typeface="Courier"/>
              </a:rPr>
              <a:t>cat</a:t>
            </a:r>
            <a:r>
              <a:rPr>
                <a:solidFill>
                  <a:srgbClr val="003B4F"/>
                </a:solidFill>
                <a:latin typeface="Courier"/>
              </a:rPr>
              <a:t>(</a:t>
            </a:r>
            <a:r>
              <a:rPr>
                <a:solidFill>
                  <a:srgbClr val="20794D"/>
                </a:solidFill>
                <a:latin typeface="Courier"/>
              </a:rPr>
              <a:t>"Type III ANOVA with Chi-square test:</a:t>
            </a:r>
            <a:r>
              <a:rPr>
                <a:solidFill>
                  <a:srgbClr val="5E5E5E"/>
                </a:solidFill>
                <a:latin typeface="Courier"/>
              </a:rPr>
              <a:t>\n\n</a:t>
            </a:r>
            <a:r>
              <a:rPr>
                <a:solidFill>
                  <a:srgbClr val="20794D"/>
                </a:solidFill>
                <a:latin typeface="Courier"/>
              </a:rPr>
              <a:t>"</a:t>
            </a:r>
            <a:r>
              <a:rPr>
                <a:solidFill>
                  <a:srgbClr val="003B4F"/>
                </a:solidFill>
                <a:latin typeface="Courier"/>
              </a:rPr>
              <a:t>)</a:t>
            </a:r>
            <a:br/>
            <a:r>
              <a:rPr i="1">
                <a:solidFill>
                  <a:srgbClr val="5E5E5E"/>
                </a:solidFill>
                <a:latin typeface="Courier"/>
              </a:rPr>
              <a:t>## Type III ANOVA with Chi-square test:</a:t>
            </a:r>
            <a:br/>
            <a:r>
              <a:rPr>
                <a:solidFill>
                  <a:srgbClr val="003B4F"/>
                </a:solidFill>
                <a:latin typeface="Courier"/>
              </a:rPr>
              <a:t>u_anova_f</a:t>
            </a:r>
            <a:br/>
            <a:r>
              <a:rPr i="1">
                <a:solidFill>
                  <a:srgbClr val="5E5E5E"/>
                </a:solidFill>
                <a:latin typeface="Courier"/>
              </a:rPr>
              <a:t>## Analysis of Deviance Table (Type III Wald chisquare tests)</a:t>
            </a:r>
            <a:br/>
            <a:r>
              <a:rPr i="1">
                <a:solidFill>
                  <a:srgbClr val="5E5E5E"/>
                </a:solidFill>
                <a:latin typeface="Courier"/>
              </a:rPr>
              <a:t>## </a:t>
            </a:r>
            <a:br/>
            <a:r>
              <a:rPr i="1">
                <a:solidFill>
                  <a:srgbClr val="5E5E5E"/>
                </a:solidFill>
                <a:latin typeface="Courier"/>
              </a:rPr>
              <a:t>## Response: algae</a:t>
            </a:r>
            <a:br/>
            <a:r>
              <a:rPr i="1">
                <a:solidFill>
                  <a:srgbClr val="5E5E5E"/>
                </a:solidFill>
                <a:latin typeface="Courier"/>
              </a:rPr>
              <a:t>##               Chisq Df Pr(&gt;Chisq)    </a:t>
            </a:r>
            <a:br/>
            <a:r>
              <a:rPr i="1">
                <a:solidFill>
                  <a:srgbClr val="5E5E5E"/>
                </a:solidFill>
                <a:latin typeface="Courier"/>
              </a:rPr>
              <a:t>## (Intercept) 18.5551  1 0.00001651 ***</a:t>
            </a:r>
            <a:br/>
            <a:r>
              <a:rPr i="1">
                <a:solidFill>
                  <a:srgbClr val="5E5E5E"/>
                </a:solidFill>
                <a:latin typeface="Courier"/>
              </a:rPr>
              <a:t>## treat        8.1513  3    0.04299 *  </a:t>
            </a:r>
            <a:br/>
            <a:r>
              <a:rPr i="1">
                <a:solidFill>
                  <a:srgbClr val="5E5E5E"/>
                </a:solidFill>
                <a:latin typeface="Courier"/>
              </a:rPr>
              <a:t>## ---</a:t>
            </a:r>
            <a:br/>
            <a:r>
              <a:rPr i="1">
                <a:solidFill>
                  <a:srgbClr val="5E5E5E"/>
                </a:solidFill>
                <a:latin typeface="Courier"/>
              </a:rPr>
              <a:t>## Signif. codes:  0 '***' 0.001 '**' 0.01 '*' 0.05 '.' 0.1 ' ' 1</a:t>
            </a:r>
          </a:p>
        </p:txBody>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TotalTime>
  <Words>46</Words>
  <Application>Microsoft Macintosh PowerPoint</Application>
  <PresentationFormat>On-screen Show (16:9)</PresentationFormat>
  <Paragraphs>14</Paragraphs>
  <Slides>4</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Office Theme</vt:lpstr>
      <vt:lpstr>Presentation Title</vt:lpstr>
      <vt:lpstr>Slide Title</vt:lpstr>
      <vt:lpstr>Section header</vt:lpstr>
      <vt:lpstr>Slide Title for Two-Content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Linear Mixed Models</dc:title>
  <dc:creator>Bill Perry</dc:creator>
  <cp:keywords/>
  <dc:description>The modern mixed-model (lmer) alternative to a traditional nested ANOVA: afex for unbalanced designs, random-effects notation, F vs. Chi-square tests, diagnostics, post-hoc comparisons, and a by-hand F-ratio calculation for comparison — on the sea urchin grazing / algae cover dataset.</dc:description>
  <dcterms:created xsi:type="dcterms:W3CDTF">2026-09-03T18:48:03Z</dcterms:created>
  <dcterms:modified xsi:type="dcterms:W3CDTF">2026-09-03T18:48:03Z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uthors">
    <vt:lpwstr/>
  </property>
  <property fmtid="{D5CDD505-2E9C-101B-9397-08002B2CF9AE}" pid="3" name="biblio-config">
    <vt:lpwstr>True</vt:lpwstr>
  </property>
  <property fmtid="{D5CDD505-2E9C-101B-9397-08002B2CF9AE}" pid="4" name="by-author">
    <vt:lpwstr/>
  </property>
  <property fmtid="{D5CDD505-2E9C-101B-9397-08002B2CF9AE}" pid="5" name="categories">
    <vt:lpwstr/>
  </property>
  <property fmtid="{D5CDD505-2E9C-101B-9397-08002B2CF9AE}" pid="6" name="editor">
    <vt:lpwstr/>
  </property>
  <property fmtid="{D5CDD505-2E9C-101B-9397-08002B2CF9AE}" pid="7" name="execute">
    <vt:lpwstr/>
  </property>
  <property fmtid="{D5CDD505-2E9C-101B-9397-08002B2CF9AE}" pid="8" name="format">
    <vt:lpwstr/>
  </property>
  <property fmtid="{D5CDD505-2E9C-101B-9397-08002B2CF9AE}" pid="9" name="header-includes">
    <vt:lpwstr/>
  </property>
  <property fmtid="{D5CDD505-2E9C-101B-9397-08002B2CF9AE}" pid="10" name="include-after">
    <vt:lpwstr/>
  </property>
  <property fmtid="{D5CDD505-2E9C-101B-9397-08002B2CF9AE}" pid="11" name="include-before">
    <vt:lpwstr/>
  </property>
  <property fmtid="{D5CDD505-2E9C-101B-9397-08002B2CF9AE}" pid="12" name="knitr">
    <vt:lpwstr/>
  </property>
  <property fmtid="{D5CDD505-2E9C-101B-9397-08002B2CF9AE}" pid="13" name="labels">
    <vt:lpwstr/>
  </property>
  <property fmtid="{D5CDD505-2E9C-101B-9397-08002B2CF9AE}" pid="14" name="order">
    <vt:lpwstr>15</vt:lpwstr>
  </property>
  <property fmtid="{D5CDD505-2E9C-101B-9397-08002B2CF9AE}" pid="15" name="resources">
    <vt:lpwstr/>
  </property>
  <property fmtid="{D5CDD505-2E9C-101B-9397-08002B2CF9AE}" pid="16" name="subtitle">
    <vt:lpwstr>Random effects for nested and hierarchical data</vt:lpwstr>
  </property>
  <property fmtid="{D5CDD505-2E9C-101B-9397-08002B2CF9AE}" pid="17" name="toc-title">
    <vt:lpwstr>Table of contents</vt:lpwstr>
  </property>
  <property fmtid="{D5CDD505-2E9C-101B-9397-08002B2CF9AE}" pid="18" name="week">
    <vt:lpwstr>10</vt:lpwstr>
  </property>
</Properties>
</file>