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76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slide" Target="slides/slide38.xml" /><Relationship Id="rId40" Type="http://schemas.openxmlformats.org/officeDocument/2006/relationships/slide" Target="slides/slide39.xml" /><Relationship Id="rId41" Type="http://schemas.openxmlformats.org/officeDocument/2006/relationships/slide" Target="slides/slide40.xml" /><Relationship Id="rId42" Type="http://schemas.openxmlformats.org/officeDocument/2006/relationships/slide" Target="slides/slide41.xml" /><Relationship Id="rId43" Type="http://schemas.openxmlformats.org/officeDocument/2006/relationships/slide" Target="slides/slide42.xml" /><Relationship Id="rId44" Type="http://schemas.openxmlformats.org/officeDocument/2006/relationships/slide" Target="slides/slide43.xml" /><Relationship Id="rId45" Type="http://schemas.openxmlformats.org/officeDocument/2006/relationships/slide" Target="slides/slide44.xml" /><Relationship Id="rId46" Type="http://schemas.openxmlformats.org/officeDocument/2006/relationships/slide" Target="slides/slide45.xml" /><Relationship Id="rId47" Type="http://schemas.openxmlformats.org/officeDocument/2006/relationships/slide" Target="slides/slide46.xml" /><Relationship Id="rId48" Type="http://schemas.openxmlformats.org/officeDocument/2006/relationships/slide" Target="slides/slide47.xml" /><Relationship Id="rId49" Type="http://schemas.openxmlformats.org/officeDocument/2006/relationships/slide" Target="slides/slide48.xml" /><Relationship Id="rId50" Type="http://schemas.openxmlformats.org/officeDocument/2006/relationships/slide" Target="slides/slide49.xml" /><Relationship Id="rId51" Type="http://schemas.openxmlformats.org/officeDocument/2006/relationships/slide" Target="slides/slide50.xml" /><Relationship Id="rId52" Type="http://schemas.openxmlformats.org/officeDocument/2006/relationships/slide" Target="slides/slide51.xml" /><Relationship Id="rId53" Type="http://schemas.openxmlformats.org/officeDocument/2006/relationships/slide" Target="slides/slide52.xml" /><Relationship Id="rId55" Type="http://schemas.openxmlformats.org/officeDocument/2006/relationships/viewProps" Target="viewProps.xml" /><Relationship Id="rId5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57" Type="http://schemas.openxmlformats.org/officeDocument/2006/relationships/tableStyles" Target="tableStyles.xml" /><Relationship Id="rId5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514350" indent="-284163">
              <a:spcBef>
                <a:spcPts val="0"/>
              </a:spcBef>
              <a:tabLst/>
              <a:defRPr sz="1600"/>
            </a:lvl2pPr>
            <a:lvl3pPr marL="692150" indent="-177800">
              <a:spcBef>
                <a:spcPts val="0"/>
              </a:spcBef>
              <a:tabLst/>
              <a:defRPr sz="1400"/>
            </a:lvl3pPr>
            <a:lvl4pPr marL="914400" indent="-222250">
              <a:spcBef>
                <a:spcPts val="0"/>
              </a:spcBef>
              <a:tabLst/>
              <a:defRPr sz="1400"/>
            </a:lvl4pPr>
            <a:lvl5pPr marL="1146175" indent="-231775">
              <a:spcBef>
                <a:spcPts val="0"/>
              </a:spcBef>
              <a:tabLst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>
            <a:lvl1pPr algn="l">
              <a:defRPr b="0">
                <a:solidFill>
                  <a:srgbClr val="FDCC3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0" y="662663"/>
            <a:ext cx="6010759" cy="4480837"/>
          </a:xfrm>
        </p:spPr>
        <p:txBody>
          <a:bodyPr>
            <a:normAutofit/>
          </a:bodyPr>
          <a:lstStyle>
            <a:lvl1pPr marL="230188" indent="-230188">
              <a:tabLst/>
              <a:defRPr sz="1800"/>
            </a:lvl1pPr>
            <a:lvl2pPr marL="460375" indent="-230188">
              <a:tabLst/>
              <a:defRPr sz="1600"/>
            </a:lvl2pPr>
            <a:lvl3pPr marL="630238" indent="-169863">
              <a:tabLst/>
              <a:defRPr sz="1400"/>
            </a:lvl3pPr>
            <a:lvl4pPr marL="914400" indent="-284163">
              <a:tabLst/>
              <a:defRPr sz="1400"/>
            </a:lvl4pPr>
            <a:lvl5pPr marL="1146175" indent="-231775">
              <a:tabLst/>
              <a:defRPr sz="14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9580" y="662664"/>
            <a:ext cx="2790986" cy="4480836"/>
          </a:xfrm>
        </p:spPr>
        <p:txBody>
          <a:bodyPr>
            <a:normAutofit/>
          </a:bodyPr>
          <a:lstStyle>
            <a:lvl1pPr marL="342900" indent="-34290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16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6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60804"/>
            <a:ext cx="5238426" cy="38064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70121D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3/24/25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DCC3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b="0"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6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6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6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png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5.png" /></Relationships>
</file>

<file path=ppt/slides/_rels/slide2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6.png" /></Relationships>
</file>

<file path=ppt/slides/_rels/slide2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7.png" /></Relationships>
</file>

<file path=ppt/slides/_rels/slide2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8.png" /></Relationships>
</file>

<file path=ppt/slides/_rels/slide3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3" Type="http://schemas.openxmlformats.org/officeDocument/2006/relationships/image" Target="../media/image10.png" /><Relationship Id="rId2" Type="http://schemas.openxmlformats.org/officeDocument/2006/relationships/image" Target="../media/image9.png" /></Relationships>
</file>

<file path=ppt/slides/_rels/slide3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49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0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5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2.png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.png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.png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Lecture: Multiple Regression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Several predictors</a:t>
            </a:r>
            <a:br/>
            <a:br/>
            <a:r>
              <a:rPr/>
              <a:t>Bill Perry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Multiple Regression Model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/>
                <a:r>
                  <a:rPr/>
                  <a:t>A set of i = 1 to n observations</a:t>
                </a:r>
              </a:p>
              <a:p>
                <a:pPr lvl="0"/>
                <a:r>
                  <a:rPr/>
                  <a:t>Fixed X-values for p predictor variables (X₁, X₂ … Xₚ)</a:t>
                </a:r>
              </a:p>
              <a:p>
                <a:pPr lvl="0"/>
                <a:r>
                  <a:rPr/>
                  <a:t>Random Y-values: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y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1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2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p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p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ϵ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</m:oMath>
                  </m:oMathPara>
                </a14:m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/>
            <a:r>
              <a:rPr/>
              <a:t>yᵢ: value of Y for the i-th observation, X₁ = x_i1, X₂ = x_i2, …, Xₚ = x_ip</a:t>
            </a:r>
          </a:p>
          <a:p>
            <a:pPr lvl="0"/>
            <a:r>
              <a:rPr/>
              <a:t>β₀: population intercept — the mean value of Y when X₁ = 0, X₂ = 0, …, Xₚ = 0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Partial Regression Slopes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y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1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2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p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p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ϵ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</m:oMath>
                  </m:oMathPara>
                </a14:m>
              </a:p>
              <a:p>
                <a:pPr lvl="0"/>
                <a:r>
                  <a:rPr/>
                  <a:t>β₁: partial regression slope — change in Y per unit change in X₁, holding other X-vars constant</a:t>
                </a:r>
              </a:p>
              <a:p>
                <a:pPr lvl="0"/>
                <a:r>
                  <a:rPr/>
                  <a:t>β₂: partial regression slope for X₂, holding others constant</a:t>
                </a:r>
              </a:p>
              <a:p>
                <a:pPr lvl="0"/>
                <a:r>
                  <a:rPr/>
                  <a:t>βₚ: partial regression slope for Xₚ, holding others constant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 — what “partial” means</a:t>
            </a:r>
          </a:p>
          <a:p>
            <a:pPr lvl="0" indent="0" marL="1270000">
              <a:buNone/>
            </a:pPr>
            <a:r>
              <a:rPr sz="2000"/>
              <a:t>The relationship between a predictor and the response </a:t>
            </a:r>
            <a:r>
              <a:rPr sz="2000" b="1"/>
              <a:t>while holding all other predictors constant</a:t>
            </a:r>
            <a:r>
              <a:rPr sz="2000"/>
              <a:t>. It tells you the isolated effect of one variable, controlling for the influence of others.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Partial Regression Slopes — the Ant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Model: </a:t>
            </a:r>
            <a:r>
              <a:rPr>
                <a:latin typeface="Courier"/>
              </a:rPr>
              <a:t>ant_spp ~ elevation + latitude</a:t>
            </a:r>
          </a:p>
          <a:p>
            <a:pPr lvl="0"/>
            <a:r>
              <a:rPr/>
              <a:t>The partial slope for elevation tells you how ant species richness changes with elevation when latitude is held constant</a:t>
            </a:r>
          </a:p>
          <a:p>
            <a:pPr lvl="1"/>
            <a:r>
              <a:rPr/>
              <a:t>1-m increase in elevation → ant spp decrease by 0.012 spp, holding latitude constant</a:t>
            </a:r>
          </a:p>
          <a:p>
            <a:pPr lvl="1"/>
            <a:r>
              <a:rPr/>
              <a:t>Or: 100-m increase in elevation → lose 1.2 spp</a:t>
            </a:r>
          </a:p>
          <a:p>
            <a:pPr lvl="0"/>
            <a:r>
              <a:rPr/>
              <a:t>The partial slope for latitude tells you how ant species richness changes with latitude when elevation is held constant</a:t>
            </a:r>
          </a:p>
          <a:p>
            <a:pPr lvl="1"/>
            <a:r>
              <a:rPr/>
              <a:t>1-degree increase in latitude → ant spp decrease by 2 species, holding elevation constant</a:t>
            </a:r>
          </a:p>
          <a:p>
            <a:pPr lvl="1"/>
            <a:r>
              <a:rPr/>
              <a:t>Moving north = fewer ant spp, even comparing sites at the same elevation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model &lt;- 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(ant_spp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elevation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r>
              <a:rPr>
                <a:solidFill>
                  <a:srgbClr val="003B4F"/>
                </a:solidFill>
                <a:latin typeface="Courier"/>
              </a:rPr>
              <a:t> latitude,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ant_df)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summary</a:t>
            </a:r>
            <a:r>
              <a:rPr>
                <a:solidFill>
                  <a:srgbClr val="003B4F"/>
                </a:solidFill>
                <a:latin typeface="Courier"/>
              </a:rPr>
              <a:t>(model)</a:t>
            </a:r>
          </a:p>
          <a:p>
            <a:pPr lvl="0" indent="0">
              <a:buNone/>
            </a:pPr>
            <a:r>
              <a:rPr>
                <a:latin typeface="Courier"/>
              </a:rPr>
              <a:t>
Call:
lm(formula = ant_spp ~ elevation + latitude, data = ant_df)
Residuals:
    Min      1Q  Median      3Q     Max 
-6.1180 -2.3759  0.3218  1.9070  5.8369 
Coefficients:
            Estimate Std. Error t value Pr(&gt;|t|)   
(Intercept) 98.49651   26.50701   3.716  0.00147 **
elevation   -0.01226    0.00411  -2.983  0.00765 **
latitude    -2.00981    0.61956  -3.244  0.00427 **
---
Signif. codes:  0 '***' 0.001 '**' 0.01 '*' 0.05 '.' 0.1 ' ' 1
Residual standard error: 3.022 on 19 degrees of freedom
Multiple R-squared:  0.5543,    Adjusted R-squared:  0.5074 
F-statistic: 11.82 on 2 and 19 DF,  p-value: 0.000463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Regression Parameters — the Error Term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y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1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2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p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p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ϵ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</m:oMath>
                  </m:oMathPara>
                </a14:m>
              </a:p>
              <a:p>
                <a:pPr lvl="0"/>
                <a:r>
                  <a:rPr/>
                  <a:t>εᵢ: unexplained error — the difference between yᵢ and the value predicted by the model (ŷᵢ)</a:t>
                </a:r>
              </a:p>
              <a:p>
                <a:pPr lvl="0"/>
                <a:r>
                  <a:rPr/>
                  <a:t>ant_spp = β₀ + β₁(lat) + β₂(elevation) + εᵢ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/>
              <a:t>This is exactly the same “signal vs. noise” structure as a simple regression — just with more terms on the signal side.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Regression Parameters — Estimation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y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1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2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.</m:t>
                      </m:r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p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p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ϵ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</m:oMath>
                  </m:oMathPara>
                </a14:m>
              </a:p>
              <a:p>
                <a:pPr lvl="0"/>
                <a:r>
                  <a:rPr/>
                  <a:t>Estimate multiple regression parameters (intercept, partial slopes) using OLS to fit the regression line</a:t>
                </a:r>
              </a:p>
              <a:p>
                <a:pPr lvl="0"/>
                <a:r>
                  <a:rPr/>
                  <a:t>OLS minimizes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m:t>∑</m:t>
                    </m:r>
                    <m:r>
                      <m:rPr>
                        <m:sty m:val="p"/>
                      </m:rPr>
                      <m:t>(</m:t>
                    </m:r>
                    <m:sSub>
                      <m:e>
                        <m:r>
                          <m:t>y</m:t>
                        </m:r>
                      </m:e>
                      <m:sub>
                        <m:r>
                          <m:t>i</m:t>
                        </m:r>
                      </m:sub>
                    </m:sSub>
                    <m:r>
                      <m:rPr>
                        <m:sty m:val="p"/>
                      </m:rPr>
                      <m:t>−</m:t>
                    </m:r>
                    <m:sSub>
                      <m:e>
                        <m:acc>
                          <m:accPr>
                            <m:chr m:val="̂"/>
                          </m:accPr>
                          <m:e>
                            <m:r>
                              <m:t>y</m:t>
                            </m:r>
                          </m:e>
                        </m:acc>
                      </m:e>
                      <m:sub>
                        <m:r>
                          <m:t>i</m:t>
                        </m:r>
                      </m:sub>
                    </m:sSub>
                    <m:sSup>
                      <m:e>
                        <m:r>
                          <m:rPr>
                            <m:sty m:val="p"/>
                          </m:rPr>
                          <m:t>)</m:t>
                        </m:r>
                      </m:e>
                      <m:sup>
                        <m:r>
                          <m:t>2</m:t>
                        </m:r>
                      </m:sup>
                    </m:sSup>
                  </m:oMath>
                </a14:m>
                <a:r>
                  <a:rPr/>
                  <a:t>, the SS (vertical distance) between observed yᵢ and predicted ŷᵢ for each xᵢⱼ</a:t>
                </a:r>
              </a:p>
              <a:p>
                <a:pPr lvl="0"/>
                <a:r>
                  <a:rPr/>
                  <a:t>ε estimated as residuals: εᵢ = yᵢ − ŷᵢ</a:t>
                </a:r>
              </a:p>
              <a:p>
                <a:pPr lvl="0"/>
                <a:r>
                  <a:rPr/>
                  <a:t>Calculation solves a set of simultaneous normal equations with matrix algebra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You’ll never do this matrix algebra by hand — R’s </a:t>
            </a:r>
            <a:r>
              <a:rPr sz="2000">
                <a:latin typeface="Courier"/>
              </a:rPr>
              <a:t>lm()</a:t>
            </a:r>
            <a:r>
              <a:rPr sz="2000"/>
              <a:t> does it instantly. What matters is knowing </a:t>
            </a:r>
            <a:r>
              <a:rPr sz="2000" i="1"/>
              <a:t>what</a:t>
            </a:r>
            <a:r>
              <a:rPr sz="2000"/>
              <a:t> it’s minimizing.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Regression Parameters — Prediction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regression equation can be used for prediction by substituting new values for the predictor (X) variables.</a:t>
            </a:r>
          </a:p>
          <a:p>
            <a:pPr lvl="0"/>
            <a:r>
              <a:rPr/>
              <a:t>Confidence intervals are calculated for parameters</a:t>
            </a:r>
          </a:p>
          <a:p>
            <a:pPr lvl="0"/>
            <a:r>
              <a:rPr/>
              <a:t>Confidence and prediction intervals depend on the number of observations and predictors</a:t>
            </a:r>
          </a:p>
          <a:p>
            <a:pPr lvl="1"/>
            <a:r>
              <a:rPr/>
              <a:t>More observations decrease interval width</a:t>
            </a:r>
          </a:p>
          <a:p>
            <a:pPr lvl="1"/>
            <a:r>
              <a:rPr/>
              <a:t>More predictors increase interval width</a:t>
            </a:r>
          </a:p>
          <a:p>
            <a:pPr lvl="0"/>
            <a:r>
              <a:rPr/>
              <a:t>Predictions should be restricted to within the range of the X variables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Extrapolating a multiple regression beyond the observed range of </a:t>
            </a:r>
            <a:r>
              <a:rPr sz="2000" i="1"/>
              <a:t>any</a:t>
            </a:r>
            <a:r>
              <a:rPr sz="2000"/>
              <a:t> predictor is riskier than in simple regression — the fitted (hyper)plane has no guarantee of being right outside the data cloud.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ANOVA for Multiple Regression</a:t>
            </a:r>
          </a:p>
        </p:txBody>
      </p:sp>
    </p:spTree>
  </p:cSld>
</p:sld>
</file>

<file path=ppt/slides/slide17.xml><?xml version="1.0" encoding="UTF-8"?><p:sld xmlns:a="http://schemas.openxmlformats.org/drawingml/2006/main" xmlns:r="http://schemas.openxmlformats.org/officeDocument/2006/relationships" xmlns:p="http://schemas.openxmlformats.org/presentationml/2006/main"><p:cSld><p:spTree><p:nvGrpSpPr><p:cNvPr id="1" name="" /><p:cNvGrpSpPr /><p:nvPr /></p:nvGrpSpPr><p:grpSpPr><a:xfrm><a:off x="0" y="0" /><a:ext cx="0" cy="0" /><a:chOff x="0" y="0" /><a:chExt cx="0" cy="0" /></a:xfrm></p:grpSpPr><p:sp><p:nvSpPr><p:cNvPr id="2" name="Title 1" /><p:cNvSpPr><a:spLocks noGrp="1" /></p:cNvSpPr><p:nvPr><p:ph type="title" /></p:nvPr></p:nvSpPr><p:spPr><a:xfrm><a:off x="0" y="0" /><a:ext cx="9144000" cy="602780" /></a:xfrm><a:solidFill><a:srgbClr val="70121D" /></a:solidFill></p:spPr><p:txBody><a:bodyPr /><a:lstStyle /><a:p><a:pPr lvl="0" indent="0" marL="0"><a:buNone /></a:pPr><a:r><a:rPr /><a:t>Partitioning Variance — Sums of Squares</a:t></a:r></a:p></p:txBody></p:sp><mc:AlternateContent xmlns:mc="http://schemas.openxmlformats.org/markup-compatibility/2006"><mc:Choice xmlns:a14="http://schemas.microsoft.com/office/drawing/2010/main" Requires="a14"><p:sp><p:nvSpPr><p:cNvPr id="3" name="Content Placeholder 2" /><p:cNvSpPr><a:spLocks noGrp="1" /></p:cNvSpPr><p:nvPr><p:ph idx="1" sz="half" /></p:nvPr></p:nvSpPr><p:spPr /><p:txBody><a:bodyPr /><a:lstStyle /><a:p><a:pPr lvl="0" indent="0" marL="0"><a:buNone /></a:pPr><a:r><a:rPr /><a:t>Variance — </a:t></a:r><a14:m><m:oMath xmlns:m="http://schemas.openxmlformats.org/officeDocument/2006/math"><m:r><m:t>S</m:t></m:r><m:sSub><m:e><m:r><m:t>S</m:t></m:r></m:e><m:sub><m:r><m:t>t</m:t></m:r><m:r><m:t>o</m:t></m:r><m:r><m:t>t</m:t></m:r><m:r><m:t>a</m:t></m:r><m:r><m:t>l</m:t></m:r></m:sub></m:sSub></m:oMath></a14:m><a:r><a:rPr /><a:t> is partitioned into </a:t></a:r><a14:m><m:oMath xmlns:m="http://schemas.openxmlformats.org/officeDocument/2006/math"><m:r><m:t>S</m:t></m:r><m:sSub><m:e><m:r><m:t>S</m:t></m:r></m:e><m:sub><m:r><m:t>r</m:t></m:r><m:r><m:t>e</m:t></m:r><m:r><m:t>g</m:t></m:r><m:r><m:t>r</m:t></m:r><m:r><m:t>e</m:t></m:r><m:r><m:t>s</m:t></m:r><m:r><m:t>s</m:t></m:r><m:r><m:t>i</m:t></m:r><m:r><m:t>o</m:t></m:r><m:r><m:t>n</m:t></m:r></m:sub></m:sSub></m:oMath></a14:m><a:r><a:rPr /><a:t> and </a:t></a:r><a14:m><m:oMath xmlns:m="http://schemas.openxmlformats.org/officeDocument/2006/math"><m:r><m:t>S</m:t></m:r><m:sSub><m:e><m:r><m:t>S</m:t></m:r></m:e><m:sub><m:r><m:t>r</m:t></m:r><m:r><m:t>e</m:t></m:r><m:r><m:t>s</m:t></m:r><m:r><m:t>i</m:t></m:r><m:r><m:t>d</m:t></m:r><m:r><m:t>u</m:t></m:r><m:r><m:t>a</m:t></m:r><m:r><m:t>l</m:t></m:r></m:sub></m:sSub></m:oMath></a14:m><a:r><a:rPr /><a:t>.</a:t></a:r></a:p><a:p><a:pPr lvl="0" /><a14:m><m:oMath xmlns:m="http://schemas.openxmlformats.org/officeDocument/2006/math"><m:r><m:t>S</m:t></m:r><m:sSub><m:e><m:r><m:t>S</m:t></m:r></m:e><m:sub><m:r><m:t>r</m:t></m:r><m:r><m:t>e</m:t></m:r><m:r><m:t>g</m:t></m:r><m:r><m:t>r</m:t></m:r><m:r><m:t>e</m:t></m:r><m:r><m:t>s</m:t></m:r><m:r><m:t>s</m:t></m:r><m:r><m:t>i</m:t></m:r><m:r><m:t>o</m:t></m:r><m:r><m:t>n</m:t></m:r></m:sub></m:sSub></m:oMath></a14:m><a:r><a:rPr /><a:t> is the variance in Y explained by the model</a:t></a:r></a:p><a:p><a:pPr lvl="0" /><a14:m><m:oMath xmlns:m="http://schemas.openxmlformats.org/officeDocument/2006/math"><m:r><m:t>S</m:t></m:r><m:sSub><m:e><m:r><m:t>S</m:t></m:r></m:e><m:sub><m:r><m:t>r</m:t></m:r><m:r><m:t>e</m:t></m:r><m:r><m:t>s</m:t></m:r><m:r><m:t>i</m:t></m:r><m:r><m:t>d</m:t></m:r><m:r><m:t>u</m:t></m:r><m:r><m:t>a</m:t></m:r><m:r><m:t>l</m:t></m:r></m:sub></m:sSub></m:oMath></a14:m><a:r><a:rPr /><a:t> is the variance not explained by the model</a:t></a:r></a:p></p:txBody></p:sp></mc:Choice></mc:AlternateContent><p:graphicFrame><p:nvGraphicFramePr><p:cNvPr id="6" name="Content Placeholder 5" /><p:cNvGraphicFramePr><a:graphicFrameLocks noGrp="1" /></p:cNvGraphicFramePr><p:nvPr><p:ph idx="1" /></p:nvPr></p:nvGraphicFramePr><p:xfrm><a:off x="6121400" y="660400" /><a:ext cx="2781300" cy="4470400" /></p:xfrm><a:graphic><a:graphicData uri="http://schemas.openxmlformats.org/drawingml/2006/table"><a:tbl><a:tblPr firstRow="1" bandRow="1"><a:tableStyleId>{5C22544A-7EE6-4342-B048-85BDC9FD1C3A}</a:tableStyleId></a:tblPr><a:tblGrid><a:gridCol w="927100" /><a:gridCol w="927100" /><a:gridCol w="927100" /></a:tblGrid><a:tr h="0"><a:tc><a:txBody><a:bodyPr /><a:lstStyle /><a:p><a:pPr lvl="0" indent="0" marL="0" algn="l"><a:buNone /></a:pPr><a:r><a:rPr /><a:t>Source</a:t></a:r></a:p></a:txBody><a:tcPr /></a:tc><a:tc><a:txBody><a:bodyPr /><a:lstStyle /><a:p><a:pPr lvl="0" indent="0" marL="0" algn="l"><a:buNone /></a:pPr><a:r><a:rPr /><a:t>SS</a:t></a:r></a:p></a:txBody><a:tcPr /></a:tc><a:tc><a:txBody><a:bodyPr /><a:lstStyle /><a:p><a:pPr lvl="0" indent="0" marL="0" algn="l"><a:buNone /></a:pPr><a:r><a:rPr /><a:t>df</a:t></a:r></a:p></a:txBody><a:tcPr /></a:tc></a:tr><a:tr h="0"><a:tc><a:txBody><a:bodyPr /><a:lstStyle /><a:p><a:pPr lvl="0" indent="0" marL="0" algn="l"><a:buNone /></a:pPr><a:r><a:rPr /><a:t>Regression</a:t></a:r></a:p></a:txBody></a:tc><a:tc><a:txBody><a:bodyPr /><a:lstStyle /><a:p><a:pPr lvl="0" indent="0" marL="0" algn="l"><a:buNone /></a:pPr><a14:m><m:oMath xmlns:m="http://schemas.openxmlformats.org/officeDocument/2006/math"><m:r><m:rPr><m:sty m:val="p" /></m:rPr><m:t>∑</m:t></m:r><m:r><m:rPr><m:sty m:val="p" /></m:rPr><m:t>(</m:t></m:r><m:sSub><m:e><m:r><m:t>y</m:t></m:r></m:e><m:sub><m:r><m:t>i</m:t></m:r></m:sub></m:sSub><m:r><m:rPr><m:sty m:val="p" /></m:rPr><m:t>−</m:t></m:r><m:acc><m:accPr><m:chr m:val="‾" /></m:accPr><m:e><m:r><m:t>y</m:t></m:r></m:e></m:acc><m:sSup><m:e><m:r><m:rPr><m:sty m:val="p" /></m:rPr><m:t>)</m:t></m:r></m:e><m:sup><m:r><m:t>2</m:t></m:r></m:sup></m:sSup></m:oMath></a14:m></a:p></a:txBody></a:tc><a:tc><a:txBody><a:bodyPr /><a:lstStyle /><a:p><a:pPr lvl="0" indent="0" marL="0" algn="l"><a:buNone /></a:pPr><a14:m><m:oMath xmlns:m="http://schemas.openxmlformats.org/officeDocument/2006/math"><m:r><m:t>p</m:t></m:r></m:oMath></a14:m></a:p></a:txBody></a:tc></a:tr><a:tr h="0"><a:tc><a:txBody><a:bodyPr /><a:lstStyle /><a:p><a:pPr lvl="0" indent="0" marL="0" algn="l"><a:buNone /></a:pPr><a:r><a:rPr /><a:t>Residual</a:t></a:r></a:p></a:txBody></a:tc><a:tc><a:txBody><a:bodyPr /><a:lstStyle /><a:p><a:pPr lvl="0" indent="0" marL="0" algn="l"><a:buNone /></a:pPr><a14:m><m:oMath xmlns:m="http://schemas.openxmlformats.org/officeDocument/2006/math"><m:r><m:rPr><m:sty m:val="p" /></m:rPr><m:t>∑</m:t></m:r><m:r><m:rPr><m:sty m:val="p" /></m:rPr><m:t>(</m:t></m:r><m:sSub><m:e><m:r><m:t>y</m:t></m:r></m:e><m:sub><m:r><m:t>i</m:t></m:r></m:sub></m:sSub><m:r><m:rPr><m:sty m:val="p" /></m:rPr><m:t>−</m:t></m:r><m:sSub><m:e><m:acc><m:accPr><m:chr m:val="̂" /></m:accPr><m:e><m:r><m:t>y</m:t></m:r></m:e></m:acc></m:e><m:sub><m:r><m:t>i</m:t></m:r></m:sub></m:sSub><m:sSup><m:e><m:r><m:rPr><m:sty m:val="p" /></m:rPr><m:t>)</m:t></m:r></m:e><m:sup><m:r><m:t>2</m:t></m:r></m:sup></m:sSup></m:oMath></a14:m></a:p></a:txBody></a:tc><a:tc><a:txBody><a:bodyPr /><a:lstStyle /><a:p><a:pPr lvl="0" indent="0" marL="0" algn="l"><a:buNone /></a:pPr><a14:m><m:oMath xmlns:m="http://schemas.openxmlformats.org/officeDocument/2006/math"><m:r><m:t>n</m:t></m:r><m:r><m:rPr><m:sty m:val="p" /></m:rPr><m:t>−</m:t></m:r><m:r><m:t>p</m:t></m:r><m:r><m:rPr><m:sty m:val="p" /></m:rPr><m:t>−</m:t></m:r><m:r><m:t>1</m:t></m:r></m:oMath></a14:m></a:p></a:txBody></a:tc></a:tr><a:tr h="0"><a:tc><a:txBody><a:bodyPr /><a:lstStyle /><a:p><a:pPr lvl="0" indent="0" marL="0" algn="l"><a:buNone /></a:pPr><a:r><a:rPr /><a:t>Total</a:t></a:r></a:p></a:txBody></a:tc><a:tc><a:txBody><a:bodyPr /><a:lstStyle /><a:p><a:pPr lvl="0" indent="0" marL="0" algn="l"><a:buNone /></a:pPr><a14:m><m:oMath xmlns:m="http://schemas.openxmlformats.org/officeDocument/2006/math"><m:r><m:rPr><m:sty m:val="p" /></m:rPr><m:t>∑</m:t></m:r><m:r><m:rPr><m:sty m:val="p" /></m:rPr><m:t>(</m:t></m:r><m:sSub><m:e><m:r><m:t>y</m:t></m:r></m:e><m:sub><m:r><m:t>i</m:t></m:r></m:sub></m:sSub><m:r><m:rPr><m:sty m:val="p" /></m:rPr><m:t>−</m:t></m:r><m:acc><m:accPr><m:chr m:val="‾" /></m:accPr><m:e><m:r><m:t>y</m:t></m:r></m:e></m:acc><m:sSup><m:e><m:r><m:rPr><m:sty m:val="p" /></m:rPr><m:t>)</m:t></m:r></m:e><m:sup><m:r><m:t>2</m:t></m:r></m:sup></m:sSup></m:oMath></a14:m></a:p></a:txBody></a:tc><a:tc><a:txBody><a:bodyPr /><a:lstStyle /><a:p><a:pPr lvl="0" indent="0" marL="0" algn="l"><a:buNone /></a:pPr><a14:m><m:oMath xmlns:m="http://schemas.openxmlformats.org/officeDocument/2006/math"><m:r><m:t>n</m:t></m:r><m:r><m:rPr><m:sty m:val="p" /></m:rPr><m:t>−</m:t></m:r><m:r><m:t>1</m:t></m:r></m:oMath></a14:m></a:p></a:txBody></a:tc></a:tr></a:tbl></a:graphicData></a:graphic></p:graphicFrame></p:spTree></p:cSld></p:sld>
</file>

<file path=ppt/slides/slide18.xml><?xml version="1.0" encoding="UTF-8"?><p:sld xmlns:a="http://schemas.openxmlformats.org/drawingml/2006/main" xmlns:r="http://schemas.openxmlformats.org/officeDocument/2006/relationships" xmlns:p="http://schemas.openxmlformats.org/presentationml/2006/main"><p:cSld><p:spTree><p:nvGrpSpPr><p:cNvPr id="1" name="" /><p:cNvGrpSpPr /><p:nvPr /></p:nvGrpSpPr><p:grpSpPr><a:xfrm><a:off x="0" y="0" /><a:ext cx="0" cy="0" /><a:chOff x="0" y="0" /><a:chExt cx="0" cy="0" /></a:xfrm></p:grpSpPr><p:sp><p:nvSpPr><p:cNvPr id="2" name="Title 1" /><p:cNvSpPr><a:spLocks noGrp="1" /></p:cNvSpPr><p:nvPr><p:ph type="title" /></p:nvPr></p:nvSpPr><p:spPr><a:xfrm><a:off x="0" y="0" /><a:ext cx="9144000" cy="602780" /></a:xfrm><a:solidFill><a:srgbClr val="70121D" /></a:solidFill></p:spPr><p:txBody><a:bodyPr /><a:lstStyle /><a:p><a:pPr lvl="0" indent="0" marL="0"><a:buNone /></a:pPr><a:r><a:rPr /><a:t>From Sums of Squares to Mean Squares</a:t></a:r></a:p></p:txBody></p:sp><mc:AlternateContent xmlns:mc="http://schemas.openxmlformats.org/markup-compatibility/2006"><mc:Choice xmlns:a14="http://schemas.microsoft.com/office/drawing/2010/main" Requires="a14"><p:sp><p:nvSpPr><p:cNvPr id="3" name="Content Placeholder 2" /><p:cNvSpPr><a:spLocks noGrp="1" /></p:cNvSpPr><p:nvPr><p:ph idx="1" sz="half" /></p:nvPr></p:nvSpPr><p:spPr /><p:txBody><a:bodyPr /><a:lstStyle /><a:p><a:pPr lvl="0" indent="0" marL="0"><a:buNone /></a:pPr><a:r><a:rPr /><a:t>SS converted to (non-additive) MS = SS/df:</a:t></a:r></a:p><a:p><a:pPr lvl="0" /><a14:m><m:oMath xmlns:m="http://schemas.openxmlformats.org/officeDocument/2006/math"><m:r><m:t>M</m:t></m:r><m:sSub><m:e><m:r><m:t>S</m:t></m:r></m:e><m:sub><m:r><m:t>r</m:t></m:r><m:r><m:t>e</m:t></m:r><m:r><m:t>s</m:t></m:r><m:r><m:t>i</m:t></m:r><m:r><m:t>d</m:t></m:r><m:r><m:t>u</m:t></m:r><m:r><m:t>a</m:t></m:r><m:r><m:t>l</m:t></m:r></m:sub></m:sSub></m:oMath></a14:m><a:r><a:rPr /><a:t>: estimates population variance</a:t></a:r></a:p><a:p><a:pPr lvl="0" /><a14:m><m:oMath xmlns:m="http://schemas.openxmlformats.org/officeDocument/2006/math"><m:r><m:t>M</m:t></m:r><m:sSub><m:e><m:r><m:t>S</m:t></m:r></m:e><m:sub><m:r><m:t>r</m:t></m:r><m:r><m:t>e</m:t></m:r><m:r><m:t>g</m:t></m:r><m:r><m:t>r</m:t></m:r><m:r><m:t>e</m:t></m:r><m:r><m:t>s</m:t></m:r><m:r><m:t>s</m:t></m:r><m:r><m:t>i</m:t></m:r><m:r><m:t>o</m:t></m:r><m:r><m:t>n</m:t></m:r></m:sub></m:sSub></m:oMath></a14:m><a:r><a:rPr /><a:t>: estimates population variance + variation due to the strength of the X-Y relationships</a:t></a:r></a:p><a:p><a:pPr lvl="0" /><a:r><a:rPr /><a:t>MS is an estimate of variance that doesn’t increase with sample size the way SS does</a:t></a:r></a:p></p:txBody></p:sp></mc:Choice></mc:AlternateContent><p:graphicFrame><p:nvGraphicFramePr><p:cNvPr id="6" name="Content Placeholder 5" /><p:cNvGraphicFramePr><a:graphicFrameLocks noGrp="1" /></p:cNvGraphicFramePr><p:nvPr><p:ph idx="1" /></p:nvPr></p:nvGraphicFramePr><p:xfrm><a:off x="6121400" y="660400" /><a:ext cx="2781300" cy="4470400" /></p:xfrm><a:graphic><a:graphicData uri="http://schemas.openxmlformats.org/drawingml/2006/table"><a:tbl><a:tblPr firstRow="1" bandRow="1"><a:tableStyleId>{5C22544A-7EE6-4342-B048-85BDC9FD1C3A}</a:tableStyleId></a:tblPr><a:tblGrid><a:gridCol w="685800" /><a:gridCol w="685800" /><a:gridCol w="685800" /><a:gridCol w="685800" /></a:tblGrid><a:tr h="0"><a:tc><a:txBody><a:bodyPr /><a:lstStyle /><a:p><a:pPr lvl="0" indent="0" marL="0" algn="l"><a:buNone /></a:pPr><a:r><a:rPr /><a:t>Source</a:t></a:r></a:p></a:txBody><a:tcPr /></a:tc><a:tc><a:txBody><a:bodyPr /><a:lstStyle /><a:p><a:pPr lvl="0" indent="0" marL="0" algn="l"><a:buNone /></a:pPr><a:r><a:rPr /><a:t>SS</a:t></a:r></a:p></a:txBody><a:tcPr /></a:tc><a:tc><a:txBody><a:bodyPr /><a:lstStyle /><a:p><a:pPr lvl="0" indent="0" marL="0" algn="l"><a:buNone /></a:pPr><a:r><a:rPr /><a:t>df</a:t></a:r></a:p></a:txBody><a:tcPr /></a:tc><a:tc><a:txBody><a:bodyPr /><a:lstStyle /><a:p><a:pPr lvl="0" indent="0" marL="0" algn="l"><a:buNone /></a:pPr><a:r><a:rPr /><a:t>MS</a:t></a:r></a:p></a:txBody><a:tcPr /></a:tc></a:tr><a:tr h="0"><a:tc><a:txBody><a:bodyPr /><a:lstStyle /><a:p><a:pPr lvl="0" indent="0" marL="0" algn="l"><a:buNone /></a:pPr><a:r><a:rPr /><a:t>Regression</a:t></a:r></a:p></a:txBody></a:tc><a:tc><a:txBody><a:bodyPr /><a:lstStyle /><a:p><a:pPr lvl="0" indent="0" marL="0" algn="l"><a:buNone /></a:pPr><a14:m><m:oMath xmlns:m="http://schemas.openxmlformats.org/officeDocument/2006/math"><m:r><m:rPr><m:sty m:val="p" /></m:rPr><m:t>∑</m:t></m:r><m:r><m:rPr><m:sty m:val="p" /></m:rPr><m:t>(</m:t></m:r><m:sSub><m:e><m:r><m:t>y</m:t></m:r></m:e><m:sub><m:r><m:t>i</m:t></m:r></m:sub></m:sSub><m:r><m:rPr><m:sty m:val="p" /></m:rPr><m:t>−</m:t></m:r><m:acc><m:accPr><m:chr m:val="‾" /></m:accPr><m:e><m:r><m:t>y</m:t></m:r></m:e></m:acc><m:sSup><m:e><m:r><m:rPr><m:sty m:val="p" /></m:rPr><m:t>)</m:t></m:r></m:e><m:sup><m:r><m:t>2</m:t></m:r></m:sup></m:sSup></m:oMath></a14:m></a:p></a:txBody></a:tc><a:tc><a:txBody><a:bodyPr /><a:lstStyle /><a:p><a:pPr lvl="0" indent="0" marL="0" algn="l"><a:buNone /></a:pPr><a14:m><m:oMath xmlns:m="http://schemas.openxmlformats.org/officeDocument/2006/math"><m:r><m:t>p</m:t></m:r></m:oMath></a14:m></a:p></a:txBody></a:tc><a:tc><a:txBody><a:bodyPr /><a:lstStyle /><a:p><a:pPr lvl="0" indent="0" marL="0" algn="l"><a:buNone /></a:pPr><a:r><a:rPr /><a:t>SS/df</a:t></a:r></a:p></a:txBody></a:tc></a:tr><a:tr h="0"><a:tc><a:txBody><a:bodyPr /><a:lstStyle /><a:p><a:pPr lvl="0" indent="0" marL="0" algn="l"><a:buNone /></a:pPr><a:r><a:rPr /><a:t>Residual</a:t></a:r></a:p></a:txBody></a:tc><a:tc><a:txBody><a:bodyPr /><a:lstStyle /><a:p><a:pPr lvl="0" indent="0" marL="0" algn="l"><a:buNone /></a:pPr><a14:m><m:oMath xmlns:m="http://schemas.openxmlformats.org/officeDocument/2006/math"><m:r><m:rPr><m:sty m:val="p" /></m:rPr><m:t>∑</m:t></m:r><m:r><m:rPr><m:sty m:val="p" /></m:rPr><m:t>(</m:t></m:r><m:sSub><m:e><m:r><m:t>y</m:t></m:r></m:e><m:sub><m:r><m:t>i</m:t></m:r></m:sub></m:sSub><m:r><m:rPr><m:sty m:val="p" /></m:rPr><m:t>−</m:t></m:r><m:sSub><m:e><m:acc><m:accPr><m:chr m:val="̂" /></m:accPr><m:e><m:r><m:t>y</m:t></m:r></m:e></m:acc></m:e><m:sub><m:r><m:t>i</m:t></m:r></m:sub></m:sSub><m:sSup><m:e><m:r><m:rPr><m:sty m:val="p" /></m:rPr><m:t>)</m:t></m:r></m:e><m:sup><m:r><m:t>2</m:t></m:r></m:sup></m:sSup></m:oMath></a14:m></a:p></a:txBody></a:tc><a:tc><a:txBody><a:bodyPr /><a:lstStyle /><a:p><a:pPr lvl="0" indent="0" marL="0" algn="l"><a:buNone /></a:pPr><a14:m><m:oMath xmlns:m="http://schemas.openxmlformats.org/officeDocument/2006/math"><m:r><m:t>n</m:t></m:r><m:r><m:rPr><m:sty m:val="p" /></m:rPr><m:t>−</m:t></m:r><m:r><m:t>p</m:t></m:r><m:r><m:rPr><m:sty m:val="p" /></m:rPr><m:t>−</m:t></m:r><m:r><m:t>1</m:t></m:r></m:oMath></a14:m></a:p></a:txBody></a:tc><a:tc><a:txBody><a:bodyPr /><a:lstStyle /><a:p><a:pPr lvl="0" indent="0" marL="0" algn="l"><a:buNone /></a:pPr><a:r><a:rPr /><a:t>SS/df</a:t></a:r></a:p></a:txBody></a:tc></a:tr><a:tr h="0"><a:tc><a:txBody><a:bodyPr /><a:lstStyle /><a:p><a:pPr lvl="0" indent="0" marL="0" algn="l"><a:buNone /></a:pPr><a:r><a:rPr /><a:t>Total</a:t></a:r></a:p></a:txBody></a:tc><a:tc><a:txBody><a:bodyPr /><a:lstStyle /><a:p><a:pPr lvl="0" indent="0" marL="0" algn="l"><a:buNone /></a:pPr><a14:m><m:oMath xmlns:m="http://schemas.openxmlformats.org/officeDocument/2006/math"><m:r><m:rPr><m:sty m:val="p" /></m:rPr><m:t>∑</m:t></m:r><m:r><m:rPr><m:sty m:val="p" /></m:rPr><m:t>(</m:t></m:r><m:sSub><m:e><m:r><m:t>y</m:t></m:r></m:e><m:sub><m:r><m:t>i</m:t></m:r></m:sub></m:sSub><m:r><m:rPr><m:sty m:val="p" /></m:rPr><m:t>−</m:t></m:r><m:acc><m:accPr><m:chr m:val="‾" /></m:accPr><m:e><m:r><m:t>y</m:t></m:r></m:e></m:acc><m:sSup><m:e><m:r><m:rPr><m:sty m:val="p" /></m:rPr><m:t>)</m:t></m:r></m:e><m:sup><m:r><m:t>2</m:t></m:r></m:sup></m:sSup></m:oMath></a14:m></a:p></a:txBody></a:tc><a:tc><a:txBody><a:bodyPr /><a:lstStyle /><a:p><a:pPr lvl="0" indent="0" marL="0" algn="l"><a:buNone /></a:pPr><a14:m><m:oMath xmlns:m="http://schemas.openxmlformats.org/officeDocument/2006/math"><m:r><m:t>n</m:t></m:r><m:r><m:rPr><m:sty m:val="p" /></m:rPr><m:t>−</m:t></m:r><m:r><m:t>1</m:t></m:r></m:oMath></a14:m></a:p></a:txBody></a:tc><a:tc><a:txBody><a:bodyPr /><a:lstStyle /><a:p><a:endParaRPr /></a:p></a:txBody></a:tc></a:tr></a:tbl></a:graphicData></a:graphic></p:graphicFrame></p:spTree></p:cSld>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Hypotheses — the “Basic” Test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Two null hypotheses are usually tested in MLR. The “basic” H₀: all partial regression slopes equal 0; β₁ = β₂ = … = βₚ = 0.</a:t>
                </a:r>
              </a:p>
              <a:p>
                <a:pPr lvl="0"/>
                <a:r>
                  <a:rPr/>
                  <a:t>If the “basic” H₀ is true, </a:t>
                </a:r>
                <a14:m>
                  <m:oMath xmlns:m="http://schemas.openxmlformats.org/officeDocument/2006/math">
                    <m:r>
                      <m:t>M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r</m:t>
                        </m:r>
                        <m:r>
                          <m:t>e</m:t>
                        </m:r>
                        <m:r>
                          <m:t>g</m:t>
                        </m:r>
                        <m:r>
                          <m:t>r</m:t>
                        </m:r>
                        <m:r>
                          <m:t>e</m:t>
                        </m:r>
                        <m:r>
                          <m:t>s</m:t>
                        </m:r>
                        <m:r>
                          <m:t>s</m:t>
                        </m:r>
                        <m:r>
                          <m:t>i</m:t>
                        </m:r>
                        <m:r>
                          <m:t>o</m:t>
                        </m:r>
                        <m:r>
                          <m:t>n</m:t>
                        </m:r>
                      </m:sub>
                    </m:sSub>
                  </m:oMath>
                </a14:m>
                <a:r>
                  <a:rPr/>
                  <a:t> and </a:t>
                </a:r>
                <a14:m>
                  <m:oMath xmlns:m="http://schemas.openxmlformats.org/officeDocument/2006/math">
                    <m:r>
                      <m:t>M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r</m:t>
                        </m:r>
                        <m:r>
                          <m:t>e</m:t>
                        </m:r>
                        <m:r>
                          <m:t>s</m:t>
                        </m:r>
                        <m:r>
                          <m:t>i</m:t>
                        </m:r>
                        <m:r>
                          <m:t>d</m:t>
                        </m:r>
                        <m:r>
                          <m:t>u</m:t>
                        </m:r>
                        <m:r>
                          <m:t>a</m:t>
                        </m:r>
                        <m:r>
                          <m:t>l</m:t>
                        </m:r>
                      </m:sub>
                    </m:sSub>
                  </m:oMath>
                </a14:m>
                <a:r>
                  <a:rPr/>
                  <a:t> estimate the same variance, and their ratio (F-ratio) ≈ 1</a:t>
                </a:r>
              </a:p>
              <a:p>
                <a:pPr lvl="0"/>
                <a:r>
                  <a:rPr/>
                  <a:t>If the “basic” H₀ is false (at least one β ≠ 0), </a:t>
                </a:r>
                <a14:m>
                  <m:oMath xmlns:m="http://schemas.openxmlformats.org/officeDocument/2006/math">
                    <m:r>
                      <m:t>M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r</m:t>
                        </m:r>
                        <m:r>
                          <m:t>e</m:t>
                        </m:r>
                        <m:r>
                          <m:t>g</m:t>
                        </m:r>
                        <m:r>
                          <m:t>r</m:t>
                        </m:r>
                        <m:r>
                          <m:t>e</m:t>
                        </m:r>
                        <m:r>
                          <m:t>s</m:t>
                        </m:r>
                        <m:r>
                          <m:t>s</m:t>
                        </m:r>
                        <m:r>
                          <m:t>i</m:t>
                        </m:r>
                        <m:r>
                          <m:t>o</m:t>
                        </m:r>
                        <m:r>
                          <m:t>n</m:t>
                        </m:r>
                      </m:sub>
                    </m:sSub>
                  </m:oMath>
                </a14:m>
                <a:r>
                  <a:rPr/>
                  <a:t> estimates variance + partial regression slope effects, and the F-ratio will be &gt; 1 — compared to the F-distribution for a p-value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Reference</a:t>
            </a:r>
          </a:p>
          <a:p>
            <a:pPr lvl="0" indent="0" marL="1270000">
              <a:buNone/>
            </a:pPr>
            <a:r>
              <a:rPr sz="2000"/>
              <a:t>Gotelli &amp; Ellison, Ch. 9, covers this F-test framework for multiple regression in detail.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Where We Left Off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Covered last time:</a:t>
            </a:r>
          </a:p>
          <a:p>
            <a:pPr lvl="0"/>
            <a:r>
              <a:rPr/>
              <a:t>Regression, t-tests, and ANOVA</a:t>
            </a:r>
          </a:p>
          <a:p>
            <a:pPr lvl="0"/>
            <a:r>
              <a:rPr/>
              <a:t>Regression assumptions</a:t>
            </a:r>
          </a:p>
          <a:p>
            <a:pPr lvl="0"/>
            <a:r>
              <a:rPr/>
              <a:t>Sum-of-squares allocation and subdivision from total sums of squares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 from last lecture</a:t>
            </a:r>
          </a:p>
          <a:p>
            <a:pPr lvl="0" indent="0" marL="1270000">
              <a:buNone/>
            </a:pPr>
            <a:r>
              <a:rPr sz="2000"/>
              <a:t>A simple regression has one predictor and one partition of variance (regression vs. residual). Today we add more predictors — the logic barely changes, but the bookkeeping does.</a:t>
            </a:r>
          </a:p>
        </p:txBody>
      </p:sp>
      <p:pic>
        <p:nvPicPr>
          <p:cNvPr descr="multiple_regression_lecture_files/figure-pptx/unnamed-chunk-2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Hypotheses — Testing One Specific β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Also: is any </a:t>
                </a:r>
                <a:r>
                  <a:rPr i="1"/>
                  <a:t>specific</a:t>
                </a:r>
                <a:r>
                  <a:rPr/>
                  <a:t> β = 0 (explanatory role)?</a:t>
                </a:r>
              </a:p>
              <a:p>
                <a:pPr lvl="0"/>
                <a:r>
                  <a:rPr/>
                  <a:t>E.g., does latitude have an effect on ant species?</a:t>
                </a:r>
              </a:p>
              <a:p>
                <a:pPr lvl="0"/>
                <a:r>
                  <a:rPr/>
                  <a:t>These H’s are tested through model comparison</a:t>
                </a:r>
              </a:p>
              <a:p>
                <a:pPr lvl="0"/>
                <a:r>
                  <a:rPr b="1"/>
                  <a:t>Model 1</a:t>
                </a:r>
                <a:r>
                  <a:rPr/>
                  <a:t> — with 2 predictors X₁, X₂: </a:t>
                </a:r>
                <a14:m>
                  <m:oMath xmlns:m="http://schemas.openxmlformats.org/officeDocument/2006/math">
                    <m:sSub>
                      <m:e>
                        <m:r>
                          <m:t>y</m:t>
                        </m:r>
                      </m:e>
                      <m:sub>
                        <m:r>
                          <m:t>i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sSub>
                      <m:e>
                        <m:r>
                          <m:t>β</m:t>
                        </m:r>
                      </m:e>
                      <m:sub>
                        <m: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m:t>+</m:t>
                    </m:r>
                    <m:sSub>
                      <m:e>
                        <m:r>
                          <m:t>β</m:t>
                        </m:r>
                      </m:e>
                      <m:sub>
                        <m:r>
                          <m:t>1</m:t>
                        </m:r>
                      </m:sub>
                    </m:sSub>
                    <m:sSub>
                      <m:e>
                        <m:r>
                          <m:t>x</m:t>
                        </m:r>
                      </m:e>
                      <m:sub>
                        <m:r>
                          <m:t>i</m:t>
                        </m:r>
                        <m: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m:t>+</m:t>
                    </m:r>
                    <m:sSub>
                      <m:e>
                        <m:r>
                          <m:t>β</m:t>
                        </m:r>
                      </m:e>
                      <m:sub>
                        <m:r>
                          <m:t>2</m:t>
                        </m:r>
                      </m:sub>
                    </m:sSub>
                    <m:sSub>
                      <m:e>
                        <m:r>
                          <m:t>x</m:t>
                        </m:r>
                      </m:e>
                      <m:sub>
                        <m:r>
                          <m:t>i</m:t>
                        </m:r>
                        <m: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m:t>+</m:t>
                    </m:r>
                    <m:sSub>
                      <m:e>
                        <m:r>
                          <m:t>ϵ</m:t>
                        </m:r>
                      </m:e>
                      <m:sub>
                        <m:r>
                          <m:t>i</m:t>
                        </m:r>
                      </m:sub>
                    </m:sSub>
                  </m:oMath>
                </a14:m>
              </a:p>
              <a:p>
                <a:pPr lvl="0"/>
                <a:r>
                  <a:rPr b="1"/>
                  <a:t>Model 2</a:t>
                </a:r>
                <a:r>
                  <a:rPr/>
                  <a:t> — to test H₀ that β₂ = 0, compare the fit of Model 1 to Model 2 with 1 predictor: </a:t>
                </a:r>
                <a14:m>
                  <m:oMath xmlns:m="http://schemas.openxmlformats.org/officeDocument/2006/math">
                    <m:sSub>
                      <m:e>
                        <m:r>
                          <m:t>y</m:t>
                        </m:r>
                      </m:e>
                      <m:sub>
                        <m:r>
                          <m:t>i</m:t>
                        </m:r>
                      </m:sub>
                    </m:sSub>
                    <m:r>
                      <m:rPr>
                        <m:sty m:val="p"/>
                      </m:rPr>
                      <m:t>=</m:t>
                    </m:r>
                    <m:sSub>
                      <m:e>
                        <m:r>
                          <m:t>β</m:t>
                        </m:r>
                      </m:e>
                      <m:sub>
                        <m:r>
                          <m:t>0</m:t>
                        </m:r>
                      </m:sub>
                    </m:sSub>
                    <m:r>
                      <m:rPr>
                        <m:sty m:val="p"/>
                      </m:rPr>
                      <m:t>+</m:t>
                    </m:r>
                    <m:sSub>
                      <m:e>
                        <m:r>
                          <m:t>β</m:t>
                        </m:r>
                      </m:e>
                      <m:sub>
                        <m:r>
                          <m:t>1</m:t>
                        </m:r>
                      </m:sub>
                    </m:sSub>
                    <m:sSub>
                      <m:e>
                        <m:r>
                          <m:t>x</m:t>
                        </m:r>
                      </m:e>
                      <m:sub>
                        <m:r>
                          <m:t>i</m:t>
                        </m:r>
                        <m: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m:t>+</m:t>
                    </m:r>
                    <m:sSub>
                      <m:e>
                        <m:r>
                          <m:t>ϵ</m:t>
                        </m:r>
                      </m:e>
                      <m:sub>
                        <m:r>
                          <m:t>i</m:t>
                        </m:r>
                      </m:sub>
                    </m:sSub>
                  </m:oMath>
                </a14:m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/>
              <a:t>This is a preview of the model-comparison approach we’ll use throughout this lecture — fit two nested models and compare their fit.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Hypotheses — the Partial F-Test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/>
                <a:r>
                  <a:rPr/>
                  <a:t>If </a:t>
                </a:r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r</m:t>
                        </m:r>
                        <m:r>
                          <m:t>e</m:t>
                        </m:r>
                        <m:r>
                          <m:t>g</m:t>
                        </m:r>
                        <m:r>
                          <m:t>r</m:t>
                        </m:r>
                        <m:r>
                          <m:t>e</m:t>
                        </m:r>
                        <m:r>
                          <m:t>s</m:t>
                        </m:r>
                        <m:r>
                          <m:t>s</m:t>
                        </m:r>
                        <m:r>
                          <m:t>i</m:t>
                        </m:r>
                        <m:r>
                          <m:t>o</m:t>
                        </m:r>
                        <m:r>
                          <m:t>n</m:t>
                        </m:r>
                      </m:sub>
                    </m:sSub>
                  </m:oMath>
                </a14:m>
                <a:r>
                  <a:rPr/>
                  <a:t> of model 1 = model 2, we cannot reject H₀: β₁ = 0 — adding X₂ did not explain any additional variance</a:t>
                </a:r>
              </a:p>
              <a:p>
                <a:pPr lvl="0"/>
                <a:r>
                  <a:rPr/>
                  <a:t>If </a:t>
                </a:r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r</m:t>
                        </m:r>
                        <m:r>
                          <m:t>e</m:t>
                        </m:r>
                        <m:r>
                          <m:t>g</m:t>
                        </m:r>
                        <m:r>
                          <m:t>r</m:t>
                        </m:r>
                        <m:r>
                          <m:t>e</m:t>
                        </m:r>
                        <m:r>
                          <m:t>s</m:t>
                        </m:r>
                        <m:r>
                          <m:t>s</m:t>
                        </m:r>
                        <m:r>
                          <m:t>i</m:t>
                        </m:r>
                        <m:r>
                          <m:t>o</m:t>
                        </m:r>
                        <m:r>
                          <m:t>n</m:t>
                        </m:r>
                      </m:sub>
                    </m:sSub>
                  </m:oMath>
                </a14:m>
                <a:r>
                  <a:rPr/>
                  <a:t> of model 1 &gt; model 2, there’s evidence to reject H₀: β₂ = 0 — adding X₂ explains more variance</a:t>
                </a:r>
              </a:p>
              <a:p>
                <a:pPr lvl="0"/>
                <a:r>
                  <a:rPr/>
                  <a:t>SS for β₂ is </a:t>
                </a:r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e</m:t>
                        </m:r>
                        <m:r>
                          <m:t>x</m:t>
                        </m:r>
                        <m:r>
                          <m:t>t</m:t>
                        </m:r>
                        <m:r>
                          <m:t>r</m:t>
                        </m:r>
                        <m:r>
                          <m:t>a</m:t>
                        </m:r>
                        <m:r>
                          <m:rPr>
                            <m:sty m:val="p"/>
                          </m:rPr>
                          <m:t>,</m:t>
                        </m:r>
                        <m:sSub>
                          <m:e>
                            <m:r>
                              <m:t>β</m:t>
                            </m:r>
                          </m:e>
                          <m:sub>
                            <m:r>
                              <m:t>2</m:t>
                            </m:r>
                          </m:sub>
                        </m:sSub>
                      </m:sub>
                    </m:sSub>
                  </m:oMath>
                </a14:m>
                <a:r>
                  <a:rPr/>
                  <a:t> = Full </a:t>
                </a:r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r</m:t>
                        </m:r>
                        <m:r>
                          <m:t>e</m:t>
                        </m:r>
                        <m:r>
                          <m:t>g</m:t>
                        </m:r>
                        <m:r>
                          <m:t>r</m:t>
                        </m:r>
                        <m:r>
                          <m:t>e</m:t>
                        </m:r>
                        <m:r>
                          <m:t>s</m:t>
                        </m:r>
                        <m:r>
                          <m:t>s</m:t>
                        </m:r>
                        <m:r>
                          <m:t>i</m:t>
                        </m:r>
                        <m:r>
                          <m:t>o</m:t>
                        </m:r>
                        <m:r>
                          <m:t>n</m:t>
                        </m:r>
                      </m:sub>
                    </m:sSub>
                  </m:oMath>
                </a14:m>
                <a:r>
                  <a:rPr/>
                  <a:t> − Reduced </a:t>
                </a:r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r</m:t>
                        </m:r>
                        <m:r>
                          <m:t>e</m:t>
                        </m:r>
                        <m:r>
                          <m:t>g</m:t>
                        </m:r>
                        <m:r>
                          <m:t>r</m:t>
                        </m:r>
                        <m:r>
                          <m:t>e</m:t>
                        </m:r>
                        <m:r>
                          <m:t>s</m:t>
                        </m:r>
                        <m:r>
                          <m:t>s</m:t>
                        </m:r>
                        <m:r>
                          <m:t>i</m:t>
                        </m:r>
                        <m:r>
                          <m:t>o</m:t>
                        </m:r>
                        <m:r>
                          <m:t>n</m:t>
                        </m:r>
                      </m:sub>
                    </m:sSub>
                  </m:oMath>
                </a14:m>
                <a:r>
                  <a:rPr/>
                  <a:t> — this quantifies how much additional variance X₂ explains</a:t>
                </a:r>
              </a:p>
              <a:p>
                <a:pPr lvl="0"/>
                <a:r>
                  <a:rPr/>
                  <a:t>Use a partial F-test to test H₀: β₂ = 0: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F</m:t>
                          </m:r>
                        </m:e>
                        <m:sub>
                          <m:r>
                            <m:t>1</m:t>
                          </m:r>
                          <m:r>
                            <m:rPr>
                              <m:sty m:val="p"/>
                            </m:rPr>
                            <m:t>,</m:t>
                          </m:r>
                          <m:r>
                            <m:t>n</m:t>
                          </m:r>
                          <m:r>
                            <m:rPr>
                              <m:sty m:val="p"/>
                            </m:rPr>
                            <m:t>−</m:t>
                          </m:r>
                          <m:r>
                            <m:t>p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f>
                        <m:fPr>
                          <m:type m:val="bar"/>
                        </m:fPr>
                        <m:num>
                          <m:r>
                            <m:t>M</m:t>
                          </m:r>
                          <m:sSub>
                            <m:e>
                              <m:r>
                                <m:t>S</m:t>
                              </m:r>
                            </m:e>
                            <m:sub>
                              <m:r>
                                <m:t>E</m:t>
                              </m:r>
                              <m:r>
                                <m:t>x</m:t>
                              </m:r>
                              <m:r>
                                <m:t>t</m:t>
                              </m:r>
                              <m:r>
                                <m:t>r</m:t>
                              </m:r>
                              <m:r>
                                <m:t>a</m:t>
                              </m:r>
                            </m:sub>
                          </m:sSub>
                        </m:num>
                        <m:den>
                          <m:r>
                            <m:t>F</m:t>
                          </m:r>
                          <m:r>
                            <m:t>u</m:t>
                          </m:r>
                          <m:r>
                            <m:t>l</m:t>
                          </m:r>
                          <m:r>
                            <m:t>l</m:t>
                          </m:r>
                          <m:r>
                            <m:t> </m:t>
                          </m:r>
                          <m:r>
                            <m:t>M</m:t>
                          </m:r>
                          <m:sSub>
                            <m:e>
                              <m:r>
                                <m:t>S</m:t>
                              </m:r>
                            </m:e>
                            <m:sub>
                              <m:r>
                                <m:t>R</m:t>
                              </m:r>
                              <m:r>
                                <m:t>e</m:t>
                              </m:r>
                              <m:r>
                                <m:t>s</m:t>
                              </m:r>
                              <m:r>
                                <m:t>i</m:t>
                              </m:r>
                              <m:r>
                                <m:t>d</m:t>
                              </m:r>
                              <m:r>
                                <m:t>u</m:t>
                              </m:r>
                              <m:r>
                                <m:t>a</m:t>
                              </m:r>
                              <m:r>
                                <m:t>l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/>
              <a:t>R also gives you a t-test for each coefficient that answers exactly this same question — you rarely need to run the partial F-test by hand.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Explained Variance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Explained variance (r²) is calculated the same way as for simple regression: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p>
                        <m:e>
                          <m:r>
                            <m:t>r</m:t>
                          </m:r>
                        </m:e>
                        <m:sup>
                          <m: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m:t>=</m:t>
                      </m:r>
                      <m:f>
                        <m:fPr>
                          <m:type m:val="bar"/>
                        </m:fPr>
                        <m:num>
                          <m:r>
                            <m:t>S</m:t>
                          </m:r>
                          <m:sSub>
                            <m:e>
                              <m:r>
                                <m:t>S</m:t>
                              </m:r>
                            </m:e>
                            <m:sub>
                              <m:r>
                                <m:t>R</m:t>
                              </m:r>
                              <m:r>
                                <m:t>e</m:t>
                              </m:r>
                              <m:r>
                                <m:t>g</m:t>
                              </m:r>
                              <m:r>
                                <m:t>r</m:t>
                              </m:r>
                              <m:r>
                                <m:t>e</m:t>
                              </m:r>
                              <m:r>
                                <m:t>s</m:t>
                              </m:r>
                              <m:r>
                                <m:t>s</m:t>
                              </m:r>
                              <m:r>
                                <m:t>i</m:t>
                              </m:r>
                              <m:r>
                                <m:t>o</m:t>
                              </m:r>
                              <m:r>
                                <m:t>n</m:t>
                              </m:r>
                            </m:sub>
                          </m:sSub>
                        </m:num>
                        <m:den>
                          <m:r>
                            <m:t>S</m:t>
                          </m:r>
                          <m:sSub>
                            <m:e>
                              <m:r>
                                <m:t>S</m:t>
                              </m:r>
                            </m:e>
                            <m:sub>
                              <m:r>
                                <m:t>T</m:t>
                              </m:r>
                              <m:r>
                                <m:t>o</m:t>
                              </m:r>
                              <m:r>
                                <m:t>t</m:t>
                              </m:r>
                              <m:r>
                                <m:t>a</m:t>
                              </m:r>
                              <m:r>
                                <m:t>l</m:t>
                              </m:r>
                            </m:sub>
                          </m:sSub>
                        </m:den>
                      </m:f>
                      <m:r>
                        <m:rPr>
                          <m:sty m:val="p"/>
                        </m:rPr>
                        <m:t>=</m:t>
                      </m:r>
                      <m:r>
                        <m:t>1</m:t>
                      </m:r>
                      <m:r>
                        <m:rPr>
                          <m:sty m:val="p"/>
                        </m:rPr>
                        <m:t>−</m:t>
                      </m:r>
                      <m:f>
                        <m:fPr>
                          <m:type m:val="bar"/>
                        </m:fPr>
                        <m:num>
                          <m:r>
                            <m:t>S</m:t>
                          </m:r>
                          <m:sSub>
                            <m:e>
                              <m:r>
                                <m:t>S</m:t>
                              </m:r>
                            </m:e>
                            <m:sub>
                              <m:r>
                                <m:t>R</m:t>
                              </m:r>
                              <m:r>
                                <m:t>e</m:t>
                              </m:r>
                              <m:r>
                                <m:t>s</m:t>
                              </m:r>
                              <m:r>
                                <m:t>i</m:t>
                              </m:r>
                              <m:r>
                                <m:t>d</m:t>
                              </m:r>
                              <m:r>
                                <m:t>u</m:t>
                              </m:r>
                              <m:r>
                                <m:t>a</m:t>
                              </m:r>
                              <m:r>
                                <m:t>l</m:t>
                              </m:r>
                            </m:sub>
                          </m:sSub>
                        </m:num>
                        <m:den>
                          <m:r>
                            <m:t>S</m:t>
                          </m:r>
                          <m:sSub>
                            <m:e>
                              <m:r>
                                <m:t>S</m:t>
                              </m:r>
                            </m:e>
                            <m:sub>
                              <m:r>
                                <m:t>T</m:t>
                              </m:r>
                              <m:r>
                                <m:t>o</m:t>
                              </m:r>
                              <m:r>
                                <m:t>t</m:t>
                              </m:r>
                              <m:r>
                                <m:t>a</m:t>
                              </m:r>
                              <m:r>
                                <m:t>l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/>
            <a:r>
              <a:rPr sz="2000"/>
              <a:t>r² values cannot be used to directly compare models with different numbers of predictors</a:t>
            </a:r>
          </a:p>
          <a:p>
            <a:pPr lvl="0"/>
            <a:r>
              <a:rPr sz="2000"/>
              <a:t>r² values will always increase as predictors are added, even useless ones</a:t>
            </a:r>
          </a:p>
          <a:p>
            <a:pPr lvl="0"/>
            <a:r>
              <a:rPr sz="2000"/>
              <a:t>r² values with different transformations of Y are not comparable</a:t>
            </a:r>
          </a:p>
        </p:txBody>
      </p:sp>
    </p:spTree>
  </p:cSld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Assumptions and Diagnostics</a:t>
            </a:r>
          </a:p>
        </p:txBody>
      </p:sp>
    </p:spTree>
  </p:cSld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/>
          <a:lstStyle/>
          <a:p>
            <a:pPr lvl="0" indent="0" marL="0">
              <a:buNone/>
            </a:pPr>
            <a:r>
              <a:rPr/>
              <a:t>Assumptions and Diagnostics — Outliers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/>
        <p:txBody>
          <a:bodyPr/>
          <a:lstStyle/>
          <a:p>
            <a:pPr lvl="0"/>
            <a:r>
              <a:rPr/>
              <a:t>Assume fixed X’s — unrealistic in most biological settings, but a working assumption</a:t>
            </a:r>
          </a:p>
          <a:p>
            <a:pPr lvl="0"/>
            <a:r>
              <a:rPr/>
              <a:t>No major (influential) outliers</a:t>
            </a:r>
          </a:p>
          <a:p>
            <a:pPr lvl="0"/>
            <a:r>
              <a:rPr/>
              <a:t>Check leverage and influence with Cook’s Dᵢ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idx="3" sz="quarter" type="body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plot</a:t>
            </a:r>
            <a:r>
              <a:rPr>
                <a:solidFill>
                  <a:srgbClr val="003B4F"/>
                </a:solidFill>
                <a:latin typeface="Courier"/>
              </a:rPr>
              <a:t>(model, </a:t>
            </a:r>
            <a:r>
              <a:rPr>
                <a:solidFill>
                  <a:srgbClr val="657422"/>
                </a:solidFill>
                <a:latin typeface="Courier"/>
              </a:rPr>
              <a:t>which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</p:txBody>
      </p:sp>
      <p:pic>
        <p:nvPicPr>
          <p:cNvPr descr="multiple_regression_lecture_files/figure-pptx/unnamed-chunk-6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029200" y="1295400"/>
            <a:ext cx="3479800" cy="3276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Assumptions and Diagnostics — Residuals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Normality, equal variance, independence</a:t>
            </a:r>
          </a:p>
          <a:p>
            <a:pPr lvl="0"/>
            <a:r>
              <a:rPr/>
              <a:t>Residual QQ-plots, residuals-vs-predicted-values plot</a:t>
            </a:r>
          </a:p>
          <a:p>
            <a:pPr lvl="0"/>
            <a:r>
              <a:rPr/>
              <a:t>Distribution/variance issues are often corrected by transforming Y</a:t>
            </a:r>
          </a:p>
        </p:txBody>
      </p:sp>
      <p:pic>
        <p:nvPicPr>
          <p:cNvPr descr="multiple_regression_lecture_files/figure-pptx/unnamed-chunk-7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587500"/>
            <a:ext cx="2781300" cy="2616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Assumptions and Diagnostics — Sample Size and Collinearity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More observations than predictor variables</a:t>
            </a:r>
            <a:r>
              <a:rPr/>
              <a:t> — ideally at least </a:t>
            </a:r>
            <a:r>
              <a:rPr b="1"/>
              <a:t>10× observations than predictors</a:t>
            </a:r>
            <a:r>
              <a:rPr/>
              <a:t>, to avoid “overfitting.” 2 predictors = 20 observations, minimum!</a:t>
            </a:r>
          </a:p>
          <a:p>
            <a:pPr lvl="0"/>
            <a:r>
              <a:rPr b="1"/>
              <a:t>No collinearity</a:t>
            </a:r>
            <a:r>
              <a:rPr/>
              <a:t> — need uncorrelated predictor variables (assessed using a scatterplot matrix and VIFs)</a:t>
            </a:r>
          </a:p>
          <a:p>
            <a:pPr lvl="0"/>
            <a:r>
              <a:rPr b="1"/>
              <a:t>Each X has a linear relationship with Y after accounting for other predictors</a:t>
            </a:r>
            <a:r>
              <a:rPr/>
              <a:t> — checked with Added Variable (AV) plots, also called partial regression plots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📖 AV plots in R</a:t>
            </a:r>
          </a:p>
          <a:p>
            <a:pPr lvl="0"/>
            <a:r>
              <a:rPr sz="2000"/>
              <a:t>All predictors: </a:t>
            </a:r>
            <a:r>
              <a:rPr sz="2000">
                <a:latin typeface="Courier"/>
              </a:rPr>
              <a:t>avPlots(model)</a:t>
            </a:r>
          </a:p>
          <a:p>
            <a:pPr lvl="0"/>
            <a:r>
              <a:rPr sz="2000"/>
              <a:t>One predictor: </a:t>
            </a:r>
            <a:r>
              <a:rPr sz="2000">
                <a:latin typeface="Courier"/>
              </a:rPr>
              <a:t>avPlot(model, variable = "proportion_black")</a:t>
            </a:r>
          </a:p>
          <a:p>
            <a:pPr lvl="0" indent="0" marL="1270000">
              <a:buNone/>
            </a:pPr>
            <a:r>
              <a:rPr sz="2000"/>
              <a:t>AV plots show the relationship between Y and X₁ after removing the linear effects of all other predictors.</a:t>
            </a:r>
          </a:p>
        </p:txBody>
      </p:sp>
    </p:spTree>
  </p:cSld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Why Not Just Regress Y on Each X Separately?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Regressing Y vs. each X separately does not consider the effect of other predictors — but we want to know the shape of the relationship while holding other predictors constant.</a:t>
            </a:r>
          </a:p>
        </p:txBody>
      </p:sp>
      <p:pic>
        <p:nvPicPr>
          <p:cNvPr descr="multiple_regression_lecture_files/figure-pptx/unnamed-chunk-8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Collinearity</a:t>
            </a:r>
          </a:p>
        </p:txBody>
      </p:sp>
    </p:spTree>
  </p:cSld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Collinearity — 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Potential predictor variables are often correlated (e.g., morphometrics, nutrients, climatic parameters)</a:t>
            </a:r>
          </a:p>
          <a:p>
            <a:pPr lvl="0"/>
            <a:r>
              <a:rPr/>
              <a:t>Multicollinearity (strong correlation between predictors) causes problems for parameter estimates</a:t>
            </a:r>
          </a:p>
          <a:p>
            <a:pPr lvl="0"/>
            <a:r>
              <a:rPr/>
              <a:t>Severe collinearity causes unstable parameter estimates — a small change in a single value can result in large changes in βₚ estimates</a:t>
            </a:r>
          </a:p>
          <a:p>
            <a:pPr lvl="0"/>
            <a:r>
              <a:rPr/>
              <a:t>Inflates partial-slope error estimates, and causes a loss of power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           elevation   latitude    ant_spp
elevation  1.0000000  0.1787454 -0.5545244
latitude   0.1787454  1.0000000 -0.5879407
ant_spp   -0.5545244 -0.5879407  1.0000000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Why Multiple Regression?</a:t>
            </a:r>
          </a:p>
        </p:txBody>
      </p:sp>
    </p:spTree>
  </p:cSld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Collinearity — Detecting It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Collinearity can be detected by:</a:t>
                </a:r>
              </a:p>
              <a:p>
                <a:pPr lvl="0"/>
                <a:r>
                  <a:rPr b="1"/>
                  <a:t>Variance Inflation Factors (VIF)</a:t>
                </a:r>
                <a:r>
                  <a:rPr/>
                  <a:t>: </a:t>
                </a:r>
                <a14:m>
                  <m:oMath xmlns:m="http://schemas.openxmlformats.org/officeDocument/2006/math">
                    <m:r>
                      <m:t>V</m:t>
                    </m:r>
                    <m:r>
                      <m:t>I</m:t>
                    </m:r>
                    <m:sSub>
                      <m:e>
                        <m:r>
                          <m:t>F</m:t>
                        </m:r>
                      </m:e>
                      <m:sub>
                        <m:sSub>
                          <m:e>
                            <m:r>
                              <m:t>X</m:t>
                            </m:r>
                          </m:e>
                          <m:sub>
                            <m:r>
                              <m:t>j</m:t>
                            </m:r>
                          </m:sub>
                        </m:sSub>
                      </m:sub>
                    </m:sSub>
                    <m:r>
                      <m:rPr>
                        <m:sty m:val="p"/>
                      </m:rPr>
                      <m:t>=</m:t>
                    </m:r>
                    <m:r>
                      <m:t>1</m:t>
                    </m:r>
                    <m:r>
                      <m:rPr>
                        <m:sty m:val="p"/>
                      </m:rPr>
                      <m:t>/</m:t>
                    </m:r>
                    <m:r>
                      <m:rPr>
                        <m:sty m:val="p"/>
                      </m:rPr>
                      <m:t>(</m:t>
                    </m:r>
                    <m:r>
                      <m:t>1</m:t>
                    </m:r>
                    <m:r>
                      <m:rPr>
                        <m:sty m:val="p"/>
                      </m:rPr>
                      <m:t>−</m:t>
                    </m:r>
                    <m:sSup>
                      <m:e>
                        <m:r>
                          <m:t>r</m:t>
                        </m:r>
                      </m:e>
                      <m:sup>
                        <m: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m:t>)</m:t>
                    </m:r>
                  </m:oMath>
                </a14:m>
                <a:r>
                  <a:rPr/>
                  <a:t>; VIF &gt; 10 = bad</a:t>
                </a:r>
              </a:p>
              <a:p>
                <a:pPr lvl="0"/>
                <a:r>
                  <a:rPr/>
                  <a:t>Best/simplest solution: exclude variables that are highly correlated with other variables — they’re probably measuring similar things and are redundant</a:t>
                </a:r>
              </a:p>
            </p:txBody>
          </p:sp>
        </mc:Choice>
      </mc:AlternateContent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A high VIF doesn’t mean your model is “wrong” — it means you can’t trust the </a:t>
            </a:r>
            <a:r>
              <a:rPr sz="2000" i="1"/>
              <a:t>individual</a:t>
            </a:r>
            <a:r>
              <a:rPr sz="2000"/>
              <a:t> partial slopes for the correlated predictors, even if the overall model fits well.</a:t>
            </a:r>
          </a:p>
        </p:txBody>
      </p:sp>
    </p:spTree>
  </p:cSld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Interactions</a:t>
            </a:r>
          </a:p>
        </p:txBody>
      </p:sp>
    </p:spTree>
  </p:cSld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Interactions — Additive vs. Multiplicative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Predictors can be modeled as:</a:t>
                </a:r>
              </a:p>
              <a:p>
                <a:pPr lvl="0"/>
                <a:r>
                  <a:rPr u="sng"/>
                  <a:t>additive</a:t>
                </a:r>
                <a:r>
                  <a:rPr/>
                  <a:t> (effect of temp, plus precip, plus fertility), or</a:t>
                </a:r>
              </a:p>
              <a:p>
                <a:pPr lvl="0"/>
                <a:r>
                  <a:rPr u="sng"/>
                  <a:t>multiplicative (interactive)</a:t>
                </a:r>
              </a:p>
              <a:p>
                <a:pPr lvl="0"/>
                <a:r>
                  <a:rPr b="1"/>
                  <a:t>Interaction:</a:t>
                </a:r>
                <a:r>
                  <a:rPr/>
                  <a:t> the effect of Xᵢ depends on the level of Xⱼ</a:t>
                </a:r>
              </a:p>
              <a:p>
                <a:pPr lvl="0"/>
                <a:r>
                  <a:rPr/>
                  <a:t>The partial slope of Y vs. X₁ is different for different levels of X₂ (and vice versa) — measured by β₃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>
                        <m:e>
                          <m:r>
                            <m:t>y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1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2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ϵ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t> </m:t>
                      </m:r>
                      <m:r>
                        <m:rPr>
                          <m:nor/>
                          <m:sty m:val="p"/>
                        </m:rPr>
                        <m:t>vs.</m:t>
                      </m:r>
                      <m:r>
                        <m:t> </m:t>
                      </m:r>
                      <m:sSub>
                        <m:e>
                          <m:r>
                            <m:t>y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  <m:r>
                        <m:rPr>
                          <m:sty m:val="p"/>
                        </m:rPr>
                        <m:t>=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0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1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2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β</m:t>
                          </m:r>
                        </m:e>
                        <m:sub>
                          <m:r>
                            <m:t>3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1</m:t>
                          </m:r>
                        </m:sub>
                      </m:sSub>
                      <m:sSub>
                        <m:e>
                          <m:r>
                            <m:t>X</m:t>
                          </m:r>
                        </m:e>
                        <m:sub>
                          <m:r>
                            <m:t>i</m:t>
                          </m:r>
                          <m: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m:t>+</m:t>
                      </m:r>
                      <m:sSub>
                        <m:e>
                          <m:r>
                            <m:t>ϵ</m:t>
                          </m:r>
                        </m:e>
                        <m:sub>
                          <m:r>
                            <m:t>i</m:t>
                          </m:r>
                        </m:sub>
                      </m:sSub>
                    </m:oMath>
                  </m:oMathPara>
                </a14:m>
              </a:p>
              <a:p>
                <a:pPr lvl="0" indent="0" marL="0">
                  <a:buNone/>
                </a:pPr>
                <a:r>
                  <a:rPr/>
                  <a:t>This leads to “curvature” of the regression (hyper)plane.</a:t>
                </a:r>
              </a:p>
            </p:txBody>
          </p:sp>
        </mc:Choice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idx="2" sz="half"/>
              </p:nvPr>
            </p:nvSpPr>
            <p:spPr/>
            <p:txBody>
              <a:bodyPr/>
              <a:lstStyle/>
              <a:p>
                <a:pPr lvl="0" indent="0" marL="1270000">
                  <a:buNone/>
                </a:pPr>
                <a:r>
                  <a:rPr sz="2000" b="1"/>
                  <a:t>Tip</a:t>
                </a:r>
              </a:p>
              <a:p>
                <a:pPr lvl="0" indent="0" marL="1270000">
                  <a:buNone/>
                </a:pPr>
                <a:r>
                  <a:rPr sz="2000" b="1"/>
                  <a:t>🖐 Notice</a:t>
                </a:r>
              </a:p>
              <a:p>
                <a:pPr lvl="0" indent="0" marL="1270000">
                  <a:buNone/>
                </a:pPr>
                <a:r>
                  <a:rPr sz="2000"/>
                  <a:t>An interaction term is just another predictor: the product </a:t>
                </a:r>
                <a14:m>
                  <m:oMath xmlns:m="http://schemas.openxmlformats.org/officeDocument/2006/math">
                    <m:sSub>
                      <m:e>
                        <m:r>
                          <m:t>X</m:t>
                        </m:r>
                      </m:e>
                      <m:sub>
                        <m: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m:t>×</m:t>
                    </m:r>
                    <m:sSub>
                      <m:e>
                        <m:r>
                          <m:t>X</m:t>
                        </m:r>
                      </m:e>
                      <m:sub>
                        <m:r>
                          <m:t>2</m:t>
                        </m:r>
                      </m:sub>
                    </m:sSub>
                  </m:oMath>
                </a14:m>
                <a:r>
                  <a:rPr sz="2000"/>
                  <a:t>, fit with its own coefficient β₃.</a:t>
                </a:r>
              </a:p>
            </p:txBody>
          </p:sp>
        </mc:Choice>
      </mc:AlternateContent>
    </p:spTree>
  </p:cSld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Interactions — Curvature of the Regression Plane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Interaction terms lead to “curvature” of the regression (hyper)plane.</a:t>
            </a:r>
          </a:p>
        </p:txBody>
      </p:sp>
      <p:pic>
        <p:nvPicPr>
          <p:cNvPr descr="multiple_regression_lecture_files/figure-pptx/unnamed-chunk-10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Interactions — the Cost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Adding interactions:</a:t>
            </a:r>
          </a:p>
          <a:p>
            <a:pPr lvl="0"/>
            <a:r>
              <a:rPr/>
              <a:t>Means many more predictors (“parameter proliferation”) — 2ⁿ terms are required; 6 parameters = 64 terms, 7 parameters = 128 terms</a:t>
            </a:r>
          </a:p>
          <a:p>
            <a:pPr lvl="0"/>
            <a:r>
              <a:rPr/>
              <a:t>Makes interpretation more complex</a:t>
            </a:r>
          </a:p>
          <a:p>
            <a:pPr lvl="0"/>
            <a:r>
              <a:rPr b="1"/>
              <a:t>When to include interactions? When they make biological sense!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Don’t add interaction terms just to see if they’re significant — with enough predictors, some interaction will hit p &lt; 0.05 by chance alone.</a:t>
            </a:r>
          </a:p>
        </p:txBody>
      </p:sp>
    </p:spTree>
  </p:cSld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Dummy Variables</a:t>
            </a:r>
          </a:p>
        </p:txBody>
      </p:sp>
    </p:spTree>
  </p:cSld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Dummy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Multiple linear regression accommodates continuous and categorical variables (gender, vegetation type, etc.). Categorical vars become “dummy vars”: number of dummy variables = number of categories − 1.</a:t>
            </a:r>
          </a:p>
          <a:p>
            <a:pPr lvl="0"/>
            <a:r>
              <a:rPr b="1"/>
              <a:t>Sex M/F:</a:t>
            </a:r>
            <a:r>
              <a:rPr/>
              <a:t> need 1 dummy var with two values (0, 1)</a:t>
            </a:r>
          </a:p>
          <a:p>
            <a:pPr lvl="0"/>
            <a:r>
              <a:rPr b="1"/>
              <a:t>Fertility L/M/H:</a:t>
            </a:r>
            <a:r>
              <a:rPr/>
              <a:t> need 2 dummy vars, each with two values (0, 1): fert1 (0 if L or H, 1 if M), fert2 (1 if H, 0 if L or M)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121400" y="660400"/>
          <a:ext cx="2781300" cy="447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7100"/>
                <a:gridCol w="927100"/>
                <a:gridCol w="927100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Fertility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fert1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fert2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Low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Med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High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Dummy Variables — the Reference Condition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Coefficients are interpreted relative to a reference condition:</a:t>
            </a:r>
          </a:p>
          <a:p>
            <a:pPr lvl="0"/>
            <a:r>
              <a:rPr/>
              <a:t>R codes dummy variables automatically</a:t>
            </a:r>
          </a:p>
          <a:p>
            <a:pPr lvl="0"/>
            <a:r>
              <a:rPr/>
              <a:t>It picks the “reference” level alphabetically</a:t>
            </a:r>
          </a:p>
          <a:p>
            <a:pPr lvl="0"/>
            <a:r>
              <a:rPr/>
              <a:t>Dummy variables with more than 2 levels add extra predictor variables to the model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121400" y="660400"/>
          <a:ext cx="2781300" cy="447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7100"/>
                <a:gridCol w="927100"/>
                <a:gridCol w="927100"/>
              </a:tblGrid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Fertility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fert1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fert2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Low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Med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High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0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Dummy Variables — Worked Example</a:t>
            </a:r>
          </a:p>
        </p:txBody>
      </p:sp>
      <p:pic>
        <p:nvPicPr>
          <p:cNvPr descr="images/clipboard-3847962697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698500"/>
            <a:ext cx="6007100" cy="3886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0" y="4622800"/>
            <a:ext cx="60071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R console output for a linear model regressing total net primary productivity on mean annual temperature, mean annual precipitation, and a three-level fertility factor (High reference, Low, Med), showing the coefficient table with all predictors highly significant (p &lt; 0.001) and dummy-variable coefficients of 205.16 for Low and 116.33 for Medium fertility relative to High.</a:t>
            </a:r>
          </a:p>
        </p:txBody>
      </p:sp>
      <p:pic>
        <p:nvPicPr>
          <p:cNvPr descr="images/clipboard-3285444079.pn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21400" y="1168400"/>
            <a:ext cx="2781300" cy="29337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Boxplot of net primary productivity by fertility category (High, Low, Med), showing the Low fertility group with the highest median productivity, matching the positive dummy-variable coefficients shown in the accompanying regression output.</a:t>
            </a:r>
          </a:p>
        </p:txBody>
      </p:sp>
    </p:spTree>
  </p:cSld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8 · Comparing Models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multiple linear regression model:</a:t>
            </a:r>
          </a:p>
          <a:p>
            <a:pPr lvl="0"/>
            <a:r>
              <a:rPr/>
              <a:t>Regression parameters</a:t>
            </a:r>
          </a:p>
          <a:p>
            <a:pPr lvl="0"/>
            <a:r>
              <a:rPr/>
              <a:t>Analysis of variance</a:t>
            </a:r>
          </a:p>
          <a:p>
            <a:pPr lvl="0"/>
            <a:r>
              <a:rPr/>
              <a:t>Null hypotheses</a:t>
            </a:r>
          </a:p>
          <a:p>
            <a:pPr lvl="0"/>
            <a:r>
              <a:rPr/>
              <a:t>Explained variance</a:t>
            </a:r>
          </a:p>
          <a:p>
            <a:pPr lvl="0"/>
            <a:r>
              <a:rPr/>
              <a:t>Assumptions and diagnostics</a:t>
            </a:r>
          </a:p>
          <a:p>
            <a:pPr lvl="0"/>
            <a:r>
              <a:rPr/>
              <a:t>Collinearity</a:t>
            </a:r>
          </a:p>
          <a:p>
            <a:pPr lvl="0"/>
            <a:r>
              <a:rPr/>
              <a:t>Interactions</a:t>
            </a:r>
          </a:p>
          <a:p>
            <a:pPr lvl="0"/>
            <a:r>
              <a:rPr/>
              <a:t>Dummy variables</a:t>
            </a:r>
          </a:p>
          <a:p>
            <a:pPr lvl="0"/>
            <a:r>
              <a:rPr/>
              <a:t>Model selection</a:t>
            </a:r>
          </a:p>
          <a:p>
            <a:pPr lvl="0"/>
            <a:r>
              <a:rPr/>
              <a:t>Importance of predictors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Reference</a:t>
            </a:r>
          </a:p>
          <a:p>
            <a:pPr lvl="0" indent="0" marL="1270000">
              <a:buNone/>
            </a:pPr>
            <a:r>
              <a:rPr sz="2000"/>
              <a:t>Whitlock &amp; Schluter, Ch. 17 — Regression, and Gotelli &amp; Ellison, </a:t>
            </a:r>
            <a:r>
              <a:rPr sz="2000" i="1"/>
              <a:t>A Primer of Ecological Statistics</a:t>
            </a:r>
            <a:r>
              <a:rPr sz="2000"/>
              <a:t>, Ch. 9 — Regression, are the core references for this lecture.</a:t>
            </a:r>
          </a:p>
        </p:txBody>
      </p:sp>
    </p:spTree>
  </p:cSld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Comparing Models — 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When you have multiple predictors (and interactions!):</a:t>
            </a:r>
          </a:p>
          <a:p>
            <a:pPr lvl="0"/>
            <a:r>
              <a:rPr/>
              <a:t>How do you choose the “best” model?</a:t>
            </a:r>
          </a:p>
          <a:p>
            <a:pPr lvl="0"/>
            <a:r>
              <a:rPr/>
              <a:t>Which predictors should you include?</a:t>
            </a:r>
          </a:p>
          <a:p>
            <a:pPr lvl="0"/>
            <a:r>
              <a:rPr b="1"/>
              <a:t>Occam’s razor:</a:t>
            </a:r>
            <a:r>
              <a:rPr/>
              <a:t> the “best” model balances complexity with fit to the data</a:t>
            </a:r>
          </a:p>
          <a:p>
            <a:pPr lvl="0"/>
            <a:r>
              <a:rPr/>
              <a:t>To choose: compare “nested” models</a:t>
            </a:r>
          </a:p>
          <a:p>
            <a:pPr lvl="0"/>
            <a:r>
              <a:rPr b="1"/>
              <a:t>Overfitting:</a:t>
            </a:r>
            <a:r>
              <a:rPr/>
              <a:t> getting a high r² just by having more (useless) predictors — so r² alone is not a good way to choose between nested models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Reference</a:t>
            </a:r>
          </a:p>
          <a:p>
            <a:pPr lvl="0" indent="0" marL="1270000">
              <a:buNone/>
            </a:pPr>
            <a:r>
              <a:rPr sz="2000"/>
              <a:t>Whitlock &amp; Schluter, Ch. 17, covers model comparison and selection for regression.</a:t>
            </a:r>
          </a:p>
        </p:txBody>
      </p:sp>
    </p:spTree>
  </p:cSld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Comparing Models — Penalizing Complexity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Need to account for the increase in fit that comes just from added predictors:</a:t>
            </a:r>
          </a:p>
          <a:p>
            <a:pPr lvl="0"/>
            <a:r>
              <a:rPr/>
              <a:t>Adjusted r²</a:t>
            </a:r>
          </a:p>
          <a:p>
            <a:pPr lvl="0"/>
            <a:r>
              <a:rPr/>
              <a:t>Akaike’s Information Criterion (AIC)</a:t>
            </a:r>
          </a:p>
          <a:p>
            <a:pPr lvl="0"/>
            <a:r>
              <a:rPr/>
              <a:t>Both “penalize” models for extra predictors</a:t>
            </a:r>
          </a:p>
          <a:p>
            <a:pPr lvl="0"/>
            <a:r>
              <a:rPr/>
              <a:t>Higher adjusted r² and lower AIC are better when comparing models (p = predictors, n = sample size)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idx="2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m:rPr>
                          <m:nor/>
                          <m:sty m:val="p"/>
                        </m:rPr>
                        <m:t>Adjusted </m:t>
                      </m:r>
                      <m:sSup>
                        <m:e>
                          <m:r>
                            <m:t>r</m:t>
                          </m:r>
                        </m:e>
                        <m:sup>
                          <m:r>
                            <m:t>2</m:t>
                          </m:r>
                        </m:sup>
                      </m:sSup>
                      <m:r>
                        <m:rPr>
                          <m:sty m:val="p"/>
                        </m:rPr>
                        <m:t>=</m:t>
                      </m:r>
                      <m:r>
                        <m:t>1</m:t>
                      </m:r>
                      <m:r>
                        <m:rPr>
                          <m:sty m:val="p"/>
                        </m:rPr>
                        <m:t>−</m:t>
                      </m:r>
                      <m:f>
                        <m:fPr>
                          <m:type m:val="bar"/>
                        </m:fPr>
                        <m:num>
                          <m:r>
                            <m:t>S</m:t>
                          </m:r>
                          <m:sSub>
                            <m:e>
                              <m:r>
                                <m:t>S</m:t>
                              </m:r>
                            </m:e>
                            <m:sub>
                              <m:r>
                                <m:t>R</m:t>
                              </m:r>
                              <m:r>
                                <m:t>e</m:t>
                              </m:r>
                              <m:r>
                                <m:t>s</m:t>
                              </m:r>
                              <m:r>
                                <m:t>i</m:t>
                              </m:r>
                              <m:r>
                                <m:t>d</m:t>
                              </m:r>
                              <m:r>
                                <m:t>u</m:t>
                              </m:r>
                              <m:r>
                                <m:t>a</m:t>
                              </m:r>
                              <m:r>
                                <m:t>l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m:t>/</m:t>
                          </m:r>
                          <m:r>
                            <m:rPr>
                              <m:sty m:val="p"/>
                            </m:rPr>
                            <m:t>(</m:t>
                          </m:r>
                          <m:r>
                            <m:t>n</m:t>
                          </m:r>
                          <m:r>
                            <m:rPr>
                              <m:sty m:val="p"/>
                            </m:rPr>
                            <m:t>−</m:t>
                          </m:r>
                          <m:r>
                            <m:rPr>
                              <m:sty m:val="p"/>
                            </m:rPr>
                            <m:t>(</m:t>
                          </m:r>
                          <m:r>
                            <m:t>p</m:t>
                          </m:r>
                          <m:r>
                            <m:rPr>
                              <m:sty m:val="p"/>
                            </m:rPr>
                            <m:t>+</m:t>
                          </m:r>
                          <m:r>
                            <m:t>1</m:t>
                          </m:r>
                          <m:r>
                            <m:rPr>
                              <m:sty m:val="p"/>
                            </m:rPr>
                            <m:t>)</m:t>
                          </m:r>
                          <m:r>
                            <m:rPr>
                              <m:sty m:val="p"/>
                            </m:rPr>
                            <m:t>)</m:t>
                          </m:r>
                        </m:num>
                        <m:den>
                          <m:r>
                            <m:t>S</m:t>
                          </m:r>
                          <m:sSub>
                            <m:e>
                              <m:r>
                                <m:t>S</m:t>
                              </m:r>
                            </m:e>
                            <m:sub>
                              <m:r>
                                <m:t>T</m:t>
                              </m:r>
                              <m:r>
                                <m:t>o</m:t>
                              </m:r>
                              <m:r>
                                <m:t>t</m:t>
                              </m:r>
                              <m:r>
                                <m:t>a</m:t>
                              </m:r>
                              <m:r>
                                <m:t>l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m:t>/</m:t>
                          </m:r>
                          <m:r>
                            <m:rPr>
                              <m:sty m:val="p"/>
                            </m:rPr>
                            <m:t>(</m:t>
                          </m:r>
                          <m:r>
                            <m:t>n</m:t>
                          </m:r>
                          <m:r>
                            <m:rPr>
                              <m:sty m:val="p"/>
                            </m:rPr>
                            <m:t>−</m:t>
                          </m:r>
                          <m:r>
                            <m:t>1</m:t>
                          </m:r>
                          <m:r>
                            <m:rPr>
                              <m:sty m:val="p"/>
                            </m:rPr>
                            <m:t>)</m:t>
                          </m:r>
                        </m:den>
                      </m:f>
                    </m:oMath>
                  </m:oMathPara>
                </a14:m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m:rPr>
                          <m:nor/>
                          <m:sty m:val="p"/>
                        </m:rPr>
                        <m:t>AIC</m:t>
                      </m:r>
                      <m:r>
                        <m:rPr>
                          <m:sty m:val="p"/>
                        </m:rPr>
                        <m:t>=</m:t>
                      </m:r>
                      <m:r>
                        <m:t>n</m:t>
                      </m:r>
                      <m:r>
                        <m:rPr>
                          <m:sty m:val="p"/>
                        </m:rPr>
                        <m:t>[</m:t>
                      </m:r>
                      <m:r>
                        <m:rPr>
                          <m:sty m:val="p"/>
                        </m:rPr>
                        <m:t>ln</m:t>
                      </m:r>
                      <m:r>
                        <m:rPr>
                          <m:sty m:val="p"/>
                        </m:rPr>
                        <m:t>(</m:t>
                      </m:r>
                      <m:r>
                        <m:t>S</m:t>
                      </m:r>
                      <m:sSub>
                        <m:e>
                          <m:r>
                            <m:t>S</m:t>
                          </m:r>
                        </m:e>
                        <m:sub>
                          <m:r>
                            <m:t>R</m:t>
                          </m:r>
                          <m:r>
                            <m:t>e</m:t>
                          </m:r>
                          <m:r>
                            <m:t>s</m:t>
                          </m:r>
                          <m:r>
                            <m:t>i</m:t>
                          </m:r>
                          <m:r>
                            <m:t>d</m:t>
                          </m:r>
                          <m:r>
                            <m:t>u</m:t>
                          </m:r>
                          <m:r>
                            <m:t>a</m:t>
                          </m:r>
                          <m:r>
                            <m:t>l</m:t>
                          </m:r>
                        </m:sub>
                      </m:sSub>
                      <m:r>
                        <m:rPr>
                          <m:sty m:val="p"/>
                        </m:rPr>
                        <m:t>)</m:t>
                      </m:r>
                      <m:r>
                        <m:rPr>
                          <m:sty m:val="p"/>
                        </m:rPr>
                        <m:t>]</m:t>
                      </m:r>
                      <m:r>
                        <m:rPr>
                          <m:sty m:val="p"/>
                        </m:rPr>
                        <m:t>+</m:t>
                      </m:r>
                      <m:r>
                        <m:t>2</m:t>
                      </m:r>
                      <m:r>
                        <m:rPr>
                          <m:sty m:val="p"/>
                        </m:rPr>
                        <m:t>(</m:t>
                      </m:r>
                      <m:r>
                        <m:t>p</m:t>
                      </m:r>
                      <m:r>
                        <m:rPr>
                          <m:sty m:val="p"/>
                        </m:rPr>
                        <m:t>+</m:t>
                      </m:r>
                      <m:r>
                        <m:t>1</m:t>
                      </m:r>
                      <m:r>
                        <m:rPr>
                          <m:sty m:val="p"/>
                        </m:rPr>
                        <m:t>)</m:t>
                      </m:r>
                      <m:r>
                        <m:rPr>
                          <m:sty m:val="p"/>
                        </m:rPr>
                        <m:t>−</m:t>
                      </m:r>
                      <m:r>
                        <m:t>n</m:t>
                      </m:r>
                      <m:r>
                        <m:rPr>
                          <m:sty m:val="p"/>
                        </m:rPr>
                        <m:t>ln</m:t>
                      </m:r>
                      <m:r>
                        <m:rPr>
                          <m:sty m:val="p"/>
                        </m:rPr>
                        <m:t>(</m:t>
                      </m:r>
                      <m:r>
                        <m:t>n</m:t>
                      </m:r>
                      <m:r>
                        <m:rPr>
                          <m:sty m:val="p"/>
                        </m:rPr>
                        <m:t>)</m:t>
                      </m:r>
                    </m:oMath>
                  </m:oMathPara>
                </a14:m>
              </a:p>
            </p:txBody>
          </p:sp>
        </mc:Choice>
      </mc:AlternateContent>
    </p:spTree>
  </p:cSld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Comparing Models — How to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Can fit all possible models, then compare AICs or adjusted r² — tedious with lots of predictors</a:t>
            </a:r>
          </a:p>
          <a:p>
            <a:pPr lvl="0"/>
            <a:r>
              <a:rPr/>
              <a:t>Automated forward (and backward) stepwise procedures: start with no terms (or all terms), add (remove) the term with the largest (smallest) partial F statistic</a:t>
            </a:r>
          </a:p>
          <a:p>
            <a:pPr lvl="0"/>
            <a:r>
              <a:rPr/>
              <a:t>We will use a manual form of backward selection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/>
              <a:t>Automated stepwise selection is convenient but controversial — it can overfit and doesn’t know which predictors make biological sense. Manual, hypothesis-driven selection is usually better for a small model.</a:t>
            </a:r>
          </a:p>
        </p:txBody>
      </p:sp>
    </p:spTree>
  </p:cSld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Comparing Models — the Full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
========== FULL MODEL (Both Variables) ==========</a:t>
            </a:r>
          </a:p>
          <a:p>
            <a:pPr lvl="0" indent="0">
              <a:buNone/>
            </a:pPr>
            <a:r>
              <a:rPr>
                <a:latin typeface="Courier"/>
              </a:rPr>
              <a:t>
Call:
lm(formula = ant_spp ~ elevation + latitude, data = ant_df)
Residuals:
    Min      1Q  Median      3Q     Max 
-6.1180 -2.3759  0.3218  1.9070  5.8369 
Coefficients:
            Estimate Std. Error t value Pr(&gt;|t|)   
(Intercept) 98.49651   26.50701   3.716  0.00147 **
elevation   -0.01226    0.00411  -2.983  0.00765 **
latitude    -2.00981    0.61956  -3.244  0.00427 **
---
Signif. codes:  0 '***' 0.001 '**' 0.01 '*' 0.05 '.' 0.1 ' ' 1
Residual standard error: 3.022 on 19 degrees of freedom
Multiple R-squared:  0.5543,    Adjusted R-squared:  0.5074 
F-statistic: 11.82 on 2 and 19 DF,  p-value: 0.000463</a:t>
            </a:r>
          </a:p>
        </p:txBody>
      </p:sp>
    </p:spTree>
  </p:cSld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Comparing Models — Elevation Only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
========== ELEVATION ONLY MODEL ==========</a:t>
            </a:r>
          </a:p>
          <a:p>
            <a:pPr lvl="0" indent="0">
              <a:buNone/>
            </a:pPr>
            <a:r>
              <a:rPr>
                <a:latin typeface="Courier"/>
              </a:rPr>
              <a:t>
Call:
lm(formula = ant_spp ~ elevation, data = ant_df)
Residuals:
    Min      1Q  Median      3Q     Max 
-4.9010 -2.6947 -0.9502  2.9657  7.6363 
Coefficients:
             Estimate Std. Error t value Pr(&gt;|t|)    
(Intercept) 12.589088   1.385615   9.086 1.55e-08 ***
elevation   -0.014641   0.004913  -2.980   0.0074 ** 
---
Signif. codes:  0 '***' 0.001 '**' 0.01 '*' 0.05 '.' 0.1 ' ' 1
Residual standard error: 3.671 on 20 degrees of freedom
Multiple R-squared:  0.3075,    Adjusted R-squared:  0.2729 
F-statistic: 8.881 on 1 and 20 DF,  p-value: 0.0074</a:t>
            </a:r>
          </a:p>
        </p:txBody>
      </p:sp>
    </p:spTree>
  </p:cSld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Comparing Models — Latitude Only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
========== LATITUDE ONLY MODEL ==========</a:t>
            </a:r>
          </a:p>
          <a:p>
            <a:pPr lvl="0" indent="0">
              <a:buNone/>
            </a:pPr>
            <a:r>
              <a:rPr>
                <a:latin typeface="Courier"/>
              </a:rPr>
              <a:t>
Call:
lm(formula = ant_spp ~ latitude, data = ant_df)
Residuals:
    Min      1Q  Median      3Q     Max 
-6.2223 -2.1188  0.0599  2.1267  6.4990 
Coefficients:
            Estimate Std. Error t value Pr(&gt;|t|)   
(Intercept) 109.8532    30.9803   3.546  0.00203 **
latitude     -2.3401     0.7199  -3.251  0.00401 **
---
Signif. codes:  0 '***' 0.001 '**' 0.01 '*' 0.05 '.' 0.1 ' ' 1
Residual standard error: 3.569 on 20 degrees of freedom
Multiple R-squared:  0.3457,    Adjusted R-squared:  0.313 
F-statistic: 10.57 on 1 and 20 DF,  p-value: 0.004006</a:t>
            </a:r>
          </a:p>
        </p:txBody>
      </p:sp>
    </p:spTree>
  </p:cSld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Comparing Models — Putting It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
========== MODEL COMPARISON TABLE ==========</a:t>
            </a:r>
          </a:p>
          <a:p>
            <a:pPr lvl="0" indent="0">
              <a:buNone/>
            </a:pPr>
            <a:r>
              <a:rPr>
                <a:latin typeface="Courier"/>
              </a:rPr>
              <a:t>           Model Adjusted_R2      AIC R2_vs_Full AIC_vs_Full
1 Both Variables   0.5074180 115.8646  0.0000000    0.000000
2 Elevation Only   0.2728722 123.5608 -0.2345459    7.696164
3  Latitude Only   0.3129580 122.3132 -0.1944600    6.448613</a:t>
            </a:r>
          </a:p>
          <a:p>
            <a:pPr lvl="0" indent="0">
              <a:buNone/>
            </a:pPr>
            <a:r>
              <a:rPr>
                <a:latin typeface="Courier"/>
              </a:rPr>
              <a:t>
========== KEY FINDINGS ==========</a:t>
            </a:r>
          </a:p>
          <a:p>
            <a:pPr lvl="0" indent="0">
              <a:buNone/>
            </a:pPr>
            <a:r>
              <a:rPr>
                <a:latin typeface="Courier"/>
              </a:rPr>
              <a:t>Full Model AIC: 115.86 (Adjusted R^2: 0.5074)</a:t>
            </a:r>
          </a:p>
          <a:p>
            <a:pPr lvl="0" indent="0">
              <a:buNone/>
            </a:pPr>
            <a:r>
              <a:rPr>
                <a:latin typeface="Courier"/>
              </a:rPr>
              <a:t>Elevation Only AIC: 123.56 (Adjusted R^2: 0.2729)</a:t>
            </a:r>
          </a:p>
          <a:p>
            <a:pPr lvl="0" indent="0">
              <a:buNone/>
            </a:pPr>
            <a:r>
              <a:rPr>
                <a:latin typeface="Courier"/>
              </a:rPr>
              <a:t>Latitude Only AIC: 122.31 (Adjusted R^2: 0.3130)</a:t>
            </a:r>
          </a:p>
          <a:p>
            <a:pPr lvl="0" indent="0">
              <a:buNone/>
            </a:pPr>
            <a:r>
              <a:rPr>
                <a:latin typeface="Courier"/>
              </a:rPr>
              <a:t>
--- Differences from Full Model ---</a:t>
            </a:r>
          </a:p>
          <a:p>
            <a:pPr lvl="0" indent="0">
              <a:buNone/>
            </a:pPr>
            <a:r>
              <a:rPr>
                <a:latin typeface="Courier"/>
              </a:rPr>
              <a:t>Removing latitude: AIC increases by 7.70, Adj R^2 decreases by -0.2345</a:t>
            </a:r>
          </a:p>
          <a:p>
            <a:pPr lvl="0" indent="0">
              <a:buNone/>
            </a:pPr>
            <a:r>
              <a:rPr>
                <a:latin typeface="Courier"/>
              </a:rPr>
              <a:t>Removing elevation: AIC increases by 6.45, Adj R^2 decreases by -0.1945</a:t>
            </a:r>
          </a:p>
          <a:p>
            <a:pPr lvl="0" indent="0">
              <a:buNone/>
            </a:pPr>
            <a:r>
              <a:rPr>
                <a:latin typeface="Courier"/>
              </a:rPr>
              <a:t>
========== CONCLUSION ==========</a:t>
            </a:r>
          </a:p>
          <a:p>
            <a:pPr lvl="0" indent="0">
              <a:buNone/>
            </a:pPr>
            <a:r>
              <a:rPr>
                <a:latin typeface="Courier"/>
              </a:rPr>
              <a:t>Full model has LOWEST AIC (best fit)</a:t>
            </a:r>
          </a:p>
          <a:p>
            <a:pPr lvl="0" indent="0">
              <a:buNone/>
            </a:pPr>
            <a:r>
              <a:rPr>
                <a:latin typeface="Courier"/>
              </a:rPr>
              <a:t>Full model has HIGHEST Adjusted R^2 (explains most variance)</a:t>
            </a:r>
          </a:p>
          <a:p>
            <a:pPr lvl="0" indent="0">
              <a:buNone/>
            </a:pPr>
            <a:r>
              <a:rPr>
                <a:latin typeface="Courier"/>
              </a:rPr>
              <a:t>Removing either variable worsens model performance</a:t>
            </a:r>
          </a:p>
          <a:p>
            <a:pPr lvl="0" indent="0">
              <a:buNone/>
            </a:pPr>
            <a:r>
              <a:rPr>
                <a:latin typeface="Courier"/>
              </a:rPr>
              <a:t>
Both elevation and latitude are important predictors of ant species diversity!</a:t>
            </a:r>
          </a:p>
        </p:txBody>
      </p:sp>
    </p:spTree>
  </p:cSld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9 · Relative Importance of Predictors</a:t>
            </a:r>
          </a:p>
        </p:txBody>
      </p:sp>
    </p:spTree>
  </p:cSld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How Important Is Each Predictor?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Usually we want to know the relative importance of predictors in explaining Y. Three general approaches:</a:t>
            </a:r>
          </a:p>
          <a:p>
            <a:pPr lvl="0"/>
            <a:r>
              <a:rPr/>
              <a:t>Using F-tests (or t-tests) on partial regression slopes</a:t>
            </a:r>
          </a:p>
          <a:p>
            <a:pPr lvl="0"/>
            <a:r>
              <a:rPr/>
              <a:t>Using the coefficient of partial determination</a:t>
            </a:r>
          </a:p>
          <a:p>
            <a:pPr lvl="0"/>
            <a:r>
              <a:rPr/>
              <a:t>Using standardized partial regression slopes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None of these three approaches is “the” right answer — each answers a slightly different question about importance.</a:t>
            </a:r>
          </a:p>
        </p:txBody>
      </p:sp>
    </p:spTree>
  </p:cSld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Approach 1 — F-Tests on Partial Slopes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Using F-tests (or t-tests) on partial regression slopes:</a:t>
            </a:r>
          </a:p>
          <a:p>
            <a:pPr lvl="0"/>
            <a:r>
              <a:rPr/>
              <a:t>Conduct F-tests of H₀ that each partial regression slope = 0</a:t>
            </a:r>
          </a:p>
          <a:p>
            <a:pPr lvl="0"/>
            <a:r>
              <a:rPr/>
              <a:t>If you cannot reject H₀, discard the predictor</a:t>
            </a:r>
          </a:p>
          <a:p>
            <a:pPr lvl="0"/>
            <a:r>
              <a:rPr/>
              <a:t>Can get additional clues from the relative size of F-values</a:t>
            </a:r>
          </a:p>
          <a:p>
            <a:pPr lvl="0"/>
            <a:r>
              <a:rPr/>
              <a:t>Does </a:t>
            </a:r>
            <a:r>
              <a:rPr b="1"/>
              <a:t>not</a:t>
            </a:r>
            <a:r>
              <a:rPr/>
              <a:t> tell us the absolute importance of a predictor — you usually cannot directly compare slope parameters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Warning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A bigger F-value doesn’t automatically mean a “more important” predictor if the predictors are on very different scales.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When Do We Need More Than One Predictor?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if there’s more than one predictor (X) variable?</a:t>
            </a:r>
          </a:p>
          <a:p>
            <a:pPr lvl="0"/>
            <a:r>
              <a:rPr/>
              <a:t>If predictors are continuous</a:t>
            </a:r>
          </a:p>
          <a:p>
            <a:pPr lvl="0"/>
            <a:r>
              <a:rPr/>
              <a:t>A mix between categorical and continuous</a:t>
            </a:r>
          </a:p>
          <a:p>
            <a:pPr lvl="0"/>
            <a:r>
              <a:rPr/>
              <a:t>We can use multiple linear regression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121400" y="660400"/>
          <a:ext cx="2781300" cy="447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7100"/>
                <a:gridCol w="927100"/>
                <a:gridCol w="927100"/>
              </a:tblGrid>
              <a:tr h="0">
                <a:tc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Continuous 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Categorical X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/>
                        <a:t>Continuous 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Regression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ANOVA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 b="1"/>
                        <a:t>Categorical Y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Logistic regression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</a:tc>
              </a:tr>
            </a:tbl>
          </a:graphicData>
        </a:graphic>
      </p:graphicFrame>
    </p:spTree>
  </p:cSld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Approach 2 — Coefficient of Partial Determination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 sz="half"/>
              </p:nvPr>
            </p:nvSpPr>
            <p:spPr/>
            <p:txBody>
              <a:bodyPr/>
              <a:lstStyle/>
              <a:p>
                <a:pPr lvl="0" indent="0" marL="0">
                  <a:buNone/>
                </a:pPr>
                <a:r>
                  <a:rPr/>
                  <a:t>The reduction in variation of Y due to adding predictor Xⱼ:</a:t>
                </a:r>
              </a:p>
              <a:p>
                <a:pPr lvl="0" indent="0" marL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sSubSup>
                        <m:e>
                          <m:r>
                            <m:t>r</m:t>
                          </m:r>
                        </m:e>
                        <m:sub>
                          <m:sSub>
                            <m:e>
                              <m:r>
                                <m:t>X</m:t>
                              </m:r>
                            </m:e>
                            <m:sub>
                              <m:r>
                                <m:t>j</m:t>
                              </m:r>
                            </m:sub>
                          </m:sSub>
                        </m:sub>
                        <m:sup>
                          <m:r>
                            <m:t>2</m:t>
                          </m:r>
                        </m:sup>
                      </m:sSubSup>
                      <m:r>
                        <m:rPr>
                          <m:sty m:val="p"/>
                        </m:rPr>
                        <m:t>=</m:t>
                      </m:r>
                      <m:f>
                        <m:fPr>
                          <m:type m:val="bar"/>
                        </m:fPr>
                        <m:num>
                          <m:r>
                            <m:t>S</m:t>
                          </m:r>
                          <m:sSub>
                            <m:e>
                              <m:r>
                                <m:t>S</m:t>
                              </m:r>
                            </m:e>
                            <m:sub>
                              <m:r>
                                <m:t>E</m:t>
                              </m:r>
                              <m:r>
                                <m:t>x</m:t>
                              </m:r>
                              <m:r>
                                <m:t>t</m:t>
                              </m:r>
                              <m:r>
                                <m:t>r</m:t>
                              </m:r>
                              <m:r>
                                <m:t>a</m:t>
                              </m:r>
                            </m:sub>
                          </m:sSub>
                        </m:num>
                        <m:den>
                          <m:r>
                            <m:t>R</m:t>
                          </m:r>
                          <m:r>
                            <m:t>e</m:t>
                          </m:r>
                          <m:r>
                            <m:t>d</m:t>
                          </m:r>
                          <m:r>
                            <m:t>u</m:t>
                          </m:r>
                          <m:r>
                            <m:t>c</m:t>
                          </m:r>
                          <m:r>
                            <m:t>e</m:t>
                          </m:r>
                          <m:r>
                            <m:t>d</m:t>
                          </m:r>
                          <m:r>
                            <m:t> </m:t>
                          </m:r>
                          <m:r>
                            <m:t>S</m:t>
                          </m:r>
                          <m:sSub>
                            <m:e>
                              <m:r>
                                <m:t>S</m:t>
                              </m:r>
                            </m:e>
                            <m:sub>
                              <m:r>
                                <m:t>R</m:t>
                              </m:r>
                              <m:r>
                                <m:t>e</m:t>
                              </m:r>
                              <m:r>
                                <m:t>s</m:t>
                              </m:r>
                              <m:r>
                                <m:t>i</m:t>
                              </m:r>
                              <m:r>
                                <m:t>d</m:t>
                              </m:r>
                              <m:r>
                                <m:t>u</m:t>
                              </m:r>
                              <m:r>
                                <m:t>a</m:t>
                              </m:r>
                              <m:r>
                                <m:t>l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</a:p>
              <a:p>
                <a:pPr lvl="0"/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E</m:t>
                        </m:r>
                        <m:r>
                          <m:t>x</m:t>
                        </m:r>
                        <m:r>
                          <m:t>t</m:t>
                        </m:r>
                        <m:r>
                          <m:t>r</m:t>
                        </m:r>
                        <m:r>
                          <m:t>a</m:t>
                        </m:r>
                      </m:sub>
                    </m:sSub>
                  </m:oMath>
                </a14:m>
                <a:r>
                  <a:rPr/>
                  <a:t> = increase in </a:t>
                </a:r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r</m:t>
                        </m:r>
                        <m:r>
                          <m:t>e</m:t>
                        </m:r>
                        <m:r>
                          <m:t>g</m:t>
                        </m:r>
                        <m:r>
                          <m:t>r</m:t>
                        </m:r>
                        <m:r>
                          <m:t>e</m:t>
                        </m:r>
                        <m:r>
                          <m:t>s</m:t>
                        </m:r>
                        <m:r>
                          <m:t>s</m:t>
                        </m:r>
                        <m:r>
                          <m:t>i</m:t>
                        </m:r>
                        <m:r>
                          <m:t>o</m:t>
                        </m:r>
                        <m:r>
                          <m:t>n</m:t>
                        </m:r>
                      </m:sub>
                    </m:sSub>
                  </m:oMath>
                </a14:m>
                <a:r>
                  <a:rPr/>
                  <a:t> when Xⱼ is added to the model</a:t>
                </a:r>
              </a:p>
              <a:p>
                <a:pPr lvl="0"/>
                <a:r>
                  <a:rPr/>
                  <a:t>Reduced </a:t>
                </a:r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r</m:t>
                        </m:r>
                        <m:r>
                          <m:t>e</m:t>
                        </m:r>
                        <m:r>
                          <m:t>s</m:t>
                        </m:r>
                        <m:r>
                          <m:t>i</m:t>
                        </m:r>
                        <m:r>
                          <m:t>d</m:t>
                        </m:r>
                        <m:r>
                          <m:t>u</m:t>
                        </m:r>
                        <m:r>
                          <m:t>a</m:t>
                        </m:r>
                        <m:r>
                          <m:t>l</m:t>
                        </m:r>
                      </m:sub>
                    </m:sSub>
                  </m:oMath>
                </a14:m>
                <a:r>
                  <a:rPr/>
                  <a:t> is the unexplained SS from the model </a:t>
                </a:r>
                <a:r>
                  <a:rPr i="1"/>
                  <a:t>without</a:t>
                </a:r>
                <a:r>
                  <a:rPr/>
                  <a:t> Xⱼ</a:t>
                </a:r>
              </a:p>
            </p:txBody>
          </p:sp>
        </mc:Choice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idx="2" sz="half"/>
              </p:nvPr>
            </p:nvSpPr>
            <p:spPr/>
            <p:txBody>
              <a:bodyPr/>
              <a:lstStyle/>
              <a:p>
                <a:pPr lvl="0" indent="0" marL="1270000">
                  <a:buNone/>
                </a:pPr>
                <a:r>
                  <a:rPr sz="2000" b="1"/>
                  <a:t>Tip</a:t>
                </a:r>
              </a:p>
              <a:p>
                <a:pPr lvl="0" indent="0" marL="1270000">
                  <a:buNone/>
                </a:pPr>
                <a:r>
                  <a:rPr sz="2000" b="1"/>
                  <a:t>🖐 Notice</a:t>
                </a:r>
              </a:p>
              <a:p>
                <a:pPr lvl="0" indent="0" marL="1270000">
                  <a:buNone/>
                </a:pPr>
                <a:r>
                  <a:rPr sz="2000"/>
                  <a:t>This is the same </a:t>
                </a:r>
                <a14:m>
                  <m:oMath xmlns:m="http://schemas.openxmlformats.org/officeDocument/2006/math">
                    <m:r>
                      <m:t>S</m:t>
                    </m:r>
                    <m:sSub>
                      <m:e>
                        <m:r>
                          <m:t>S</m:t>
                        </m:r>
                      </m:e>
                      <m:sub>
                        <m:r>
                          <m:t>E</m:t>
                        </m:r>
                        <m:r>
                          <m:t>x</m:t>
                        </m:r>
                        <m:r>
                          <m:t>t</m:t>
                        </m:r>
                        <m:r>
                          <m:t>r</m:t>
                        </m:r>
                        <m:r>
                          <m:t>a</m:t>
                        </m:r>
                      </m:sub>
                    </m:sSub>
                  </m:oMath>
                </a14:m>
                <a:r>
                  <a:rPr sz="2000"/>
                  <a:t> logic from the partial F-test earlier — just expressed as a proportion of variance instead of an F-ratio.</a:t>
                </a:r>
              </a:p>
            </p:txBody>
          </p:sp>
        </mc:Choice>
      </mc:AlternateContent>
    </p:spTree>
  </p:cSld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Approach 3 — Standardized Partial Regression Slopes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Predictors on different scales cannot be directly compared — why?</a:t>
            </a:r>
          </a:p>
          <a:p>
            <a:pPr lvl="0"/>
            <a:r>
              <a:rPr/>
              <a:t>Standardize all variables (mean = 0, SD = 1)</a:t>
            </a:r>
          </a:p>
          <a:p>
            <a:pPr lvl="0"/>
            <a:r>
              <a:rPr/>
              <a:t>Scales are then identical, and a larger standardized partial slope means a more important variable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Standardizing puts every predictor in “SD units,” so a slope of 0.5 always means “half an SD change in Y per SD change in X” — directly comparable across predictors.</a:t>
            </a:r>
          </a:p>
        </p:txBody>
      </p:sp>
    </p:spTree>
  </p:cSld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Partial Eta Squared and Delta R²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Using partial r² values — </a:t>
            </a:r>
            <a:r>
              <a:rPr b="1"/>
              <a:t>partial eta squared (pEta²):</a:t>
            </a:r>
          </a:p>
          <a:p>
            <a:pPr lvl="0"/>
            <a:r>
              <a:rPr b="1"/>
              <a:t>Elevation: 0.3189 (31.9%)</a:t>
            </a:r>
            <a:r>
              <a:rPr/>
              <a:t> — elevation explains 31.9% of the variance </a:t>
            </a:r>
            <a:r>
              <a:rPr i="1"/>
              <a:t>after controlling for latitude</a:t>
            </a:r>
          </a:p>
          <a:p>
            <a:pPr lvl="0"/>
            <a:r>
              <a:rPr b="1"/>
              <a:t>Latitude: 0.3564 (35.6%)</a:t>
            </a:r>
            <a:r>
              <a:rPr/>
              <a:t> — latitude explains 35.6% of the variance </a:t>
            </a:r>
            <a:r>
              <a:rPr i="1"/>
              <a:t>after controlling for elevation</a:t>
            </a:r>
          </a:p>
          <a:p>
            <a:pPr lvl="0"/>
            <a:r>
              <a:rPr/>
              <a:t>Both are important predictors! Latitude is slightly stronger</a:t>
            </a:r>
          </a:p>
          <a:p>
            <a:pPr lvl="0" indent="0" marL="0">
              <a:buNone/>
            </a:pPr>
            <a:r>
              <a:rPr b="1"/>
              <a:t>Delta R² (semi-partial R²):</a:t>
            </a:r>
          </a:p>
          <a:p>
            <a:pPr lvl="0"/>
            <a:r>
              <a:rPr/>
              <a:t>Elevation: 0.2087 — if you removed elevation, R² would drop by 20.9%</a:t>
            </a:r>
          </a:p>
          <a:p>
            <a:pPr lvl="0"/>
            <a:r>
              <a:rPr/>
              <a:t>Latitude: 0.2468 — if you removed latitude, R² would drop by 24.7%</a:t>
            </a:r>
          </a:p>
          <a:p>
            <a:pPr lvl="0"/>
            <a:r>
              <a:rPr/>
              <a:t>Shows the </a:t>
            </a:r>
            <a:r>
              <a:rPr i="1"/>
              <a:t>unique</a:t>
            </a:r>
            <a:r>
              <a:rPr/>
              <a:t> contribution of each predictor to the total variance explained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
== Type II ANOVA (car package) ==</a:t>
            </a:r>
          </a:p>
          <a:p>
            <a:pPr lvl="0" indent="0">
              <a:buNone/>
            </a:pPr>
            <a:r>
              <a:rPr>
                <a:latin typeface="Courier"/>
              </a:rPr>
              <a:t>Anova Table (Type II tests)
Response: ant_spp
           Sum Sq Df F value   Pr(&gt;F)   
elevation  81.224  1  8.8955 0.007652 **
latitude   96.085  1 10.5231 0.004272 **
Residuals 173.487 19                    
---
Signif. codes:  0 '***' 0.001 '**' 0.01 '*' 0.05 '.' 0.1 ' ' 1</a:t>
            </a:r>
          </a:p>
          <a:p>
            <a:pPr lvl="0" indent="0">
              <a:buNone/>
            </a:pPr>
            <a:r>
              <a:rPr>
                <a:latin typeface="Courier"/>
              </a:rPr>
              <a:t>== Coefficients Table ==</a:t>
            </a:r>
          </a:p>
          <a:p>
            <a:pPr lvl="0" indent="0">
              <a:buNone/>
            </a:pPr>
            <a:r>
              <a:rPr>
                <a:latin typeface="Courier"/>
              </a:rPr>
              <a:t> Coefficients    SSR df pEta_sqr dR_sqr
    elevation  81.22  1   0.3189 0.2087
     latitude  96.09  1   0.3564 0.2468
    Residuals 173.49 19   0.5000 0.4457</a:t>
            </a:r>
          </a:p>
          <a:p>
            <a:pPr lvl="0" indent="0">
              <a:buNone/>
            </a:pPr>
            <a:r>
              <a:rPr>
                <a:latin typeface="Courier"/>
              </a:rPr>
              <a:t>
== Summary Statistics ==</a:t>
            </a:r>
          </a:p>
          <a:p>
            <a:pPr lvl="0" indent="0">
              <a:buNone/>
            </a:pPr>
            <a:r>
              <a:rPr>
                <a:latin typeface="Courier"/>
              </a:rPr>
              <a:t>SSE: 173.5</a:t>
            </a:r>
          </a:p>
          <a:p>
            <a:pPr lvl="0" indent="0">
              <a:buNone/>
            </a:pPr>
            <a:r>
              <a:rPr>
                <a:latin typeface="Courier"/>
              </a:rPr>
              <a:t>SST: 389.3</a:t>
            </a:r>
          </a:p>
          <a:p>
            <a:pPr lvl="0" indent="0">
              <a:buNone/>
            </a:pPr>
            <a:r>
              <a:rPr>
                <a:latin typeface="Courier"/>
              </a:rPr>
              <a:t>Model R^2: 0.5543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From a Line to a (Hyper)plane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Abundance of ants can be modeled as a function of:</a:t>
            </a:r>
          </a:p>
          <a:p>
            <a:pPr lvl="0"/>
            <a:r>
              <a:rPr/>
              <a:t>latitude</a:t>
            </a:r>
          </a:p>
          <a:p>
            <a:pPr lvl="0"/>
            <a:r>
              <a:rPr/>
              <a:t>longitude</a:t>
            </a:r>
          </a:p>
          <a:p>
            <a:pPr lvl="0"/>
            <a:r>
              <a:rPr/>
              <a:t>both</a:t>
            </a:r>
          </a:p>
          <a:p>
            <a:pPr lvl="0" indent="0" marL="0">
              <a:buNone/>
            </a:pPr>
            <a:r>
              <a:rPr/>
              <a:t>Instead of a line, it’s modeled with a (hyper)plane.</a:t>
            </a:r>
          </a:p>
        </p:txBody>
      </p:sp>
      <p:pic>
        <p:nvPicPr>
          <p:cNvPr descr="multiple_regression_lecture_files/figure-pptx/unnamed-chunk-3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Multiple Regression Is Used For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Used in a similar way to simple linear regression:</a:t>
            </a:r>
          </a:p>
          <a:p>
            <a:pPr lvl="0"/>
            <a:r>
              <a:rPr/>
              <a:t>Describe the nature of the relationship between Y and the X’s</a:t>
            </a:r>
          </a:p>
          <a:p>
            <a:pPr lvl="0"/>
            <a:r>
              <a:rPr/>
              <a:t>Determine explained/unexplained variation in Y</a:t>
            </a:r>
          </a:p>
          <a:p>
            <a:pPr lvl="0"/>
            <a:r>
              <a:rPr/>
              <a:t>Predict new Ys from X</a:t>
            </a:r>
          </a:p>
          <a:p>
            <a:pPr lvl="0"/>
            <a:r>
              <a:rPr/>
              <a:t>Find the “best” model</a:t>
            </a:r>
          </a:p>
        </p:txBody>
      </p:sp>
      <p:pic>
        <p:nvPicPr>
          <p:cNvPr descr="multiple_regression_lecture_files/figure-pptx/unnamed-chunk-4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498600"/>
            <a:ext cx="2781300" cy="27813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70121D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The Challenges of Multiple Regression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Crawley (2012): “Multiple regression models provide some of the most profound challenges faced by the analyst”:</a:t>
            </a:r>
          </a:p>
          <a:p>
            <a:pPr lvl="0"/>
            <a:r>
              <a:rPr/>
              <a:t>Overfitting</a:t>
            </a:r>
          </a:p>
          <a:p>
            <a:pPr lvl="0"/>
            <a:r>
              <a:rPr/>
              <a:t>Parameter proliferation</a:t>
            </a:r>
          </a:p>
          <a:p>
            <a:pPr lvl="0"/>
            <a:r>
              <a:rPr/>
              <a:t>Multicollinearity</a:t>
            </a:r>
          </a:p>
          <a:p>
            <a:pPr lvl="0"/>
            <a:r>
              <a:rPr/>
              <a:t>Model selection</a:t>
            </a:r>
          </a:p>
        </p:txBody>
      </p:sp>
      <p:pic>
        <p:nvPicPr>
          <p:cNvPr descr="images/clipboard-173645374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121400" y="1600200"/>
            <a:ext cx="2781300" cy="2070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6121400" y="4622800"/>
            <a:ext cx="27813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Stock photo of a frustrated man in a suit punching through a laptop screen, used humorously to illustrate the frustration multiple regression’s challenges (overfitting, multicollinearity, model selection) can cause.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The Multiple Regression Model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Lecture: Multiple Regression</dc:title>
  <dc:creator>Bill Perry</dc:creator>
  <cp:keywords/>
  <dc:description>The multiple regression model, partial regression slopes, ANOVA and hypothesis tests for regression, assumptions and diagnostics, collinearity, interactions, dummy variables, model comparison, and predictor importance — on the Gotelli ant-diversity dataset.</dc:description>
  <dcterms:created xsi:type="dcterms:W3CDTF">2026-09-03T18:48:14Z</dcterms:created>
  <dcterms:modified xsi:type="dcterms:W3CDTF">2026-09-03T18:48:14Z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execute">
    <vt:lpwstr/>
  </property>
  <property fmtid="{D5CDD505-2E9C-101B-9397-08002B2CF9AE}" pid="7" name="format">
    <vt:lpwstr/>
  </property>
  <property fmtid="{D5CDD505-2E9C-101B-9397-08002B2CF9AE}" pid="8" name="header-includes">
    <vt:lpwstr/>
  </property>
  <property fmtid="{D5CDD505-2E9C-101B-9397-08002B2CF9AE}" pid="9" name="include-after">
    <vt:lpwstr/>
  </property>
  <property fmtid="{D5CDD505-2E9C-101B-9397-08002B2CF9AE}" pid="10" name="include-before">
    <vt:lpwstr/>
  </property>
  <property fmtid="{D5CDD505-2E9C-101B-9397-08002B2CF9AE}" pid="11" name="knitr">
    <vt:lpwstr/>
  </property>
  <property fmtid="{D5CDD505-2E9C-101B-9397-08002B2CF9AE}" pid="12" name="labels">
    <vt:lpwstr/>
  </property>
  <property fmtid="{D5CDD505-2E9C-101B-9397-08002B2CF9AE}" pid="13" name="order">
    <vt:lpwstr>11</vt:lpwstr>
  </property>
  <property fmtid="{D5CDD505-2E9C-101B-9397-08002B2CF9AE}" pid="14" name="resources">
    <vt:lpwstr/>
  </property>
  <property fmtid="{D5CDD505-2E9C-101B-9397-08002B2CF9AE}" pid="15" name="subtitle">
    <vt:lpwstr>Several predictors</vt:lpwstr>
  </property>
  <property fmtid="{D5CDD505-2E9C-101B-9397-08002B2CF9AE}" pid="16" name="toc-title">
    <vt:lpwstr>Table of contents</vt:lpwstr>
  </property>
  <property fmtid="{D5CDD505-2E9C-101B-9397-08002B2CF9AE}" pid="17" name="week">
    <vt:lpwstr>7</vt:lpwstr>
  </property>
</Properties>
</file>