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slide" Target="slides/slide38.xml" /><Relationship Id="rId40" Type="http://schemas.openxmlformats.org/officeDocument/2006/relationships/slide" Target="slides/slide39.xml" /><Relationship Id="rId41" Type="http://schemas.openxmlformats.org/officeDocument/2006/relationships/slide" Target="slides/slide40.xml" /><Relationship Id="rId42" Type="http://schemas.openxmlformats.org/officeDocument/2006/relationships/slide" Target="slides/slide41.xml" /><Relationship Id="rId43" Type="http://schemas.openxmlformats.org/officeDocument/2006/relationships/slide" Target="slides/slide42.xml" /><Relationship Id="rId44" Type="http://schemas.openxmlformats.org/officeDocument/2006/relationships/slide" Target="slides/slide43.xml" /><Relationship Id="rId45" Type="http://schemas.openxmlformats.org/officeDocument/2006/relationships/slide" Target="slides/slide44.xml" /><Relationship Id="rId46" Type="http://schemas.openxmlformats.org/officeDocument/2006/relationships/slide" Target="slides/slide45.xml" /><Relationship Id="rId47" Type="http://schemas.openxmlformats.org/officeDocument/2006/relationships/slide" Target="slides/slide46.xml" /><Relationship Id="rId48" Type="http://schemas.openxmlformats.org/officeDocument/2006/relationships/slide" Target="slides/slide47.xml" /><Relationship Id="rId49" Type="http://schemas.openxmlformats.org/officeDocument/2006/relationships/slide" Target="slides/slide48.xml" /><Relationship Id="rId50" Type="http://schemas.openxmlformats.org/officeDocument/2006/relationships/slide" Target="slides/slide49.xml" /><Relationship Id="rId51" Type="http://schemas.openxmlformats.org/officeDocument/2006/relationships/slide" Target="slides/slide50.xml" /><Relationship Id="rId52" Type="http://schemas.openxmlformats.org/officeDocument/2006/relationships/slide" Target="slides/slide51.xml" /><Relationship Id="rId53" Type="http://schemas.openxmlformats.org/officeDocument/2006/relationships/slide" Target="slides/slide52.xml" /><Relationship Id="rId54" Type="http://schemas.openxmlformats.org/officeDocument/2006/relationships/slide" Target="slides/slide53.xml" /><Relationship Id="rId55" Type="http://schemas.openxmlformats.org/officeDocument/2006/relationships/slide" Target="slides/slide54.xml" /><Relationship Id="rId56" Type="http://schemas.openxmlformats.org/officeDocument/2006/relationships/slide" Target="slides/slide55.xml" /><Relationship Id="rId57" Type="http://schemas.openxmlformats.org/officeDocument/2006/relationships/slide" Target="slides/slide56.xml" /><Relationship Id="rId58" Type="http://schemas.openxmlformats.org/officeDocument/2006/relationships/slide" Target="slides/slide57.xml" /><Relationship Id="rId59" Type="http://schemas.openxmlformats.org/officeDocument/2006/relationships/slide" Target="slides/slide58.xml" /><Relationship Id="rId60" Type="http://schemas.openxmlformats.org/officeDocument/2006/relationships/slide" Target="slides/slide59.xml" /><Relationship Id="rId61" Type="http://schemas.openxmlformats.org/officeDocument/2006/relationships/slide" Target="slides/slide60.xml" /><Relationship Id="rId62" Type="http://schemas.openxmlformats.org/officeDocument/2006/relationships/slide" Target="slides/slide61.xml" /><Relationship Id="rId63" Type="http://schemas.openxmlformats.org/officeDocument/2006/relationships/slide" Target="slides/slide62.xml" /><Relationship Id="rId65" Type="http://schemas.openxmlformats.org/officeDocument/2006/relationships/viewProps" Target="viewProps.xml" /><Relationship Id="rId64" Type="http://schemas.openxmlformats.org/officeDocument/2006/relationships/presProps" Target="presProps.xml" /><Relationship Id="rId1" Type="http://schemas.openxmlformats.org/officeDocument/2006/relationships/slideMaster" Target="slideMasters/slideMaster1.xml" /><Relationship Id="rId67" Type="http://schemas.openxmlformats.org/officeDocument/2006/relationships/tableStyles" Target="tableStyles.xml" /><Relationship Id="rId66"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6.png"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7.png" /></Relationships>
</file>

<file path=ppt/slides/_rels/slide1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8.png"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9.png" /></Relationships>
</file>

<file path=ppt/slides/_rels/slide24.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0.png" /></Relationships>
</file>

<file path=ppt/slides/_rels/slide25.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1.png" /></Relationships>
</file>

<file path=ppt/slides/_rels/slide2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8.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2.png" /></Relationships>
</file>

<file path=ppt/slides/_rels/slide2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png" /></Relationships>
</file>

<file path=ppt/slides/_rels/slide30.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3.png" /></Relationships>
</file>

<file path=ppt/slides/_rels/slide3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4.png" /></Relationships>
</file>

<file path=ppt/slides/_rels/slide3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2.png" /></Relationships>
</file>

<file path=ppt/slides/_rels/slide4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4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5.png" /></Relationships>
</file>

<file path=ppt/slides/_rels/slide4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6.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4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9.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5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5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5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png" /></Relationships>
</file>

<file path=ppt/slides/_rels/slide6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5.xml" /><Relationship Id="rId3" Type="http://schemas.openxmlformats.org/officeDocument/2006/relationships/image" Target="../media/image5.png" /><Relationship Id="rId2" Type="http://schemas.openxmlformats.org/officeDocument/2006/relationships/image" Target="../media/image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Multivariate Statistics</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Multivariate intro</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Correlation and the Concept of PCA</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Understanding Correlations</a:t>
            </a:r>
          </a:p>
        </p:txBody>
      </p:sp>
      <p:sp>
        <p:nvSpPr>
          <p:cNvPr id="3" name="Text Placeholder 2"/>
          <p:cNvSpPr>
            <a:spLocks noGrp="1"/>
          </p:cNvSpPr>
          <p:nvPr>
            <p:ph idx="1" type="body"/>
          </p:nvPr>
        </p:nvSpPr>
        <p:spPr/>
        <p:txBody>
          <a:bodyPr/>
          <a:lstStyle/>
          <a:p>
            <a:pPr lvl="0" indent="0" marL="0">
              <a:spcBef>
                <a:spcPts val="3000"/>
              </a:spcBef>
              <a:buNone/>
            </a:pPr>
            <a:r>
              <a:rPr b="1"/>
              <a:t>Why Correlations Matter for PCA</a:t>
            </a:r>
          </a:p>
          <a:p>
            <a:pPr lvl="0"/>
            <a:r>
              <a:rPr/>
              <a:t>PCA works best when variables are </a:t>
            </a:r>
            <a:r>
              <a:rPr b="1"/>
              <a:t>correlated</a:t>
            </a:r>
            <a:r>
              <a:rPr/>
              <a:t>:</a:t>
            </a:r>
          </a:p>
          <a:p>
            <a:pPr lvl="1"/>
            <a:r>
              <a:rPr/>
              <a:t>If variables are uncorrelated → PCA provides no benefit</a:t>
            </a:r>
          </a:p>
          <a:p>
            <a:pPr lvl="1"/>
            <a:r>
              <a:rPr/>
              <a:t>If variables are highly correlated → PCA can reduce dimensions effectively</a:t>
            </a:r>
          </a:p>
          <a:p>
            <a:pPr lvl="0"/>
            <a:r>
              <a:rPr b="1"/>
              <a:t>In data</a:t>
            </a:r>
            <a:r>
              <a:rPr/>
              <a:t>, expect correlations because:</a:t>
            </a:r>
          </a:p>
          <a:p>
            <a:pPr lvl="1"/>
            <a:r>
              <a:rPr/>
              <a:t>Larger plants have larger measurements overall</a:t>
            </a:r>
          </a:p>
          <a:p>
            <a:pPr lvl="1"/>
            <a:r>
              <a:rPr/>
              <a:t>Wing dimensions likely correlate with each other</a:t>
            </a:r>
          </a:p>
          <a:p>
            <a:pPr lvl="1"/>
            <a:r>
              <a:rPr/>
              <a:t>Mass measurements correlate with size measurements</a:t>
            </a:r>
          </a:p>
          <a:p>
            <a:pPr lvl="0"/>
            <a:r>
              <a:rPr b="1"/>
              <a:t>The correlation matrix</a:t>
            </a:r>
            <a:r>
              <a:rPr/>
              <a:t> shows relationships between all pairs of variables.</a:t>
            </a:r>
          </a:p>
          <a:p>
            <a:pPr lvl="0"/>
            <a:r>
              <a:rPr/>
              <a:t>Strong correlations (positive or negative) suggest PCA will be useful!</a:t>
            </a:r>
          </a:p>
        </p:txBody>
      </p:sp>
      <p:sp>
        <p:nvSpPr>
          <p:cNvPr id="5" name="Text Placeholder 4"/>
          <p:cNvSpPr>
            <a:spLocks noGrp="1"/>
          </p:cNvSpPr>
          <p:nvPr>
            <p:ph idx="3" sz="quarter" type="body"/>
          </p:nvPr>
        </p:nvSpPr>
        <p:spPr/>
        <p:txBody>
          <a:bodyPr/>
          <a:lstStyle/>
          <a:p>
            <a:pPr lvl="0" indent="0" marL="0">
              <a:buNone/>
            </a:pPr>
            <a:r>
              <a:rPr b="1"/>
              <a:t>Strong positive correlations</a:t>
            </a:r>
            <a:r>
              <a:rPr/>
              <a:t> (dark blue) suggest variables measure similar aspects of plant size/shape.</a:t>
            </a:r>
          </a:p>
        </p:txBody>
      </p:sp>
      <p:pic>
        <p:nvPicPr>
          <p:cNvPr descr="multivariate_statistics_lecture_files/figure-pptx/correlation_plot-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Correlation Matrix Details</a:t>
            </a:r>
          </a:p>
        </p:txBody>
      </p:sp>
      <p:sp>
        <p:nvSpPr>
          <p:cNvPr id="3" name="Content Placeholder 2"/>
          <p:cNvSpPr>
            <a:spLocks noGrp="1"/>
          </p:cNvSpPr>
          <p:nvPr>
            <p:ph idx="1"/>
          </p:nvPr>
        </p:nvSpPr>
        <p:spPr/>
        <p:txBody>
          <a:bodyPr/>
          <a:lstStyle/>
          <a:p>
            <a:pPr lvl="0" indent="0" marL="0">
              <a:spcBef>
                <a:spcPts val="3000"/>
              </a:spcBef>
              <a:buNone/>
            </a:pPr>
            <a:r>
              <a:rPr b="1"/>
              <a:t>Examining Variable Relationships</a:t>
            </a:r>
          </a:p>
          <a:p>
            <a:pPr lvl="0" indent="0">
              <a:buNone/>
            </a:pPr>
            <a:r>
              <a:rPr>
                <a:latin typeface="Courier"/>
              </a:rPr>
              <a:t>##              height mouth_diam tube_diam keel_diam wing1_length wing2_length
## height         1.00       0.61      0.24     -0.06         0.28         0.29
## mouth_diam     0.61       1.00     -0.05     -0.39         0.57         0.44
## tube_diam      0.24      -0.05      1.00      0.65        -0.09         0.01
## keel_diam     -0.06      -0.39      0.65      1.00        -0.35        -0.24
## wing1_length   0.28       0.57     -0.09     -0.35         1.00         0.84
## wing2_length   0.29       0.44      0.01     -0.24         0.84         1.00
## wingsprea      0.12       0.25      0.10     -0.19         0.64         0.71
## hoodmass_g     0.49       0.76     -0.11     -0.34         0.61         0.49
## tubemass_g     0.84       0.72      0.10     -0.24         0.44         0.36
## wingmass_g     0.40       0.62     -0.16     -0.36         0.76         0.69
##              wingsprea hoodmass_g tubemass_g wingmass_g
## height            0.12       0.49       0.84       0.40
## mouth_diam        0.25       0.76       0.72       0.62
## tube_diam         0.10      -0.11       0.10      -0.16
## keel_diam        -0.19      -0.34      -0.24      -0.36
## wing1_length      0.64       0.61       0.44       0.76
## wing2_length      0.71       0.49       0.36       0.69
## wingsprea         1.00       0.25       0.16       0.39
## hoodmass_g        0.25       1.00       0.76       0.80
## tubemass_g        0.16       0.76       1.00       0.63
## wingmass_g        0.39       0.80       0.63       1.00</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Key Observations</a:t>
            </a:r>
          </a:p>
        </p:txBody>
      </p:sp>
      <p:sp>
        <p:nvSpPr>
          <p:cNvPr id="3" name="Content Placeholder 2"/>
          <p:cNvSpPr>
            <a:spLocks noGrp="1"/>
          </p:cNvSpPr>
          <p:nvPr>
            <p:ph idx="1" sz="half"/>
          </p:nvPr>
        </p:nvSpPr>
        <p:spPr/>
        <p:txBody>
          <a:bodyPr/>
          <a:lstStyle/>
          <a:p>
            <a:pPr lvl="0"/>
            <a:r>
              <a:rPr b="1"/>
              <a:t>Highly correlated variables</a:t>
            </a:r>
            <a:r>
              <a:rPr/>
              <a:t>:</a:t>
            </a:r>
          </a:p>
          <a:p>
            <a:pPr lvl="1"/>
            <a:r>
              <a:rPr/>
              <a:t>Height with tube area (r=0.89)</a:t>
            </a:r>
          </a:p>
          <a:p>
            <a:pPr lvl="2"/>
            <a:r>
              <a:rPr/>
              <a:t>Wing lengths with each other (r=0.80)</a:t>
            </a:r>
          </a:p>
          <a:p>
            <a:pPr lvl="2"/>
            <a:r>
              <a:rPr/>
              <a:t>Wing area with wing spread (r=0.81)</a:t>
            </a:r>
          </a:p>
          <a:p>
            <a:pPr lvl="0"/>
            <a:r>
              <a:rPr/>
              <a:t>These correlations indicate </a:t>
            </a:r>
            <a:r>
              <a:rPr b="1"/>
              <a:t>redundancy</a:t>
            </a:r>
          </a:p>
          <a:p>
            <a:pPr lvl="0"/>
            <a:r>
              <a:rPr/>
              <a:t>multiple variables measuring similar things.</a:t>
            </a:r>
          </a:p>
        </p:txBody>
      </p:sp>
      <p:sp>
        <p:nvSpPr>
          <p:cNvPr id="4" name="Content Placeholder 3"/>
          <p:cNvSpPr>
            <a:spLocks noGrp="1"/>
          </p:cNvSpPr>
          <p:nvPr>
            <p:ph idx="2" sz="half"/>
          </p:nvPr>
        </p:nvSpPr>
        <p:spPr/>
        <p:txBody>
          <a:bodyPr/>
          <a:lstStyle/>
          <a:p>
            <a:pPr lvl="0"/>
            <a:r>
              <a:rPr b="1"/>
              <a:t>Moderate correlations</a:t>
            </a:r>
            <a:r>
              <a:rPr/>
              <a:t>:</a:t>
            </a:r>
          </a:p>
          <a:p>
            <a:pPr lvl="1"/>
            <a:r>
              <a:rPr/>
              <a:t>Most morphological variables</a:t>
            </a:r>
          </a:p>
          <a:p>
            <a:pPr lvl="1"/>
            <a:r>
              <a:rPr/>
              <a:t>Mass measurements with size</a:t>
            </a:r>
          </a:p>
          <a:p>
            <a:pPr lvl="0"/>
            <a:r>
              <a:rPr b="1"/>
              <a:t>Lower correlations</a:t>
            </a:r>
            <a:r>
              <a:rPr/>
              <a:t>:</a:t>
            </a:r>
          </a:p>
          <a:p>
            <a:pPr lvl="1"/>
            <a:r>
              <a:rPr/>
              <a:t>Some specific features like keel diameter</a:t>
            </a:r>
          </a:p>
          <a:p>
            <a:pPr lvl="0"/>
            <a:r>
              <a:rPr b="1"/>
              <a:t>PCA will help</a:t>
            </a:r>
            <a:r>
              <a:rPr/>
              <a:t> by combining correlated variables into fewer components!</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What is Principal Component Analysis?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spcBef>
                    <a:spcPts val="3000"/>
                  </a:spcBef>
                  <a:buNone/>
                </a:pPr>
                <a:r>
                  <a:rPr b="1"/>
                  <a:t>The Concept of PCA</a:t>
                </a:r>
              </a:p>
              <a:p>
                <a:pPr lvl="0"/>
                <a:r>
                  <a:rPr/>
                  <a:t>PCA creates new variables (components) that are:</a:t>
                </a:r>
              </a:p>
              <a:p>
                <a:pPr lvl="1"/>
                <a:r>
                  <a:rPr b="1"/>
                  <a:t>Linear combinations</a:t>
                </a:r>
                <a:r>
                  <a:rPr/>
                  <a:t> of original variables</a:t>
                </a:r>
              </a:p>
              <a:p>
                <a:pPr lvl="1"/>
                <a:r>
                  <a:rPr b="1"/>
                  <a:t>Uncorrelated</a:t>
                </a:r>
                <a:r>
                  <a:rPr/>
                  <a:t> with each other</a:t>
                </a:r>
              </a:p>
              <a:p>
                <a:pPr lvl="1"/>
                <a:r>
                  <a:rPr b="1"/>
                  <a:t>Ordered by importance</a:t>
                </a:r>
                <a:r>
                  <a:rPr/>
                  <a:t> (amount of variance explained)</a:t>
                </a:r>
              </a:p>
              <a:p>
                <a:pPr lvl="0"/>
                <a:r>
                  <a:rPr b="1"/>
                  <a:t>The mathematical idea</a:t>
                </a:r>
                <a:r>
                  <a:rPr/>
                  <a:t>:</a:t>
                </a:r>
              </a:p>
              <a:p>
                <a:pPr lvl="1"/>
                <a:r>
                  <a:rPr/>
                  <a:t>For each plant </a:t>
                </a:r>
                <a:r>
                  <a:rPr i="1"/>
                  <a:t>i</a:t>
                </a:r>
                <a:r>
                  <a:rPr/>
                  <a:t> and component </a:t>
                </a:r>
                <a:r>
                  <a:rPr i="1"/>
                  <a:t>k</a:t>
                </a:r>
                <a:r>
                  <a:rPr/>
                  <a:t>:</a:t>
                </a:r>
              </a:p>
              <a:p>
                <a:pPr lvl="1"/>
                <a14:m>
                  <m:oMath xmlns:m="http://schemas.openxmlformats.org/officeDocument/2006/math">
                    <m:sSub>
                      <m:e>
                        <m:r>
                          <m:t>Z</m:t>
                        </m:r>
                      </m:e>
                      <m:sub>
                        <m:r>
                          <m:t>i</m:t>
                        </m:r>
                        <m:r>
                          <m:t>k</m:t>
                        </m:r>
                      </m:sub>
                    </m:sSub>
                    <m:r>
                      <m:rPr>
                        <m:sty m:val="p"/>
                      </m:rPr>
                      <m:t>=</m:t>
                    </m:r>
                    <m:sSub>
                      <m:e>
                        <m:r>
                          <m:t>a</m:t>
                        </m:r>
                      </m:e>
                      <m:sub>
                        <m:r>
                          <m:t>i</m:t>
                        </m:r>
                        <m:r>
                          <m:t>1</m:t>
                        </m:r>
                      </m:sub>
                    </m:sSub>
                    <m:sSub>
                      <m:e>
                        <m:r>
                          <m:t>Y</m:t>
                        </m:r>
                      </m:e>
                      <m:sub>
                        <m:r>
                          <m:t>1</m:t>
                        </m:r>
                      </m:sub>
                    </m:sSub>
                    <m:r>
                      <m:rPr>
                        <m:sty m:val="p"/>
                      </m:rPr>
                      <m:t>+</m:t>
                    </m:r>
                    <m:sSub>
                      <m:e>
                        <m:r>
                          <m:t>a</m:t>
                        </m:r>
                      </m:e>
                      <m:sub>
                        <m:r>
                          <m:t>i</m:t>
                        </m:r>
                        <m:r>
                          <m:t>2</m:t>
                        </m:r>
                      </m:sub>
                    </m:sSub>
                    <m:sSub>
                      <m:e>
                        <m:r>
                          <m:t>Y</m:t>
                        </m:r>
                      </m:e>
                      <m:sub>
                        <m:r>
                          <m:t>2</m:t>
                        </m:r>
                      </m:sub>
                    </m:sSub>
                    <m:r>
                      <m:rPr>
                        <m:sty m:val="p"/>
                      </m:rPr>
                      <m:t>+</m:t>
                    </m:r>
                    <m:r>
                      <m:rPr>
                        <m:sty m:val="p"/>
                      </m:rPr>
                      <m:t>.</m:t>
                    </m:r>
                    <m:r>
                      <m:rPr>
                        <m:sty m:val="p"/>
                      </m:rPr>
                      <m:t>.</m:t>
                    </m:r>
                    <m:r>
                      <m:rPr>
                        <m:sty m:val="p"/>
                      </m:rPr>
                      <m:t>.</m:t>
                    </m:r>
                    <m:r>
                      <m:rPr>
                        <m:sty m:val="p"/>
                      </m:rPr>
                      <m:t>+</m:t>
                    </m:r>
                    <m:sSub>
                      <m:e>
                        <m:r>
                          <m:t>a</m:t>
                        </m:r>
                      </m:e>
                      <m:sub>
                        <m:r>
                          <m:t>i</m:t>
                        </m:r>
                        <m:r>
                          <m:t>n</m:t>
                        </m:r>
                      </m:sub>
                    </m:sSub>
                    <m:sSub>
                      <m:e>
                        <m:r>
                          <m:t>Y</m:t>
                        </m:r>
                      </m:e>
                      <m:sub>
                        <m:r>
                          <m:t>n</m:t>
                        </m:r>
                      </m:sub>
                    </m:sSub>
                  </m:oMath>
                </a14:m>
              </a:p>
              <a:p>
                <a:pPr lvl="0"/>
                <a:r>
                  <a:rPr/>
                  <a:t>Where:</a:t>
                </a:r>
              </a:p>
              <a:p>
                <a:pPr lvl="1"/>
                <a14:m>
                  <m:oMath xmlns:m="http://schemas.openxmlformats.org/officeDocument/2006/math">
                    <m:sSub>
                      <m:e>
                        <m:r>
                          <m:t>Z</m:t>
                        </m:r>
                      </m:e>
                      <m:sub>
                        <m:r>
                          <m:t>i</m:t>
                        </m:r>
                        <m:r>
                          <m:t>k</m:t>
                        </m:r>
                      </m:sub>
                    </m:sSub>
                  </m:oMath>
                </a14:m>
                <a:r>
                  <a:rPr/>
                  <a:t> = score on principal component </a:t>
                </a:r>
                <a:r>
                  <a:rPr i="1"/>
                  <a:t>k</a:t>
                </a:r>
              </a:p>
              <a:p>
                <a:pPr lvl="1"/>
                <a14:m>
                  <m:oMath xmlns:m="http://schemas.openxmlformats.org/officeDocument/2006/math">
                    <m:sSub>
                      <m:e>
                        <m:r>
                          <m:t>Y</m:t>
                        </m:r>
                      </m:e>
                      <m:sub>
                        <m:r>
                          <m:t>j</m:t>
                        </m:r>
                      </m:sub>
                    </m:sSub>
                  </m:oMath>
                </a14:m>
                <a:r>
                  <a:rPr/>
                  <a:t> = standardized value of original variable </a:t>
                </a:r>
                <a:r>
                  <a:rPr i="1"/>
                  <a:t>j</a:t>
                </a:r>
              </a:p>
              <a:p>
                <a:pPr lvl="1"/>
                <a14:m>
                  <m:oMath xmlns:m="http://schemas.openxmlformats.org/officeDocument/2006/math">
                    <m:sSub>
                      <m:e>
                        <m:r>
                          <m:t>a</m:t>
                        </m:r>
                      </m:e>
                      <m:sub>
                        <m:r>
                          <m:t>i</m:t>
                        </m:r>
                        <m:r>
                          <m:t>j</m:t>
                        </m:r>
                      </m:sub>
                    </m:sSub>
                  </m:oMath>
                </a14:m>
                <a:r>
                  <a:rPr/>
                  <a:t> = loading (weight) of variable </a:t>
                </a:r>
                <a:r>
                  <a:rPr i="1"/>
                  <a:t>j</a:t>
                </a:r>
                <a:r>
                  <a:rPr/>
                  <a:t> on component </a:t>
                </a:r>
                <a:r>
                  <a:rPr i="1"/>
                  <a:t>i</a:t>
                </a:r>
              </a:p>
              <a:p>
                <a:pPr lvl="0"/>
                <a:r>
                  <a:rPr b="1"/>
                  <a:t>Goal</a:t>
                </a:r>
                <a:r>
                  <a:rPr/>
                  <a:t>: Find loadings that maximize variance in first component, then second, etc.</a:t>
                </a:r>
              </a:p>
            </p:txBody>
          </p:sp>
        </mc:Choice>
      </mc:AlternateContent>
      <p:pic>
        <p:nvPicPr>
          <p:cNvPr descr="images/clipboard-2517015273.png" id="0" name="Picture 1"/>
          <p:cNvPicPr>
            <a:picLocks noGrp="1" noChangeAspect="1"/>
          </p:cNvPicPr>
          <p:nvPr/>
        </p:nvPicPr>
        <p:blipFill>
          <a:blip r:embed="rId2"/>
          <a:stretch>
            <a:fillRect/>
          </a:stretch>
        </p:blipFill>
        <p:spPr bwMode="auto">
          <a:xfrm>
            <a:off x="6121400" y="1244600"/>
            <a:ext cx="2781300" cy="27813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Scatterplot of a correlated two-variable Gaussian point cloud with two perpendicular black arrows overlaid, the longer arrow pointing along the direction of greatest spread (the first principal axis) and the shorter arrow perpendicular to it (the second), illustrating how PCA finds new axes aligned with the directions of maximum variance.</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Principal Components: Properties</a:t>
            </a:r>
          </a:p>
        </p:txBody>
      </p:sp>
      <p:sp>
        <p:nvSpPr>
          <p:cNvPr id="3" name="Content Placeholder 2"/>
          <p:cNvSpPr>
            <a:spLocks noGrp="1"/>
          </p:cNvSpPr>
          <p:nvPr>
            <p:ph idx="1" sz="half"/>
          </p:nvPr>
        </p:nvSpPr>
        <p:spPr/>
        <p:txBody>
          <a:bodyPr/>
          <a:lstStyle/>
          <a:p>
            <a:pPr lvl="0" indent="0" marL="0">
              <a:spcBef>
                <a:spcPts val="3000"/>
              </a:spcBef>
              <a:buNone/>
            </a:pPr>
            <a:r>
              <a:rPr b="1"/>
              <a:t>Understanding Components are:</a:t>
            </a:r>
          </a:p>
          <a:p>
            <a:pPr lvl="0"/>
            <a:r>
              <a:rPr b="1"/>
              <a:t>1. Orthogonal (perpendicular)</a:t>
            </a:r>
          </a:p>
          <a:p>
            <a:pPr lvl="1"/>
            <a:r>
              <a:rPr/>
              <a:t>Components are uncorrelated</a:t>
            </a:r>
          </a:p>
          <a:p>
            <a:pPr lvl="1"/>
            <a:r>
              <a:rPr/>
              <a:t>Each captures independent information</a:t>
            </a:r>
          </a:p>
          <a:p>
            <a:pPr lvl="0"/>
            <a:r>
              <a:rPr b="1"/>
              <a:t>2. Ordered by variance</a:t>
            </a:r>
          </a:p>
          <a:p>
            <a:pPr lvl="1"/>
            <a:r>
              <a:rPr/>
              <a:t>PC1 explains the most variance</a:t>
            </a:r>
          </a:p>
          <a:p>
            <a:pPr lvl="1"/>
            <a:r>
              <a:rPr/>
              <a:t>PC2 explains second most (of remaining variance)</a:t>
            </a:r>
          </a:p>
          <a:p>
            <a:pPr lvl="1"/>
            <a:r>
              <a:rPr/>
              <a:t>And so on…</a:t>
            </a:r>
          </a:p>
          <a:p>
            <a:pPr lvl="0"/>
            <a:r>
              <a:rPr b="1"/>
              <a:t>3. Linear combinations</a:t>
            </a:r>
          </a:p>
          <a:p>
            <a:pPr lvl="1"/>
            <a:r>
              <a:rPr/>
              <a:t>Each component is a weighted sum of original variables</a:t>
            </a:r>
          </a:p>
          <a:p>
            <a:pPr lvl="1"/>
            <a:r>
              <a:rPr/>
              <a:t>Weights (loadings) show variable importance</a:t>
            </a:r>
          </a:p>
        </p:txBody>
      </p:sp>
      <p:sp>
        <p:nvSpPr>
          <p:cNvPr id="4" name="Content Placeholder 3"/>
          <p:cNvSpPr>
            <a:spLocks noGrp="1"/>
          </p:cNvSpPr>
          <p:nvPr>
            <p:ph idx="2" sz="half"/>
          </p:nvPr>
        </p:nvSpPr>
        <p:spPr/>
        <p:txBody>
          <a:bodyPr/>
          <a:lstStyle/>
          <a:p>
            <a:pPr lvl="0" indent="0" marL="0">
              <a:spcBef>
                <a:spcPts val="3000"/>
              </a:spcBef>
              <a:buNone/>
            </a:pPr>
            <a:r>
              <a:rPr b="1"/>
              <a:t>Why this matters:</a:t>
            </a:r>
          </a:p>
          <a:p>
            <a:pPr lvl="0"/>
            <a:r>
              <a:rPr b="1"/>
              <a:t>Dimension reduction</a:t>
            </a:r>
            <a:r>
              <a:rPr/>
              <a:t>:</a:t>
            </a:r>
          </a:p>
          <a:p>
            <a:pPr lvl="1"/>
            <a:r>
              <a:rPr/>
              <a:t>Start with 10 correlated variables</a:t>
            </a:r>
          </a:p>
          <a:p>
            <a:pPr lvl="1"/>
            <a:r>
              <a:rPr/>
              <a:t>End with 2-3 uncorrelated components</a:t>
            </a:r>
          </a:p>
          <a:p>
            <a:pPr lvl="1"/>
            <a:r>
              <a:rPr/>
              <a:t>Retain most information with fewer dimensions</a:t>
            </a:r>
          </a:p>
          <a:p>
            <a:pPr lvl="0"/>
            <a:r>
              <a:rPr b="1"/>
              <a:t>Easier interpretation</a:t>
            </a:r>
            <a:r>
              <a:rPr/>
              <a:t>:</a:t>
            </a:r>
          </a:p>
          <a:p>
            <a:pPr lvl="1"/>
            <a:r>
              <a:rPr/>
              <a:t>PC1 might represent “overall size”</a:t>
            </a:r>
          </a:p>
          <a:p>
            <a:pPr lvl="1"/>
            <a:r>
              <a:rPr/>
              <a:t>PC2 might represent “shape”</a:t>
            </a:r>
          </a:p>
          <a:p>
            <a:pPr lvl="1"/>
            <a:r>
              <a:rPr/>
              <a:t>Components often have biological meaning</a:t>
            </a:r>
          </a:p>
          <a:p>
            <a:pPr lvl="0"/>
            <a:r>
              <a:rPr b="1"/>
              <a:t>Better for analysis</a:t>
            </a:r>
            <a:r>
              <a:rPr/>
              <a:t>:</a:t>
            </a:r>
          </a:p>
          <a:p>
            <a:pPr lvl="1"/>
            <a:r>
              <a:rPr/>
              <a:t>Can use in regression, ANOVA</a:t>
            </a:r>
          </a:p>
          <a:p>
            <a:pPr lvl="1"/>
            <a:r>
              <a:rPr/>
              <a:t>No multicollinearity problems</a:t>
            </a:r>
          </a:p>
          <a:p>
            <a:pPr lvl="1"/>
            <a:r>
              <a:rPr/>
              <a:t>Variables are standardized</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Running PCA in R</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Performing PCA in R</a:t>
            </a:r>
          </a:p>
        </p:txBody>
      </p:sp>
      <p:sp>
        <p:nvSpPr>
          <p:cNvPr id="3" name="Content Placeholder 2"/>
          <p:cNvSpPr>
            <a:spLocks noGrp="1"/>
          </p:cNvSpPr>
          <p:nvPr>
            <p:ph idx="1"/>
          </p:nvPr>
        </p:nvSpPr>
        <p:spPr/>
        <p:txBody>
          <a:bodyPr/>
          <a:lstStyle/>
          <a:p>
            <a:pPr lvl="0" indent="0" marL="0">
              <a:spcBef>
                <a:spcPts val="3000"/>
              </a:spcBef>
              <a:buNone/>
            </a:pPr>
            <a:r>
              <a:rPr b="1"/>
              <a:t>Step 3: Run the Analysis</a:t>
            </a:r>
          </a:p>
          <a:p>
            <a:pPr lvl="0" indent="0">
              <a:buNone/>
            </a:pPr>
            <a:r>
              <a:rPr>
                <a:solidFill>
                  <a:srgbClr val="5E5E5E"/>
                </a:solidFill>
                <a:latin typeface="Courier"/>
              </a:rPr>
              <a:t># Perform PCA using prcomp()</a:t>
            </a:r>
            <a:br/>
            <a:r>
              <a:rPr>
                <a:solidFill>
                  <a:srgbClr val="5E5E5E"/>
                </a:solidFill>
                <a:latin typeface="Courier"/>
              </a:rPr>
              <a:t># center = TRUE: center variables (mean = 0)</a:t>
            </a:r>
            <a:br/>
            <a:r>
              <a:rPr>
                <a:solidFill>
                  <a:srgbClr val="5E5E5E"/>
                </a:solidFill>
                <a:latin typeface="Courier"/>
              </a:rPr>
              <a:t># scale. = TRUE: scale variables (sd = 1)</a:t>
            </a:r>
            <a:br/>
            <a:r>
              <a:rPr>
                <a:solidFill>
                  <a:srgbClr val="003B4F"/>
                </a:solidFill>
                <a:latin typeface="Courier"/>
              </a:rPr>
              <a:t>pca_result &lt;- </a:t>
            </a:r>
            <a:r>
              <a:rPr>
                <a:solidFill>
                  <a:srgbClr val="4758AB"/>
                </a:solidFill>
                <a:latin typeface="Courier"/>
              </a:rPr>
              <a:t>prcomp</a:t>
            </a:r>
            <a:r>
              <a:rPr>
                <a:solidFill>
                  <a:srgbClr val="003B4F"/>
                </a:solidFill>
                <a:latin typeface="Courier"/>
              </a:rPr>
              <a:t>(darl_numeric, </a:t>
            </a:r>
            <a:br/>
            <a:r>
              <a:rPr>
                <a:solidFill>
                  <a:srgbClr val="003B4F"/>
                </a:solidFill>
                <a:latin typeface="Courier"/>
              </a:rPr>
              <a:t>                     </a:t>
            </a:r>
            <a:r>
              <a:rPr>
                <a:solidFill>
                  <a:srgbClr val="657422"/>
                </a:solidFill>
                <a:latin typeface="Courier"/>
              </a:rPr>
              <a:t>center =</a:t>
            </a:r>
            <a:r>
              <a:rPr>
                <a:solidFill>
                  <a:srgbClr val="003B4F"/>
                </a:solidFill>
                <a:latin typeface="Courier"/>
              </a:rPr>
              <a:t> </a:t>
            </a:r>
            <a:r>
              <a:rPr>
                <a:solidFill>
                  <a:srgbClr val="8F5902"/>
                </a:solidFill>
                <a:latin typeface="Courier"/>
              </a:rPr>
              <a:t>TRUE</a:t>
            </a:r>
            <a:r>
              <a:rPr>
                <a:solidFill>
                  <a:srgbClr val="003B4F"/>
                </a:solidFill>
                <a:latin typeface="Courier"/>
              </a:rPr>
              <a:t>, </a:t>
            </a:r>
            <a:br/>
            <a:r>
              <a:rPr>
                <a:solidFill>
                  <a:srgbClr val="003B4F"/>
                </a:solidFill>
                <a:latin typeface="Courier"/>
              </a:rPr>
              <a:t>                     </a:t>
            </a:r>
            <a:r>
              <a:rPr>
                <a:solidFill>
                  <a:srgbClr val="657422"/>
                </a:solidFill>
                <a:latin typeface="Courier"/>
              </a:rPr>
              <a:t>scale =</a:t>
            </a:r>
            <a:r>
              <a:rPr>
                <a:solidFill>
                  <a:srgbClr val="003B4F"/>
                </a:solidFill>
                <a:latin typeface="Courier"/>
              </a:rPr>
              <a:t> </a:t>
            </a:r>
            <a:r>
              <a:rPr>
                <a:solidFill>
                  <a:srgbClr val="8F5902"/>
                </a:solidFill>
                <a:latin typeface="Courier"/>
              </a:rPr>
              <a:t>TRUE</a:t>
            </a:r>
            <a:r>
              <a:rPr>
                <a:solidFill>
                  <a:srgbClr val="003B4F"/>
                </a:solidFill>
                <a:latin typeface="Courier"/>
              </a:rPr>
              <a:t>)</a:t>
            </a:r>
            <a:br/>
            <a:br/>
            <a:r>
              <a:rPr>
                <a:solidFill>
                  <a:srgbClr val="5E5E5E"/>
                </a:solidFill>
                <a:latin typeface="Courier"/>
              </a:rPr>
              <a:t># What's in the result?</a:t>
            </a:r>
            <a:br/>
            <a:r>
              <a:rPr>
                <a:solidFill>
                  <a:srgbClr val="4758AB"/>
                </a:solidFill>
                <a:latin typeface="Courier"/>
              </a:rPr>
              <a:t>names</a:t>
            </a:r>
            <a:r>
              <a:rPr>
                <a:solidFill>
                  <a:srgbClr val="003B4F"/>
                </a:solidFill>
                <a:latin typeface="Courier"/>
              </a:rPr>
              <a:t>(pca_result)</a:t>
            </a:r>
            <a:br/>
            <a:r>
              <a:rPr i="1">
                <a:solidFill>
                  <a:srgbClr val="5E5E5E"/>
                </a:solidFill>
                <a:latin typeface="Courier"/>
              </a:rPr>
              <a:t>## [1] "sdev"     "rotation" "center"   "scale"    "x"</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Understanding the Output</a:t>
            </a:r>
          </a:p>
        </p:txBody>
      </p:sp>
      <p:sp>
        <p:nvSpPr>
          <p:cNvPr id="3" name="Content Placeholder 2"/>
          <p:cNvSpPr>
            <a:spLocks noGrp="1"/>
          </p:cNvSpPr>
          <p:nvPr>
            <p:ph idx="1"/>
          </p:nvPr>
        </p:nvSpPr>
        <p:spPr/>
        <p:txBody>
          <a:bodyPr/>
          <a:lstStyle/>
          <a:p>
            <a:pPr lvl="0" indent="0">
              <a:buNone/>
            </a:pPr>
            <a:r>
              <a:rPr>
                <a:latin typeface="Courier"/>
              </a:rPr>
              <a:t>## Importance of components:
##                           PC1    PC2    PC3     PC4     PC5     PC6     PC7
## Standard deviation     2.2332 1.3288 1.2354 0.75701 0.59301 0.51062 0.46177
## Proportion of Variance 0.4987 0.1766 0.1526 0.05731 0.03517 0.02607 0.02132
## Cumulative Proportion  0.4987 0.6753 0.8279 0.88521 0.92038 0.94645 0.96777
##                           PC8     PC9    PC10
## Standard deviation     0.3768 0.33982 0.25457
## Proportion of Variance 0.0142 0.01155 0.00648
## Cumulative Proportion  0.9820 0.99352 1.00000</a:t>
            </a:r>
          </a:p>
          <a:p>
            <a:pPr lvl="0"/>
            <a:r>
              <a:rPr b="1"/>
              <a:t>Output components</a:t>
            </a:r>
            <a:r>
              <a:rPr/>
              <a:t>:</a:t>
            </a:r>
          </a:p>
          <a:p>
            <a:pPr lvl="0"/>
            <a:r>
              <a:rPr>
                <a:latin typeface="Courier"/>
              </a:rPr>
              <a:t>sdev</a:t>
            </a:r>
            <a:r>
              <a:rPr/>
              <a:t>: standard deviations of each PC (square root of eigenvalues)</a:t>
            </a:r>
          </a:p>
          <a:p>
            <a:pPr lvl="0"/>
            <a:r>
              <a:rPr>
                <a:latin typeface="Courier"/>
              </a:rPr>
              <a:t>rotation</a:t>
            </a:r>
            <a:r>
              <a:rPr/>
              <a:t>: loadings matrix (how variables load on PCs)</a:t>
            </a:r>
          </a:p>
          <a:p>
            <a:pPr lvl="0"/>
            <a:r>
              <a:rPr>
                <a:latin typeface="Courier"/>
              </a:rPr>
              <a:t>x</a:t>
            </a:r>
            <a:r>
              <a:rPr/>
              <a:t>: PC scores for each observation</a:t>
            </a:r>
          </a:p>
          <a:p>
            <a:pPr lvl="0"/>
            <a:r>
              <a:rPr>
                <a:latin typeface="Courier"/>
              </a:rPr>
              <a:t>center</a:t>
            </a:r>
            <a:r>
              <a:rPr/>
              <a:t>: variable means</a:t>
            </a:r>
          </a:p>
          <a:p>
            <a:pPr lvl="0"/>
            <a:r>
              <a:rPr>
                <a:latin typeface="Courier"/>
              </a:rPr>
              <a:t>scale</a:t>
            </a:r>
            <a:r>
              <a:rPr/>
              <a:t>: variable standard deviations</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Eigenvalues and Variance Explained</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spcBef>
                    <a:spcPts val="3000"/>
                  </a:spcBef>
                  <a:buNone/>
                </a:pPr>
                <a:r>
                  <a:rPr b="1"/>
                  <a:t>How Much Variance Does Each PC Explain?</a:t>
                </a:r>
              </a:p>
              <a:p>
                <a:pPr lvl="0"/>
                <a:r>
                  <a:rPr b="1"/>
                  <a:t>Eigenvalues</a:t>
                </a:r>
                <a:r>
                  <a:rPr/>
                  <a:t> (</a:t>
                </a:r>
                <a14:m>
                  <m:oMath xmlns:m="http://schemas.openxmlformats.org/officeDocument/2006/math">
                    <m:r>
                      <m:t>λ</m:t>
                    </m:r>
                  </m:oMath>
                </a14:m>
                <a:r>
                  <a:rPr/>
                  <a:t>) measure variance explained by each component.</a:t>
                </a:r>
              </a:p>
              <a:p>
                <a:pPr lvl="0"/>
                <a:r>
                  <a:rPr/>
                  <a:t>The proportion of variance for PC </a:t>
                </a:r>
                <a:r>
                  <a:rPr i="1"/>
                  <a:t>j</a:t>
                </a:r>
                <a:r>
                  <a:rPr/>
                  <a:t> is:</a:t>
                </a:r>
              </a:p>
              <a:p>
                <a:pPr lvl="1"/>
                <a14:m>
                  <m:oMath xmlns:m="http://schemas.openxmlformats.org/officeDocument/2006/math">
                    <m:sSub>
                      <m:e>
                        <m:r>
                          <m:rPr>
                            <m:nor/>
                            <m:sty m:val="p"/>
                          </m:rPr>
                          <m:t>Proportion</m:t>
                        </m:r>
                      </m:e>
                      <m:sub>
                        <m:r>
                          <m:t>j</m:t>
                        </m:r>
                      </m:sub>
                    </m:sSub>
                    <m:r>
                      <m:rPr>
                        <m:sty m:val="p"/>
                      </m:rPr>
                      <m:t>=</m:t>
                    </m:r>
                    <m:f>
                      <m:fPr>
                        <m:type m:val="bar"/>
                      </m:fPr>
                      <m:num>
                        <m:sSub>
                          <m:e>
                            <m:r>
                              <m:t>λ</m:t>
                            </m:r>
                          </m:e>
                          <m:sub>
                            <m:r>
                              <m:t>j</m:t>
                            </m:r>
                          </m:sub>
                        </m:sSub>
                      </m:num>
                      <m:den>
                        <m:nary>
                          <m:naryPr>
                            <m:chr m:val="∑"/>
                            <m:limLoc m:val="undOvr"/>
                            <m:subHide m:val="off"/>
                            <m:supHide m:val="off"/>
                          </m:naryPr>
                          <m:sub>
                            <m:r>
                              <m:t>k</m:t>
                            </m:r>
                            <m:r>
                              <m:rPr>
                                <m:sty m:val="p"/>
                              </m:rPr>
                              <m:t>=</m:t>
                            </m:r>
                            <m:r>
                              <m:t>1</m:t>
                            </m:r>
                          </m:sub>
                          <m:sup>
                            <m:r>
                              <m:t>n</m:t>
                            </m:r>
                          </m:sup>
                          <m:e>
                            <m:sSub>
                              <m:e>
                                <m:r>
                                  <m:t>λ</m:t>
                                </m:r>
                              </m:e>
                              <m:sub>
                                <m:r>
                                  <m:t>k</m:t>
                                </m:r>
                              </m:sub>
                            </m:sSub>
                          </m:e>
                        </m:nary>
                      </m:den>
                    </m:f>
                  </m:oMath>
                </a14:m>
              </a:p>
              <a:p>
                <a:pPr lvl="0"/>
                <a:r>
                  <a:rPr b="1"/>
                  <a:t>In practice</a:t>
                </a:r>
                <a:r>
                  <a:rPr/>
                  <a:t>:</a:t>
                </a:r>
              </a:p>
              <a:p>
                <a:pPr lvl="1"/>
                <a:r>
                  <a:rPr/>
                  <a:t>PC1 always explains the most variance</a:t>
                </a:r>
              </a:p>
              <a:p>
                <a:pPr lvl="1"/>
                <a:r>
                  <a:rPr/>
                  <a:t>We want the first few PCs to explain most (&gt;70%) of total variance</a:t>
                </a:r>
              </a:p>
              <a:p>
                <a:pPr lvl="1"/>
                <a:r>
                  <a:rPr/>
                  <a:t>allows dimension reduction</a:t>
                </a:r>
              </a:p>
            </p:txBody>
          </p:sp>
        </mc:Choice>
      </mc:AlternateContent>
      <p:sp>
        <p:nvSpPr>
          <p:cNvPr id="4" name="Content Placeholder 3"/>
          <p:cNvSpPr>
            <a:spLocks noGrp="1"/>
          </p:cNvSpPr>
          <p:nvPr>
            <p:ph idx="2" sz="half"/>
          </p:nvPr>
        </p:nvSpPr>
        <p:spPr/>
        <p:txBody>
          <a:bodyPr/>
          <a:lstStyle/>
          <a:p>
            <a:pPr lvl="0" indent="0">
              <a:buNone/>
            </a:pPr>
            <a:r>
              <a:rPr>
                <a:latin typeface="Courier"/>
              </a:rPr>
              <a:t>## # A tibble: 10 × 4
##    PC    Eigenvalue Proportion Cumulative
##    &lt;chr&gt;      &lt;dbl&gt;      &lt;dbl&gt;      &lt;dbl&gt;
##  1 PC1        4.99       0.499      0.499
##  2 PC2        1.77       0.177      0.675
##  3 PC3        1.53       0.153      0.828
##  4 PC4        0.573      0.057      0.885
##  5 PC5        0.352      0.035      0.92 
##  6 PC6        0.261      0.026      0.946
##  7 PC7        0.213      0.021      0.968
##  8 PC8        0.142      0.014      0.982
##  9 PC9        0.115      0.012      0.994
## 10 PC10       0.065      0.006      1</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Why Multivariate Data?</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Scree Plot: Choosing Components</a:t>
            </a:r>
          </a:p>
        </p:txBody>
      </p:sp>
      <p:sp>
        <p:nvSpPr>
          <p:cNvPr id="3" name="Content Placeholder 2"/>
          <p:cNvSpPr>
            <a:spLocks noGrp="1"/>
          </p:cNvSpPr>
          <p:nvPr>
            <p:ph idx="1" sz="half"/>
          </p:nvPr>
        </p:nvSpPr>
        <p:spPr/>
        <p:txBody>
          <a:bodyPr/>
          <a:lstStyle/>
          <a:p>
            <a:pPr lvl="0" indent="0" marL="0">
              <a:spcBef>
                <a:spcPts val="3000"/>
              </a:spcBef>
              <a:buNone/>
            </a:pPr>
            <a:r>
              <a:rPr b="1"/>
              <a:t>How Many Components to Use?</a:t>
            </a:r>
          </a:p>
          <a:p>
            <a:pPr lvl="0"/>
            <a:r>
              <a:rPr/>
              <a:t>A </a:t>
            </a:r>
            <a:r>
              <a:rPr b="1"/>
              <a:t>scree plot</a:t>
            </a:r>
            <a:r>
              <a:rPr/>
              <a:t> shows variance explained by each component.</a:t>
            </a:r>
          </a:p>
          <a:p>
            <a:pPr lvl="0"/>
            <a:r>
              <a:rPr b="1"/>
              <a:t>How to read it</a:t>
            </a:r>
            <a:r>
              <a:rPr/>
              <a:t>:</a:t>
            </a:r>
          </a:p>
          <a:p>
            <a:pPr lvl="1"/>
            <a:r>
              <a:rPr/>
              <a:t>Look for an “elbow” - sharp change in slope</a:t>
            </a:r>
          </a:p>
          <a:p>
            <a:pPr lvl="1"/>
            <a:r>
              <a:rPr/>
              <a:t>Keep components before the elbow</a:t>
            </a:r>
          </a:p>
          <a:p>
            <a:pPr lvl="1"/>
            <a:r>
              <a:rPr/>
              <a:t>Discard components in the “scree” (rubble)</a:t>
            </a:r>
          </a:p>
          <a:p>
            <a:pPr lvl="0"/>
            <a:r>
              <a:rPr b="1"/>
              <a:t>In this data</a:t>
            </a:r>
            <a:r>
              <a:rPr/>
              <a:t>:</a:t>
            </a:r>
          </a:p>
          <a:p>
            <a:pPr lvl="1"/>
            <a:r>
              <a:rPr/>
              <a:t>PC1 explains 49.9% of variance</a:t>
            </a:r>
          </a:p>
          <a:p>
            <a:pPr lvl="1"/>
            <a:r>
              <a:rPr/>
              <a:t>PC2 explains 17.7%</a:t>
            </a:r>
          </a:p>
          <a:p>
            <a:pPr lvl="1"/>
            <a:r>
              <a:rPr/>
              <a:t>PC3 explains 15.3%</a:t>
            </a:r>
          </a:p>
          <a:p>
            <a:pPr lvl="1"/>
            <a:r>
              <a:rPr b="1"/>
              <a:t>First 3 PCs explain 77.3% of variance</a:t>
            </a:r>
          </a:p>
          <a:p>
            <a:pPr lvl="0"/>
            <a:r>
              <a:rPr b="1"/>
              <a:t>Decision</a:t>
            </a:r>
            <a:r>
              <a:rPr/>
              <a:t>: Use PC1, PC2, and PC3 for interpretation.</a:t>
            </a:r>
          </a:p>
          <a:p>
            <a:pPr lvl="0"/>
            <a:r>
              <a:rPr/>
              <a:t>remaining 7 components explain 17.1% (mostly noise).</a:t>
            </a:r>
          </a:p>
        </p:txBody>
      </p:sp>
      <p:pic>
        <p:nvPicPr>
          <p:cNvPr descr="multivariate_statistics_lecture_files/figure-pptx/scree_plot-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Interpreting Loadings and Components</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Understanding Loadings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spcBef>
                    <a:spcPts val="3000"/>
                  </a:spcBef>
                  <a:buNone/>
                </a:pPr>
                <a:r>
                  <a:rPr b="1"/>
                  <a:t>What are Loadings?</a:t>
                </a:r>
              </a:p>
              <a:p>
                <a:pPr lvl="0"/>
                <a:r>
                  <a:rPr b="1"/>
                  <a:t>Loadings</a:t>
                </a:r>
                <a:r>
                  <a:rPr/>
                  <a:t> are the weights (</a:t>
                </a:r>
                <a14:m>
                  <m:oMath xmlns:m="http://schemas.openxmlformats.org/officeDocument/2006/math">
                    <m:sSub>
                      <m:e>
                        <m:r>
                          <m:t>a</m:t>
                        </m:r>
                      </m:e>
                      <m:sub>
                        <m:r>
                          <m:t>i</m:t>
                        </m:r>
                        <m:r>
                          <m:t>j</m:t>
                        </m:r>
                      </m:sub>
                    </m:sSub>
                  </m:oMath>
                </a14:m>
                <a:r>
                  <a:rPr/>
                  <a:t>) that show how each original variable contributes to each principal component.</a:t>
                </a:r>
              </a:p>
              <a:p>
                <a:pPr lvl="0"/>
                <a:r>
                  <a:rPr b="1"/>
                  <a:t>For PC1</a:t>
                </a:r>
                <a:r>
                  <a:rPr/>
                  <a:t>:</a:t>
                </a:r>
              </a:p>
              <a:p>
                <a:pPr lvl="1"/>
                <a14:m>
                  <m:oMath xmlns:m="http://schemas.openxmlformats.org/officeDocument/2006/math">
                    <m:sSub>
                      <m:e>
                        <m:r>
                          <m:t>Z</m:t>
                        </m:r>
                      </m:e>
                      <m:sub>
                        <m:r>
                          <m:t>1</m:t>
                        </m:r>
                      </m:sub>
                    </m:sSub>
                    <m:r>
                      <m:rPr>
                        <m:sty m:val="p"/>
                      </m:rPr>
                      <m:t>=</m:t>
                    </m:r>
                    <m:sSub>
                      <m:e>
                        <m:r>
                          <m:t>a</m:t>
                        </m:r>
                      </m:e>
                      <m:sub>
                        <m:r>
                          <m:t>11</m:t>
                        </m:r>
                      </m:sub>
                    </m:sSub>
                    <m:sSub>
                      <m:e>
                        <m:r>
                          <m:t>Y</m:t>
                        </m:r>
                      </m:e>
                      <m:sub>
                        <m:r>
                          <m:t>1</m:t>
                        </m:r>
                      </m:sub>
                    </m:sSub>
                    <m:r>
                      <m:rPr>
                        <m:sty m:val="p"/>
                      </m:rPr>
                      <m:t>+</m:t>
                    </m:r>
                    <m:sSub>
                      <m:e>
                        <m:r>
                          <m:t>a</m:t>
                        </m:r>
                      </m:e>
                      <m:sub>
                        <m:r>
                          <m:t>12</m:t>
                        </m:r>
                      </m:sub>
                    </m:sSub>
                    <m:sSub>
                      <m:e>
                        <m:r>
                          <m:t>Y</m:t>
                        </m:r>
                      </m:e>
                      <m:sub>
                        <m:r>
                          <m:t>2</m:t>
                        </m:r>
                      </m:sub>
                    </m:sSub>
                    <m:r>
                      <m:rPr>
                        <m:sty m:val="p"/>
                      </m:rPr>
                      <m:t>+</m:t>
                    </m:r>
                    <m:r>
                      <m:rPr>
                        <m:sty m:val="p"/>
                      </m:rPr>
                      <m:t>.</m:t>
                    </m:r>
                    <m:r>
                      <m:rPr>
                        <m:sty m:val="p"/>
                      </m:rPr>
                      <m:t>.</m:t>
                    </m:r>
                    <m:r>
                      <m:rPr>
                        <m:sty m:val="p"/>
                      </m:rPr>
                      <m:t>.</m:t>
                    </m:r>
                    <m:r>
                      <m:rPr>
                        <m:sty m:val="p"/>
                      </m:rPr>
                      <m:t>+</m:t>
                    </m:r>
                    <m:sSub>
                      <m:e>
                        <m:r>
                          <m:t>a</m:t>
                        </m:r>
                      </m:e>
                      <m:sub>
                        <m:r>
                          <m:t>1</m:t>
                        </m:r>
                        <m:r>
                          <m:t>p</m:t>
                        </m:r>
                      </m:sub>
                    </m:sSub>
                    <m:sSub>
                      <m:e>
                        <m:r>
                          <m:t>Y</m:t>
                        </m:r>
                      </m:e>
                      <m:sub>
                        <m:r>
                          <m:t>p</m:t>
                        </m:r>
                      </m:sub>
                    </m:sSub>
                  </m:oMath>
                </a14:m>
              </a:p>
              <a:p>
                <a:pPr lvl="0"/>
                <a:r>
                  <a:rPr b="1"/>
                  <a:t>Interpreting loadings</a:t>
                </a:r>
                <a:r>
                  <a:rPr/>
                  <a:t>:</a:t>
                </a:r>
              </a:p>
              <a:p>
                <a:pPr lvl="1"/>
                <a:r>
                  <a:rPr b="1"/>
                  <a:t>Large positive loading</a:t>
                </a:r>
                <a:r>
                  <a:rPr/>
                  <a:t>: variable increases with PC</a:t>
                </a:r>
              </a:p>
              <a:p>
                <a:pPr lvl="1"/>
                <a:r>
                  <a:rPr b="1"/>
                  <a:t>Large negative loading</a:t>
                </a:r>
                <a:r>
                  <a:rPr/>
                  <a:t>: variable decreases with PC</a:t>
                </a:r>
              </a:p>
              <a:p>
                <a:pPr lvl="1"/>
                <a:r>
                  <a:rPr b="1"/>
                  <a:t>Near-zero loading</a:t>
                </a:r>
                <a:r>
                  <a:rPr/>
                  <a:t>: variable unimportant for PC</a:t>
                </a:r>
              </a:p>
              <a:p>
                <a:pPr lvl="0"/>
                <a:r>
                  <a:rPr b="1"/>
                  <a:t>Guidelines</a:t>
                </a:r>
                <a:r>
                  <a:rPr/>
                  <a:t>:</a:t>
                </a:r>
              </a:p>
              <a:p>
                <a:pPr lvl="1"/>
                <a:r>
                  <a:rPr/>
                  <a:t>Loadings &gt; 0.3 or &lt; -0.3 are worth considering</a:t>
                </a:r>
              </a:p>
              <a:p>
                <a:pPr lvl="1"/>
                <a:r>
                  <a:rPr/>
                  <a:t>Loadings &gt; 0.5 or &lt; -0.5 are important</a:t>
                </a:r>
              </a:p>
              <a:p>
                <a:pPr lvl="1"/>
                <a:r>
                  <a:rPr/>
                  <a:t>Sign (+ or -) can flip; patterns matter more</a:t>
                </a:r>
              </a:p>
            </p:txBody>
          </p:sp>
        </mc:Choice>
      </mc:AlternateContent>
      <p:sp>
        <p:nvSpPr>
          <p:cNvPr id="4" name="Content Placeholder 3"/>
          <p:cNvSpPr>
            <a:spLocks noGrp="1"/>
          </p:cNvSpPr>
          <p:nvPr>
            <p:ph idx="2" sz="half"/>
          </p:nvPr>
        </p:nvSpPr>
        <p:spPr/>
        <p:txBody>
          <a:bodyPr/>
          <a:lstStyle/>
          <a:p>
            <a:pPr lvl="0"/>
            <a:r>
              <a:rPr b="1"/>
              <a:t>PC1 loadings</a:t>
            </a:r>
            <a:r>
              <a:rPr/>
              <a:t>:</a:t>
            </a:r>
          </a:p>
          <a:p>
            <a:pPr lvl="1"/>
            <a:r>
              <a:rPr/>
              <a:t>Most variables have similar positive values</a:t>
            </a:r>
          </a:p>
          <a:p>
            <a:pPr lvl="1"/>
            <a:r>
              <a:rPr/>
              <a:t>All ~0.31 to 0.40 except keel (-0.18) and tube (-0.002)</a:t>
            </a:r>
          </a:p>
          <a:p>
            <a:pPr lvl="1"/>
            <a:r>
              <a:rPr/>
              <a:t>Suggests PC1 measures “overall size”</a:t>
            </a:r>
          </a:p>
          <a:p>
            <a:pPr lvl="0" indent="0">
              <a:buNone/>
            </a:pPr>
            <a:r>
              <a:rPr>
                <a:latin typeface="Courier"/>
              </a:rPr>
              <a:t>##                 PC1    PC2    PC3
## height       -0.278 -0.449  0.198
## mouth_diam   -0.369 -0.110  0.214
## tube_diam     0.040 -0.602 -0.390
## keel_diam     0.202 -0.491 -0.328
## wing1_length -0.375  0.171 -0.280
## wing2_length -0.342  0.131 -0.415
## wingsprea    -0.239  0.156 -0.549
## hoodmass_g   -0.385 -0.057  0.185
## tubemass_g   -0.355 -0.320  0.263
## wingmass_g   -0.393  0.080 -0.007</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Interpreting PC1: Overall Size</a:t>
            </a:r>
          </a:p>
        </p:txBody>
      </p:sp>
      <p:sp>
        <p:nvSpPr>
          <p:cNvPr id="3" name="Text Placeholder 2"/>
          <p:cNvSpPr>
            <a:spLocks noGrp="1"/>
          </p:cNvSpPr>
          <p:nvPr>
            <p:ph idx="1" type="body"/>
          </p:nvPr>
        </p:nvSpPr>
        <p:spPr/>
        <p:txBody>
          <a:bodyPr/>
          <a:lstStyle/>
          <a:p>
            <a:pPr lvl="0"/>
            <a:r>
              <a:rPr/>
              <a:t>PC1 Interpretation - Looking at PC1 loadings:</a:t>
            </a:r>
          </a:p>
          <a:p>
            <a:pPr lvl="0"/>
            <a:r>
              <a:rPr b="1"/>
              <a:t>Key patterns</a:t>
            </a:r>
            <a:r>
              <a:rPr/>
              <a:t>:</a:t>
            </a:r>
          </a:p>
          <a:p>
            <a:pPr lvl="0"/>
            <a:r>
              <a:rPr/>
              <a:t>Most variables load positively and similarly: - Height: 0.310 - Mouth diameter: 0.400</a:t>
            </a:r>
          </a:p>
          <a:p>
            <a:pPr lvl="1"/>
            <a:r>
              <a:rPr/>
              <a:t>Wing lengths: 0.386, 0.372</a:t>
            </a:r>
          </a:p>
          <a:p>
            <a:pPr lvl="1"/>
            <a:r>
              <a:rPr/>
              <a:t>Wing spread: 0.256</a:t>
            </a:r>
          </a:p>
          <a:p>
            <a:pPr lvl="1"/>
            <a:r>
              <a:rPr/>
              <a:t>Biomass: 0.397, 0.380, 0.230</a:t>
            </a:r>
          </a:p>
          <a:p>
            <a:pPr lvl="0"/>
            <a:r>
              <a:rPr b="1"/>
              <a:t>Exception</a:t>
            </a:r>
            <a:r>
              <a:rPr/>
              <a:t>: Keel diameter (-0.177) and tube diameter (~0)</a:t>
            </a:r>
          </a:p>
          <a:p>
            <a:pPr lvl="0"/>
            <a:r>
              <a:rPr b="1"/>
              <a:t>Biological meaning</a:t>
            </a:r>
            <a:r>
              <a:rPr/>
              <a:t>: PC1 represents </a:t>
            </a:r>
            <a:r>
              <a:rPr b="1"/>
              <a:t>overall plant size</a:t>
            </a:r>
          </a:p>
          <a:p>
            <a:pPr lvl="1"/>
            <a:r>
              <a:rPr/>
              <a:t>most measurements scale together (bigger plants have bigger everything).</a:t>
            </a:r>
          </a:p>
          <a:p>
            <a:pPr lvl="0" indent="0">
              <a:buNone/>
            </a:pPr>
            <a:r>
              <a:rPr>
                <a:latin typeface="Courier"/>
              </a:rPr>
              <a:t>## # A tibble: 10 × 2
##    Variable     Loading
##    &lt;chr&gt;          &lt;dbl&gt;
##  1 wingmass_g   -0.393 
##  2 hoodmass_g   -0.385 
##  3 wing1_length -0.375 
##  4 mouth_diam   -0.369 
##  5 tubemass_g   -0.355 
##  6 wing2_length -0.342 
##  7 height       -0.278 
##  8 wingsprea    -0.239 
##  9 keel_diam     0.202 
## 10 tube_diam     0.0402</a:t>
            </a:r>
          </a:p>
        </p:txBody>
      </p:sp>
      <p:sp>
        <p:nvSpPr>
          <p:cNvPr id="5" name="Text Placeholder 4"/>
          <p:cNvSpPr>
            <a:spLocks noGrp="1"/>
          </p:cNvSpPr>
          <p:nvPr>
            <p:ph idx="3" sz="quarter" type="body"/>
          </p:nvPr>
        </p:nvSpPr>
        <p:spPr/>
        <p:txBody>
          <a:bodyPr/>
          <a:lstStyle/>
          <a:p>
            <a:pPr lvl="0"/>
            <a:r>
              <a:rPr/>
              <a:t>High PC1 → large plants</a:t>
            </a:r>
          </a:p>
          <a:p>
            <a:pPr lvl="0"/>
            <a:r>
              <a:rPr/>
              <a:t>Low PC1 → small plants</a:t>
            </a:r>
          </a:p>
        </p:txBody>
      </p:sp>
      <p:pic>
        <p:nvPicPr>
          <p:cNvPr descr="multivariate_statistics_lecture_files/figure-pptx/pc1_loading_plot-1.png" id="0" name="Picture 1"/>
          <p:cNvPicPr>
            <a:picLocks noGrp="1" noChangeAspect="1"/>
          </p:cNvPicPr>
          <p:nvPr/>
        </p:nvPicPr>
        <p:blipFill>
          <a:blip r:embed="rId2"/>
          <a:stretch>
            <a:fillRect/>
          </a:stretch>
        </p:blipFill>
        <p:spPr bwMode="auto">
          <a:xfrm>
            <a:off x="4953000" y="1295400"/>
            <a:ext cx="3644900" cy="3276600"/>
          </a:xfrm>
          <a:prstGeom prst="rect">
            <a:avLst/>
          </a:prstGeom>
          <a:noFill/>
          <a:ln w="9525">
            <a:noFill/>
            <a:headEnd/>
            <a:tailEnd/>
          </a:ln>
        </p:spPr>
      </p:pic>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Interpreting PC2: Shape Contrast</a:t>
            </a:r>
          </a:p>
        </p:txBody>
      </p:sp>
      <p:sp>
        <p:nvSpPr>
          <p:cNvPr id="3" name="Text Placeholder 2"/>
          <p:cNvSpPr>
            <a:spLocks noGrp="1"/>
          </p:cNvSpPr>
          <p:nvPr>
            <p:ph idx="1" type="body"/>
          </p:nvPr>
        </p:nvSpPr>
        <p:spPr/>
        <p:txBody>
          <a:bodyPr/>
          <a:lstStyle/>
          <a:p>
            <a:pPr lvl="0" indent="0" marL="0">
              <a:spcBef>
                <a:spcPts val="3000"/>
              </a:spcBef>
              <a:buNone/>
            </a:pPr>
            <a:r>
              <a:rPr b="1"/>
              <a:t>PC2 Interpretation</a:t>
            </a:r>
          </a:p>
          <a:p>
            <a:pPr lvl="0"/>
            <a:r>
              <a:rPr/>
              <a:t>Looking at PC2 loadings:</a:t>
            </a:r>
          </a:p>
          <a:p>
            <a:pPr lvl="0"/>
            <a:r>
              <a:rPr b="1"/>
              <a:t>Key patterns</a:t>
            </a:r>
            <a:r>
              <a:rPr/>
              <a:t>:</a:t>
            </a:r>
          </a:p>
          <a:p>
            <a:pPr lvl="1"/>
            <a:r>
              <a:rPr/>
              <a:t>Height: -0.419 (negative, moderate)</a:t>
            </a:r>
          </a:p>
          <a:p>
            <a:pPr lvl="1"/>
            <a:r>
              <a:rPr/>
              <a:t>Mouth: -0.250 (negative, moderate)</a:t>
            </a:r>
          </a:p>
          <a:p>
            <a:pPr lvl="1"/>
            <a:r>
              <a:rPr/>
              <a:t>Wing measurements: positive (0.275-0.434)</a:t>
            </a:r>
          </a:p>
          <a:p>
            <a:pPr lvl="1"/>
            <a:r>
              <a:rPr/>
              <a:t>Wing spread: 0.434 (positive, strong)</a:t>
            </a:r>
          </a:p>
          <a:p>
            <a:pPr lvl="1"/>
            <a:r>
              <a:rPr/>
              <a:t>Biomass: mostly negative</a:t>
            </a:r>
          </a:p>
          <a:p>
            <a:pPr lvl="0"/>
            <a:r>
              <a:rPr b="1"/>
              <a:t>Biological meaning</a:t>
            </a:r>
            <a:r>
              <a:rPr/>
              <a:t>: PC2 represents </a:t>
            </a:r>
            <a:r>
              <a:rPr b="1"/>
              <a:t>shape trade-offs</a:t>
            </a:r>
          </a:p>
          <a:p>
            <a:pPr lvl="1"/>
            <a:r>
              <a:rPr/>
              <a:t>tall narrow pitchers vs. short wide pitchers with large wings.</a:t>
            </a:r>
          </a:p>
          <a:p>
            <a:pPr lvl="0" indent="0">
              <a:buNone/>
            </a:pPr>
            <a:r>
              <a:rPr>
                <a:latin typeface="Courier"/>
              </a:rPr>
              <a:t>## # A tibble: 10 × 2
##    Variable     Loading
##    &lt;chr&gt;          &lt;dbl&gt;
##  1 tube_diam    -0.602 
##  2 keel_diam    -0.491 
##  3 height       -0.449 
##  4 tubemass_g   -0.320 
##  5 wing1_length  0.171 
##  6 wingsprea     0.156 
##  7 wing2_length  0.131 
##  8 mouth_diam   -0.110 
##  9 wingmass_g    0.0800
## 10 hoodmass_g   -0.0575</a:t>
            </a:r>
          </a:p>
        </p:txBody>
      </p:sp>
      <p:sp>
        <p:nvSpPr>
          <p:cNvPr id="5" name="Text Placeholder 4"/>
          <p:cNvSpPr>
            <a:spLocks noGrp="1"/>
          </p:cNvSpPr>
          <p:nvPr>
            <p:ph idx="3" sz="quarter" type="body"/>
          </p:nvPr>
        </p:nvSpPr>
        <p:spPr/>
        <p:txBody>
          <a:bodyPr/>
          <a:lstStyle/>
          <a:p>
            <a:pPr lvl="0"/>
            <a:r>
              <a:rPr/>
              <a:t>High PC2 → short plants with large wings</a:t>
            </a:r>
          </a:p>
          <a:p>
            <a:pPr lvl="0"/>
            <a:r>
              <a:rPr/>
              <a:t>Low PC2 → tall narrow plants</a:t>
            </a:r>
          </a:p>
        </p:txBody>
      </p:sp>
      <p:pic>
        <p:nvPicPr>
          <p:cNvPr descr="multivariate_statistics_lecture_files/figure-pptx/pc2_loading_plot-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Interpreting PC3</a:t>
            </a:r>
          </a:p>
        </p:txBody>
      </p:sp>
      <p:sp>
        <p:nvSpPr>
          <p:cNvPr id="3" name="Text Placeholder 2"/>
          <p:cNvSpPr>
            <a:spLocks noGrp="1"/>
          </p:cNvSpPr>
          <p:nvPr>
            <p:ph idx="1" type="body"/>
          </p:nvPr>
        </p:nvSpPr>
        <p:spPr/>
        <p:txBody>
          <a:bodyPr/>
          <a:lstStyle/>
          <a:p>
            <a:pPr lvl="0" indent="0" marL="0">
              <a:spcBef>
                <a:spcPts val="3000"/>
              </a:spcBef>
              <a:buNone/>
            </a:pPr>
            <a:r>
              <a:rPr b="1"/>
              <a:t>PC3 Interpretation</a:t>
            </a:r>
          </a:p>
          <a:p>
            <a:pPr lvl="0"/>
            <a:r>
              <a:rPr/>
              <a:t>Looking at PC3 loadings:</a:t>
            </a:r>
          </a:p>
          <a:p>
            <a:pPr lvl="0"/>
            <a:r>
              <a:rPr b="1"/>
              <a:t>Key patterns</a:t>
            </a:r>
            <a:r>
              <a:rPr/>
              <a:t>:</a:t>
            </a:r>
          </a:p>
          <a:p>
            <a:pPr lvl="0"/>
            <a:r>
              <a:rPr/>
              <a:t>Dominated by:</a:t>
            </a:r>
          </a:p>
          <a:p>
            <a:pPr lvl="1"/>
            <a:r>
              <a:rPr/>
              <a:t>Tube diameter: 0.743 (very strong positive)</a:t>
            </a:r>
          </a:p>
          <a:p>
            <a:pPr lvl="1"/>
            <a:r>
              <a:rPr/>
              <a:t>Keel diameter: 0.576 (strong positive)</a:t>
            </a:r>
          </a:p>
          <a:p>
            <a:pPr lvl="1"/>
            <a:r>
              <a:rPr/>
              <a:t>Most other variables near zero</a:t>
            </a:r>
          </a:p>
          <a:p>
            <a:pPr lvl="0"/>
            <a:r>
              <a:rPr b="1"/>
              <a:t>Biological meaning</a:t>
            </a:r>
            <a:r>
              <a:rPr/>
              <a:t>: PC3 represents </a:t>
            </a:r>
            <a:r>
              <a:rPr b="1"/>
              <a:t>tube girth</a:t>
            </a:r>
          </a:p>
          <a:p>
            <a:pPr lvl="1"/>
            <a:r>
              <a:rPr/>
              <a:t>width/diameter of tube structure independent of height or wing size.</a:t>
            </a:r>
          </a:p>
          <a:p>
            <a:pPr lvl="1"/>
            <a:r>
              <a:rPr/>
              <a:t>Plants with high PC3 scores = </a:t>
            </a:r>
            <a:r>
              <a:rPr b="1"/>
              <a:t>fat tubes</a:t>
            </a:r>
            <a:r>
              <a:rPr/>
              <a:t>, allowing to trap larger prey?</a:t>
            </a:r>
          </a:p>
          <a:p>
            <a:pPr lvl="0" indent="0">
              <a:buNone/>
            </a:pPr>
            <a:r>
              <a:rPr>
                <a:latin typeface="Courier"/>
              </a:rPr>
              <a:t>## # A tibble: 10 × 2
##    Variable      Loading
##    &lt;chr&gt;           &lt;dbl&gt;
##  1 wingsprea    -0.549  
##  2 wing2_length -0.415  
##  3 tube_diam    -0.390  
##  4 keel_diam    -0.328  
##  5 wing1_length -0.280  
##  6 tubemass_g    0.263  
##  7 mouth_diam    0.214  
##  8 height        0.198  
##  9 hoodmass_g    0.185  
## 10 wingmass_g   -0.00743</a:t>
            </a:r>
          </a:p>
        </p:txBody>
      </p:sp>
      <p:sp>
        <p:nvSpPr>
          <p:cNvPr id="5" name="Text Placeholder 4"/>
          <p:cNvSpPr>
            <a:spLocks noGrp="1"/>
          </p:cNvSpPr>
          <p:nvPr>
            <p:ph idx="3" sz="quarter" type="body"/>
          </p:nvPr>
        </p:nvSpPr>
        <p:spPr/>
        <p:txBody>
          <a:bodyPr/>
          <a:lstStyle/>
          <a:p>
            <a:pPr lvl="0"/>
            <a:r>
              <a:rPr/>
              <a:t>High PC3 → fat tubes</a:t>
            </a:r>
          </a:p>
          <a:p>
            <a:pPr lvl="0"/>
            <a:r>
              <a:rPr/>
              <a:t>Low PC3 → skinny tubes</a:t>
            </a:r>
          </a:p>
        </p:txBody>
      </p:sp>
      <p:pic>
        <p:nvPicPr>
          <p:cNvPr descr="multivariate_statistics_lecture_files/figure-pptx/pc3_loading_plot-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Scores, Ordination and Biplots</a:t>
            </a:r>
          </a:p>
        </p:txBody>
      </p:sp>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Principal Component Scores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spcBef>
                    <a:spcPts val="3000"/>
                  </a:spcBef>
                  <a:buNone/>
                </a:pPr>
                <a:r>
                  <a:rPr b="1"/>
                  <a:t>What are PC Scores?</a:t>
                </a:r>
              </a:p>
              <a:p>
                <a:pPr lvl="0"/>
                <a:r>
                  <a:rPr b="1"/>
                  <a:t>PC scores</a:t>
                </a:r>
                <a:r>
                  <a:rPr/>
                  <a:t> are values of each principal component for each obs./plant</a:t>
                </a:r>
              </a:p>
              <a:p>
                <a:pPr lvl="0"/>
                <a:r>
                  <a:rPr/>
                  <a:t>Each plant gets a score on each PC:</a:t>
                </a:r>
              </a:p>
              <a:p>
                <a:pPr lvl="1"/>
                <a:r>
                  <a:rPr/>
                  <a:t>PC1 score = measure of size</a:t>
                </a:r>
              </a:p>
              <a:p>
                <a:pPr lvl="1"/>
                <a:r>
                  <a:rPr/>
                  <a:t>PC2 score = measure of shape</a:t>
                </a:r>
              </a:p>
              <a:p>
                <a:pPr lvl="1"/>
                <a:r>
                  <a:rPr/>
                  <a:t>PC3 score = measure of tube girth</a:t>
                </a:r>
              </a:p>
              <a:p>
                <a:pPr lvl="0"/>
                <a:r>
                  <a:rPr b="1"/>
                  <a:t>How they’re calculated</a:t>
                </a:r>
                <a:r>
                  <a:rPr/>
                  <a:t>:</a:t>
                </a:r>
              </a:p>
              <a:p>
                <a:pPr lvl="0"/>
                <a:r>
                  <a:rPr/>
                  <a:t>For plant </a:t>
                </a:r>
                <a:r>
                  <a:rPr i="1"/>
                  <a:t>i</a:t>
                </a:r>
                <a:r>
                  <a:rPr/>
                  <a:t> on PC1:</a:t>
                </a:r>
              </a:p>
              <a:p>
                <a:pPr lvl="1"/>
                <a14:m>
                  <m:oMath xmlns:m="http://schemas.openxmlformats.org/officeDocument/2006/math">
                    <m:sSub>
                      <m:e>
                        <m:r>
                          <m:rPr>
                            <m:nor/>
                            <m:sty m:val="p"/>
                          </m:rPr>
                          <m:t>PC1</m:t>
                        </m:r>
                      </m:e>
                      <m:sub>
                        <m:r>
                          <m:t>i</m:t>
                        </m:r>
                      </m:sub>
                    </m:sSub>
                    <m:r>
                      <m:rPr>
                        <m:sty m:val="p"/>
                      </m:rPr>
                      <m:t>=</m:t>
                    </m:r>
                    <m:r>
                      <m:t>0.31</m:t>
                    </m:r>
                    <m:r>
                      <m:rPr>
                        <m:sty m:val="p"/>
                      </m:rPr>
                      <m:t>×</m:t>
                    </m:r>
                    <m:r>
                      <m:t>h</m:t>
                    </m:r>
                    <m:r>
                      <m:t>e</m:t>
                    </m:r>
                    <m:r>
                      <m:t>i</m:t>
                    </m:r>
                    <m:r>
                      <m:t>g</m:t>
                    </m:r>
                    <m:r>
                      <m:t>h</m:t>
                    </m:r>
                    <m:sSub>
                      <m:e>
                        <m:r>
                          <m:t>t</m:t>
                        </m:r>
                      </m:e>
                      <m:sub>
                        <m:r>
                          <m:t>i</m:t>
                        </m:r>
                      </m:sub>
                    </m:sSub>
                    <m:r>
                      <m:rPr>
                        <m:sty m:val="p"/>
                      </m:rPr>
                      <m:t>+</m:t>
                    </m:r>
                    <m:r>
                      <m:t>0.40</m:t>
                    </m:r>
                    <m:r>
                      <m:rPr>
                        <m:sty m:val="p"/>
                      </m:rPr>
                      <m:t>×</m:t>
                    </m:r>
                    <m:r>
                      <m:t>m</m:t>
                    </m:r>
                    <m:r>
                      <m:t>o</m:t>
                    </m:r>
                    <m:r>
                      <m:t>u</m:t>
                    </m:r>
                    <m:r>
                      <m:t>t</m:t>
                    </m:r>
                    <m:sSub>
                      <m:e>
                        <m:r>
                          <m:t>h</m:t>
                        </m:r>
                      </m:e>
                      <m:sub>
                        <m:r>
                          <m:t>i</m:t>
                        </m:r>
                      </m:sub>
                    </m:sSub>
                    <m:r>
                      <m:rPr>
                        <m:sty m:val="p"/>
                      </m:rPr>
                      <m:t>+</m:t>
                    </m:r>
                    <m:r>
                      <m:rPr>
                        <m:sty m:val="p"/>
                      </m:rPr>
                      <m:t>.</m:t>
                    </m:r>
                    <m:r>
                      <m:rPr>
                        <m:sty m:val="p"/>
                      </m:rPr>
                      <m:t>.</m:t>
                    </m:r>
                    <m:r>
                      <m:rPr>
                        <m:sty m:val="p"/>
                      </m:rPr>
                      <m:t>.</m:t>
                    </m:r>
                  </m:oMath>
                </a14:m>
              </a:p>
              <a:p>
                <a:pPr lvl="1"/>
                <a:r>
                  <a:rPr/>
                  <a:t>Using the standardized values and loadings we saw earlier.</a:t>
                </a:r>
              </a:p>
            </p:txBody>
          </p:sp>
        </mc:Choice>
      </mc:AlternateContent>
      <p:sp>
        <p:nvSpPr>
          <p:cNvPr id="4" name="Content Placeholder 3"/>
          <p:cNvSpPr>
            <a:spLocks noGrp="1"/>
          </p:cNvSpPr>
          <p:nvPr>
            <p:ph idx="2" sz="half"/>
          </p:nvPr>
        </p:nvSpPr>
        <p:spPr/>
        <p:txBody>
          <a:bodyPr/>
          <a:lstStyle/>
          <a:p>
            <a:pPr lvl="0" indent="0">
              <a:buNone/>
            </a:pPr>
            <a:r>
              <a:rPr>
                <a:latin typeface="Courier"/>
              </a:rPr>
              <a:t>## # A tibble: 10 × 5
##    plant_id site     PC1     PC2    PC3
##       &lt;int&gt; &lt;chr&gt;  &lt;dbl&gt;   &lt;dbl&gt;  &lt;dbl&gt;
##  1        1 TJH   -1.92   0.0772  1.53 
##  2        2 TJH    3.35   1.53    0.755
##  3        3 TJH    0.918 -0.0320  0.248
##  4        4 TJH   -0.983  0.236  -0.242
##  5        5 TJH    1.15  -1.02    1.54 
##  6        6 TJH   -1.37  -0.613   0.847
##  7        7 TJH   -1.50  -1.63    0.693
##  8        8 TJH   -0.651  0.121  -0.412
##  9        9 TJH    2.48  -0.0786 -0.260
## 10       10 TJH   -1.11  -1.27    2.27</a:t>
            </a:r>
          </a:p>
        </p:txBody>
      </p:sp>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Visualizing PCA Results: Scores Plot</a:t>
            </a:r>
          </a:p>
        </p:txBody>
      </p:sp>
      <p:sp>
        <p:nvSpPr>
          <p:cNvPr id="3" name="Text Placeholder 2"/>
          <p:cNvSpPr>
            <a:spLocks noGrp="1"/>
          </p:cNvSpPr>
          <p:nvPr>
            <p:ph idx="1" type="body"/>
          </p:nvPr>
        </p:nvSpPr>
        <p:spPr/>
        <p:txBody>
          <a:bodyPr/>
          <a:lstStyle/>
          <a:p>
            <a:pPr lvl="0" indent="0" marL="0">
              <a:spcBef>
                <a:spcPts val="3000"/>
              </a:spcBef>
              <a:buNone/>
            </a:pPr>
            <a:r>
              <a:rPr b="1"/>
              <a:t>Ordination of Sites</a:t>
            </a:r>
          </a:p>
          <a:p>
            <a:pPr lvl="0"/>
            <a:r>
              <a:rPr/>
              <a:t>We can plot PC scores to visualize:</a:t>
            </a:r>
          </a:p>
          <a:p>
            <a:pPr lvl="1"/>
            <a:r>
              <a:rPr/>
              <a:t>How plants are distributed in PC space</a:t>
            </a:r>
          </a:p>
          <a:p>
            <a:pPr lvl="1"/>
            <a:r>
              <a:rPr/>
              <a:t>Whether sites differ in morphology</a:t>
            </a:r>
          </a:p>
          <a:p>
            <a:pPr lvl="1"/>
            <a:r>
              <a:rPr/>
              <a:t>Patterns and groupings</a:t>
            </a:r>
          </a:p>
          <a:p>
            <a:pPr lvl="0"/>
            <a:r>
              <a:rPr b="1"/>
              <a:t>In this plot</a:t>
            </a:r>
            <a:r>
              <a:rPr/>
              <a:t>:</a:t>
            </a:r>
          </a:p>
          <a:p>
            <a:pPr lvl="1"/>
            <a:r>
              <a:rPr/>
              <a:t>Each point = one plant</a:t>
            </a:r>
          </a:p>
          <a:p>
            <a:pPr lvl="1"/>
            <a:r>
              <a:rPr/>
              <a:t>Position determined by PC1 and PC2 scores</a:t>
            </a:r>
          </a:p>
          <a:p>
            <a:pPr lvl="1"/>
            <a:r>
              <a:rPr/>
              <a:t>Colors indicate collection site</a:t>
            </a:r>
          </a:p>
          <a:p>
            <a:pPr lvl="0"/>
            <a:r>
              <a:rPr b="1"/>
              <a:t>Observations</a:t>
            </a:r>
            <a:r>
              <a:rPr/>
              <a:t>:</a:t>
            </a:r>
          </a:p>
          <a:p>
            <a:pPr lvl="1"/>
            <a:r>
              <a:rPr/>
              <a:t>Sites show some separation</a:t>
            </a:r>
          </a:p>
          <a:p>
            <a:pPr lvl="1"/>
            <a:r>
              <a:rPr/>
              <a:t>HD (orange) plants have lower PC1 (smaller)</a:t>
            </a:r>
          </a:p>
          <a:p>
            <a:pPr lvl="1"/>
            <a:r>
              <a:rPr/>
              <a:t>TJH (pink) plants variable but lower PC2</a:t>
            </a:r>
          </a:p>
          <a:p>
            <a:pPr lvl="1"/>
            <a:r>
              <a:rPr/>
              <a:t>Some overlap among sites</a:t>
            </a:r>
          </a:p>
          <a:p>
            <a:pPr lvl="0"/>
            <a:r>
              <a:rPr/>
              <a:t>This is called </a:t>
            </a:r>
            <a:r>
              <a:rPr b="1"/>
              <a:t>ordination</a:t>
            </a:r>
            <a:r>
              <a:rPr/>
              <a:t> - ordering objects along axes.</a:t>
            </a:r>
          </a:p>
        </p:txBody>
      </p:sp>
      <p:sp>
        <p:nvSpPr>
          <p:cNvPr id="5" name="Text Placeholder 4"/>
          <p:cNvSpPr>
            <a:spLocks noGrp="1"/>
          </p:cNvSpPr>
          <p:nvPr>
            <p:ph idx="3" sz="quarter" type="body"/>
          </p:nvPr>
        </p:nvSpPr>
        <p:spPr/>
        <p:txBody>
          <a:bodyPr/>
          <a:lstStyle/>
          <a:p>
            <a:pPr lvl="0" indent="0" marL="0">
              <a:buNone/>
            </a:pPr>
            <a:r>
              <a:rPr/>
              <a:t>The ordination</a:t>
            </a:r>
          </a:p>
        </p:txBody>
      </p:sp>
      <p:pic>
        <p:nvPicPr>
          <p:cNvPr descr="multivariate_statistics_lecture_files/figure-pptx/scores_plot_basic-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Different visualization of PCA Scores</a:t>
            </a:r>
          </a:p>
        </p:txBody>
      </p:sp>
      <p:sp>
        <p:nvSpPr>
          <p:cNvPr id="3" name="Content Placeholder 2"/>
          <p:cNvSpPr>
            <a:spLocks noGrp="1"/>
          </p:cNvSpPr>
          <p:nvPr>
            <p:ph idx="1"/>
          </p:nvPr>
        </p:nvSpPr>
        <p:spPr/>
        <p:txBody>
          <a:bodyPr/>
          <a:lstStyle/>
          <a:p>
            <a:pPr lvl="0" indent="0" marL="0">
              <a:buNone/>
            </a:pP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Introduction to Multivariate Analysis</a:t>
            </a:r>
          </a:p>
        </p:txBody>
      </p:sp>
      <p:sp>
        <p:nvSpPr>
          <p:cNvPr id="3" name="Text Placeholder 2"/>
          <p:cNvSpPr>
            <a:spLocks noGrp="1"/>
          </p:cNvSpPr>
          <p:nvPr>
            <p:ph idx="1" type="body"/>
          </p:nvPr>
        </p:nvSpPr>
        <p:spPr/>
        <p:txBody>
          <a:bodyPr/>
          <a:lstStyle/>
          <a:p>
            <a:pPr lvl="0" indent="0" marL="0">
              <a:spcBef>
                <a:spcPts val="3000"/>
              </a:spcBef>
              <a:buNone/>
            </a:pPr>
            <a:r>
              <a:rPr b="1"/>
              <a:t>Why Study Multivariate Data?</a:t>
            </a:r>
          </a:p>
          <a:p>
            <a:pPr lvl="0"/>
            <a:r>
              <a:rPr/>
              <a:t>In ecology, often measure many variables on the same organisms:</a:t>
            </a:r>
          </a:p>
          <a:p>
            <a:pPr lvl="1"/>
            <a:r>
              <a:rPr b="1"/>
              <a:t>Plant morphology</a:t>
            </a:r>
            <a:r>
              <a:rPr/>
              <a:t>: height, width, leaf size, flower size</a:t>
            </a:r>
          </a:p>
          <a:p>
            <a:pPr lvl="1"/>
            <a:r>
              <a:rPr b="1"/>
              <a:t>Environmental conditions</a:t>
            </a:r>
            <a:r>
              <a:rPr/>
              <a:t>: temperature, pH, nutrients</a:t>
            </a:r>
          </a:p>
          <a:p>
            <a:pPr lvl="1"/>
            <a:r>
              <a:rPr b="1"/>
              <a:t>Species composition</a:t>
            </a:r>
            <a:r>
              <a:rPr/>
              <a:t>: presence/absence, abundance</a:t>
            </a:r>
          </a:p>
          <a:p>
            <a:pPr lvl="0"/>
            <a:r>
              <a:rPr b="1"/>
              <a:t>Challenge</a:t>
            </a:r>
            <a:r>
              <a:rPr/>
              <a:t>: How do we make sense of all these variables at once?</a:t>
            </a:r>
          </a:p>
          <a:p>
            <a:pPr lvl="0"/>
            <a:r>
              <a:rPr b="1"/>
              <a:t>PCA helps by</a:t>
            </a:r>
            <a:r>
              <a:rPr/>
              <a:t>:</a:t>
            </a:r>
          </a:p>
          <a:p>
            <a:pPr lvl="1"/>
            <a:r>
              <a:rPr/>
              <a:t>Reducing many correlated variables to a few key dimensions</a:t>
            </a:r>
          </a:p>
          <a:p>
            <a:pPr lvl="1"/>
            <a:r>
              <a:rPr/>
              <a:t>Visualizing patterns in high-dimensional data</a:t>
            </a:r>
          </a:p>
          <a:p>
            <a:pPr lvl="1"/>
            <a:r>
              <a:rPr/>
              <a:t>Identifying the most important sources of variation</a:t>
            </a:r>
          </a:p>
          <a:p>
            <a:pPr lvl="0" indent="0" marL="1270000">
              <a:buNone/>
            </a:pPr>
            <a:r>
              <a:rPr sz="2000" b="1"/>
              <a:t>Note</a:t>
            </a:r>
          </a:p>
          <a:p>
            <a:pPr lvl="0" indent="0" marL="1270000">
              <a:buNone/>
            </a:pPr>
            <a:r>
              <a:rPr sz="2000"/>
              <a:t>Gotelli &amp; Ellison, </a:t>
            </a:r>
            <a:r>
              <a:rPr sz="2000" i="1"/>
              <a:t>A Primer of Ecological Statistics</a:t>
            </a:r>
            <a:r>
              <a:rPr sz="2000"/>
              <a:t>, Ch. 12 — The Analysis of Multivariate Data, is the core reference for this lecture.</a:t>
            </a:r>
          </a:p>
        </p:txBody>
      </p:sp>
      <p:sp>
        <p:nvSpPr>
          <p:cNvPr id="5" name="Text Placeholder 4"/>
          <p:cNvSpPr>
            <a:spLocks noGrp="1"/>
          </p:cNvSpPr>
          <p:nvPr>
            <p:ph idx="3" sz="quarter" type="body"/>
          </p:nvPr>
        </p:nvSpPr>
        <p:spPr/>
        <p:txBody>
          <a:bodyPr/>
          <a:lstStyle/>
          <a:p>
            <a:pPr lvl="0" indent="0" marL="0">
              <a:buNone/>
            </a:pPr>
            <a:r>
              <a:rPr/>
              <a:t>Darlingtonia californica (Cobra Lily)</a:t>
            </a:r>
          </a:p>
        </p:txBody>
      </p:sp>
      <p:pic>
        <p:nvPicPr>
          <p:cNvPr descr="images/clipboard-3752708543.png" id="0" name="Picture 1"/>
          <p:cNvPicPr>
            <a:picLocks noGrp="1" noChangeAspect="1"/>
          </p:cNvPicPr>
          <p:nvPr/>
        </p:nvPicPr>
        <p:blipFill>
          <a:blip r:embed="rId2"/>
          <a:stretch>
            <a:fillRect/>
          </a:stretch>
        </p:blipFill>
        <p:spPr bwMode="auto">
          <a:xfrm>
            <a:off x="5384800" y="1295400"/>
            <a:ext cx="2768600" cy="2768600"/>
          </a:xfrm>
          <a:prstGeom prst="rect">
            <a:avLst/>
          </a:prstGeom>
          <a:noFill/>
          <a:ln w="9525">
            <a:noFill/>
            <a:headEnd/>
            <a:tailEnd/>
          </a:ln>
        </p:spPr>
      </p:pic>
      <p:sp>
        <p:nvSpPr>
          <p:cNvPr id="1" name="TextBox 3"/>
          <p:cNvSpPr txBox="1"/>
          <p:nvPr>
            <p:ph idx="1"/>
          </p:nvPr>
        </p:nvSpPr>
        <p:spPr>
          <a:xfrm>
            <a:off x="4749800" y="4064000"/>
            <a:ext cx="4038600" cy="508000"/>
          </a:xfrm>
          <a:prstGeom prst="rect">
            <a:avLst/>
          </a:prstGeom>
          <a:noFill/>
        </p:spPr>
        <p:txBody>
          <a:bodyPr/>
          <a:lstStyle/>
          <a:p>
            <a:pPr lvl="0" indent="0" marL="0" algn="ctr">
              <a:buNone/>
            </a:pPr>
            <a:r>
              <a:rPr/>
              <a:t>Photo of a cobra lily (Darlingtonia californica) showing its hooded, pitcher-shaped leaves and forked, tongue-like appendages, the carnivorous plant whose morphology this lecture’s PCA example analyzes.</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PCA Biplot: Combining Scores and Loadings</a:t>
            </a:r>
          </a:p>
        </p:txBody>
      </p:sp>
      <p:sp>
        <p:nvSpPr>
          <p:cNvPr id="3" name="Text Placeholder 2"/>
          <p:cNvSpPr>
            <a:spLocks noGrp="1"/>
          </p:cNvSpPr>
          <p:nvPr>
            <p:ph idx="1" type="body"/>
          </p:nvPr>
        </p:nvSpPr>
        <p:spPr/>
        <p:txBody>
          <a:bodyPr/>
          <a:lstStyle/>
          <a:p>
            <a:pPr lvl="0" indent="0" marL="0">
              <a:spcBef>
                <a:spcPts val="3000"/>
              </a:spcBef>
              <a:buNone/>
            </a:pPr>
            <a:r>
              <a:rPr b="1"/>
              <a:t>Reading a Biplot</a:t>
            </a:r>
          </a:p>
          <a:p>
            <a:pPr lvl="0"/>
            <a:r>
              <a:rPr/>
              <a:t>A </a:t>
            </a:r>
            <a:r>
              <a:rPr b="1"/>
              <a:t>biplot</a:t>
            </a:r>
            <a:r>
              <a:rPr/>
              <a:t> shows both:</a:t>
            </a:r>
          </a:p>
          <a:p>
            <a:pPr lvl="1"/>
            <a:r>
              <a:rPr b="1"/>
              <a:t>Points</a:t>
            </a:r>
            <a:r>
              <a:rPr/>
              <a:t> = plants (PC scores)</a:t>
            </a:r>
          </a:p>
          <a:p>
            <a:pPr lvl="1"/>
            <a:r>
              <a:rPr b="1"/>
              <a:t>Arrows</a:t>
            </a:r>
            <a:r>
              <a:rPr/>
              <a:t> = original variables (loadings)</a:t>
            </a:r>
          </a:p>
          <a:p>
            <a:pPr lvl="0"/>
            <a:r>
              <a:rPr b="1"/>
              <a:t>How to interpret arrows</a:t>
            </a:r>
            <a:r>
              <a:rPr/>
              <a:t>:</a:t>
            </a:r>
          </a:p>
          <a:p>
            <a:pPr lvl="0"/>
            <a:r>
              <a:rPr b="1"/>
              <a:t>Length</a:t>
            </a:r>
            <a:r>
              <a:rPr/>
              <a:t> = how important the variable is</a:t>
            </a:r>
          </a:p>
          <a:p>
            <a:pPr lvl="0"/>
            <a:r>
              <a:rPr b="1"/>
              <a:t>Direction</a:t>
            </a:r>
            <a:r>
              <a:rPr/>
              <a:t> = how the variable relates to PCs</a:t>
            </a:r>
          </a:p>
          <a:p>
            <a:pPr lvl="0"/>
            <a:r>
              <a:rPr b="1"/>
              <a:t>Angle between arrows</a:t>
            </a:r>
            <a:r>
              <a:rPr/>
              <a:t> = correlation</a:t>
            </a:r>
          </a:p>
          <a:p>
            <a:pPr lvl="1"/>
            <a:r>
              <a:rPr/>
              <a:t>Small angle = positively correlated</a:t>
            </a:r>
          </a:p>
          <a:p>
            <a:pPr lvl="1"/>
            <a:r>
              <a:rPr/>
              <a:t>90° = uncorrelated</a:t>
            </a:r>
          </a:p>
          <a:p>
            <a:pPr lvl="1"/>
            <a:r>
              <a:rPr/>
              <a:t>180° = negatively correlated</a:t>
            </a:r>
          </a:p>
          <a:p>
            <a:pPr lvl="0"/>
            <a:r>
              <a:rPr b="1"/>
              <a:t>How to interpret points</a:t>
            </a:r>
            <a:r>
              <a:rPr/>
              <a:t>:</a:t>
            </a:r>
          </a:p>
          <a:p>
            <a:pPr lvl="1"/>
            <a:r>
              <a:rPr/>
              <a:t>Plants in the direction of an arrow are high in that variable</a:t>
            </a:r>
          </a:p>
          <a:p>
            <a:pPr lvl="1"/>
            <a:r>
              <a:rPr/>
              <a:t>Plants opposite an arrow are low in that variable</a:t>
            </a:r>
          </a:p>
        </p:txBody>
      </p:sp>
      <p:sp>
        <p:nvSpPr>
          <p:cNvPr id="5" name="Text Placeholder 4"/>
          <p:cNvSpPr>
            <a:spLocks noGrp="1"/>
          </p:cNvSpPr>
          <p:nvPr>
            <p:ph idx="3" sz="quarter" type="body"/>
          </p:nvPr>
        </p:nvSpPr>
        <p:spPr/>
        <p:txBody>
          <a:bodyPr/>
          <a:lstStyle/>
          <a:p>
            <a:pPr lvl="0" indent="0" marL="0">
              <a:buNone/>
            </a:pPr>
            <a:r>
              <a:rPr/>
              <a:t>The plot</a:t>
            </a:r>
          </a:p>
        </p:txBody>
      </p:sp>
      <p:pic>
        <p:nvPicPr>
          <p:cNvPr descr="multivariate_statistics_lecture_files/figure-pptx/biplot-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Biplot Interpretation</a:t>
            </a:r>
          </a:p>
        </p:txBody>
      </p:sp>
      <p:sp>
        <p:nvSpPr>
          <p:cNvPr id="3" name="Content Placeholder 2"/>
          <p:cNvSpPr>
            <a:spLocks noGrp="1"/>
          </p:cNvSpPr>
          <p:nvPr>
            <p:ph idx="1" sz="half"/>
          </p:nvPr>
        </p:nvSpPr>
        <p:spPr/>
        <p:txBody>
          <a:bodyPr/>
          <a:lstStyle/>
          <a:p>
            <a:pPr lvl="0" indent="0" marL="0">
              <a:spcBef>
                <a:spcPts val="3000"/>
              </a:spcBef>
              <a:buNone/>
            </a:pPr>
            <a:r>
              <a:rPr b="1"/>
              <a:t>Key Patterns in the Biplot</a:t>
            </a:r>
          </a:p>
          <a:p>
            <a:pPr lvl="0"/>
            <a:r>
              <a:rPr b="1"/>
              <a:t>Variable relationships</a:t>
            </a:r>
            <a:r>
              <a:rPr/>
              <a:t>:</a:t>
            </a:r>
          </a:p>
          <a:p>
            <a:pPr lvl="1"/>
            <a:r>
              <a:rPr/>
              <a:t>Most morphological and biomass variables point together (right and slightly down):</a:t>
            </a:r>
          </a:p>
          <a:p>
            <a:pPr lvl="2"/>
            <a:r>
              <a:rPr/>
              <a:t>Height, mouth, masses - These are highly correlated</a:t>
            </a:r>
          </a:p>
          <a:p>
            <a:pPr lvl="2"/>
            <a:r>
              <a:rPr/>
              <a:t>All contribute to PC1 (size)</a:t>
            </a:r>
          </a:p>
          <a:p>
            <a:pPr lvl="0"/>
            <a:r>
              <a:rPr/>
              <a:t>Wing variables (wing1_length, wing2_length, wingspread) point more upward:</a:t>
            </a:r>
          </a:p>
          <a:p>
            <a:pPr lvl="1"/>
            <a:r>
              <a:rPr/>
              <a:t>Contribute positively to PC2</a:t>
            </a:r>
          </a:p>
          <a:p>
            <a:pPr lvl="2"/>
            <a:r>
              <a:rPr/>
              <a:t>Represent the “wing dimension” of shape</a:t>
            </a:r>
          </a:p>
          <a:p>
            <a:pPr lvl="0"/>
            <a:r>
              <a:rPr b="1"/>
              <a:t>Site separation</a:t>
            </a:r>
            <a:r>
              <a:rPr/>
              <a:t>:</a:t>
            </a:r>
          </a:p>
          <a:p>
            <a:pPr lvl="1"/>
            <a:r>
              <a:rPr b="1"/>
              <a:t>HD (blue)</a:t>
            </a:r>
            <a:r>
              <a:rPr/>
              <a:t>: Lower PC1, plants are smaller overall</a:t>
            </a:r>
          </a:p>
          <a:p>
            <a:pPr lvl="1"/>
            <a:r>
              <a:rPr b="1"/>
              <a:t>DG (orange)</a:t>
            </a:r>
            <a:r>
              <a:rPr/>
              <a:t>: Higher PC1, plants are larger</a:t>
            </a:r>
          </a:p>
          <a:p>
            <a:pPr lvl="1"/>
            <a:r>
              <a:rPr b="1"/>
              <a:t>TJH (yellow)</a:t>
            </a:r>
            <a:r>
              <a:rPr/>
              <a:t> and </a:t>
            </a:r>
            <a:r>
              <a:rPr b="1"/>
              <a:t>LEH (green)</a:t>
            </a:r>
            <a:r>
              <a:rPr/>
              <a:t>: Intermediate and variable</a:t>
            </a:r>
          </a:p>
        </p:txBody>
      </p:sp>
      <p:sp>
        <p:nvSpPr>
          <p:cNvPr id="4" name="Content Placeholder 3"/>
          <p:cNvSpPr>
            <a:spLocks noGrp="1"/>
          </p:cNvSpPr>
          <p:nvPr>
            <p:ph idx="2" sz="half"/>
          </p:nvPr>
        </p:nvSpPr>
        <p:spPr/>
        <p:txBody>
          <a:bodyPr/>
          <a:lstStyle/>
          <a:p>
            <a:pPr lvl="0" indent="0" marL="0">
              <a:spcBef>
                <a:spcPts val="3000"/>
              </a:spcBef>
              <a:buNone/>
            </a:pPr>
            <a:r>
              <a:rPr b="1"/>
              <a:t>Biological Interpretation</a:t>
            </a:r>
          </a:p>
          <a:p>
            <a:pPr lvl="0"/>
            <a:r>
              <a:rPr b="1"/>
              <a:t>What determines plant morphology?</a:t>
            </a:r>
          </a:p>
          <a:p>
            <a:pPr lvl="1"/>
            <a:r>
              <a:rPr b="1"/>
              <a:t>Size</a:t>
            </a:r>
            <a:r>
              <a:rPr/>
              <a:t> (PC1, 45.8% variance)</a:t>
            </a:r>
          </a:p>
          <a:p>
            <a:pPr lvl="2"/>
            <a:r>
              <a:rPr/>
              <a:t>Primary source of variation</a:t>
            </a:r>
          </a:p>
          <a:p>
            <a:pPr lvl="2"/>
            <a:r>
              <a:rPr/>
              <a:t>Most measurements scale together</a:t>
            </a:r>
          </a:p>
          <a:p>
            <a:pPr lvl="2"/>
            <a:r>
              <a:rPr/>
              <a:t>May reflect resource availability or age</a:t>
            </a:r>
          </a:p>
          <a:p>
            <a:pPr lvl="1"/>
            <a:r>
              <a:rPr b="1"/>
              <a:t>Shape trade-offs</a:t>
            </a:r>
            <a:r>
              <a:rPr/>
              <a:t> (PC2, 16.7% variance)</a:t>
            </a:r>
          </a:p>
          <a:p>
            <a:pPr lvl="2"/>
            <a:r>
              <a:rPr/>
              <a:t>Tall narrow vs. short wide with large wings</a:t>
            </a:r>
          </a:p>
          <a:p>
            <a:pPr lvl="2"/>
            <a:r>
              <a:rPr/>
              <a:t>May reflect different trapping strategies</a:t>
            </a:r>
          </a:p>
          <a:p>
            <a:pPr lvl="2"/>
            <a:r>
              <a:rPr/>
              <a:t>Or developmental/environmental constraints</a:t>
            </a:r>
          </a:p>
          <a:p>
            <a:pPr lvl="1"/>
            <a:r>
              <a:rPr b="1"/>
              <a:t>Tube dimensions</a:t>
            </a:r>
            <a:r>
              <a:rPr/>
              <a:t> (PC3, 14.8% variance)</a:t>
            </a:r>
          </a:p>
          <a:p>
            <a:pPr lvl="2"/>
            <a:r>
              <a:rPr/>
              <a:t>Independent aspect of morphology</a:t>
            </a:r>
          </a:p>
          <a:p>
            <a:pPr lvl="2"/>
            <a:r>
              <a:rPr/>
              <a:t>May affect prey capture efficiency</a:t>
            </a:r>
          </a:p>
          <a:p>
            <a:pPr lvl="1"/>
            <a:r>
              <a:rPr b="1"/>
              <a:t>Sites differ</a:t>
            </a:r>
            <a:r>
              <a:rPr/>
              <a:t> primarily in overall size, with some shape variation.</a:t>
            </a:r>
          </a:p>
        </p:txBody>
      </p:sp>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6 · Testing Group Differences</a:t>
            </a:r>
          </a:p>
        </p:txBody>
      </p:sp>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Testing Site Differences with ANOVA</a:t>
            </a:r>
          </a:p>
        </p:txBody>
      </p:sp>
      <p:sp>
        <p:nvSpPr>
          <p:cNvPr id="3" name="Content Placeholder 2"/>
          <p:cNvSpPr>
            <a:spLocks noGrp="1"/>
          </p:cNvSpPr>
          <p:nvPr>
            <p:ph idx="1"/>
          </p:nvPr>
        </p:nvSpPr>
        <p:spPr/>
        <p:txBody>
          <a:bodyPr/>
          <a:lstStyle/>
          <a:p>
            <a:pPr lvl="0" indent="0" marL="0">
              <a:spcBef>
                <a:spcPts val="3000"/>
              </a:spcBef>
              <a:buNone/>
            </a:pPr>
            <a:r>
              <a:rPr b="1"/>
              <a:t>Step 4: Statistical Analysis</a:t>
            </a:r>
          </a:p>
          <a:p>
            <a:pPr lvl="0"/>
            <a:r>
              <a:rPr/>
              <a:t>Now that we have PC scores, we can test if sites differ:</a:t>
            </a:r>
          </a:p>
          <a:p>
            <a:pPr lvl="1"/>
            <a:r>
              <a:rPr b="1"/>
              <a:t>Result</a:t>
            </a:r>
            <a:r>
              <a:rPr/>
              <a:t>: Sites differ significantly in PC1 (F = 9.26, P &lt; 0.001)</a:t>
            </a:r>
          </a:p>
          <a:p>
            <a:pPr lvl="0" indent="0">
              <a:buNone/>
            </a:pPr>
            <a:r>
              <a:rPr>
                <a:solidFill>
                  <a:srgbClr val="5E5E5E"/>
                </a:solidFill>
                <a:latin typeface="Courier"/>
              </a:rPr>
              <a:t># Test for site differences on PC1 (size)</a:t>
            </a:r>
            <a:br/>
            <a:r>
              <a:rPr>
                <a:solidFill>
                  <a:srgbClr val="003B4F"/>
                </a:solidFill>
                <a:latin typeface="Courier"/>
              </a:rPr>
              <a:t>anova_pc1 &lt;- </a:t>
            </a:r>
            <a:r>
              <a:rPr>
                <a:solidFill>
                  <a:srgbClr val="4758AB"/>
                </a:solidFill>
                <a:latin typeface="Courier"/>
              </a:rPr>
              <a:t>aov</a:t>
            </a:r>
            <a:r>
              <a:rPr>
                <a:solidFill>
                  <a:srgbClr val="003B4F"/>
                </a:solidFill>
                <a:latin typeface="Courier"/>
              </a:rPr>
              <a:t>(PC1 </a:t>
            </a:r>
            <a:r>
              <a:rPr>
                <a:solidFill>
                  <a:srgbClr val="5E5E5E"/>
                </a:solidFill>
                <a:latin typeface="Courier"/>
              </a:rPr>
              <a:t>~</a:t>
            </a:r>
            <a:r>
              <a:rPr>
                <a:solidFill>
                  <a:srgbClr val="003B4F"/>
                </a:solidFill>
                <a:latin typeface="Courier"/>
              </a:rPr>
              <a:t> site, </a:t>
            </a:r>
            <a:r>
              <a:rPr>
                <a:solidFill>
                  <a:srgbClr val="657422"/>
                </a:solidFill>
                <a:latin typeface="Courier"/>
              </a:rPr>
              <a:t>data =</a:t>
            </a:r>
            <a:r>
              <a:rPr>
                <a:solidFill>
                  <a:srgbClr val="003B4F"/>
                </a:solidFill>
                <a:latin typeface="Courier"/>
              </a:rPr>
              <a:t> pc_scores)</a:t>
            </a:r>
            <a:br/>
            <a:r>
              <a:rPr>
                <a:solidFill>
                  <a:srgbClr val="4758AB"/>
                </a:solidFill>
                <a:latin typeface="Courier"/>
              </a:rPr>
              <a:t>summary</a:t>
            </a:r>
            <a:r>
              <a:rPr>
                <a:solidFill>
                  <a:srgbClr val="003B4F"/>
                </a:solidFill>
                <a:latin typeface="Courier"/>
              </a:rPr>
              <a:t>(anova_pc1)</a:t>
            </a:r>
            <a:br/>
            <a:r>
              <a:rPr i="1">
                <a:solidFill>
                  <a:srgbClr val="5E5E5E"/>
                </a:solidFill>
                <a:latin typeface="Courier"/>
              </a:rPr>
              <a:t>##             Df Sum Sq Mean Sq F value   Pr(&gt;F)    </a:t>
            </a:r>
            <a:br/>
            <a:r>
              <a:rPr i="1">
                <a:solidFill>
                  <a:srgbClr val="5E5E5E"/>
                </a:solidFill>
                <a:latin typeface="Courier"/>
              </a:rPr>
              <a:t>## site         3  124.3   41.44   11.29 2.75e-06 ***</a:t>
            </a:r>
            <a:br/>
            <a:r>
              <a:rPr i="1">
                <a:solidFill>
                  <a:srgbClr val="5E5E5E"/>
                </a:solidFill>
                <a:latin typeface="Courier"/>
              </a:rPr>
              <a:t>## Residuals   83  304.6    3.67                     </a:t>
            </a:r>
            <a:br/>
            <a:r>
              <a:rPr i="1">
                <a:solidFill>
                  <a:srgbClr val="5E5E5E"/>
                </a:solidFill>
                <a:latin typeface="Courier"/>
              </a:rPr>
              <a:t>## ---</a:t>
            </a:r>
            <a:br/>
            <a:r>
              <a:rPr i="1">
                <a:solidFill>
                  <a:srgbClr val="5E5E5E"/>
                </a:solidFill>
                <a:latin typeface="Courier"/>
              </a:rPr>
              <a:t>## Signif. codes:  0 '***' 0.001 '**' 0.01 '*' 0.05 '.' 0.1 ' ' 1</a:t>
            </a:r>
            <a:br/>
            <a:br/>
            <a:r>
              <a:rPr>
                <a:solidFill>
                  <a:srgbClr val="5E5E5E"/>
                </a:solidFill>
                <a:latin typeface="Courier"/>
              </a:rPr>
              <a:t># Calculate means by site</a:t>
            </a:r>
            <a:br/>
            <a:r>
              <a:rPr>
                <a:solidFill>
                  <a:srgbClr val="003B4F"/>
                </a:solidFill>
                <a:latin typeface="Courier"/>
              </a:rPr>
              <a:t>pc_scores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(site) </a:t>
            </a:r>
            <a:r>
              <a:rPr>
                <a:solidFill>
                  <a:srgbClr val="5E5E5E"/>
                </a:solidFill>
                <a:latin typeface="Courier"/>
              </a:rPr>
              <a:t>%&gt;%</a:t>
            </a:r>
            <a:br/>
            <a:r>
              <a:rPr>
                <a:solidFill>
                  <a:srgbClr val="003B4F"/>
                </a:solidFill>
                <a:latin typeface="Courier"/>
              </a:rPr>
              <a:t>  </a:t>
            </a:r>
            <a:r>
              <a:rPr>
                <a:solidFill>
                  <a:srgbClr val="4758AB"/>
                </a:solidFill>
                <a:latin typeface="Courier"/>
              </a:rPr>
              <a:t>summarize</a:t>
            </a:r>
            <a:r>
              <a:rPr>
                <a:solidFill>
                  <a:srgbClr val="003B4F"/>
                </a:solidFill>
                <a:latin typeface="Courier"/>
              </a:rPr>
              <a:t>(</a:t>
            </a:r>
            <a:br/>
            <a:r>
              <a:rPr>
                <a:solidFill>
                  <a:srgbClr val="003B4F"/>
                </a:solidFill>
                <a:latin typeface="Courier"/>
              </a:rPr>
              <a:t>    </a:t>
            </a:r>
            <a:r>
              <a:rPr>
                <a:solidFill>
                  <a:srgbClr val="657422"/>
                </a:solidFill>
                <a:latin typeface="Courier"/>
              </a:rPr>
              <a:t>mean_PC1 =</a:t>
            </a:r>
            <a:r>
              <a:rPr>
                <a:solidFill>
                  <a:srgbClr val="003B4F"/>
                </a:solidFill>
                <a:latin typeface="Courier"/>
              </a:rPr>
              <a:t> </a:t>
            </a:r>
            <a:r>
              <a:rPr>
                <a:solidFill>
                  <a:srgbClr val="4758AB"/>
                </a:solidFill>
                <a:latin typeface="Courier"/>
              </a:rPr>
              <a:t>mean</a:t>
            </a:r>
            <a:r>
              <a:rPr>
                <a:solidFill>
                  <a:srgbClr val="003B4F"/>
                </a:solidFill>
                <a:latin typeface="Courier"/>
              </a:rPr>
              <a:t>(PC1),</a:t>
            </a:r>
            <a:br/>
            <a:r>
              <a:rPr>
                <a:solidFill>
                  <a:srgbClr val="003B4F"/>
                </a:solidFill>
                <a:latin typeface="Courier"/>
              </a:rPr>
              <a:t>    </a:t>
            </a:r>
            <a:r>
              <a:rPr>
                <a:solidFill>
                  <a:srgbClr val="657422"/>
                </a:solidFill>
                <a:latin typeface="Courier"/>
              </a:rPr>
              <a:t>sd_PC1 =</a:t>
            </a:r>
            <a:r>
              <a:rPr>
                <a:solidFill>
                  <a:srgbClr val="003B4F"/>
                </a:solidFill>
                <a:latin typeface="Courier"/>
              </a:rPr>
              <a:t> </a:t>
            </a:r>
            <a:r>
              <a:rPr>
                <a:solidFill>
                  <a:srgbClr val="4758AB"/>
                </a:solidFill>
                <a:latin typeface="Courier"/>
              </a:rPr>
              <a:t>sd</a:t>
            </a:r>
            <a:r>
              <a:rPr>
                <a:solidFill>
                  <a:srgbClr val="003B4F"/>
                </a:solidFill>
                <a:latin typeface="Courier"/>
              </a:rPr>
              <a:t>(PC1),</a:t>
            </a:r>
            <a:br/>
            <a:r>
              <a:rPr>
                <a:solidFill>
                  <a:srgbClr val="003B4F"/>
                </a:solidFill>
                <a:latin typeface="Courier"/>
              </a:rPr>
              <a:t>    </a:t>
            </a:r>
            <a:r>
              <a:rPr>
                <a:solidFill>
                  <a:srgbClr val="657422"/>
                </a:solidFill>
                <a:latin typeface="Courier"/>
              </a:rPr>
              <a:t>n =</a:t>
            </a:r>
            <a:r>
              <a:rPr>
                <a:solidFill>
                  <a:srgbClr val="003B4F"/>
                </a:solidFill>
                <a:latin typeface="Courier"/>
              </a:rPr>
              <a:t> </a:t>
            </a:r>
            <a:r>
              <a:rPr>
                <a:solidFill>
                  <a:srgbClr val="4758AB"/>
                </a:solidFill>
                <a:latin typeface="Courier"/>
              </a:rPr>
              <a:t>n</a:t>
            </a:r>
            <a:r>
              <a:rPr>
                <a:solidFill>
                  <a:srgbClr val="003B4F"/>
                </a:solidFill>
                <a:latin typeface="Courier"/>
              </a:rPr>
              <a:t>()</a:t>
            </a:r>
            <a:br/>
            <a:r>
              <a:rPr>
                <a:solidFill>
                  <a:srgbClr val="003B4F"/>
                </a:solidFill>
                <a:latin typeface="Courier"/>
              </a:rPr>
              <a:t>  )</a:t>
            </a:r>
            <a:br/>
            <a:r>
              <a:rPr i="1">
                <a:solidFill>
                  <a:srgbClr val="5E5E5E"/>
                </a:solidFill>
                <a:latin typeface="Courier"/>
              </a:rPr>
              <a:t>## # A tibble: 4 × 4</a:t>
            </a:r>
            <a:br/>
            <a:r>
              <a:rPr i="1">
                <a:solidFill>
                  <a:srgbClr val="5E5E5E"/>
                </a:solidFill>
                <a:latin typeface="Courier"/>
              </a:rPr>
              <a:t>##   site  mean_PC1 sd_PC1     n</a:t>
            </a:r>
            <a:br/>
            <a:r>
              <a:rPr i="1">
                <a:solidFill>
                  <a:srgbClr val="5E5E5E"/>
                </a:solidFill>
                <a:latin typeface="Courier"/>
              </a:rPr>
              <a:t>##   &lt;chr&gt;    &lt;dbl&gt;  &lt;dbl&gt; &lt;int&gt;</a:t>
            </a:r>
            <a:br/>
            <a:r>
              <a:rPr i="1">
                <a:solidFill>
                  <a:srgbClr val="5E5E5E"/>
                </a:solidFill>
                <a:latin typeface="Courier"/>
              </a:rPr>
              <a:t>## 1 DG      -1.02   1.38     25</a:t>
            </a:r>
            <a:br/>
            <a:r>
              <a:rPr i="1">
                <a:solidFill>
                  <a:srgbClr val="5E5E5E"/>
                </a:solidFill>
                <a:latin typeface="Courier"/>
              </a:rPr>
              <a:t>## 2 HD       2.63   0.857    12</a:t>
            </a:r>
            <a:br/>
            <a:r>
              <a:rPr i="1">
                <a:solidFill>
                  <a:srgbClr val="5E5E5E"/>
                </a:solidFill>
                <a:latin typeface="Courier"/>
              </a:rPr>
              <a:t>## 3 LEH     -0.659  2.61     25</a:t>
            </a:r>
            <a:br/>
            <a:r>
              <a:rPr i="1">
                <a:solidFill>
                  <a:srgbClr val="5E5E5E"/>
                </a:solidFill>
                <a:latin typeface="Courier"/>
              </a:rPr>
              <a:t>## 4 TJH      0.423  1.90     25</a:t>
            </a:r>
          </a:p>
        </p:txBody>
      </p:sp>
    </p:spTree>
  </p:cSl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ANOVA for PC2 and PC3</a:t>
            </a:r>
          </a:p>
        </p:txBody>
      </p:sp>
      <p:sp>
        <p:nvSpPr>
          <p:cNvPr id="3" name="Content Placeholder 2"/>
          <p:cNvSpPr>
            <a:spLocks noGrp="1"/>
          </p:cNvSpPr>
          <p:nvPr>
            <p:ph idx="1"/>
          </p:nvPr>
        </p:nvSpPr>
        <p:spPr/>
        <p:txBody>
          <a:bodyPr/>
          <a:lstStyle/>
          <a:p>
            <a:pPr lvl="0" indent="0" marL="0">
              <a:spcBef>
                <a:spcPts val="3000"/>
              </a:spcBef>
              <a:buNone/>
            </a:pPr>
            <a:r>
              <a:rPr b="1"/>
              <a:t>Testing Shape and Tube Differences</a:t>
            </a:r>
          </a:p>
          <a:p>
            <a:pPr lvl="0"/>
            <a:r>
              <a:rPr b="1"/>
              <a:t>Results</a:t>
            </a:r>
            <a:r>
              <a:rPr/>
              <a:t>:</a:t>
            </a:r>
          </a:p>
          <a:p>
            <a:pPr lvl="1"/>
            <a:r>
              <a:rPr/>
              <a:t>PC2 (shape): F = 5.36, P = 0.002 (significant)</a:t>
            </a:r>
          </a:p>
          <a:p>
            <a:pPr lvl="2"/>
            <a:r>
              <a:rPr/>
              <a:t>PC3 (tube girth): F = 1.45, P = 0.234 (not significant)</a:t>
            </a:r>
          </a:p>
          <a:p>
            <a:pPr lvl="0" indent="0">
              <a:buNone/>
            </a:pPr>
            <a:r>
              <a:rPr>
                <a:solidFill>
                  <a:srgbClr val="5E5E5E"/>
                </a:solidFill>
                <a:latin typeface="Courier"/>
              </a:rPr>
              <a:t># Test for site differences on PC2 (shape)</a:t>
            </a:r>
            <a:br/>
            <a:r>
              <a:rPr>
                <a:solidFill>
                  <a:srgbClr val="003B4F"/>
                </a:solidFill>
                <a:latin typeface="Courier"/>
              </a:rPr>
              <a:t>anova_pc2 &lt;- </a:t>
            </a:r>
            <a:r>
              <a:rPr>
                <a:solidFill>
                  <a:srgbClr val="4758AB"/>
                </a:solidFill>
                <a:latin typeface="Courier"/>
              </a:rPr>
              <a:t>aov</a:t>
            </a:r>
            <a:r>
              <a:rPr>
                <a:solidFill>
                  <a:srgbClr val="003B4F"/>
                </a:solidFill>
                <a:latin typeface="Courier"/>
              </a:rPr>
              <a:t>(PC2 </a:t>
            </a:r>
            <a:r>
              <a:rPr>
                <a:solidFill>
                  <a:srgbClr val="5E5E5E"/>
                </a:solidFill>
                <a:latin typeface="Courier"/>
              </a:rPr>
              <a:t>~</a:t>
            </a:r>
            <a:r>
              <a:rPr>
                <a:solidFill>
                  <a:srgbClr val="003B4F"/>
                </a:solidFill>
                <a:latin typeface="Courier"/>
              </a:rPr>
              <a:t> site, </a:t>
            </a:r>
            <a:r>
              <a:rPr>
                <a:solidFill>
                  <a:srgbClr val="657422"/>
                </a:solidFill>
                <a:latin typeface="Courier"/>
              </a:rPr>
              <a:t>data =</a:t>
            </a:r>
            <a:r>
              <a:rPr>
                <a:solidFill>
                  <a:srgbClr val="003B4F"/>
                </a:solidFill>
                <a:latin typeface="Courier"/>
              </a:rPr>
              <a:t> pc_scores)</a:t>
            </a:r>
            <a:br/>
            <a:r>
              <a:rPr>
                <a:solidFill>
                  <a:srgbClr val="4758AB"/>
                </a:solidFill>
                <a:latin typeface="Courier"/>
              </a:rPr>
              <a:t>summary</a:t>
            </a:r>
            <a:r>
              <a:rPr>
                <a:solidFill>
                  <a:srgbClr val="003B4F"/>
                </a:solidFill>
                <a:latin typeface="Courier"/>
              </a:rPr>
              <a:t>(anova_pc2)</a:t>
            </a:r>
            <a:br/>
            <a:r>
              <a:rPr i="1">
                <a:solidFill>
                  <a:srgbClr val="5E5E5E"/>
                </a:solidFill>
                <a:latin typeface="Courier"/>
              </a:rPr>
              <a:t>##             Df Sum Sq Mean Sq F value  Pr(&gt;F)   </a:t>
            </a:r>
            <a:br/>
            <a:r>
              <a:rPr i="1">
                <a:solidFill>
                  <a:srgbClr val="5E5E5E"/>
                </a:solidFill>
                <a:latin typeface="Courier"/>
              </a:rPr>
              <a:t>## site         3  21.63   7.209   4.595 0.00502 **</a:t>
            </a:r>
            <a:br/>
            <a:r>
              <a:rPr i="1">
                <a:solidFill>
                  <a:srgbClr val="5E5E5E"/>
                </a:solidFill>
                <a:latin typeface="Courier"/>
              </a:rPr>
              <a:t>## Residuals   83 130.22   1.569                   </a:t>
            </a:r>
            <a:br/>
            <a:r>
              <a:rPr i="1">
                <a:solidFill>
                  <a:srgbClr val="5E5E5E"/>
                </a:solidFill>
                <a:latin typeface="Courier"/>
              </a:rPr>
              <a:t>## ---</a:t>
            </a:r>
            <a:br/>
            <a:r>
              <a:rPr i="1">
                <a:solidFill>
                  <a:srgbClr val="5E5E5E"/>
                </a:solidFill>
                <a:latin typeface="Courier"/>
              </a:rPr>
              <a:t>## Signif. codes:  0 '***' 0.001 '**' 0.01 '*' 0.05 '.' 0.1 ' ' 1</a:t>
            </a:r>
            <a:br/>
            <a:r>
              <a:rPr>
                <a:solidFill>
                  <a:srgbClr val="5E5E5E"/>
                </a:solidFill>
                <a:latin typeface="Courier"/>
              </a:rPr>
              <a:t># Test for site differences on PC3 (tube girth)</a:t>
            </a:r>
            <a:br/>
            <a:r>
              <a:rPr>
                <a:solidFill>
                  <a:srgbClr val="003B4F"/>
                </a:solidFill>
                <a:latin typeface="Courier"/>
              </a:rPr>
              <a:t>anova_pc3 &lt;- </a:t>
            </a:r>
            <a:r>
              <a:rPr>
                <a:solidFill>
                  <a:srgbClr val="4758AB"/>
                </a:solidFill>
                <a:latin typeface="Courier"/>
              </a:rPr>
              <a:t>aov</a:t>
            </a:r>
            <a:r>
              <a:rPr>
                <a:solidFill>
                  <a:srgbClr val="003B4F"/>
                </a:solidFill>
                <a:latin typeface="Courier"/>
              </a:rPr>
              <a:t>(PC3 </a:t>
            </a:r>
            <a:r>
              <a:rPr>
                <a:solidFill>
                  <a:srgbClr val="5E5E5E"/>
                </a:solidFill>
                <a:latin typeface="Courier"/>
              </a:rPr>
              <a:t>~</a:t>
            </a:r>
            <a:r>
              <a:rPr>
                <a:solidFill>
                  <a:srgbClr val="003B4F"/>
                </a:solidFill>
                <a:latin typeface="Courier"/>
              </a:rPr>
              <a:t> site, </a:t>
            </a:r>
            <a:r>
              <a:rPr>
                <a:solidFill>
                  <a:srgbClr val="657422"/>
                </a:solidFill>
                <a:latin typeface="Courier"/>
              </a:rPr>
              <a:t>data =</a:t>
            </a:r>
            <a:r>
              <a:rPr>
                <a:solidFill>
                  <a:srgbClr val="003B4F"/>
                </a:solidFill>
                <a:latin typeface="Courier"/>
              </a:rPr>
              <a:t> pc_scores)</a:t>
            </a:r>
            <a:br/>
            <a:r>
              <a:rPr>
                <a:solidFill>
                  <a:srgbClr val="4758AB"/>
                </a:solidFill>
                <a:latin typeface="Courier"/>
              </a:rPr>
              <a:t>summary</a:t>
            </a:r>
            <a:r>
              <a:rPr>
                <a:solidFill>
                  <a:srgbClr val="003B4F"/>
                </a:solidFill>
                <a:latin typeface="Courier"/>
              </a:rPr>
              <a:t>(anova_pc3)</a:t>
            </a:r>
            <a:br/>
            <a:r>
              <a:rPr i="1">
                <a:solidFill>
                  <a:srgbClr val="5E5E5E"/>
                </a:solidFill>
                <a:latin typeface="Courier"/>
              </a:rPr>
              <a:t>##             Df Sum Sq Mean Sq F value  Pr(&gt;F)    </a:t>
            </a:r>
            <a:br/>
            <a:r>
              <a:rPr i="1">
                <a:solidFill>
                  <a:srgbClr val="5E5E5E"/>
                </a:solidFill>
                <a:latin typeface="Courier"/>
              </a:rPr>
              <a:t>## site         3  43.68  14.561    13.8 2.2e-07 ***</a:t>
            </a:r>
            <a:br/>
            <a:r>
              <a:rPr i="1">
                <a:solidFill>
                  <a:srgbClr val="5E5E5E"/>
                </a:solidFill>
                <a:latin typeface="Courier"/>
              </a:rPr>
              <a:t>## Residuals   83  87.58   1.055                    </a:t>
            </a:r>
            <a:br/>
            <a:r>
              <a:rPr i="1">
                <a:solidFill>
                  <a:srgbClr val="5E5E5E"/>
                </a:solidFill>
                <a:latin typeface="Courier"/>
              </a:rPr>
              <a:t>## ---</a:t>
            </a:r>
            <a:br/>
            <a:r>
              <a:rPr i="1">
                <a:solidFill>
                  <a:srgbClr val="5E5E5E"/>
                </a:solidFill>
                <a:latin typeface="Courier"/>
              </a:rPr>
              <a:t>## Signif. codes:  0 '***' 0.001 '**' 0.01 '*' 0.05 '.' 0.1 ' ' 1</a:t>
            </a:r>
            <a:br/>
            <a:r>
              <a:rPr>
                <a:solidFill>
                  <a:srgbClr val="5E5E5E"/>
                </a:solidFill>
                <a:latin typeface="Courier"/>
              </a:rPr>
              <a:t># Summary statistics</a:t>
            </a:r>
            <a:br/>
            <a:r>
              <a:rPr>
                <a:solidFill>
                  <a:srgbClr val="003B4F"/>
                </a:solidFill>
                <a:latin typeface="Courier"/>
              </a:rPr>
              <a:t>pc_scores </a:t>
            </a:r>
            <a:r>
              <a:rPr>
                <a:solidFill>
                  <a:srgbClr val="5E5E5E"/>
                </a:solidFill>
                <a:latin typeface="Courier"/>
              </a:rPr>
              <a:t>%&gt;%</a:t>
            </a:r>
            <a:r>
              <a:rPr>
                <a:solidFill>
                  <a:srgbClr val="003B4F"/>
                </a:solidFill>
                <a:latin typeface="Courier"/>
              </a:rPr>
              <a:t> </a:t>
            </a:r>
            <a:r>
              <a:rPr>
                <a:solidFill>
                  <a:srgbClr val="4758AB"/>
                </a:solidFill>
                <a:latin typeface="Courier"/>
              </a:rPr>
              <a:t>group_by</a:t>
            </a:r>
            <a:r>
              <a:rPr>
                <a:solidFill>
                  <a:srgbClr val="003B4F"/>
                </a:solidFill>
                <a:latin typeface="Courier"/>
              </a:rPr>
              <a:t>(site) </a:t>
            </a:r>
            <a:r>
              <a:rPr>
                <a:solidFill>
                  <a:srgbClr val="5E5E5E"/>
                </a:solidFill>
                <a:latin typeface="Courier"/>
              </a:rPr>
              <a:t>%&gt;%</a:t>
            </a:r>
            <a:r>
              <a:rPr>
                <a:solidFill>
                  <a:srgbClr val="003B4F"/>
                </a:solidFill>
                <a:latin typeface="Courier"/>
              </a:rPr>
              <a:t> </a:t>
            </a:r>
            <a:r>
              <a:rPr>
                <a:solidFill>
                  <a:srgbClr val="4758AB"/>
                </a:solidFill>
                <a:latin typeface="Courier"/>
              </a:rPr>
              <a:t>summarize</a:t>
            </a:r>
            <a:r>
              <a:rPr>
                <a:solidFill>
                  <a:srgbClr val="003B4F"/>
                </a:solidFill>
                <a:latin typeface="Courier"/>
              </a:rPr>
              <a:t>(</a:t>
            </a:r>
            <a:r>
              <a:rPr>
                <a:solidFill>
                  <a:srgbClr val="657422"/>
                </a:solidFill>
                <a:latin typeface="Courier"/>
              </a:rPr>
              <a:t>mean_PC2 =</a:t>
            </a:r>
            <a:r>
              <a:rPr>
                <a:solidFill>
                  <a:srgbClr val="003B4F"/>
                </a:solidFill>
                <a:latin typeface="Courier"/>
              </a:rPr>
              <a:t> </a:t>
            </a:r>
            <a:r>
              <a:rPr>
                <a:solidFill>
                  <a:srgbClr val="4758AB"/>
                </a:solidFill>
                <a:latin typeface="Courier"/>
              </a:rPr>
              <a:t>mean</a:t>
            </a:r>
            <a:r>
              <a:rPr>
                <a:solidFill>
                  <a:srgbClr val="003B4F"/>
                </a:solidFill>
                <a:latin typeface="Courier"/>
              </a:rPr>
              <a:t>(PC2),</a:t>
            </a:r>
            <a:r>
              <a:rPr>
                <a:solidFill>
                  <a:srgbClr val="657422"/>
                </a:solidFill>
                <a:latin typeface="Courier"/>
              </a:rPr>
              <a:t>mean_PC3 =</a:t>
            </a:r>
            <a:r>
              <a:rPr>
                <a:solidFill>
                  <a:srgbClr val="003B4F"/>
                </a:solidFill>
                <a:latin typeface="Courier"/>
              </a:rPr>
              <a:t> </a:t>
            </a:r>
            <a:r>
              <a:rPr>
                <a:solidFill>
                  <a:srgbClr val="4758AB"/>
                </a:solidFill>
                <a:latin typeface="Courier"/>
              </a:rPr>
              <a:t>mean</a:t>
            </a:r>
            <a:r>
              <a:rPr>
                <a:solidFill>
                  <a:srgbClr val="003B4F"/>
                </a:solidFill>
                <a:latin typeface="Courier"/>
              </a:rPr>
              <a:t>(PC3))</a:t>
            </a:r>
            <a:br/>
            <a:r>
              <a:rPr i="1">
                <a:solidFill>
                  <a:srgbClr val="5E5E5E"/>
                </a:solidFill>
                <a:latin typeface="Courier"/>
              </a:rPr>
              <a:t>## # A tibble: 4 × 3</a:t>
            </a:r>
            <a:br/>
            <a:r>
              <a:rPr i="1">
                <a:solidFill>
                  <a:srgbClr val="5E5E5E"/>
                </a:solidFill>
                <a:latin typeface="Courier"/>
              </a:rPr>
              <a:t>##   site  mean_PC2 mean_PC3</a:t>
            </a:r>
            <a:br/>
            <a:r>
              <a:rPr i="1">
                <a:solidFill>
                  <a:srgbClr val="5E5E5E"/>
                </a:solidFill>
                <a:latin typeface="Courier"/>
              </a:rPr>
              <a:t>##   &lt;chr&gt;    &lt;dbl&gt;    &lt;dbl&gt;</a:t>
            </a:r>
            <a:br/>
            <a:r>
              <a:rPr i="1">
                <a:solidFill>
                  <a:srgbClr val="5E5E5E"/>
                </a:solidFill>
                <a:latin typeface="Courier"/>
              </a:rPr>
              <a:t>## 1 DG       0.604    0.542</a:t>
            </a:r>
            <a:br/>
            <a:r>
              <a:rPr i="1">
                <a:solidFill>
                  <a:srgbClr val="5E5E5E"/>
                </a:solidFill>
                <a:latin typeface="Courier"/>
              </a:rPr>
              <a:t>## 2 HD      -0.863   -1.26 </a:t>
            </a:r>
            <a:br/>
            <a:r>
              <a:rPr i="1">
                <a:solidFill>
                  <a:srgbClr val="5E5E5E"/>
                </a:solidFill>
                <a:latin typeface="Courier"/>
              </a:rPr>
              <a:t>## 3 LEH      0.155   -0.555</a:t>
            </a:r>
            <a:br/>
            <a:r>
              <a:rPr i="1">
                <a:solidFill>
                  <a:srgbClr val="5E5E5E"/>
                </a:solidFill>
                <a:latin typeface="Courier"/>
              </a:rPr>
              <a:t>## 4 TJH     -0.345    0.618</a:t>
            </a:r>
          </a:p>
        </p:txBody>
      </p:sp>
    </p:spTree>
  </p:cSl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Visualizing Site Differences</a:t>
            </a:r>
          </a:p>
        </p:txBody>
      </p:sp>
      <p:sp>
        <p:nvSpPr>
          <p:cNvPr id="3" name="Text Placeholder 2"/>
          <p:cNvSpPr>
            <a:spLocks noGrp="1"/>
          </p:cNvSpPr>
          <p:nvPr>
            <p:ph idx="1" type="body"/>
          </p:nvPr>
        </p:nvSpPr>
        <p:spPr/>
        <p:txBody>
          <a:bodyPr/>
          <a:lstStyle/>
          <a:p>
            <a:pPr lvl="0" indent="0" marL="0">
              <a:spcBef>
                <a:spcPts val="3000"/>
              </a:spcBef>
              <a:buNone/>
            </a:pPr>
            <a:r>
              <a:rPr b="1"/>
              <a:t>Box Plots of PC Scores</a:t>
            </a:r>
          </a:p>
          <a:p>
            <a:pPr lvl="0" indent="0" marL="0">
              <a:buNone/>
            </a:pPr>
            <a:r>
              <a:rPr b="1"/>
              <a:t>HD plants are significantly smaller</a:t>
            </a:r>
            <a:r>
              <a:rPr/>
              <a:t> than plants at other sites.</a:t>
            </a:r>
          </a:p>
        </p:txBody>
      </p:sp>
      <p:pic>
        <p:nvPicPr>
          <p:cNvPr descr="multivariate_statistics_lecture_files/figure-pptx/boxplots_pc1-1.png" id="0" name="Picture 1"/>
          <p:cNvPicPr>
            <a:picLocks noGrp="1" noChangeAspect="1"/>
          </p:cNvPicPr>
          <p:nvPr/>
        </p:nvPicPr>
        <p:blipFill>
          <a:blip r:embed="rId2"/>
          <a:stretch>
            <a:fillRect/>
          </a:stretch>
        </p:blipFill>
        <p:spPr bwMode="auto">
          <a:xfrm>
            <a:off x="685800" y="1270000"/>
            <a:ext cx="3302000" cy="3302000"/>
          </a:xfrm>
          <a:prstGeom prst="rect">
            <a:avLst/>
          </a:prstGeom>
          <a:noFill/>
          <a:ln w="9525">
            <a:noFill/>
            <a:headEnd/>
            <a:tailEnd/>
          </a:ln>
        </p:spPr>
      </p:pic>
      <p:sp>
        <p:nvSpPr>
          <p:cNvPr id="5" name="Text Placeholder 4"/>
          <p:cNvSpPr>
            <a:spLocks noGrp="1"/>
          </p:cNvSpPr>
          <p:nvPr>
            <p:ph idx="3" sz="quarter" type="body"/>
          </p:nvPr>
        </p:nvSpPr>
        <p:spPr/>
        <p:txBody>
          <a:bodyPr/>
          <a:lstStyle/>
          <a:p>
            <a:pPr lvl="0"/>
            <a:r>
              <a:rPr b="1"/>
              <a:t>TJH plants have different shapes</a:t>
            </a:r>
          </a:p>
          <a:p>
            <a:pPr lvl="1"/>
            <a:r>
              <a:rPr/>
              <a:t>taller and narrower with smaller wings.</a:t>
            </a:r>
          </a:p>
          <a:p>
            <a:pPr lvl="1" indent="0" marL="342900">
              <a:buNone/>
            </a:pPr>
          </a:p>
        </p:txBody>
      </p:sp>
    </p:spTree>
  </p:cSl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Post-hoc Comparisons</a:t>
            </a:r>
          </a:p>
        </p:txBody>
      </p:sp>
      <p:sp>
        <p:nvSpPr>
          <p:cNvPr id="3" name="Content Placeholder 2"/>
          <p:cNvSpPr>
            <a:spLocks noGrp="1"/>
          </p:cNvSpPr>
          <p:nvPr>
            <p:ph idx="1"/>
          </p:nvPr>
        </p:nvSpPr>
        <p:spPr/>
        <p:txBody>
          <a:bodyPr/>
          <a:lstStyle/>
          <a:p>
            <a:pPr lvl="0" indent="0" marL="0">
              <a:spcBef>
                <a:spcPts val="3000"/>
              </a:spcBef>
              <a:buNone/>
            </a:pPr>
            <a:r>
              <a:rPr b="1"/>
              <a:t>Which Sites Differ?</a:t>
            </a:r>
          </a:p>
          <a:p>
            <a:pPr lvl="0" indent="0">
              <a:buNone/>
            </a:pPr>
            <a:r>
              <a:rPr>
                <a:latin typeface="Courier"/>
              </a:rPr>
              <a:t>##  contrast  estimate    SE df t.ratio p.value
##  DG - HD     -3.651 0.673 83  -5.427 &lt;0.0001
##  DG - LEH    -0.366 0.542 83  -0.675  0.9064
##  DG - TJH    -1.447 0.542 83  -2.671  0.0442
##  HD - LEH     3.285 0.673 83   4.883 &lt;0.0001
##  HD - TJH     2.204 0.673 83   3.276  0.0082
##  LEH - TJH   -1.082 0.542 83  -1.996  0.1977
## 
## P value adjustment: tukey method for comparing a family of 4 estimates
##  site emmean    SE df lower.CL upper.CL .group
##  DG   -1.024 0.383 83   -1.786   -0.262  a    
##  LEH  -0.659 0.383 83   -1.421    0.103  ab   
##  TJH   0.423 0.383 83   -0.339    1.185   b   
##  HD    2.626 0.553 83    1.526    3.726    c  
## 
## Confidence level used: 0.95 
## P value adjustment: tukey method for comparing a family of 4 estimates 
## significance level used: alpha = 0.05 
## NOTE: If two or more means share the same grouping symbol,
##       then we cannot show them to be different.
##       But we also did not show them to be the same.</a:t>
            </a:r>
          </a:p>
        </p:txBody>
      </p:sp>
    </p:spTree>
  </p:cSl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Distance Between Sites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spcBef>
                    <a:spcPts val="3000"/>
                  </a:spcBef>
                  <a:buNone/>
                </a:pPr>
                <a:r>
                  <a:rPr b="1"/>
                  <a:t>Calculating Euclidean Distance Between Groups</a:t>
                </a:r>
              </a:p>
              <a:p>
                <a:pPr lvl="0"/>
                <a:r>
                  <a:rPr/>
                  <a:t>Calculate the distance between site centroids (mean PC scores):</a:t>
                </a:r>
              </a:p>
              <a:p>
                <a:pPr lvl="1"/>
                <a14:m>
                  <m:oMath xmlns:m="http://schemas.openxmlformats.org/officeDocument/2006/math">
                    <m:sSub>
                      <m:e>
                        <m:r>
                          <m:t>d</m:t>
                        </m:r>
                      </m:e>
                      <m:sub>
                        <m:r>
                          <m:t>k</m:t>
                        </m:r>
                        <m:r>
                          <m:rPr>
                            <m:sty m:val="p"/>
                          </m:rPr>
                          <m:t>,</m:t>
                        </m:r>
                        <m:r>
                          <m:t>j</m:t>
                        </m:r>
                      </m:sub>
                    </m:sSub>
                    <m:r>
                      <m:rPr>
                        <m:sty m:val="p"/>
                      </m:rPr>
                      <m:t>=</m:t>
                    </m:r>
                    <m:rad>
                      <m:radPr>
                        <m:degHide m:val="on"/>
                      </m:radPr>
                      <m:deg/>
                      <m:e>
                        <m:nary>
                          <m:naryPr>
                            <m:chr m:val="∑"/>
                            <m:limLoc m:val="undOvr"/>
                            <m:subHide m:val="off"/>
                            <m:supHide m:val="off"/>
                          </m:naryPr>
                          <m:sub>
                            <m:r>
                              <m:t>i</m:t>
                            </m:r>
                            <m:r>
                              <m:rPr>
                                <m:sty m:val="p"/>
                              </m:rPr>
                              <m:t>=</m:t>
                            </m:r>
                            <m:r>
                              <m:t>1</m:t>
                            </m:r>
                          </m:sub>
                          <m:sup>
                            <m:r>
                              <m:t>p</m:t>
                            </m:r>
                          </m:sup>
                          <m:e>
                            <m:r>
                              <m:rPr>
                                <m:sty m:val="p"/>
                              </m:rPr>
                              <m:t>(</m:t>
                            </m:r>
                          </m:e>
                        </m:nary>
                        <m:sSub>
                          <m:e>
                            <m:acc>
                              <m:accPr>
                                <m:chr m:val="‾"/>
                              </m:accPr>
                              <m:e>
                                <m:r>
                                  <m:t>Z</m:t>
                                </m:r>
                              </m:e>
                            </m:acc>
                          </m:e>
                          <m:sub>
                            <m:r>
                              <m:t>i</m:t>
                            </m:r>
                            <m:r>
                              <m:rPr>
                                <m:sty m:val="p"/>
                              </m:rPr>
                              <m:t>,</m:t>
                            </m:r>
                            <m:r>
                              <m:t>k</m:t>
                            </m:r>
                          </m:sub>
                        </m:sSub>
                        <m:r>
                          <m:rPr>
                            <m:sty m:val="p"/>
                          </m:rPr>
                          <m:t>−</m:t>
                        </m:r>
                        <m:sSub>
                          <m:e>
                            <m:acc>
                              <m:accPr>
                                <m:chr m:val="‾"/>
                              </m:accPr>
                              <m:e>
                                <m:r>
                                  <m:t>Z</m:t>
                                </m:r>
                              </m:e>
                            </m:acc>
                          </m:e>
                          <m:sub>
                            <m:r>
                              <m:t>i</m:t>
                            </m:r>
                            <m:r>
                              <m:rPr>
                                <m:sty m:val="p"/>
                              </m:rPr>
                              <m:t>,</m:t>
                            </m:r>
                            <m:r>
                              <m:t>j</m:t>
                            </m:r>
                          </m:sub>
                        </m:sSub>
                        <m:sSup>
                          <m:e>
                            <m:r>
                              <m:rPr>
                                <m:sty m:val="p"/>
                              </m:rPr>
                              <m:t>)</m:t>
                            </m:r>
                          </m:e>
                          <m:sup>
                            <m:r>
                              <m:t>2</m:t>
                            </m:r>
                          </m:sup>
                        </m:sSup>
                      </m:e>
                    </m:rad>
                  </m:oMath>
                </a14:m>
              </a:p>
              <a:p>
                <a:pPr lvl="1"/>
                <a:r>
                  <a:rPr/>
                  <a:t>Where </a:t>
                </a:r>
                <a14:m>
                  <m:oMath xmlns:m="http://schemas.openxmlformats.org/officeDocument/2006/math">
                    <m:sSub>
                      <m:e>
                        <m:acc>
                          <m:accPr>
                            <m:chr m:val="‾"/>
                          </m:accPr>
                          <m:e>
                            <m:r>
                              <m:t>Z</m:t>
                            </m:r>
                          </m:e>
                        </m:acc>
                      </m:e>
                      <m:sub>
                        <m:r>
                          <m:t>i</m:t>
                        </m:r>
                        <m:r>
                          <m:rPr>
                            <m:sty m:val="p"/>
                          </m:rPr>
                          <m:t>,</m:t>
                        </m:r>
                        <m:r>
                          <m:t>k</m:t>
                        </m:r>
                      </m:sub>
                    </m:sSub>
                  </m:oMath>
                </a14:m>
                <a:r>
                  <a:rPr/>
                  <a:t> is the mean of PC </a:t>
                </a:r>
                <a:r>
                  <a:rPr i="1"/>
                  <a:t>i</a:t>
                </a:r>
                <a:r>
                  <a:rPr/>
                  <a:t> for site </a:t>
                </a:r>
                <a:r>
                  <a:rPr i="1"/>
                  <a:t>k</a:t>
                </a:r>
                <a:r>
                  <a:rPr/>
                  <a:t>.</a:t>
                </a:r>
              </a:p>
              <a:p>
                <a:pPr lvl="0"/>
                <a:r>
                  <a:rPr b="1"/>
                  <a:t>Using all PCs</a:t>
                </a:r>
                <a:r>
                  <a:rPr/>
                  <a:t> preserves the true Euclidean distance from the original data.</a:t>
                </a:r>
              </a:p>
              <a:p>
                <a:pPr lvl="0"/>
                <a:r>
                  <a:rPr b="1"/>
                  <a:t>Using just PC1-PC3</a:t>
                </a:r>
                <a:r>
                  <a:rPr/>
                  <a:t> (77% of variance) gives approximate distances.</a:t>
                </a:r>
              </a:p>
            </p:txBody>
          </p:sp>
        </mc:Choice>
      </mc:AlternateContent>
      <p:sp>
        <p:nvSpPr>
          <p:cNvPr id="4" name="Content Placeholder 3"/>
          <p:cNvSpPr>
            <a:spLocks noGrp="1"/>
          </p:cNvSpPr>
          <p:nvPr>
            <p:ph idx="2" sz="half"/>
          </p:nvPr>
        </p:nvSpPr>
        <p:spPr/>
        <p:txBody>
          <a:bodyPr/>
          <a:lstStyle/>
          <a:p>
            <a:pPr lvl="0" indent="0" marL="0">
              <a:buNone/>
            </a:pPr>
            <a:r>
              <a:rPr b="1"/>
              <a:t>HD is most different</a:t>
            </a:r>
            <a:r>
              <a:rPr/>
              <a:t> from other sites (smallest plants).</a:t>
            </a:r>
          </a:p>
          <a:p>
            <a:pPr lvl="0" indent="0">
              <a:buNone/>
            </a:pPr>
            <a:r>
              <a:rPr>
                <a:solidFill>
                  <a:srgbClr val="5E5E5E"/>
                </a:solidFill>
                <a:latin typeface="Courier"/>
              </a:rPr>
              <a:t># Calculate site centroids (means)</a:t>
            </a:r>
            <a:br/>
            <a:r>
              <a:rPr>
                <a:solidFill>
                  <a:srgbClr val="003B4F"/>
                </a:solidFill>
                <a:latin typeface="Courier"/>
              </a:rPr>
              <a:t>site_means &lt;- pc_scores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(site) </a:t>
            </a:r>
            <a:r>
              <a:rPr>
                <a:solidFill>
                  <a:srgbClr val="5E5E5E"/>
                </a:solidFill>
                <a:latin typeface="Courier"/>
              </a:rPr>
              <a:t>%&gt;%</a:t>
            </a:r>
            <a:br/>
            <a:r>
              <a:rPr>
                <a:solidFill>
                  <a:srgbClr val="003B4F"/>
                </a:solidFill>
                <a:latin typeface="Courier"/>
              </a:rPr>
              <a:t>  </a:t>
            </a:r>
            <a:r>
              <a:rPr>
                <a:solidFill>
                  <a:srgbClr val="4758AB"/>
                </a:solidFill>
                <a:latin typeface="Courier"/>
              </a:rPr>
              <a:t>summarize</a:t>
            </a:r>
            <a:r>
              <a:rPr>
                <a:solidFill>
                  <a:srgbClr val="003B4F"/>
                </a:solidFill>
                <a:latin typeface="Courier"/>
              </a:rPr>
              <a:t>(</a:t>
            </a:r>
            <a:r>
              <a:rPr>
                <a:solidFill>
                  <a:srgbClr val="4758AB"/>
                </a:solidFill>
                <a:latin typeface="Courier"/>
              </a:rPr>
              <a:t>across</a:t>
            </a:r>
            <a:r>
              <a:rPr>
                <a:solidFill>
                  <a:srgbClr val="003B4F"/>
                </a:solidFill>
                <a:latin typeface="Courier"/>
              </a:rPr>
              <a:t>(PC1</a:t>
            </a:r>
            <a:r>
              <a:rPr>
                <a:solidFill>
                  <a:srgbClr val="5E5E5E"/>
                </a:solidFill>
                <a:latin typeface="Courier"/>
              </a:rPr>
              <a:t>:</a:t>
            </a:r>
            <a:r>
              <a:rPr>
                <a:solidFill>
                  <a:srgbClr val="003B4F"/>
                </a:solidFill>
                <a:latin typeface="Courier"/>
              </a:rPr>
              <a:t>PC3, mean))</a:t>
            </a:r>
            <a:br/>
            <a:br/>
            <a:r>
              <a:rPr>
                <a:solidFill>
                  <a:srgbClr val="003B4F"/>
                </a:solidFill>
                <a:latin typeface="Courier"/>
              </a:rPr>
              <a:t>site_means</a:t>
            </a:r>
            <a:br/>
            <a:r>
              <a:rPr i="1">
                <a:solidFill>
                  <a:srgbClr val="5E5E5E"/>
                </a:solidFill>
                <a:latin typeface="Courier"/>
              </a:rPr>
              <a:t>## # A tibble: 4 × 4</a:t>
            </a:r>
            <a:br/>
            <a:r>
              <a:rPr i="1">
                <a:solidFill>
                  <a:srgbClr val="5E5E5E"/>
                </a:solidFill>
                <a:latin typeface="Courier"/>
              </a:rPr>
              <a:t>##   site     PC1    PC2    PC3</a:t>
            </a:r>
            <a:br/>
            <a:r>
              <a:rPr i="1">
                <a:solidFill>
                  <a:srgbClr val="5E5E5E"/>
                </a:solidFill>
                <a:latin typeface="Courier"/>
              </a:rPr>
              <a:t>##   &lt;chr&gt;  &lt;dbl&gt;  &lt;dbl&gt;  &lt;dbl&gt;</a:t>
            </a:r>
            <a:br/>
            <a:r>
              <a:rPr i="1">
                <a:solidFill>
                  <a:srgbClr val="5E5E5E"/>
                </a:solidFill>
                <a:latin typeface="Courier"/>
              </a:rPr>
              <a:t>## 1 DG    -1.02   0.604  0.542</a:t>
            </a:r>
            <a:br/>
            <a:r>
              <a:rPr i="1">
                <a:solidFill>
                  <a:srgbClr val="5E5E5E"/>
                </a:solidFill>
                <a:latin typeface="Courier"/>
              </a:rPr>
              <a:t>## 2 HD     2.63  -0.863 -1.26 </a:t>
            </a:r>
            <a:br/>
            <a:r>
              <a:rPr i="1">
                <a:solidFill>
                  <a:srgbClr val="5E5E5E"/>
                </a:solidFill>
                <a:latin typeface="Courier"/>
              </a:rPr>
              <a:t>## 3 LEH   -0.659  0.155 -0.555</a:t>
            </a:r>
            <a:br/>
            <a:r>
              <a:rPr i="1">
                <a:solidFill>
                  <a:srgbClr val="5E5E5E"/>
                </a:solidFill>
                <a:latin typeface="Courier"/>
              </a:rPr>
              <a:t>## 4 TJH    0.423 -0.345  0.618</a:t>
            </a:r>
            <a:br/>
            <a:br/>
            <a:r>
              <a:rPr>
                <a:solidFill>
                  <a:srgbClr val="5E5E5E"/>
                </a:solidFill>
                <a:latin typeface="Courier"/>
              </a:rPr>
              <a:t># Calculate distance matrix</a:t>
            </a:r>
            <a:br/>
            <a:r>
              <a:rPr>
                <a:solidFill>
                  <a:srgbClr val="003B4F"/>
                </a:solidFill>
                <a:latin typeface="Courier"/>
              </a:rPr>
              <a:t>site_dist &lt;- site_means </a:t>
            </a:r>
            <a:r>
              <a:rPr>
                <a:solidFill>
                  <a:srgbClr val="5E5E5E"/>
                </a:solidFill>
                <a:latin typeface="Courier"/>
              </a:rPr>
              <a:t>%&gt;%</a:t>
            </a:r>
            <a:br/>
            <a:r>
              <a:rPr>
                <a:solidFill>
                  <a:srgbClr val="003B4F"/>
                </a:solidFill>
                <a:latin typeface="Courier"/>
              </a:rPr>
              <a:t>  dplyr</a:t>
            </a:r>
            <a:r>
              <a:rPr>
                <a:solidFill>
                  <a:srgbClr val="5E5E5E"/>
                </a:solidFill>
                <a:latin typeface="Courier"/>
              </a:rPr>
              <a:t>::</a:t>
            </a:r>
            <a:r>
              <a:rPr>
                <a:solidFill>
                  <a:srgbClr val="4758AB"/>
                </a:solidFill>
                <a:latin typeface="Courier"/>
              </a:rPr>
              <a:t>select</a:t>
            </a:r>
            <a:r>
              <a:rPr>
                <a:solidFill>
                  <a:srgbClr val="003B4F"/>
                </a:solidFill>
                <a:latin typeface="Courier"/>
              </a:rPr>
              <a:t>(PC1, PC2, PC3) </a:t>
            </a:r>
            <a:r>
              <a:rPr>
                <a:solidFill>
                  <a:srgbClr val="5E5E5E"/>
                </a:solidFill>
                <a:latin typeface="Courier"/>
              </a:rPr>
              <a:t>%&gt;%</a:t>
            </a:r>
            <a:br/>
            <a:r>
              <a:rPr>
                <a:solidFill>
                  <a:srgbClr val="003B4F"/>
                </a:solidFill>
                <a:latin typeface="Courier"/>
              </a:rPr>
              <a:t>  </a:t>
            </a:r>
            <a:r>
              <a:rPr>
                <a:solidFill>
                  <a:srgbClr val="4758AB"/>
                </a:solidFill>
                <a:latin typeface="Courier"/>
              </a:rPr>
              <a:t>dist</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AD0000"/>
                </a:solidFill>
                <a:latin typeface="Courier"/>
              </a:rPr>
              <a:t>3</a:t>
            </a:r>
            <a:r>
              <a:rPr>
                <a:solidFill>
                  <a:srgbClr val="003B4F"/>
                </a:solidFill>
                <a:latin typeface="Courier"/>
              </a:rPr>
              <a:t>)</a:t>
            </a:r>
            <a:br/>
            <a:r>
              <a:rPr>
                <a:solidFill>
                  <a:srgbClr val="003B4F"/>
                </a:solidFill>
                <a:latin typeface="Courier"/>
              </a:rPr>
              <a:t>site_dist</a:t>
            </a:r>
            <a:br/>
            <a:r>
              <a:rPr i="1">
                <a:solidFill>
                  <a:srgbClr val="5E5E5E"/>
                </a:solidFill>
                <a:latin typeface="Courier"/>
              </a:rPr>
              <a:t>##       1     2     3</a:t>
            </a:r>
            <a:br/>
            <a:r>
              <a:rPr i="1">
                <a:solidFill>
                  <a:srgbClr val="5E5E5E"/>
                </a:solidFill>
                <a:latin typeface="Courier"/>
              </a:rPr>
              <a:t>## 2 4.328            </a:t>
            </a:r>
            <a:br/>
            <a:r>
              <a:rPr i="1">
                <a:solidFill>
                  <a:srgbClr val="5E5E5E"/>
                </a:solidFill>
                <a:latin typeface="Courier"/>
              </a:rPr>
              <a:t>## 3 1.241 3.511      </a:t>
            </a:r>
            <a:br/>
            <a:r>
              <a:rPr i="1">
                <a:solidFill>
                  <a:srgbClr val="5E5E5E"/>
                </a:solidFill>
                <a:latin typeface="Courier"/>
              </a:rPr>
              <a:t>## 4 1.732 2.942 1.672</a:t>
            </a:r>
          </a:p>
        </p:txBody>
      </p:sp>
    </p:spTree>
  </p:cSl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Visualization of the distances</a:t>
            </a:r>
          </a:p>
        </p:txBody>
      </p:sp>
      <p:sp>
        <p:nvSpPr>
          <p:cNvPr id="3" name="Content Placeholder 2"/>
          <p:cNvSpPr>
            <a:spLocks noGrp="1"/>
          </p:cNvSpPr>
          <p:nvPr>
            <p:ph idx="1"/>
          </p:nvPr>
        </p:nvSpPr>
        <p:spPr/>
        <p:txBody>
          <a:bodyPr/>
          <a:lstStyle/>
          <a:p>
            <a:pPr lvl="0" indent="0">
              <a:buNone/>
            </a:pPr>
            <a:r>
              <a:rPr>
                <a:solidFill>
                  <a:srgbClr val="5E5E5E"/>
                </a:solidFill>
                <a:latin typeface="Courier"/>
              </a:rPr>
              <a:t># 1. Prepare PC Scores with Site</a:t>
            </a:r>
            <a:br/>
            <a:r>
              <a:rPr>
                <a:solidFill>
                  <a:srgbClr val="003B4F"/>
                </a:solidFill>
                <a:latin typeface="Courier"/>
              </a:rPr>
              <a:t>pc_scores_for_dist &lt;- </a:t>
            </a:r>
            <a:r>
              <a:rPr>
                <a:solidFill>
                  <a:srgbClr val="4758AB"/>
                </a:solidFill>
                <a:latin typeface="Courier"/>
              </a:rPr>
              <a:t>as.data.frame</a:t>
            </a:r>
            <a:r>
              <a:rPr>
                <a:solidFill>
                  <a:srgbClr val="003B4F"/>
                </a:solidFill>
                <a:latin typeface="Courier"/>
              </a:rPr>
              <a:t>(pca_result</a:t>
            </a:r>
            <a:r>
              <a:rPr>
                <a:solidFill>
                  <a:srgbClr val="5E5E5E"/>
                </a:solidFill>
                <a:latin typeface="Courier"/>
              </a:rPr>
              <a:t>$</a:t>
            </a:r>
            <a:r>
              <a:rPr>
                <a:solidFill>
                  <a:srgbClr val="003B4F"/>
                </a:solidFill>
                <a:latin typeface="Courier"/>
              </a:rPr>
              <a:t>x)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site =</a:t>
            </a:r>
            <a:r>
              <a:rPr>
                <a:solidFill>
                  <a:srgbClr val="003B4F"/>
                </a:solidFill>
                <a:latin typeface="Courier"/>
              </a:rPr>
              <a:t> darlingtonia</a:t>
            </a:r>
            <a:r>
              <a:rPr>
                <a:solidFill>
                  <a:srgbClr val="5E5E5E"/>
                </a:solidFill>
                <a:latin typeface="Courier"/>
              </a:rPr>
              <a:t>$</a:t>
            </a:r>
            <a:r>
              <a:rPr>
                <a:solidFill>
                  <a:srgbClr val="003B4F"/>
                </a:solidFill>
                <a:latin typeface="Courier"/>
              </a:rPr>
              <a:t>site)</a:t>
            </a:r>
            <a:br/>
            <a:br/>
            <a:r>
              <a:rPr>
                <a:solidFill>
                  <a:srgbClr val="5E5E5E"/>
                </a:solidFill>
                <a:latin typeface="Courier"/>
              </a:rPr>
              <a:t># 2. Calculate the mean PC scores for each site (the site "centroids")</a:t>
            </a:r>
            <a:br/>
            <a:r>
              <a:rPr>
                <a:solidFill>
                  <a:srgbClr val="003B4F"/>
                </a:solidFill>
                <a:latin typeface="Courier"/>
              </a:rPr>
              <a:t>site_centroids &lt;- pc_scores_for_dist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(site) </a:t>
            </a:r>
            <a:r>
              <a:rPr>
                <a:solidFill>
                  <a:srgbClr val="5E5E5E"/>
                </a:solidFill>
                <a:latin typeface="Courier"/>
              </a:rPr>
              <a:t>%&gt;%</a:t>
            </a:r>
            <a:br/>
            <a:r>
              <a:rPr>
                <a:solidFill>
                  <a:srgbClr val="003B4F"/>
                </a:solidFill>
                <a:latin typeface="Courier"/>
              </a:rPr>
              <a:t>  </a:t>
            </a:r>
            <a:r>
              <a:rPr>
                <a:solidFill>
                  <a:srgbClr val="4758AB"/>
                </a:solidFill>
                <a:latin typeface="Courier"/>
              </a:rPr>
              <a:t>summarise</a:t>
            </a:r>
            <a:r>
              <a:rPr>
                <a:solidFill>
                  <a:srgbClr val="003B4F"/>
                </a:solidFill>
                <a:latin typeface="Courier"/>
              </a:rPr>
              <a:t>(</a:t>
            </a:r>
            <a:r>
              <a:rPr>
                <a:solidFill>
                  <a:srgbClr val="4758AB"/>
                </a:solidFill>
                <a:latin typeface="Courier"/>
              </a:rPr>
              <a:t>across</a:t>
            </a:r>
            <a:r>
              <a:rPr>
                <a:solidFill>
                  <a:srgbClr val="003B4F"/>
                </a:solidFill>
                <a:latin typeface="Courier"/>
              </a:rPr>
              <a:t>(</a:t>
            </a:r>
            <a:r>
              <a:rPr>
                <a:solidFill>
                  <a:srgbClr val="4758AB"/>
                </a:solidFill>
                <a:latin typeface="Courier"/>
              </a:rPr>
              <a:t>starts_with</a:t>
            </a:r>
            <a:r>
              <a:rPr>
                <a:solidFill>
                  <a:srgbClr val="003B4F"/>
                </a:solidFill>
                <a:latin typeface="Courier"/>
              </a:rPr>
              <a:t>(</a:t>
            </a:r>
            <a:r>
              <a:rPr>
                <a:solidFill>
                  <a:srgbClr val="20794D"/>
                </a:solidFill>
                <a:latin typeface="Courier"/>
              </a:rPr>
              <a:t>"PC"</a:t>
            </a:r>
            <a:r>
              <a:rPr>
                <a:solidFill>
                  <a:srgbClr val="003B4F"/>
                </a:solidFill>
                <a:latin typeface="Courier"/>
              </a:rPr>
              <a:t>), mean)) </a:t>
            </a:r>
            <a:r>
              <a:rPr>
                <a:solidFill>
                  <a:srgbClr val="5E5E5E"/>
                </a:solidFill>
                <a:latin typeface="Courier"/>
              </a:rPr>
              <a:t>%&gt;%</a:t>
            </a:r>
            <a:br/>
            <a:r>
              <a:rPr>
                <a:solidFill>
                  <a:srgbClr val="003B4F"/>
                </a:solidFill>
                <a:latin typeface="Courier"/>
              </a:rPr>
              <a:t>  </a:t>
            </a:r>
            <a:r>
              <a:rPr>
                <a:solidFill>
                  <a:srgbClr val="4758AB"/>
                </a:solidFill>
                <a:latin typeface="Courier"/>
              </a:rPr>
              <a:t>ungroup</a:t>
            </a:r>
            <a:r>
              <a:rPr>
                <a:solidFill>
                  <a:srgbClr val="003B4F"/>
                </a:solidFill>
                <a:latin typeface="Courier"/>
              </a:rPr>
              <a:t>()</a:t>
            </a:r>
            <a:br/>
            <a:br/>
            <a:r>
              <a:rPr>
                <a:solidFill>
                  <a:srgbClr val="5E5E5E"/>
                </a:solidFill>
                <a:latin typeface="Courier"/>
              </a:rPr>
              <a:t># 3. Set site names as row names BEFORE calculating distances</a:t>
            </a:r>
            <a:br/>
            <a:r>
              <a:rPr>
                <a:solidFill>
                  <a:srgbClr val="003B4F"/>
                </a:solidFill>
                <a:latin typeface="Courier"/>
              </a:rPr>
              <a:t>site_centroids_matrix &lt;- site_centroids </a:t>
            </a:r>
            <a:r>
              <a:rPr>
                <a:solidFill>
                  <a:srgbClr val="5E5E5E"/>
                </a:solidFill>
                <a:latin typeface="Courier"/>
              </a:rPr>
              <a:t>%&gt;%</a:t>
            </a:r>
            <a:br/>
            <a:r>
              <a:rPr>
                <a:solidFill>
                  <a:srgbClr val="003B4F"/>
                </a:solidFill>
                <a:latin typeface="Courier"/>
              </a:rPr>
              <a:t>  </a:t>
            </a:r>
            <a:r>
              <a:rPr>
                <a:solidFill>
                  <a:srgbClr val="4758AB"/>
                </a:solidFill>
                <a:latin typeface="Courier"/>
              </a:rPr>
              <a:t>column_to_rownames</a:t>
            </a:r>
            <a:r>
              <a:rPr>
                <a:solidFill>
                  <a:srgbClr val="003B4F"/>
                </a:solidFill>
                <a:latin typeface="Courier"/>
              </a:rPr>
              <a:t>(</a:t>
            </a:r>
            <a:r>
              <a:rPr>
                <a:solidFill>
                  <a:srgbClr val="20794D"/>
                </a:solidFill>
                <a:latin typeface="Courier"/>
              </a:rPr>
              <a:t>"site"</a:t>
            </a:r>
            <a:r>
              <a:rPr>
                <a:solidFill>
                  <a:srgbClr val="003B4F"/>
                </a:solidFill>
                <a:latin typeface="Courier"/>
              </a:rPr>
              <a:t>)  </a:t>
            </a:r>
            <a:r>
              <a:rPr>
                <a:solidFill>
                  <a:srgbClr val="5E5E5E"/>
                </a:solidFill>
                <a:latin typeface="Courier"/>
              </a:rPr>
              <a:t># This keeps site names as row names</a:t>
            </a:r>
            <a:br/>
            <a:br/>
            <a:r>
              <a:rPr>
                <a:solidFill>
                  <a:srgbClr val="5E5E5E"/>
                </a:solidFill>
                <a:latin typeface="Courier"/>
              </a:rPr>
              <a:t># 4. Calculate the Euclidean distance matrix between site centroids</a:t>
            </a:r>
            <a:br/>
            <a:r>
              <a:rPr>
                <a:solidFill>
                  <a:srgbClr val="003B4F"/>
                </a:solidFill>
                <a:latin typeface="Courier"/>
              </a:rPr>
              <a:t>dist_matrix &lt;- </a:t>
            </a:r>
            <a:r>
              <a:rPr>
                <a:solidFill>
                  <a:srgbClr val="4758AB"/>
                </a:solidFill>
                <a:latin typeface="Courier"/>
              </a:rPr>
              <a:t>dist</a:t>
            </a:r>
            <a:r>
              <a:rPr>
                <a:solidFill>
                  <a:srgbClr val="003B4F"/>
                </a:solidFill>
                <a:latin typeface="Courier"/>
              </a:rPr>
              <a:t>(site_centroids_matrix, </a:t>
            </a:r>
            <a:r>
              <a:rPr>
                <a:solidFill>
                  <a:srgbClr val="657422"/>
                </a:solidFill>
                <a:latin typeface="Courier"/>
              </a:rPr>
              <a:t>method =</a:t>
            </a:r>
            <a:r>
              <a:rPr>
                <a:solidFill>
                  <a:srgbClr val="003B4F"/>
                </a:solidFill>
                <a:latin typeface="Courier"/>
              </a:rPr>
              <a:t> </a:t>
            </a:r>
            <a:r>
              <a:rPr>
                <a:solidFill>
                  <a:srgbClr val="20794D"/>
                </a:solidFill>
                <a:latin typeface="Courier"/>
              </a:rPr>
              <a:t>"euclidean"</a:t>
            </a:r>
            <a:r>
              <a:rPr>
                <a:solidFill>
                  <a:srgbClr val="003B4F"/>
                </a:solidFill>
                <a:latin typeface="Courier"/>
              </a:rPr>
              <a:t>)</a:t>
            </a:r>
            <a:br/>
            <a:br/>
            <a:r>
              <a:rPr>
                <a:solidFill>
                  <a:srgbClr val="5E5E5E"/>
                </a:solidFill>
                <a:latin typeface="Courier"/>
              </a:rPr>
              <a:t># Display the distance matrix</a:t>
            </a:r>
            <a:br/>
            <a:r>
              <a:rPr>
                <a:solidFill>
                  <a:srgbClr val="003B4F"/>
                </a:solidFill>
                <a:latin typeface="Courier"/>
              </a:rPr>
              <a:t>dist_matrix</a:t>
            </a:r>
            <a:br/>
            <a:r>
              <a:rPr i="1">
                <a:solidFill>
                  <a:srgbClr val="5E5E5E"/>
                </a:solidFill>
                <a:latin typeface="Courier"/>
              </a:rPr>
              <a:t>##           DG       HD      LEH</a:t>
            </a:r>
            <a:br/>
            <a:r>
              <a:rPr i="1">
                <a:solidFill>
                  <a:srgbClr val="5E5E5E"/>
                </a:solidFill>
                <a:latin typeface="Courier"/>
              </a:rPr>
              <a:t>## HD  4.346434                  </a:t>
            </a:r>
            <a:br/>
            <a:r>
              <a:rPr i="1">
                <a:solidFill>
                  <a:srgbClr val="5E5E5E"/>
                </a:solidFill>
                <a:latin typeface="Courier"/>
              </a:rPr>
              <a:t>## LEH 1.621198 3.659711         </a:t>
            </a:r>
            <a:br/>
            <a:r>
              <a:rPr i="1">
                <a:solidFill>
                  <a:srgbClr val="5E5E5E"/>
                </a:solidFill>
                <a:latin typeface="Courier"/>
              </a:rPr>
              <a:t>## TJH 1.843120 3.021386 1.960547</a:t>
            </a:r>
            <a:br/>
            <a:br/>
            <a:r>
              <a:rPr>
                <a:solidFill>
                  <a:srgbClr val="5E5E5E"/>
                </a:solidFill>
                <a:latin typeface="Courier"/>
              </a:rPr>
              <a:t># Visualize the distance matrix</a:t>
            </a:r>
            <a:br/>
            <a:r>
              <a:rPr>
                <a:solidFill>
                  <a:srgbClr val="4758AB"/>
                </a:solidFill>
                <a:latin typeface="Courier"/>
              </a:rPr>
              <a:t>fviz_dist</a:t>
            </a:r>
            <a:r>
              <a:rPr>
                <a:solidFill>
                  <a:srgbClr val="003B4F"/>
                </a:solidFill>
                <a:latin typeface="Courier"/>
              </a:rPr>
              <a:t>(dist_matrix,</a:t>
            </a:r>
            <a:br/>
            <a:r>
              <a:rPr>
                <a:solidFill>
                  <a:srgbClr val="003B4F"/>
                </a:solidFill>
                <a:latin typeface="Courier"/>
              </a:rPr>
              <a:t>          </a:t>
            </a:r>
            <a:r>
              <a:rPr>
                <a:solidFill>
                  <a:srgbClr val="657422"/>
                </a:solidFill>
                <a:latin typeface="Courier"/>
              </a:rPr>
              <a:t>gradient =</a:t>
            </a:r>
            <a:r>
              <a:rPr>
                <a:solidFill>
                  <a:srgbClr val="003B4F"/>
                </a:solidFill>
                <a:latin typeface="Courier"/>
              </a:rPr>
              <a:t> </a:t>
            </a:r>
            <a:r>
              <a:rPr>
                <a:solidFill>
                  <a:srgbClr val="4758AB"/>
                </a:solidFill>
                <a:latin typeface="Courier"/>
              </a:rPr>
              <a:t>list</a:t>
            </a:r>
            <a:r>
              <a:rPr>
                <a:solidFill>
                  <a:srgbClr val="003B4F"/>
                </a:solidFill>
                <a:latin typeface="Courier"/>
              </a:rPr>
              <a:t>(</a:t>
            </a:r>
            <a:r>
              <a:rPr>
                <a:solidFill>
                  <a:srgbClr val="657422"/>
                </a:solidFill>
                <a:latin typeface="Courier"/>
              </a:rPr>
              <a:t>low =</a:t>
            </a:r>
            <a:r>
              <a:rPr>
                <a:solidFill>
                  <a:srgbClr val="003B4F"/>
                </a:solidFill>
                <a:latin typeface="Courier"/>
              </a:rPr>
              <a:t> </a:t>
            </a:r>
            <a:r>
              <a:rPr>
                <a:solidFill>
                  <a:srgbClr val="20794D"/>
                </a:solidFill>
                <a:latin typeface="Courier"/>
              </a:rPr>
              <a:t>"#00AFBB"</a:t>
            </a:r>
            <a:r>
              <a:rPr>
                <a:solidFill>
                  <a:srgbClr val="003B4F"/>
                </a:solidFill>
                <a:latin typeface="Courier"/>
              </a:rPr>
              <a:t>, </a:t>
            </a:r>
            <a:r>
              <a:rPr>
                <a:solidFill>
                  <a:srgbClr val="657422"/>
                </a:solidFill>
                <a:latin typeface="Courier"/>
              </a:rPr>
              <a:t>high =</a:t>
            </a:r>
            <a:r>
              <a:rPr>
                <a:solidFill>
                  <a:srgbClr val="003B4F"/>
                </a:solidFill>
                <a:latin typeface="Courier"/>
              </a:rPr>
              <a:t> </a:t>
            </a:r>
            <a:r>
              <a:rPr>
                <a:solidFill>
                  <a:srgbClr val="20794D"/>
                </a:solidFill>
                <a:latin typeface="Courier"/>
              </a:rPr>
              <a:t>"#FC4E07"</a:t>
            </a:r>
            <a:r>
              <a:rPr>
                <a:solidFill>
                  <a:srgbClr val="003B4F"/>
                </a:solidFill>
                <a:latin typeface="Courier"/>
              </a:rPr>
              <a:t>))</a:t>
            </a:r>
          </a:p>
          <a:p>
            <a:pPr lvl="0" indent="0" marL="0">
              <a:buNone/>
            </a:pPr>
          </a:p>
        </p:txBody>
      </p:sp>
    </p:spTree>
  </p:cSl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7 · Summary and When to Use PCA</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Our Study System: Darlingtonia</a:t>
            </a:r>
          </a:p>
        </p:txBody>
      </p:sp>
      <p:sp>
        <p:nvSpPr>
          <p:cNvPr id="3" name="Text Placeholder 2"/>
          <p:cNvSpPr>
            <a:spLocks noGrp="1"/>
          </p:cNvSpPr>
          <p:nvPr>
            <p:ph idx="1" type="body"/>
          </p:nvPr>
        </p:nvSpPr>
        <p:spPr/>
        <p:txBody>
          <a:bodyPr/>
          <a:lstStyle/>
          <a:p>
            <a:pPr lvl="0" indent="0" marL="0">
              <a:spcBef>
                <a:spcPts val="3000"/>
              </a:spcBef>
              <a:buNone/>
            </a:pPr>
            <a:r>
              <a:rPr b="1"/>
              <a:t>The Cobra Lily Dataset</a:t>
            </a:r>
          </a:p>
          <a:p>
            <a:pPr lvl="0"/>
            <a:r>
              <a:rPr/>
              <a:t>Analyze morphological measurements from 89 individual </a:t>
            </a:r>
            <a:r>
              <a:rPr i="1"/>
              <a:t>Darlingtonia californica</a:t>
            </a:r>
            <a:r>
              <a:rPr/>
              <a:t> plants collected from </a:t>
            </a:r>
            <a:r>
              <a:rPr b="1"/>
              <a:t>4 sites</a:t>
            </a:r>
            <a:r>
              <a:rPr/>
              <a:t> in the Siskiyou Mountains of Oregon.</a:t>
            </a:r>
          </a:p>
          <a:p>
            <a:pPr lvl="0"/>
            <a:r>
              <a:rPr b="1"/>
              <a:t>Variables measured</a:t>
            </a:r>
            <a:r>
              <a:rPr/>
              <a:t> (10 total):</a:t>
            </a:r>
          </a:p>
          <a:p>
            <a:pPr lvl="1"/>
            <a:r>
              <a:rPr b="1"/>
              <a:t>Morphological measurements (mm)</a:t>
            </a:r>
            <a:r>
              <a:rPr/>
              <a:t>:</a:t>
            </a:r>
          </a:p>
          <a:p>
            <a:pPr lvl="2"/>
            <a:r>
              <a:rPr/>
              <a:t>height - Height of pitcher</a:t>
            </a:r>
          </a:p>
          <a:p>
            <a:pPr lvl="2"/>
            <a:r>
              <a:rPr/>
              <a:t>mouth_diam - Mouth diameter</a:t>
            </a:r>
          </a:p>
          <a:p>
            <a:pPr lvl="2"/>
            <a:r>
              <a:rPr/>
              <a:t>tube_diam - Tube diameter</a:t>
            </a:r>
          </a:p>
          <a:p>
            <a:pPr lvl="2"/>
            <a:r>
              <a:rPr/>
              <a:t>keel_diam - Keel diameter</a:t>
            </a:r>
          </a:p>
          <a:p>
            <a:pPr lvl="2"/>
            <a:r>
              <a:rPr/>
              <a:t>wing1_length, wing2_length</a:t>
            </a:r>
          </a:p>
          <a:p>
            <a:pPr lvl="2"/>
            <a:r>
              <a:rPr/>
              <a:t>Wing lengths (2 measurements)</a:t>
            </a:r>
          </a:p>
          <a:p>
            <a:pPr lvl="2"/>
            <a:r>
              <a:rPr/>
              <a:t>wingsprea - Wing spread</a:t>
            </a:r>
          </a:p>
          <a:p>
            <a:pPr lvl="1"/>
            <a:r>
              <a:rPr b="1"/>
              <a:t>Biomass measurements (g)</a:t>
            </a:r>
            <a:r>
              <a:rPr/>
              <a:t>:</a:t>
            </a:r>
          </a:p>
          <a:p>
            <a:pPr lvl="2"/>
            <a:r>
              <a:rPr/>
              <a:t>hoodmass_g - Hood mass</a:t>
            </a:r>
          </a:p>
          <a:p>
            <a:pPr lvl="2"/>
            <a:r>
              <a:rPr/>
              <a:t>tubemass_g - Tube mass</a:t>
            </a:r>
          </a:p>
          <a:p>
            <a:pPr lvl="2"/>
            <a:r>
              <a:rPr/>
              <a:t>wingmass_g - Wing mass</a:t>
            </a:r>
          </a:p>
        </p:txBody>
      </p:sp>
      <p:sp>
        <p:nvSpPr>
          <p:cNvPr id="5" name="Text Placeholder 4"/>
          <p:cNvSpPr>
            <a:spLocks noGrp="1"/>
          </p:cNvSpPr>
          <p:nvPr>
            <p:ph idx="3" sz="quarter" type="body"/>
          </p:nvPr>
        </p:nvSpPr>
        <p:spPr/>
        <p:txBody>
          <a:bodyPr/>
          <a:lstStyle/>
          <a:p>
            <a:pPr lvl="0" indent="0" marL="0">
              <a:buNone/>
            </a:pPr>
            <a:r>
              <a:rPr i="1"/>
              <a:t>Darlingtonia pitcher structure showing measured features</a:t>
            </a:r>
          </a:p>
        </p:txBody>
      </p:sp>
      <p:pic>
        <p:nvPicPr>
          <p:cNvPr descr="images/clipboard-4005369252.png" id="0" name="Picture 1"/>
          <p:cNvPicPr>
            <a:picLocks noGrp="1" noChangeAspect="1"/>
          </p:cNvPicPr>
          <p:nvPr/>
        </p:nvPicPr>
        <p:blipFill>
          <a:blip r:embed="rId2"/>
          <a:stretch>
            <a:fillRect/>
          </a:stretch>
        </p:blipFill>
        <p:spPr bwMode="auto">
          <a:xfrm>
            <a:off x="5689600" y="1295400"/>
            <a:ext cx="2171700" cy="2768600"/>
          </a:xfrm>
          <a:prstGeom prst="rect">
            <a:avLst/>
          </a:prstGeom>
          <a:noFill/>
          <a:ln w="9525">
            <a:noFill/>
            <a:headEnd/>
            <a:tailEnd/>
          </a:ln>
        </p:spPr>
      </p:pic>
      <p:sp>
        <p:nvSpPr>
          <p:cNvPr id="1" name="TextBox 3"/>
          <p:cNvSpPr txBox="1"/>
          <p:nvPr>
            <p:ph idx="1"/>
          </p:nvPr>
        </p:nvSpPr>
        <p:spPr>
          <a:xfrm>
            <a:off x="4749800" y="4064000"/>
            <a:ext cx="4038600" cy="508000"/>
          </a:xfrm>
          <a:prstGeom prst="rect">
            <a:avLst/>
          </a:prstGeom>
          <a:noFill/>
        </p:spPr>
        <p:txBody>
          <a:bodyPr/>
          <a:lstStyle/>
          <a:p>
            <a:pPr lvl="0" indent="0" marL="0" algn="ctr">
              <a:buNone/>
            </a:pPr>
            <a:r>
              <a:rPr/>
              <a:t>Vintage-style line illustration of three Darlingtonia pitcher-leaf structures with their hooded tops, tube bodies, and forked wing appendages labeled by shape, showing the plant parts behind variables like height, mouth diameter, tube diameter, and wing length/spread used in the PCA.</a:t>
            </a:r>
          </a:p>
        </p:txBody>
      </p:sp>
      <p:sp>
        <p:nvSpPr>
          <p:cNvPr id="6" name="Content Placeholder 5"/>
          <p:cNvSpPr>
            <a:spLocks noGrp="1"/>
          </p:cNvSpPr>
          <p:nvPr>
            <p:ph idx="4" sz="quarter"/>
          </p:nvPr>
        </p:nvSpPr>
        <p:spPr/>
        <p:txBody>
          <a:bodyPr/>
          <a:lstStyle/>
          <a:p>
            <a:pPr lvl="0"/>
            <a:r>
              <a:rPr b="1"/>
              <a:t>Sites</a:t>
            </a:r>
            <a:r>
              <a:rPr/>
              <a:t>:</a:t>
            </a:r>
          </a:p>
          <a:p>
            <a:pPr lvl="0"/>
            <a:r>
              <a:rPr/>
              <a:t>TJH: T.J. Howell’s Fen</a:t>
            </a:r>
          </a:p>
          <a:p>
            <a:pPr lvl="0"/>
            <a:r>
              <a:rPr/>
              <a:t>DG: Day’s Gulch</a:t>
            </a:r>
          </a:p>
          <a:p>
            <a:pPr lvl="0"/>
            <a:r>
              <a:rPr/>
              <a:t>LEH: L.E. Hunter’s Fen</a:t>
            </a:r>
          </a:p>
          <a:p>
            <a:pPr lvl="0"/>
            <a:r>
              <a:rPr/>
              <a:t>HD: High Divide</a:t>
            </a:r>
          </a:p>
        </p:txBody>
      </p:sp>
    </p:spTree>
  </p:cSl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Summary: PCA Results for Darlingtonia</a:t>
            </a:r>
          </a:p>
        </p:txBody>
      </p:sp>
      <p:sp>
        <p:nvSpPr>
          <p:cNvPr id="3" name="Content Placeholder 2"/>
          <p:cNvSpPr>
            <a:spLocks noGrp="1"/>
          </p:cNvSpPr>
          <p:nvPr>
            <p:ph idx="1" sz="half"/>
          </p:nvPr>
        </p:nvSpPr>
        <p:spPr/>
        <p:txBody>
          <a:bodyPr/>
          <a:lstStyle/>
          <a:p>
            <a:pPr lvl="0" indent="0" marL="0">
              <a:spcBef>
                <a:spcPts val="3000"/>
              </a:spcBef>
              <a:buNone/>
            </a:pPr>
            <a:r>
              <a:rPr b="1"/>
              <a:t>What We Learned</a:t>
            </a:r>
          </a:p>
          <a:p>
            <a:pPr lvl="0"/>
            <a:r>
              <a:rPr/>
              <a:t>Dimension Reduction Success</a:t>
            </a:r>
          </a:p>
          <a:p>
            <a:pPr lvl="1"/>
            <a:r>
              <a:rPr/>
              <a:t>☒ </a:t>
            </a:r>
            <a:r>
              <a:rPr b="1"/>
              <a:t>Started with</a:t>
            </a:r>
            <a:r>
              <a:rPr/>
              <a:t>: 10 correlated variables</a:t>
            </a:r>
            <a:br/>
          </a:p>
          <a:p>
            <a:pPr lvl="1"/>
            <a:r>
              <a:rPr/>
              <a:t>☒ </a:t>
            </a:r>
            <a:r>
              <a:rPr b="1"/>
              <a:t>Reduced to</a:t>
            </a:r>
            <a:r>
              <a:rPr/>
              <a:t>: 3 principal components</a:t>
            </a:r>
            <a:br/>
          </a:p>
          <a:p>
            <a:pPr lvl="1"/>
            <a:r>
              <a:rPr/>
              <a:t>☒ </a:t>
            </a:r>
            <a:r>
              <a:rPr b="1"/>
              <a:t>Retained</a:t>
            </a:r>
            <a:r>
              <a:rPr/>
              <a:t>: 77.3% of variance</a:t>
            </a:r>
          </a:p>
          <a:p>
            <a:pPr lvl="0"/>
            <a:r>
              <a:rPr/>
              <a:t>This makes data </a:t>
            </a:r>
            <a:r>
              <a:rPr b="1"/>
              <a:t>easier to visualize, interpret, and analyze</a:t>
            </a:r>
            <a:r>
              <a:rPr/>
              <a:t>.</a:t>
            </a:r>
          </a:p>
          <a:p>
            <a:pPr lvl="0"/>
            <a:r>
              <a:rPr/>
              <a:t>Biological Insights - </a:t>
            </a:r>
            <a:r>
              <a:rPr b="1"/>
              <a:t>Three major axes of morphological variation</a:t>
            </a:r>
            <a:r>
              <a:rPr/>
              <a:t>: - </a:t>
            </a:r>
            <a:r>
              <a:rPr b="1"/>
              <a:t>PC1 (45.8%)</a:t>
            </a:r>
            <a:r>
              <a:rPr/>
              <a:t>: Overall size</a:t>
            </a:r>
          </a:p>
          <a:p>
            <a:pPr lvl="1"/>
            <a:r>
              <a:rPr/>
              <a:t>Larger vs. smaller plants</a:t>
            </a:r>
          </a:p>
          <a:p>
            <a:pPr lvl="1"/>
            <a:r>
              <a:rPr/>
              <a:t>HD site has smallest plants - </a:t>
            </a:r>
            <a:r>
              <a:rPr b="1"/>
              <a:t>PC2 (16.7%)</a:t>
            </a:r>
            <a:r>
              <a:rPr/>
              <a:t>: Shape contrast</a:t>
            </a:r>
          </a:p>
          <a:p>
            <a:pPr lvl="1"/>
            <a:r>
              <a:rPr/>
              <a:t>Tall/narrow vs. short/wide with large wings</a:t>
            </a:r>
          </a:p>
          <a:p>
            <a:pPr lvl="1"/>
            <a:r>
              <a:rPr/>
              <a:t>TJH site has taller, narrower plants - </a:t>
            </a:r>
            <a:r>
              <a:rPr b="1"/>
              <a:t>PC3 (14.8%)</a:t>
            </a:r>
            <a:r>
              <a:rPr/>
              <a:t>: Tube girth</a:t>
            </a:r>
          </a:p>
          <a:p>
            <a:pPr lvl="1"/>
            <a:r>
              <a:rPr/>
              <a:t>Fat vs. skinny tubes</a:t>
            </a:r>
          </a:p>
          <a:p>
            <a:pPr lvl="1"/>
            <a:r>
              <a:rPr/>
              <a:t>No significant site differences</a:t>
            </a:r>
          </a:p>
        </p:txBody>
      </p:sp>
      <p:sp>
        <p:nvSpPr>
          <p:cNvPr id="4" name="Content Placeholder 3"/>
          <p:cNvSpPr>
            <a:spLocks noGrp="1"/>
          </p:cNvSpPr>
          <p:nvPr>
            <p:ph idx="2" sz="half"/>
          </p:nvPr>
        </p:nvSpPr>
        <p:spPr/>
        <p:txBody>
          <a:bodyPr/>
          <a:lstStyle/>
          <a:p>
            <a:pPr lvl="0"/>
            <a:r>
              <a:rPr/>
              <a:t>Statistical Findings</a:t>
            </a:r>
          </a:p>
          <a:p>
            <a:pPr lvl="1"/>
            <a:r>
              <a:rPr b="1"/>
              <a:t>Sites differ significantly</a:t>
            </a:r>
            <a:r>
              <a:rPr/>
              <a:t> in size (PC1)</a:t>
            </a:r>
          </a:p>
          <a:p>
            <a:pPr lvl="1"/>
            <a:r>
              <a:rPr b="1"/>
              <a:t>Sites differ significantly</a:t>
            </a:r>
            <a:r>
              <a:rPr/>
              <a:t> in shape (PC2)</a:t>
            </a:r>
          </a:p>
          <a:p>
            <a:pPr lvl="1"/>
            <a:r>
              <a:rPr b="1"/>
              <a:t>Sites do not differ</a:t>
            </a:r>
            <a:r>
              <a:rPr/>
              <a:t> in tube girth (PC3)</a:t>
            </a:r>
          </a:p>
          <a:p>
            <a:pPr lvl="0"/>
            <a:r>
              <a:rPr/>
              <a:t>PCA Advantages</a:t>
            </a:r>
          </a:p>
          <a:p>
            <a:pPr lvl="1"/>
            <a:r>
              <a:rPr/>
              <a:t>☒ Reduced 10 dimensions to 3</a:t>
            </a:r>
            <a:br/>
          </a:p>
          <a:p>
            <a:pPr lvl="1"/>
            <a:r>
              <a:rPr/>
              <a:t>☒ Created uncorrelated variables</a:t>
            </a:r>
            <a:br/>
          </a:p>
          <a:p>
            <a:pPr lvl="1"/>
            <a:r>
              <a:rPr/>
              <a:t>☒ Revealed biological patterns</a:t>
            </a:r>
            <a:br/>
          </a:p>
          <a:p>
            <a:pPr lvl="1"/>
            <a:r>
              <a:rPr/>
              <a:t>☒ Enabled statistical testing</a:t>
            </a:r>
            <a:br/>
          </a:p>
          <a:p>
            <a:pPr lvl="1"/>
            <a:r>
              <a:rPr/>
              <a:t>☒ Simplified visualization</a:t>
            </a:r>
          </a:p>
          <a:p>
            <a:pPr lvl="0"/>
            <a:r>
              <a:rPr/>
              <a:t>Key Take-Home Messages</a:t>
            </a:r>
          </a:p>
          <a:p>
            <a:pPr lvl="1"/>
            <a:r>
              <a:rPr/>
              <a:t>PCA good for </a:t>
            </a:r>
            <a:r>
              <a:rPr b="1"/>
              <a:t>exploratory analysis</a:t>
            </a:r>
            <a:r>
              <a:rPr/>
              <a:t> of multivariate data</a:t>
            </a:r>
          </a:p>
          <a:p>
            <a:pPr lvl="1"/>
            <a:r>
              <a:rPr/>
              <a:t>Always </a:t>
            </a:r>
            <a:r>
              <a:rPr b="1"/>
              <a:t>standardize</a:t>
            </a:r>
            <a:r>
              <a:rPr/>
              <a:t> when different units/scales</a:t>
            </a:r>
          </a:p>
          <a:p>
            <a:pPr lvl="1"/>
            <a:r>
              <a:rPr b="1"/>
              <a:t>Loadings</a:t>
            </a:r>
            <a:r>
              <a:rPr/>
              <a:t> reveal variables contributions to each component</a:t>
            </a:r>
          </a:p>
          <a:p>
            <a:pPr lvl="1"/>
            <a:r>
              <a:rPr b="1"/>
              <a:t>Scores</a:t>
            </a:r>
            <a:r>
              <a:rPr/>
              <a:t> used in subsequent analyses (ANOVA, regression)</a:t>
            </a:r>
          </a:p>
          <a:p>
            <a:pPr lvl="1"/>
            <a:r>
              <a:rPr b="1"/>
              <a:t>Biplots</a:t>
            </a:r>
            <a:r>
              <a:rPr/>
              <a:t> visualize both samples and variables simultaneously</a:t>
            </a:r>
          </a:p>
        </p:txBody>
      </p:sp>
    </p:spTree>
  </p:cSl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When to Use PCA</a:t>
            </a:r>
          </a:p>
        </p:txBody>
      </p:sp>
      <p:sp>
        <p:nvSpPr>
          <p:cNvPr id="3" name="Content Placeholder 2"/>
          <p:cNvSpPr>
            <a:spLocks noGrp="1"/>
          </p:cNvSpPr>
          <p:nvPr>
            <p:ph idx="1"/>
          </p:nvPr>
        </p:nvSpPr>
        <p:spPr/>
        <p:txBody>
          <a:bodyPr/>
          <a:lstStyle/>
          <a:p>
            <a:pPr lvl="0"/>
            <a:r>
              <a:rPr/>
              <a:t>PCA is Appropriate When:</a:t>
            </a:r>
          </a:p>
          <a:p>
            <a:pPr lvl="1"/>
            <a:r>
              <a:rPr/>
              <a:t>☒ Variables are </a:t>
            </a:r>
            <a:r>
              <a:rPr b="1"/>
              <a:t>continuous</a:t>
            </a:r>
            <a:r>
              <a:rPr/>
              <a:t> (not categorical)</a:t>
            </a:r>
          </a:p>
          <a:p>
            <a:pPr lvl="1"/>
            <a:r>
              <a:rPr/>
              <a:t>☒ Variables are </a:t>
            </a:r>
            <a:r>
              <a:rPr b="1"/>
              <a:t>correlated</a:t>
            </a:r>
            <a:r>
              <a:rPr/>
              <a:t> (redundancy exists) + </a:t>
            </a:r>
            <a:r>
              <a:rPr b="1"/>
              <a:t>Linear relationships</a:t>
            </a:r>
          </a:p>
          <a:p>
            <a:pPr lvl="1"/>
            <a:r>
              <a:rPr/>
              <a:t>☒ Goal is </a:t>
            </a:r>
            <a:r>
              <a:rPr b="1"/>
              <a:t>dimension reduction</a:t>
            </a:r>
            <a:r>
              <a:rPr/>
              <a:t> or </a:t>
            </a:r>
            <a:r>
              <a:rPr b="1"/>
              <a:t>data exploration</a:t>
            </a:r>
          </a:p>
          <a:p>
            <a:pPr lvl="1"/>
            <a:r>
              <a:rPr/>
              <a:t>☒ </a:t>
            </a:r>
            <a:r>
              <a:rPr b="1"/>
              <a:t>Sample size</a:t>
            </a:r>
            <a:r>
              <a:rPr/>
              <a:t> adequate (at least 3× number of variables)</a:t>
            </a:r>
          </a:p>
          <a:p>
            <a:pPr lvl="0"/>
            <a:r>
              <a:rPr/>
              <a:t>PCA Assumptions:</a:t>
            </a:r>
          </a:p>
          <a:p>
            <a:pPr lvl="1"/>
            <a:r>
              <a:rPr b="1"/>
              <a:t>Linearity</a:t>
            </a:r>
            <a:r>
              <a:rPr/>
              <a:t>: relationships between variables are linear</a:t>
            </a:r>
          </a:p>
          <a:p>
            <a:pPr lvl="1"/>
            <a:r>
              <a:rPr b="1"/>
              <a:t>Adequate correlation</a:t>
            </a:r>
            <a:r>
              <a:rPr/>
              <a:t>: variables must be correlated</a:t>
            </a:r>
          </a:p>
          <a:p>
            <a:pPr lvl="1"/>
            <a:r>
              <a:rPr b="1"/>
              <a:t>No severe outliers</a:t>
            </a:r>
            <a:r>
              <a:rPr/>
              <a:t>: can distort results</a:t>
            </a:r>
          </a:p>
          <a:p>
            <a:pPr lvl="1"/>
            <a:r>
              <a:rPr b="1"/>
              <a:t>Sample size</a:t>
            </a:r>
            <a:r>
              <a:rPr/>
              <a:t>: need enough observations</a:t>
            </a:r>
          </a:p>
          <a:p>
            <a:pPr lvl="0"/>
            <a:r>
              <a:rPr/>
              <a:t>Always Check:</a:t>
            </a:r>
          </a:p>
          <a:p>
            <a:pPr lvl="1"/>
            <a:r>
              <a:rPr/>
              <a:t>Correlation matrix (are variables correlated?)</a:t>
            </a:r>
          </a:p>
          <a:p>
            <a:pPr lvl="1"/>
            <a:r>
              <a:rPr/>
              <a:t>Scree plot (how many components needed?)</a:t>
            </a:r>
          </a:p>
          <a:p>
            <a:pPr lvl="1"/>
            <a:r>
              <a:rPr/>
              <a:t>Loadings (biological interpretation makes sense?)</a:t>
            </a:r>
          </a:p>
          <a:p>
            <a:pPr lvl="1"/>
            <a:r>
              <a:rPr/>
              <a:t>Outliers (check scores plots)</a:t>
            </a:r>
          </a:p>
        </p:txBody>
      </p:sp>
    </p:spTree>
  </p:cSl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When to </a:t>
            </a:r>
            <a:r>
              <a:rPr b="1"/>
              <a:t>Consider Alternatives:</a:t>
            </a:r>
          </a:p>
        </p:txBody>
      </p:sp>
      <p:sp>
        <p:nvSpPr>
          <p:cNvPr id="3" name="Content Placeholder 2"/>
          <p:cNvSpPr>
            <a:spLocks noGrp="1"/>
          </p:cNvSpPr>
          <p:nvPr>
            <p:ph idx="1"/>
          </p:nvPr>
        </p:nvSpPr>
        <p:spPr/>
        <p:txBody>
          <a:bodyPr/>
          <a:lstStyle/>
          <a:p>
            <a:pPr lvl="0"/>
            <a:r>
              <a:rPr b="1"/>
              <a:t>Different data types</a:t>
            </a:r>
            <a:r>
              <a:rPr/>
              <a:t>:</a:t>
            </a:r>
          </a:p>
          <a:p>
            <a:pPr lvl="1"/>
            <a:r>
              <a:rPr/>
              <a:t>Categorical variables → MCA (Multiple</a:t>
            </a:r>
          </a:p>
          <a:p>
            <a:pPr lvl="1"/>
            <a:r>
              <a:rPr/>
              <a:t>Correspondence Analysis) - Species composition data → CA (Correspondence Analysis)</a:t>
            </a:r>
          </a:p>
          <a:p>
            <a:pPr lvl="1"/>
            <a:r>
              <a:rPr/>
              <a:t>Distance/dissimilarity matrices → PCoA (Principal Coordinates Analysis)</a:t>
            </a:r>
          </a:p>
          <a:p>
            <a:pPr lvl="0"/>
            <a:r>
              <a:rPr b="1"/>
              <a:t>Different goals</a:t>
            </a:r>
            <a:r>
              <a:rPr/>
              <a:t>: - Classification → Discriminant Analysis</a:t>
            </a:r>
          </a:p>
          <a:p>
            <a:pPr lvl="1"/>
            <a:r>
              <a:rPr/>
              <a:t>Non-linear patterns → NMDS (Non-metric Multidimensional Scaling)</a:t>
            </a:r>
          </a:p>
          <a:p>
            <a:pPr lvl="1"/>
            <a:r>
              <a:rPr/>
              <a:t>Hypothesis testing → MANOVA</a:t>
            </a:r>
          </a:p>
          <a:p>
            <a:pPr lvl="0"/>
            <a:r>
              <a:rPr b="1"/>
              <a:t>Problems with PCA</a:t>
            </a:r>
            <a:r>
              <a:rPr/>
              <a:t>:</a:t>
            </a:r>
          </a:p>
          <a:p>
            <a:pPr lvl="1"/>
            <a:r>
              <a:rPr/>
              <a:t>Strong outliers present</a:t>
            </a:r>
          </a:p>
          <a:p>
            <a:pPr lvl="1"/>
            <a:r>
              <a:rPr/>
              <a:t>Non-linear relationships</a:t>
            </a:r>
          </a:p>
          <a:p>
            <a:pPr lvl="1"/>
            <a:r>
              <a:rPr/>
              <a:t>Variables are uncorrelated</a:t>
            </a:r>
          </a:p>
          <a:p>
            <a:pPr lvl="1"/>
            <a:r>
              <a:rPr/>
              <a:t>Many zeros in data</a:t>
            </a:r>
          </a:p>
          <a:p>
            <a:pPr lvl="0"/>
            <a:r>
              <a:rPr b="1"/>
              <a:t>PCA works best</a:t>
            </a:r>
            <a:r>
              <a:rPr/>
              <a:t> for morphological, physiological, and environmental variables!</a:t>
            </a:r>
          </a:p>
        </p:txBody>
      </p:sp>
    </p:spTree>
  </p:cSl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Additional PCA Diagnostics</a:t>
            </a:r>
          </a:p>
        </p:txBody>
      </p:sp>
      <p:sp>
        <p:nvSpPr>
          <p:cNvPr id="3" name="Text Placeholder 2"/>
          <p:cNvSpPr>
            <a:spLocks noGrp="1"/>
          </p:cNvSpPr>
          <p:nvPr>
            <p:ph idx="1" type="body"/>
          </p:nvPr>
        </p:nvSpPr>
        <p:spPr/>
        <p:txBody>
          <a:bodyPr/>
          <a:lstStyle/>
          <a:p>
            <a:pPr lvl="0" indent="0" marL="0">
              <a:spcBef>
                <a:spcPts val="3000"/>
              </a:spcBef>
              <a:buNone/>
            </a:pPr>
            <a:r>
              <a:rPr b="1"/>
              <a:t>Checking Assumptions and Quality</a:t>
            </a:r>
          </a:p>
          <a:p>
            <a:pPr lvl="0" indent="-342900" marL="342900">
              <a:buAutoNum type="arabicPeriod"/>
            </a:pPr>
            <a:r>
              <a:rPr/>
              <a:t>Sampling Adequacy</a:t>
            </a:r>
          </a:p>
          <a:p>
            <a:pPr lvl="0"/>
            <a:r>
              <a:rPr b="1"/>
              <a:t>Kaiser-Meyer-Olkin (KMO) Test</a:t>
            </a:r>
            <a:r>
              <a:rPr/>
              <a:t>:</a:t>
            </a:r>
          </a:p>
          <a:p>
            <a:pPr lvl="0"/>
            <a:r>
              <a:rPr/>
              <a:t>Measures sampling adequacy</a:t>
            </a:r>
          </a:p>
          <a:p>
            <a:pPr lvl="0"/>
            <a:r>
              <a:rPr/>
              <a:t>Values &gt; 0.6 = acceptable</a:t>
            </a:r>
          </a:p>
          <a:p>
            <a:pPr lvl="0"/>
            <a:r>
              <a:rPr/>
              <a:t>Values &gt; 0.8 = good</a:t>
            </a:r>
          </a:p>
          <a:p>
            <a:pPr lvl="0" indent="0" marL="0">
              <a:buNone/>
            </a:pPr>
            <a:r>
              <a:rPr/>
              <a:t>Our overall KMO = 0.80 (good!)</a:t>
            </a:r>
          </a:p>
          <a:p>
            <a:pPr lvl="0" indent="0">
              <a:buNone/>
            </a:pPr>
            <a:r>
              <a:rPr>
                <a:solidFill>
                  <a:srgbClr val="5E5E5E"/>
                </a:solidFill>
                <a:latin typeface="Courier"/>
              </a:rPr>
              <a:t># KMO test requires psych package</a:t>
            </a:r>
            <a:br/>
            <a:r>
              <a:rPr>
                <a:solidFill>
                  <a:srgbClr val="4758AB"/>
                </a:solidFill>
                <a:latin typeface="Courier"/>
              </a:rPr>
              <a:t>KMO</a:t>
            </a:r>
            <a:r>
              <a:rPr>
                <a:solidFill>
                  <a:srgbClr val="003B4F"/>
                </a:solidFill>
                <a:latin typeface="Courier"/>
              </a:rPr>
              <a:t>(</a:t>
            </a:r>
            <a:r>
              <a:rPr>
                <a:solidFill>
                  <a:srgbClr val="4758AB"/>
                </a:solidFill>
                <a:latin typeface="Courier"/>
              </a:rPr>
              <a:t>cor</a:t>
            </a:r>
            <a:r>
              <a:rPr>
                <a:solidFill>
                  <a:srgbClr val="003B4F"/>
                </a:solidFill>
                <a:latin typeface="Courier"/>
              </a:rPr>
              <a:t>(darl_numeric))</a:t>
            </a:r>
            <a:br/>
            <a:r>
              <a:rPr i="1">
                <a:solidFill>
                  <a:srgbClr val="5E5E5E"/>
                </a:solidFill>
                <a:latin typeface="Courier"/>
              </a:rPr>
              <a:t>## Kaiser-Meyer-Olkin factor adequacy</a:t>
            </a:r>
            <a:br/>
            <a:r>
              <a:rPr i="1">
                <a:solidFill>
                  <a:srgbClr val="5E5E5E"/>
                </a:solidFill>
                <a:latin typeface="Courier"/>
              </a:rPr>
              <a:t>## Call: KMO(r = cor(darl_numeric))</a:t>
            </a:r>
            <a:br/>
            <a:r>
              <a:rPr i="1">
                <a:solidFill>
                  <a:srgbClr val="5E5E5E"/>
                </a:solidFill>
                <a:latin typeface="Courier"/>
              </a:rPr>
              <a:t>## Overall MSA =  0.76</a:t>
            </a:r>
            <a:br/>
            <a:r>
              <a:rPr i="1">
                <a:solidFill>
                  <a:srgbClr val="5E5E5E"/>
                </a:solidFill>
                <a:latin typeface="Courier"/>
              </a:rPr>
              <a:t>## MSA for each item = </a:t>
            </a:r>
            <a:br/>
            <a:r>
              <a:rPr i="1">
                <a:solidFill>
                  <a:srgbClr val="5E5E5E"/>
                </a:solidFill>
                <a:latin typeface="Courier"/>
              </a:rPr>
              <a:t>##       height   mouth_diam    tube_diam    keel_diam wing1_length wing2_length </a:t>
            </a:r>
            <a:br/>
            <a:r>
              <a:rPr i="1">
                <a:solidFill>
                  <a:srgbClr val="5E5E5E"/>
                </a:solidFill>
                <a:latin typeface="Courier"/>
              </a:rPr>
              <a:t>##         0.64         0.84         0.47         0.61         0.85         0.80 </a:t>
            </a:r>
            <a:br/>
            <a:r>
              <a:rPr i="1">
                <a:solidFill>
                  <a:srgbClr val="5E5E5E"/>
                </a:solidFill>
                <a:latin typeface="Courier"/>
              </a:rPr>
              <a:t>##    wingsprea   hoodmass_g   tubemass_g   wingmass_g </a:t>
            </a:r>
            <a:br/>
            <a:r>
              <a:rPr i="1">
                <a:solidFill>
                  <a:srgbClr val="5E5E5E"/>
                </a:solidFill>
                <a:latin typeface="Courier"/>
              </a:rPr>
              <a:t>##         0.76         0.78         0.72         0.86</a:t>
            </a:r>
          </a:p>
        </p:txBody>
      </p:sp>
      <p:sp>
        <p:nvSpPr>
          <p:cNvPr id="5" name="Text Placeholder 4"/>
          <p:cNvSpPr>
            <a:spLocks noGrp="1"/>
          </p:cNvSpPr>
          <p:nvPr>
            <p:ph idx="3" sz="quarter" type="body"/>
          </p:nvPr>
        </p:nvSpPr>
        <p:spPr/>
        <p:txBody>
          <a:bodyPr/>
          <a:lstStyle/>
          <a:p>
            <a:pPr lvl="0" indent="0" marL="0">
              <a:spcBef>
                <a:spcPts val="3000"/>
              </a:spcBef>
              <a:buNone/>
            </a:pPr>
            <a:r>
              <a:rPr b="1"/>
              <a:t>2. Outlier Detection</a:t>
            </a:r>
          </a:p>
          <a:p>
            <a:pPr lvl="0" indent="0" marL="0">
              <a:buNone/>
            </a:pPr>
            <a:r>
              <a:rPr/>
              <a:t>Check for influential observations:</a:t>
            </a:r>
          </a:p>
        </p:txBody>
      </p:sp>
      <p:pic>
        <p:nvPicPr>
          <p:cNvPr descr="multivariate_statistics_lecture_files/figure-pptx/outliers-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PCA vs. Other Ordination Methods</a:t>
            </a:r>
          </a:p>
        </p:txBody>
      </p:sp>
    </p:spTree>
  </p:cSl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Comparison Table</a:t>
            </a:r>
          </a:p>
        </p:txBody>
      </p:sp>
      <p:graphicFrame>
        <p:nvGraphicFramePr>
          <p:cNvPr id="6" name="Content Placeholder 5"/>
          <p:cNvGraphicFramePr>
            <a:graphicFrameLocks noGrp="1"/>
          </p:cNvGraphicFramePr>
          <p:nvPr>
            <p:ph idx="1"/>
          </p:nvPr>
        </p:nvGraphicFramePr>
        <p:xfrm>
          <a:off x="0" y="609600"/>
          <a:ext cx="9080500" cy="3911600"/>
        </p:xfrm>
        <a:graphic>
          <a:graphicData uri="http://schemas.openxmlformats.org/drawingml/2006/table">
            <a:tbl>
              <a:tblPr firstRow="1" bandRow="1">
                <a:tableStyleId>{5C22544A-7EE6-4342-B048-85BDC9FD1C3A}</a:tableStyleId>
              </a:tblPr>
              <a:tblGrid>
                <a:gridCol w="1816100"/>
                <a:gridCol w="1816100"/>
                <a:gridCol w="1816100"/>
                <a:gridCol w="1816100"/>
                <a:gridCol w="1816100"/>
              </a:tblGrid>
              <a:tr h="0">
                <a:tc>
                  <a:txBody>
                    <a:bodyPr/>
                    <a:lstStyle/>
                    <a:p>
                      <a:pPr lvl="0" indent="0" marL="0">
                        <a:buNone/>
                      </a:pPr>
                      <a:r>
                        <a:rPr/>
                        <a:t>Method</a:t>
                      </a:r>
                    </a:p>
                  </a:txBody>
                  <a:tcPr/>
                </a:tc>
                <a:tc>
                  <a:txBody>
                    <a:bodyPr/>
                    <a:lstStyle/>
                    <a:p>
                      <a:pPr lvl="0" indent="0" marL="0">
                        <a:buNone/>
                      </a:pPr>
                      <a:r>
                        <a:rPr/>
                        <a:t>Data Type</a:t>
                      </a:r>
                    </a:p>
                  </a:txBody>
                  <a:tcPr/>
                </a:tc>
                <a:tc>
                  <a:txBody>
                    <a:bodyPr/>
                    <a:lstStyle/>
                    <a:p>
                      <a:pPr lvl="0" indent="0" marL="0">
                        <a:buNone/>
                      </a:pPr>
                      <a:r>
                        <a:rPr/>
                        <a:t>Distance/Similarity</a:t>
                      </a:r>
                    </a:p>
                  </a:txBody>
                  <a:tcPr/>
                </a:tc>
                <a:tc>
                  <a:txBody>
                    <a:bodyPr/>
                    <a:lstStyle/>
                    <a:p>
                      <a:pPr lvl="0" indent="0" marL="0">
                        <a:buNone/>
                      </a:pPr>
                      <a:r>
                        <a:rPr/>
                        <a:t>Linear?</a:t>
                      </a:r>
                    </a:p>
                  </a:txBody>
                  <a:tcPr/>
                </a:tc>
                <a:tc>
                  <a:txBody>
                    <a:bodyPr/>
                    <a:lstStyle/>
                    <a:p>
                      <a:pPr lvl="0" indent="0" marL="0">
                        <a:buNone/>
                      </a:pPr>
                      <a:r>
                        <a:rPr/>
                        <a:t>Eigenanalysis?</a:t>
                      </a:r>
                    </a:p>
                  </a:txBody>
                  <a:tcPr/>
                </a:tc>
              </a:tr>
              <a:tr h="0">
                <a:tc>
                  <a:txBody>
                    <a:bodyPr/>
                    <a:lstStyle/>
                    <a:p>
                      <a:pPr lvl="0" indent="0" marL="0">
                        <a:buNone/>
                      </a:pPr>
                      <a:r>
                        <a:rPr b="1"/>
                        <a:t>PCA</a:t>
                      </a:r>
                    </a:p>
                  </a:txBody>
                </a:tc>
                <a:tc>
                  <a:txBody>
                    <a:bodyPr/>
                    <a:lstStyle/>
                    <a:p>
                      <a:pPr lvl="0" indent="0" marL="0">
                        <a:buNone/>
                      </a:pPr>
                      <a:r>
                        <a:rPr/>
                        <a:t>Continuous, correlated</a:t>
                      </a:r>
                    </a:p>
                  </a:txBody>
                </a:tc>
                <a:tc>
                  <a:txBody>
                    <a:bodyPr/>
                    <a:lstStyle/>
                    <a:p>
                      <a:pPr lvl="0" indent="0" marL="0">
                        <a:buNone/>
                      </a:pPr>
                      <a:r>
                        <a:rPr/>
                        <a:t>Euclidean (correlation)</a:t>
                      </a:r>
                    </a:p>
                  </a:txBody>
                </a:tc>
                <a:tc>
                  <a:txBody>
                    <a:bodyPr/>
                    <a:lstStyle/>
                    <a:p>
                      <a:pPr lvl="0" indent="0" marL="0">
                        <a:buNone/>
                      </a:pPr>
                      <a:r>
                        <a:rPr/>
                        <a:t>Yes</a:t>
                      </a:r>
                    </a:p>
                  </a:txBody>
                </a:tc>
                <a:tc>
                  <a:txBody>
                    <a:bodyPr/>
                    <a:lstStyle/>
                    <a:p>
                      <a:pPr lvl="0" indent="0" marL="0">
                        <a:buNone/>
                      </a:pPr>
                      <a:r>
                        <a:rPr/>
                        <a:t>Yes</a:t>
                      </a:r>
                    </a:p>
                  </a:txBody>
                </a:tc>
              </a:tr>
              <a:tr h="0">
                <a:tc>
                  <a:txBody>
                    <a:bodyPr/>
                    <a:lstStyle/>
                    <a:p>
                      <a:pPr lvl="0" indent="0" marL="0">
                        <a:buNone/>
                      </a:pPr>
                      <a:r>
                        <a:rPr b="1"/>
                        <a:t>CA</a:t>
                      </a:r>
                    </a:p>
                  </a:txBody>
                </a:tc>
                <a:tc>
                  <a:txBody>
                    <a:bodyPr/>
                    <a:lstStyle/>
                    <a:p>
                      <a:pPr lvl="0" indent="0" marL="0">
                        <a:buNone/>
                      </a:pPr>
                      <a:r>
                        <a:rPr/>
                        <a:t>Count data, species</a:t>
                      </a:r>
                    </a:p>
                  </a:txBody>
                </a:tc>
                <a:tc>
                  <a:txBody>
                    <a:bodyPr/>
                    <a:lstStyle/>
                    <a:p>
                      <a:pPr lvl="0" indent="0" marL="0">
                        <a:buNone/>
                      </a:pPr>
                      <a:r>
                        <a:rPr/>
                        <a:t>Chi-square</a:t>
                      </a:r>
                    </a:p>
                  </a:txBody>
                </a:tc>
                <a:tc>
                  <a:txBody>
                    <a:bodyPr/>
                    <a:lstStyle/>
                    <a:p>
                      <a:pPr lvl="0" indent="0" marL="0">
                        <a:buNone/>
                      </a:pPr>
                      <a:r>
                        <a:rPr/>
                        <a:t>No</a:t>
                      </a:r>
                    </a:p>
                  </a:txBody>
                </a:tc>
                <a:tc>
                  <a:txBody>
                    <a:bodyPr/>
                    <a:lstStyle/>
                    <a:p>
                      <a:pPr lvl="0" indent="0" marL="0">
                        <a:buNone/>
                      </a:pPr>
                      <a:r>
                        <a:rPr/>
                        <a:t>Yes</a:t>
                      </a:r>
                    </a:p>
                  </a:txBody>
                </a:tc>
              </a:tr>
              <a:tr h="0">
                <a:tc>
                  <a:txBody>
                    <a:bodyPr/>
                    <a:lstStyle/>
                    <a:p>
                      <a:pPr lvl="0" indent="0" marL="0">
                        <a:buNone/>
                      </a:pPr>
                      <a:r>
                        <a:rPr b="1"/>
                        <a:t>PCoA</a:t>
                      </a:r>
                    </a:p>
                  </a:txBody>
                </a:tc>
                <a:tc>
                  <a:txBody>
                    <a:bodyPr/>
                    <a:lstStyle/>
                    <a:p>
                      <a:pPr lvl="0" indent="0" marL="0">
                        <a:buNone/>
                      </a:pPr>
                      <a:r>
                        <a:rPr/>
                        <a:t>Any (via distance matrix)</a:t>
                      </a:r>
                    </a:p>
                  </a:txBody>
                </a:tc>
                <a:tc>
                  <a:txBody>
                    <a:bodyPr/>
                    <a:lstStyle/>
                    <a:p>
                      <a:pPr lvl="0" indent="0" marL="0">
                        <a:buNone/>
                      </a:pPr>
                      <a:r>
                        <a:rPr/>
                        <a:t>Any distance metric</a:t>
                      </a:r>
                    </a:p>
                  </a:txBody>
                </a:tc>
                <a:tc>
                  <a:txBody>
                    <a:bodyPr/>
                    <a:lstStyle/>
                    <a:p>
                      <a:pPr lvl="0" indent="0" marL="0">
                        <a:buNone/>
                      </a:pPr>
                      <a:r>
                        <a:rPr/>
                        <a:t>N/A</a:t>
                      </a:r>
                    </a:p>
                  </a:txBody>
                </a:tc>
                <a:tc>
                  <a:txBody>
                    <a:bodyPr/>
                    <a:lstStyle/>
                    <a:p>
                      <a:pPr lvl="0" indent="0" marL="0">
                        <a:buNone/>
                      </a:pPr>
                      <a:r>
                        <a:rPr/>
                        <a:t>Yes</a:t>
                      </a:r>
                    </a:p>
                  </a:txBody>
                </a:tc>
              </a:tr>
              <a:tr h="0">
                <a:tc>
                  <a:txBody>
                    <a:bodyPr/>
                    <a:lstStyle/>
                    <a:p>
                      <a:pPr lvl="0" indent="0" marL="0">
                        <a:buNone/>
                      </a:pPr>
                      <a:r>
                        <a:rPr b="1"/>
                        <a:t>NMDS</a:t>
                      </a:r>
                    </a:p>
                  </a:txBody>
                </a:tc>
                <a:tc>
                  <a:txBody>
                    <a:bodyPr/>
                    <a:lstStyle/>
                    <a:p>
                      <a:pPr lvl="0" indent="0" marL="0">
                        <a:buNone/>
                      </a:pPr>
                      <a:r>
                        <a:rPr/>
                        <a:t>Any (via distance matrix)</a:t>
                      </a:r>
                    </a:p>
                  </a:txBody>
                </a:tc>
                <a:tc>
                  <a:txBody>
                    <a:bodyPr/>
                    <a:lstStyle/>
                    <a:p>
                      <a:pPr lvl="0" indent="0" marL="0">
                        <a:buNone/>
                      </a:pPr>
                      <a:r>
                        <a:rPr/>
                        <a:t>Any distance metric</a:t>
                      </a:r>
                    </a:p>
                  </a:txBody>
                </a:tc>
                <a:tc>
                  <a:txBody>
                    <a:bodyPr/>
                    <a:lstStyle/>
                    <a:p>
                      <a:pPr lvl="0" indent="0" marL="0">
                        <a:buNone/>
                      </a:pPr>
                      <a:r>
                        <a:rPr/>
                        <a:t>No</a:t>
                      </a:r>
                    </a:p>
                  </a:txBody>
                </a:tc>
                <a:tc>
                  <a:txBody>
                    <a:bodyPr/>
                    <a:lstStyle/>
                    <a:p>
                      <a:pPr lvl="0" indent="0" marL="0">
                        <a:buNone/>
                      </a:pPr>
                      <a:r>
                        <a:rPr/>
                        <a:t>No</a:t>
                      </a:r>
                    </a:p>
                  </a:txBody>
                </a:tc>
              </a:tr>
              <a:tr h="0">
                <a:tc>
                  <a:txBody>
                    <a:bodyPr/>
                    <a:lstStyle/>
                    <a:p>
                      <a:pPr lvl="0" indent="0" marL="0">
                        <a:buNone/>
                      </a:pPr>
                      <a:r>
                        <a:rPr b="1"/>
                        <a:t>DCA</a:t>
                      </a:r>
                    </a:p>
                  </a:txBody>
                </a:tc>
                <a:tc>
                  <a:txBody>
                    <a:bodyPr/>
                    <a:lstStyle/>
                    <a:p>
                      <a:pPr lvl="0" indent="0" marL="0">
                        <a:buNone/>
                      </a:pPr>
                      <a:r>
                        <a:rPr/>
                        <a:t>Species abundance</a:t>
                      </a:r>
                    </a:p>
                  </a:txBody>
                </a:tc>
                <a:tc>
                  <a:txBody>
                    <a:bodyPr/>
                    <a:lstStyle/>
                    <a:p>
                      <a:pPr lvl="0" indent="0" marL="0">
                        <a:buNone/>
                      </a:pPr>
                      <a:r>
                        <a:rPr/>
                        <a:t>Weighted averaging</a:t>
                      </a:r>
                    </a:p>
                  </a:txBody>
                </a:tc>
                <a:tc>
                  <a:txBody>
                    <a:bodyPr/>
                    <a:lstStyle/>
                    <a:p>
                      <a:pPr lvl="0" indent="0" marL="0">
                        <a:buNone/>
                      </a:pPr>
                      <a:r>
                        <a:rPr/>
                        <a:t>No</a:t>
                      </a:r>
                    </a:p>
                  </a:txBody>
                </a:tc>
                <a:tc>
                  <a:txBody>
                    <a:bodyPr/>
                    <a:lstStyle/>
                    <a:p>
                      <a:pPr lvl="0" indent="0" marL="0">
                        <a:buNone/>
                      </a:pPr>
                      <a:r>
                        <a:rPr/>
                        <a:t>Yes</a:t>
                      </a:r>
                    </a:p>
                  </a:txBody>
                </a:tc>
              </a:tr>
            </a:tbl>
          </a:graphicData>
        </a:graphic>
      </p:graphicFrame>
    </p:spTree>
  </p:cSl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Advanced Topics in PCA</a:t>
            </a:r>
          </a:p>
        </p:txBody>
      </p:sp>
      <p:sp>
        <p:nvSpPr>
          <p:cNvPr id="3" name="Content Placeholder 2"/>
          <p:cNvSpPr>
            <a:spLocks noGrp="1"/>
          </p:cNvSpPr>
          <p:nvPr>
            <p:ph idx="1" sz="half"/>
          </p:nvPr>
        </p:nvSpPr>
        <p:spPr/>
        <p:txBody>
          <a:bodyPr/>
          <a:lstStyle/>
          <a:p>
            <a:pPr lvl="0" indent="0" marL="0">
              <a:spcBef>
                <a:spcPts val="3000"/>
              </a:spcBef>
              <a:buNone/>
            </a:pPr>
            <a:r>
              <a:rPr b="1"/>
              <a:t>Topics We Haven’t Covered</a:t>
            </a:r>
          </a:p>
          <a:p>
            <a:pPr lvl="0"/>
            <a:r>
              <a:rPr b="1"/>
              <a:t>Factor Analysis</a:t>
            </a:r>
            <a:r>
              <a:rPr/>
              <a:t>: - Similar to PCA but with different goals - Assumes latent “factors” cause observed variables - Uses rotation to improve interpretation - More common in social sciences</a:t>
            </a:r>
          </a:p>
          <a:p>
            <a:pPr lvl="0"/>
            <a:r>
              <a:rPr b="1"/>
              <a:t>Robust PCA</a:t>
            </a:r>
            <a:r>
              <a:rPr/>
              <a:t>: - Less sensitive to outliers - Uses robust covariance estimators - Useful with messy ecological data</a:t>
            </a:r>
          </a:p>
          <a:p>
            <a:pPr lvl="0"/>
            <a:r>
              <a:rPr b="1"/>
              <a:t>Sparse PCA</a:t>
            </a:r>
            <a:r>
              <a:rPr/>
              <a:t>: - Forces many loadings to exactly zero - Easier to interpret - Better for very high-dimensional data</a:t>
            </a:r>
          </a:p>
        </p:txBody>
      </p:sp>
      <p:sp>
        <p:nvSpPr>
          <p:cNvPr id="4" name="Content Placeholder 3"/>
          <p:cNvSpPr>
            <a:spLocks noGrp="1"/>
          </p:cNvSpPr>
          <p:nvPr>
            <p:ph idx="2" sz="half"/>
          </p:nvPr>
        </p:nvSpPr>
        <p:spPr/>
        <p:txBody>
          <a:bodyPr/>
          <a:lstStyle/>
          <a:p>
            <a:pPr lvl="0"/>
            <a:r>
              <a:rPr b="1"/>
              <a:t>Functional PCA</a:t>
            </a:r>
            <a:r>
              <a:rPr/>
              <a:t>: - For time series or spatial data - Treats curves as observations - Common in physiology</a:t>
            </a:r>
          </a:p>
          <a:p>
            <a:pPr lvl="0"/>
            <a:r>
              <a:rPr b="1"/>
              <a:t>Probabilistic PCA</a:t>
            </a:r>
            <a:r>
              <a:rPr/>
              <a:t>: - Includes uncertainty estimation - Can handle missing data - Maximum likelihood framework</a:t>
            </a:r>
          </a:p>
          <a:p>
            <a:pPr lvl="0"/>
            <a:r>
              <a:rPr b="1"/>
              <a:t>Kernel PCA</a:t>
            </a:r>
            <a:r>
              <a:rPr/>
              <a:t>: - Handles non-linear relationships - Uses kernel trick from machine learning - More flexible but harder to interpret</a:t>
            </a:r>
            <a:br/>
          </a:p>
          <a:p>
            <a:pPr lvl="0"/>
            <a:r>
              <a:rPr/>
              <a:t>These are beyond our scope but worth knowing exist!</a:t>
            </a:r>
          </a:p>
        </p:txBody>
      </p:sp>
    </p:spTree>
  </p:cSl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8 · Best Practices and Reporting</a:t>
            </a:r>
          </a:p>
        </p:txBody>
      </p:sp>
    </p:spTree>
  </p:cSl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Practical Tips for PCA</a:t>
            </a:r>
          </a:p>
        </p:txBody>
      </p:sp>
    </p:spTree>
  </p:cSl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Best Practices</a:t>
            </a:r>
          </a:p>
        </p:txBody>
      </p:sp>
      <p:sp>
        <p:nvSpPr>
          <p:cNvPr id="3" name="Content Placeholder 2"/>
          <p:cNvSpPr>
            <a:spLocks noGrp="1"/>
          </p:cNvSpPr>
          <p:nvPr>
            <p:ph idx="1" sz="half"/>
          </p:nvPr>
        </p:nvSpPr>
        <p:spPr/>
        <p:txBody>
          <a:bodyPr/>
          <a:lstStyle/>
          <a:p>
            <a:pPr lvl="0" indent="0" marL="0">
              <a:spcBef>
                <a:spcPts val="3000"/>
              </a:spcBef>
              <a:buNone/>
            </a:pPr>
            <a:r>
              <a:rPr b="1"/>
              <a:t>Before PCA:</a:t>
            </a:r>
          </a:p>
          <a:p>
            <a:pPr lvl="0" indent="-342900" marL="342900">
              <a:buAutoNum type="arabicPeriod"/>
            </a:pPr>
            <a:r>
              <a:rPr b="1"/>
              <a:t>Explore your data</a:t>
            </a:r>
          </a:p>
          <a:p>
            <a:pPr lvl="1"/>
            <a:r>
              <a:rPr/>
              <a:t>Check distributions</a:t>
            </a:r>
          </a:p>
          <a:p>
            <a:pPr lvl="1"/>
            <a:r>
              <a:rPr/>
              <a:t>Identify outliers</a:t>
            </a:r>
          </a:p>
          <a:p>
            <a:pPr lvl="1"/>
            <a:r>
              <a:rPr/>
              <a:t>Understand variable scales</a:t>
            </a:r>
          </a:p>
          <a:p>
            <a:pPr lvl="0" indent="-342900" marL="342900">
              <a:buAutoNum type="arabicPeriod"/>
            </a:pPr>
            <a:r>
              <a:rPr b="1"/>
              <a:t>Check correlations</a:t>
            </a:r>
          </a:p>
          <a:p>
            <a:pPr lvl="1"/>
            <a:r>
              <a:rPr/>
              <a:t>Make correlation plot</a:t>
            </a:r>
          </a:p>
          <a:p>
            <a:pPr lvl="1"/>
            <a:r>
              <a:rPr/>
              <a:t>Ensure variables are correlated</a:t>
            </a:r>
          </a:p>
          <a:p>
            <a:pPr lvl="1"/>
            <a:r>
              <a:rPr/>
              <a:t>Consider removing redundant variables</a:t>
            </a:r>
          </a:p>
          <a:p>
            <a:pPr lvl="0" indent="-342900" marL="342900">
              <a:buAutoNum type="arabicPeriod"/>
            </a:pPr>
            <a:r>
              <a:rPr b="1"/>
              <a:t>Standardize appropriately</a:t>
            </a:r>
          </a:p>
          <a:p>
            <a:pPr lvl="1"/>
            <a:r>
              <a:rPr/>
              <a:t>Use </a:t>
            </a:r>
            <a:r>
              <a:rPr>
                <a:latin typeface="Courier"/>
              </a:rPr>
              <a:t>scale = TRUE</a:t>
            </a:r>
            <a:r>
              <a:rPr/>
              <a:t> for different units</a:t>
            </a:r>
          </a:p>
          <a:p>
            <a:pPr lvl="1"/>
            <a:r>
              <a:rPr/>
              <a:t>Consider centering only for same units</a:t>
            </a:r>
          </a:p>
          <a:p>
            <a:pPr lvl="0" indent="-342900" marL="342900">
              <a:buAutoNum type="arabicPeriod"/>
            </a:pPr>
            <a:r>
              <a:rPr b="1"/>
              <a:t>Check sample size</a:t>
            </a:r>
          </a:p>
          <a:p>
            <a:pPr lvl="1"/>
            <a:r>
              <a:rPr/>
              <a:t>Need at least 3× variables</a:t>
            </a:r>
          </a:p>
          <a:p>
            <a:pPr lvl="1"/>
            <a:r>
              <a:rPr/>
              <a:t>More is better (50+ ideal)</a:t>
            </a:r>
          </a:p>
        </p:txBody>
      </p:sp>
      <p:sp>
        <p:nvSpPr>
          <p:cNvPr id="4" name="Content Placeholder 3"/>
          <p:cNvSpPr>
            <a:spLocks noGrp="1"/>
          </p:cNvSpPr>
          <p:nvPr>
            <p:ph idx="2" sz="half"/>
          </p:nvPr>
        </p:nvSpPr>
        <p:spPr/>
        <p:txBody>
          <a:bodyPr/>
          <a:lstStyle/>
          <a:p>
            <a:pPr lvl="0" indent="0" marL="0">
              <a:spcBef>
                <a:spcPts val="3000"/>
              </a:spcBef>
              <a:buNone/>
            </a:pPr>
            <a:r>
              <a:rPr b="1"/>
              <a:t>During PCA:</a:t>
            </a:r>
          </a:p>
          <a:p>
            <a:pPr lvl="0" indent="-342900" marL="342900">
              <a:buAutoNum type="arabicPeriod"/>
            </a:pPr>
            <a:r>
              <a:rPr b="1"/>
              <a:t>Examine scree plot</a:t>
            </a:r>
          </a:p>
          <a:p>
            <a:pPr lvl="1"/>
            <a:r>
              <a:rPr/>
              <a:t>Look for elbow</a:t>
            </a:r>
          </a:p>
          <a:p>
            <a:pPr lvl="1"/>
            <a:r>
              <a:rPr/>
              <a:t>Consider cumulative variance</a:t>
            </a:r>
          </a:p>
          <a:p>
            <a:pPr lvl="1"/>
            <a:r>
              <a:rPr/>
              <a:t>Usually keep 2-5 components</a:t>
            </a:r>
          </a:p>
          <a:p>
            <a:pPr lvl="0" indent="-342900" marL="342900">
              <a:buAutoNum type="arabicPeriod"/>
            </a:pPr>
            <a:r>
              <a:rPr b="1"/>
              <a:t>Interpret loadings</a:t>
            </a:r>
          </a:p>
          <a:p>
            <a:pPr lvl="1"/>
            <a:r>
              <a:rPr/>
              <a:t>Look for patterns</a:t>
            </a:r>
          </a:p>
          <a:p>
            <a:pPr lvl="1"/>
            <a:r>
              <a:rPr/>
              <a:t>Consider biological meaning</a:t>
            </a:r>
          </a:p>
          <a:p>
            <a:pPr lvl="1"/>
            <a:r>
              <a:rPr/>
              <a:t>Ignore very small loadings</a:t>
            </a:r>
          </a:p>
          <a:p>
            <a:pPr lvl="0" indent="-342900" marL="342900">
              <a:buAutoNum type="arabicPeriod"/>
            </a:pPr>
            <a:r>
              <a:rPr b="1"/>
              <a:t>Check scores plots</a:t>
            </a:r>
          </a:p>
          <a:p>
            <a:pPr lvl="1"/>
            <a:r>
              <a:rPr/>
              <a:t>Look for outliers</a:t>
            </a:r>
          </a:p>
          <a:p>
            <a:pPr lvl="1"/>
            <a:r>
              <a:rPr/>
              <a:t>Identify patterns/groups</a:t>
            </a:r>
          </a:p>
          <a:p>
            <a:pPr lvl="1"/>
            <a:r>
              <a:rPr/>
              <a:t>Consider site/treatment effects</a:t>
            </a:r>
          </a:p>
          <a:p>
            <a:pPr lvl="0" indent="0" marL="0">
              <a:spcBef>
                <a:spcPts val="3000"/>
              </a:spcBef>
              <a:buNone/>
            </a:pPr>
            <a:r>
              <a:rPr b="1"/>
              <a:t>After PCA:</a:t>
            </a:r>
          </a:p>
          <a:p>
            <a:pPr lvl="0" indent="-342900" marL="342900">
              <a:buAutoNum type="arabicPeriod"/>
            </a:pPr>
            <a:r>
              <a:rPr b="1"/>
              <a:t>Report clearly</a:t>
            </a:r>
          </a:p>
          <a:p>
            <a:pPr lvl="1"/>
            <a:r>
              <a:rPr/>
              <a:t>State why you used PCA</a:t>
            </a:r>
          </a:p>
          <a:p>
            <a:pPr lvl="1"/>
            <a:r>
              <a:rPr/>
              <a:t>Report variance explained</a:t>
            </a:r>
          </a:p>
          <a:p>
            <a:pPr lvl="1"/>
            <a:r>
              <a:rPr/>
              <a:t>Describe component interpretation</a:t>
            </a:r>
          </a:p>
          <a:p>
            <a:pPr lvl="0" indent="-342900" marL="342900">
              <a:buAutoNum type="arabicPeriod"/>
            </a:pPr>
            <a:r>
              <a:rPr b="1"/>
              <a:t>Use results appropriately</a:t>
            </a:r>
          </a:p>
          <a:p>
            <a:pPr lvl="1"/>
            <a:r>
              <a:rPr/>
              <a:t>PC scores can go into other analyses</a:t>
            </a:r>
          </a:p>
          <a:p>
            <a:pPr lvl="1"/>
            <a:r>
              <a:rPr/>
              <a:t>Don’t over-interpret small components</a:t>
            </a:r>
          </a:p>
          <a:p>
            <a:pPr lvl="1"/>
            <a:r>
              <a:rPr/>
              <a:t>Remember: exploratory tool!</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Loading the Data</a:t>
            </a:r>
          </a:p>
        </p:txBody>
      </p:sp>
      <p:sp>
        <p:nvSpPr>
          <p:cNvPr id="3" name="Content Placeholder 2"/>
          <p:cNvSpPr>
            <a:spLocks noGrp="1"/>
          </p:cNvSpPr>
          <p:nvPr>
            <p:ph idx="1"/>
          </p:nvPr>
        </p:nvSpPr>
        <p:spPr/>
        <p:txBody>
          <a:bodyPr/>
          <a:lstStyle/>
          <a:p>
            <a:pPr lvl="0" indent="0" marL="0">
              <a:spcBef>
                <a:spcPts val="3000"/>
              </a:spcBef>
              <a:buNone/>
            </a:pPr>
            <a:r>
              <a:rPr b="1"/>
              <a:t>Step 1: Import and Prepare the Data</a:t>
            </a:r>
          </a:p>
          <a:p>
            <a:pPr lvl="0" indent="0">
              <a:buNone/>
            </a:pPr>
            <a:r>
              <a:rPr>
                <a:solidFill>
                  <a:srgbClr val="5E5E5E"/>
                </a:solidFill>
                <a:latin typeface="Courier"/>
              </a:rPr>
              <a:t># Load the data</a:t>
            </a:r>
            <a:br/>
            <a:r>
              <a:rPr>
                <a:solidFill>
                  <a:srgbClr val="003B4F"/>
                </a:solidFill>
                <a:latin typeface="Courier"/>
              </a:rPr>
              <a:t>darlingtonia &lt;- </a:t>
            </a:r>
            <a:r>
              <a:rPr>
                <a:solidFill>
                  <a:srgbClr val="4758AB"/>
                </a:solidFill>
                <a:latin typeface="Courier"/>
              </a:rPr>
              <a:t>read_csv</a:t>
            </a:r>
            <a:r>
              <a:rPr>
                <a:solidFill>
                  <a:srgbClr val="003B4F"/>
                </a:solidFill>
                <a:latin typeface="Courier"/>
              </a:rPr>
              <a:t>(</a:t>
            </a:r>
            <a:r>
              <a:rPr>
                <a:solidFill>
                  <a:srgbClr val="20794D"/>
                </a:solidFill>
                <a:latin typeface="Courier"/>
              </a:rPr>
              <a:t>"darlingtonia.csv"</a:t>
            </a:r>
            <a:r>
              <a:rPr>
                <a:solidFill>
                  <a:srgbClr val="003B4F"/>
                </a:solidFill>
                <a:latin typeface="Courier"/>
              </a:rPr>
              <a:t>)</a:t>
            </a:r>
            <a:br/>
            <a:br/>
            <a:r>
              <a:rPr>
                <a:solidFill>
                  <a:srgbClr val="5E5E5E"/>
                </a:solidFill>
                <a:latin typeface="Courier"/>
              </a:rPr>
              <a:t># View the structure</a:t>
            </a:r>
            <a:br/>
            <a:r>
              <a:rPr>
                <a:solidFill>
                  <a:srgbClr val="4758AB"/>
                </a:solidFill>
                <a:latin typeface="Courier"/>
              </a:rPr>
              <a:t>head</a:t>
            </a:r>
            <a:r>
              <a:rPr>
                <a:solidFill>
                  <a:srgbClr val="003B4F"/>
                </a:solidFill>
                <a:latin typeface="Courier"/>
              </a:rPr>
              <a:t>(darlingtonia)</a:t>
            </a:r>
            <a:br/>
            <a:r>
              <a:rPr i="1">
                <a:solidFill>
                  <a:srgbClr val="5E5E5E"/>
                </a:solidFill>
                <a:latin typeface="Courier"/>
              </a:rPr>
              <a:t>## # A tibble: 6 × 11</a:t>
            </a:r>
            <a:br/>
            <a:r>
              <a:rPr i="1">
                <a:solidFill>
                  <a:srgbClr val="5E5E5E"/>
                </a:solidFill>
                <a:latin typeface="Courier"/>
              </a:rPr>
              <a:t>##   site  height mouth_diam tube_diam keel_diam wing1_length wing2_length</a:t>
            </a:r>
            <a:br/>
            <a:r>
              <a:rPr i="1">
                <a:solidFill>
                  <a:srgbClr val="5E5E5E"/>
                </a:solidFill>
                <a:latin typeface="Courier"/>
              </a:rPr>
              <a:t>##   &lt;chr&gt;  &lt;dbl&gt;      &lt;dbl&gt;     &lt;dbl&gt;     &lt;dbl&gt;        &lt;dbl&gt;        &lt;dbl&gt;</a:t>
            </a:r>
            <a:br/>
            <a:r>
              <a:rPr i="1">
                <a:solidFill>
                  <a:srgbClr val="5E5E5E"/>
                </a:solidFill>
                <a:latin typeface="Courier"/>
              </a:rPr>
              <a:t>## 1 TJH      654       38.4      16.6       6.4           85           76</a:t>
            </a:r>
            <a:br/>
            <a:r>
              <a:rPr i="1">
                <a:solidFill>
                  <a:srgbClr val="5E5E5E"/>
                </a:solidFill>
                <a:latin typeface="Courier"/>
              </a:rPr>
              <a:t>## 2 TJH      413       22.2      17.2       5.9           55           26</a:t>
            </a:r>
            <a:br/>
            <a:r>
              <a:rPr i="1">
                <a:solidFill>
                  <a:srgbClr val="5E5E5E"/>
                </a:solidFill>
                <a:latin typeface="Courier"/>
              </a:rPr>
              <a:t>## 3 TJH      610       31.2      19.9       6.7           62           60</a:t>
            </a:r>
            <a:br/>
            <a:r>
              <a:rPr i="1">
                <a:solidFill>
                  <a:srgbClr val="5E5E5E"/>
                </a:solidFill>
                <a:latin typeface="Courier"/>
              </a:rPr>
              <a:t>## 4 TJH      546       34.4      20.8       6.3           84           79</a:t>
            </a:r>
            <a:br/>
            <a:r>
              <a:rPr i="1">
                <a:solidFill>
                  <a:srgbClr val="5E5E5E"/>
                </a:solidFill>
                <a:latin typeface="Courier"/>
              </a:rPr>
              <a:t>## 5 TJH      665       30.5      20.4       6.6           60           51</a:t>
            </a:r>
            <a:br/>
            <a:r>
              <a:rPr i="1">
                <a:solidFill>
                  <a:srgbClr val="5E5E5E"/>
                </a:solidFill>
                <a:latin typeface="Courier"/>
              </a:rPr>
              <a:t>## 6 TJH      665       33.6      19.5       6.6           84           66</a:t>
            </a:r>
            <a:br/>
            <a:r>
              <a:rPr i="1">
                <a:solidFill>
                  <a:srgbClr val="5E5E5E"/>
                </a:solidFill>
                <a:latin typeface="Courier"/>
              </a:rPr>
              <a:t>## # ℹ 4 more variables: wingsprea &lt;dbl&gt;, hoodmass_g &lt;dbl&gt;, tubemass_g &lt;dbl&gt;,</a:t>
            </a:r>
            <a:br/>
            <a:r>
              <a:rPr i="1">
                <a:solidFill>
                  <a:srgbClr val="5E5E5E"/>
                </a:solidFill>
                <a:latin typeface="Courier"/>
              </a:rPr>
              <a:t>## #   wingmass_g &lt;dbl&gt;</a:t>
            </a:r>
            <a:br/>
            <a:br/>
            <a:r>
              <a:rPr>
                <a:solidFill>
                  <a:srgbClr val="003B4F"/>
                </a:solidFill>
                <a:latin typeface="Courier"/>
              </a:rPr>
              <a:t>darlingtonia </a:t>
            </a:r>
            <a:r>
              <a:rPr>
                <a:solidFill>
                  <a:srgbClr val="5E5E5E"/>
                </a:solidFill>
                <a:latin typeface="Courier"/>
              </a:rPr>
              <a:t>%&gt;%</a:t>
            </a:r>
            <a:br/>
            <a:r>
              <a:rPr>
                <a:solidFill>
                  <a:srgbClr val="003B4F"/>
                </a:solidFill>
                <a:latin typeface="Courier"/>
              </a:rPr>
              <a:t>  </a:t>
            </a:r>
            <a:r>
              <a:rPr>
                <a:solidFill>
                  <a:srgbClr val="4758AB"/>
                </a:solidFill>
                <a:latin typeface="Courier"/>
              </a:rPr>
              <a:t>count</a:t>
            </a:r>
            <a:r>
              <a:rPr>
                <a:solidFill>
                  <a:srgbClr val="003B4F"/>
                </a:solidFill>
                <a:latin typeface="Courier"/>
              </a:rPr>
              <a:t>(site, </a:t>
            </a:r>
            <a:r>
              <a:rPr>
                <a:solidFill>
                  <a:srgbClr val="657422"/>
                </a:solidFill>
                <a:latin typeface="Courier"/>
              </a:rPr>
              <a:t>name =</a:t>
            </a:r>
            <a:r>
              <a:rPr>
                <a:solidFill>
                  <a:srgbClr val="003B4F"/>
                </a:solidFill>
                <a:latin typeface="Courier"/>
              </a:rPr>
              <a:t> </a:t>
            </a:r>
            <a:r>
              <a:rPr>
                <a:solidFill>
                  <a:srgbClr val="20794D"/>
                </a:solidFill>
                <a:latin typeface="Courier"/>
              </a:rPr>
              <a:t>"n_plants"</a:t>
            </a:r>
            <a:r>
              <a:rPr>
                <a:solidFill>
                  <a:srgbClr val="003B4F"/>
                </a:solidFill>
                <a:latin typeface="Courier"/>
              </a:rPr>
              <a:t>)</a:t>
            </a:r>
            <a:br/>
            <a:r>
              <a:rPr i="1">
                <a:solidFill>
                  <a:srgbClr val="5E5E5E"/>
                </a:solidFill>
                <a:latin typeface="Courier"/>
              </a:rPr>
              <a:t>## # A tibble: 4 × 2</a:t>
            </a:r>
            <a:br/>
            <a:r>
              <a:rPr i="1">
                <a:solidFill>
                  <a:srgbClr val="5E5E5E"/>
                </a:solidFill>
                <a:latin typeface="Courier"/>
              </a:rPr>
              <a:t>##   site  n_plants</a:t>
            </a:r>
            <a:br/>
            <a:r>
              <a:rPr i="1">
                <a:solidFill>
                  <a:srgbClr val="5E5E5E"/>
                </a:solidFill>
                <a:latin typeface="Courier"/>
              </a:rPr>
              <a:t>##   &lt;chr&gt;    &lt;int&gt;</a:t>
            </a:r>
            <a:br/>
            <a:r>
              <a:rPr i="1">
                <a:solidFill>
                  <a:srgbClr val="5E5E5E"/>
                </a:solidFill>
                <a:latin typeface="Courier"/>
              </a:rPr>
              <a:t>## 1 DG          25</a:t>
            </a:r>
            <a:br/>
            <a:r>
              <a:rPr i="1">
                <a:solidFill>
                  <a:srgbClr val="5E5E5E"/>
                </a:solidFill>
                <a:latin typeface="Courier"/>
              </a:rPr>
              <a:t>## 2 HD          12</a:t>
            </a:r>
            <a:br/>
            <a:r>
              <a:rPr i="1">
                <a:solidFill>
                  <a:srgbClr val="5E5E5E"/>
                </a:solidFill>
                <a:latin typeface="Courier"/>
              </a:rPr>
              <a:t>## 3 LEH         25</a:t>
            </a:r>
            <a:br/>
            <a:r>
              <a:rPr i="1">
                <a:solidFill>
                  <a:srgbClr val="5E5E5E"/>
                </a:solidFill>
                <a:latin typeface="Courier"/>
              </a:rPr>
              <a:t>## 4 TJH         25</a:t>
            </a:r>
          </a:p>
        </p:txBody>
      </p:sp>
    </p:spTree>
  </p:cSl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Reporting PCA Results</a:t>
            </a:r>
          </a:p>
        </p:txBody>
      </p:sp>
    </p:spTree>
  </p:cSl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What to Include in Papers/Theses</a:t>
            </a:r>
          </a:p>
        </p:txBody>
      </p:sp>
      <p:sp>
        <p:nvSpPr>
          <p:cNvPr id="3" name="Content Placeholder 2"/>
          <p:cNvSpPr>
            <a:spLocks noGrp="1"/>
          </p:cNvSpPr>
          <p:nvPr>
            <p:ph idx="1" sz="half"/>
          </p:nvPr>
        </p:nvSpPr>
        <p:spPr/>
        <p:txBody>
          <a:bodyPr/>
          <a:lstStyle/>
          <a:p>
            <a:pPr lvl="0" indent="0" marL="0">
              <a:spcBef>
                <a:spcPts val="3000"/>
              </a:spcBef>
              <a:buNone/>
            </a:pPr>
            <a:r>
              <a:rPr b="1"/>
              <a:t>Methods Section:</a:t>
            </a:r>
          </a:p>
          <a:p>
            <a:pPr lvl="0" indent="0" marL="0">
              <a:buNone/>
            </a:pPr>
            <a:r>
              <a:rPr/>
              <a:t>“We performed principal component analysis (PCA) on 10 morphological and biomass variables measured on 89 </a:t>
            </a:r>
            <a:r>
              <a:rPr i="1"/>
              <a:t>Darlingtonia californica</a:t>
            </a:r>
            <a:r>
              <a:rPr/>
              <a:t> plants from four sites. Variables were standardized (mean = 0, SD = 1) prior to analysis to account for different measurement scales. PCA was conducted using the </a:t>
            </a:r>
            <a:r>
              <a:rPr>
                <a:latin typeface="Courier"/>
              </a:rPr>
              <a:t>prcomp()</a:t>
            </a:r>
            <a:r>
              <a:rPr/>
              <a:t> function in R. We retained principal components with eigenvalues &gt; 1 and that cumulatively explained &gt;70% of variance.”</a:t>
            </a:r>
          </a:p>
          <a:p>
            <a:pPr lvl="0" indent="0" marL="0">
              <a:spcBef>
                <a:spcPts val="3000"/>
              </a:spcBef>
              <a:buNone/>
            </a:pPr>
            <a:r>
              <a:rPr b="1"/>
              <a:t>Results Section:</a:t>
            </a:r>
          </a:p>
          <a:p>
            <a:pPr lvl="0" indent="0" marL="0">
              <a:buNone/>
            </a:pPr>
            <a:r>
              <a:rPr/>
              <a:t>“The first three principal components explained 77.3% of variance (PC1: 45.8%, PC2: 16.7%, PC3: 14.8%). PC1 represented overall plant size, with high positive loadings for most morphological and biomass variables…”</a:t>
            </a:r>
          </a:p>
        </p:txBody>
      </p:sp>
      <p:sp>
        <p:nvSpPr>
          <p:cNvPr id="4" name="Content Placeholder 3"/>
          <p:cNvSpPr>
            <a:spLocks noGrp="1"/>
          </p:cNvSpPr>
          <p:nvPr>
            <p:ph idx="2" sz="half"/>
          </p:nvPr>
        </p:nvSpPr>
        <p:spPr/>
        <p:txBody>
          <a:bodyPr/>
          <a:lstStyle/>
          <a:p>
            <a:pPr lvl="0" indent="0" marL="0">
              <a:spcBef>
                <a:spcPts val="3000"/>
              </a:spcBef>
              <a:buNone/>
            </a:pPr>
            <a:r>
              <a:rPr b="1"/>
              <a:t>Essential Figures:</a:t>
            </a:r>
          </a:p>
          <a:p>
            <a:pPr lvl="0" indent="-342900" marL="342900">
              <a:buAutoNum type="arabicPeriod"/>
            </a:pPr>
            <a:r>
              <a:rPr b="1"/>
              <a:t>Scree plot</a:t>
            </a:r>
            <a:r>
              <a:rPr/>
              <a:t> - shows variance explained</a:t>
            </a:r>
          </a:p>
          <a:p>
            <a:pPr lvl="0" indent="-342900" marL="342900">
              <a:buAutoNum type="arabicPeriod"/>
            </a:pPr>
            <a:r>
              <a:rPr b="1"/>
              <a:t>Loadings plot</a:t>
            </a:r>
            <a:r>
              <a:rPr/>
              <a:t> - shows variable contributions</a:t>
            </a:r>
          </a:p>
          <a:p>
            <a:pPr lvl="0" indent="-342900" marL="342900">
              <a:buAutoNum type="arabicPeriod"/>
            </a:pPr>
            <a:r>
              <a:rPr b="1"/>
              <a:t>Scores plot</a:t>
            </a:r>
            <a:r>
              <a:rPr/>
              <a:t> or </a:t>
            </a:r>
            <a:r>
              <a:rPr b="1"/>
              <a:t>biplot</a:t>
            </a:r>
            <a:r>
              <a:rPr/>
              <a:t> - shows samples in PC space</a:t>
            </a:r>
          </a:p>
          <a:p>
            <a:pPr lvl="0" indent="0" marL="0">
              <a:spcBef>
                <a:spcPts val="3000"/>
              </a:spcBef>
              <a:buNone/>
            </a:pPr>
            <a:r>
              <a:rPr b="1"/>
              <a:t>Essential Tables:</a:t>
            </a:r>
          </a:p>
          <a:p>
            <a:pPr lvl="0" indent="-342900" marL="342900">
              <a:buAutoNum type="arabicPeriod"/>
            </a:pPr>
            <a:r>
              <a:rPr b="1"/>
              <a:t>Variance explained</a:t>
            </a:r>
            <a:r>
              <a:rPr/>
              <a:t> by each PC</a:t>
            </a:r>
          </a:p>
          <a:p>
            <a:pPr lvl="0" indent="-342900" marL="342900">
              <a:buAutoNum type="arabicPeriod"/>
            </a:pPr>
            <a:r>
              <a:rPr b="1"/>
              <a:t>Loadings</a:t>
            </a:r>
            <a:r>
              <a:rPr/>
              <a:t> for retained PCs (usually PC1-PC3)</a:t>
            </a:r>
          </a:p>
          <a:p>
            <a:pPr lvl="0" indent="-342900" marL="342900">
              <a:buAutoNum type="arabicPeriod"/>
            </a:pPr>
            <a:r>
              <a:rPr b="1"/>
              <a:t>ANOVA results</a:t>
            </a:r>
            <a:r>
              <a:rPr/>
              <a:t> if testing groups</a:t>
            </a:r>
          </a:p>
          <a:p>
            <a:pPr lvl="0" indent="0" marL="0">
              <a:spcBef>
                <a:spcPts val="3000"/>
              </a:spcBef>
              <a:buNone/>
            </a:pPr>
            <a:r>
              <a:rPr b="1"/>
              <a:t>Don’t Report:</a:t>
            </a:r>
          </a:p>
          <a:p>
            <a:pPr lvl="0"/>
            <a:r>
              <a:rPr/>
              <a:t>All 10 PCs if only 3 are meaningful</a:t>
            </a:r>
          </a:p>
          <a:p>
            <a:pPr lvl="0"/>
            <a:r>
              <a:rPr/>
              <a:t>Tiny loadings (&lt; 0.3)</a:t>
            </a:r>
          </a:p>
          <a:p>
            <a:pPr lvl="0"/>
            <a:r>
              <a:rPr/>
              <a:t>Every individual PC score</a:t>
            </a:r>
          </a:p>
          <a:p>
            <a:pPr lvl="0"/>
            <a:r>
              <a:rPr/>
              <a:t>Raw eigenvalues (report % variance instead)</a:t>
            </a:r>
          </a:p>
        </p:txBody>
      </p:sp>
    </p:spTree>
  </p:cSl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Common PCA Mistakes to Avoid</a:t>
            </a:r>
          </a:p>
        </p:txBody>
      </p:sp>
      <p:sp>
        <p:nvSpPr>
          <p:cNvPr id="3" name="Content Placeholder 2"/>
          <p:cNvSpPr>
            <a:spLocks noGrp="1"/>
          </p:cNvSpPr>
          <p:nvPr>
            <p:ph idx="1" sz="half"/>
          </p:nvPr>
        </p:nvSpPr>
        <p:spPr/>
        <p:txBody>
          <a:bodyPr/>
          <a:lstStyle/>
          <a:p>
            <a:pPr lvl="0" indent="0" marL="0">
              <a:spcBef>
                <a:spcPts val="3000"/>
              </a:spcBef>
              <a:buNone/>
            </a:pPr>
            <a:r>
              <a:rPr b="1"/>
              <a:t>Mistakes Students Make:</a:t>
            </a:r>
          </a:p>
          <a:p>
            <a:pPr lvl="0" indent="0" marL="0">
              <a:buNone/>
            </a:pPr>
            <a:r>
              <a:rPr/>
              <a:t>❌ </a:t>
            </a:r>
            <a:r>
              <a:rPr b="1"/>
              <a:t>Not standardizing</a:t>
            </a:r>
            <a:r>
              <a:rPr/>
              <a:t> data with different units</a:t>
            </a:r>
            <a:br/>
            <a:r>
              <a:rPr/>
              <a:t>→ ✓ Always use </a:t>
            </a:r>
            <a:r>
              <a:rPr>
                <a:latin typeface="Courier"/>
              </a:rPr>
              <a:t>scale = TRUE</a:t>
            </a:r>
            <a:r>
              <a:rPr/>
              <a:t> for different units</a:t>
            </a:r>
          </a:p>
          <a:p>
            <a:pPr lvl="0" indent="0" marL="0">
              <a:buNone/>
            </a:pPr>
            <a:r>
              <a:rPr/>
              <a:t>❌ </a:t>
            </a:r>
            <a:r>
              <a:rPr b="1"/>
              <a:t>Forgetting to check correlations</a:t>
            </a:r>
            <a:br/>
            <a:r>
              <a:rPr/>
              <a:t>→ ✓ Make correlation plot first</a:t>
            </a:r>
          </a:p>
          <a:p>
            <a:pPr lvl="0" indent="0" marL="0">
              <a:buNone/>
            </a:pPr>
            <a:r>
              <a:rPr/>
              <a:t>❌ </a:t>
            </a:r>
            <a:r>
              <a:rPr b="1"/>
              <a:t>Using too many components</a:t>
            </a:r>
            <a:br/>
            <a:r>
              <a:rPr/>
              <a:t>→ ✓ Use scree plot, keep components above elbow</a:t>
            </a:r>
          </a:p>
          <a:p>
            <a:pPr lvl="0" indent="0" marL="0">
              <a:buNone/>
            </a:pPr>
            <a:r>
              <a:rPr/>
              <a:t>❌ </a:t>
            </a:r>
            <a:r>
              <a:rPr b="1"/>
              <a:t>Over-interpreting small loadings</a:t>
            </a:r>
            <a:br/>
            <a:r>
              <a:rPr/>
              <a:t>→ ✓ Focus on loadings &gt; |0.3|</a:t>
            </a:r>
          </a:p>
          <a:p>
            <a:pPr lvl="0" indent="0" marL="0">
              <a:buNone/>
            </a:pPr>
            <a:r>
              <a:rPr/>
              <a:t>❌ </a:t>
            </a:r>
            <a:r>
              <a:rPr b="1"/>
              <a:t>Ignoring signs on loadings</a:t>
            </a:r>
            <a:br/>
            <a:r>
              <a:rPr/>
              <a:t>→ ✓ Sign can flip; look at patterns</a:t>
            </a:r>
          </a:p>
          <a:p>
            <a:pPr lvl="0" indent="0" marL="0">
              <a:buNone/>
            </a:pPr>
            <a:r>
              <a:rPr/>
              <a:t>❌ </a:t>
            </a:r>
            <a:r>
              <a:rPr b="1"/>
              <a:t>Treating PC scores as original data</a:t>
            </a:r>
            <a:br/>
            <a:r>
              <a:rPr/>
              <a:t>→ ✓ Remember PCs are derived variables</a:t>
            </a:r>
          </a:p>
        </p:txBody>
      </p:sp>
      <p:sp>
        <p:nvSpPr>
          <p:cNvPr id="4" name="Content Placeholder 3"/>
          <p:cNvSpPr>
            <a:spLocks noGrp="1"/>
          </p:cNvSpPr>
          <p:nvPr>
            <p:ph idx="2" sz="half"/>
          </p:nvPr>
        </p:nvSpPr>
        <p:spPr/>
        <p:txBody>
          <a:bodyPr/>
          <a:lstStyle/>
          <a:p>
            <a:pPr lvl="0" indent="0" marL="0">
              <a:buNone/>
            </a:pPr>
            <a:r>
              <a:rPr/>
              <a:t>❌ </a:t>
            </a:r>
            <a:r>
              <a:rPr b="1"/>
              <a:t>Using PCA on categorical data</a:t>
            </a:r>
            <a:br/>
            <a:r>
              <a:rPr/>
              <a:t>→ ✓ Use appropriate method (CA, MCA)</a:t>
            </a:r>
          </a:p>
          <a:p>
            <a:pPr lvl="0" indent="0" marL="0">
              <a:buNone/>
            </a:pPr>
            <a:r>
              <a:rPr/>
              <a:t>❌ </a:t>
            </a:r>
            <a:r>
              <a:rPr b="1"/>
              <a:t>Not checking for outliers</a:t>
            </a:r>
            <a:br/>
            <a:r>
              <a:rPr/>
              <a:t>→ ✓ Plot scores, check for extreme values</a:t>
            </a:r>
          </a:p>
          <a:p>
            <a:pPr lvl="0" indent="0" marL="0">
              <a:buNone/>
            </a:pPr>
            <a:r>
              <a:rPr/>
              <a:t>❌ </a:t>
            </a:r>
            <a:r>
              <a:rPr b="1"/>
              <a:t>Assuming PCs have biological meaning</a:t>
            </a:r>
            <a:br/>
            <a:r>
              <a:rPr/>
              <a:t>→ ✓ Interpret carefully, components are mathematical</a:t>
            </a:r>
          </a:p>
          <a:p>
            <a:pPr lvl="0" indent="0" marL="0">
              <a:buNone/>
            </a:pPr>
            <a:r>
              <a:rPr/>
              <a:t>❌ </a:t>
            </a:r>
            <a:r>
              <a:rPr b="1"/>
              <a:t>Using PCA with too few samples</a:t>
            </a:r>
            <a:br/>
            <a:r>
              <a:rPr/>
              <a:t>→ ✓ Need n &gt; 3p (preferably n &gt; 50)</a:t>
            </a:r>
          </a:p>
          <a:p>
            <a:pPr lvl="0" indent="0" marL="0">
              <a:buNone/>
            </a:pPr>
            <a:r>
              <a:rPr/>
              <a:t>❌ </a:t>
            </a:r>
            <a:r>
              <a:rPr b="1"/>
              <a:t>Not reporting variance explained</a:t>
            </a:r>
            <a:br/>
            <a:r>
              <a:rPr/>
              <a:t>→ ✓ Always report % variance for each PC</a:t>
            </a:r>
          </a:p>
          <a:p>
            <a:pPr lvl="0" indent="0" marL="0">
              <a:buNone/>
            </a:pPr>
            <a:r>
              <a:rPr/>
              <a:t>❌ </a:t>
            </a:r>
            <a:r>
              <a:rPr b="1"/>
              <a:t>Forgetting that PCA is exploratory</a:t>
            </a:r>
            <a:br/>
            <a:r>
              <a:rPr/>
              <a:t>→ ✓ Use for patterns, not hypothesis testing</a:t>
            </a:r>
          </a:p>
        </p:txBody>
      </p:sp>
    </p:spTree>
  </p:cSl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Practice Exercise</a:t>
            </a:r>
          </a:p>
        </p:txBody>
      </p:sp>
      <p:sp>
        <p:nvSpPr>
          <p:cNvPr id="3" name="Content Placeholder 2"/>
          <p:cNvSpPr>
            <a:spLocks noGrp="1"/>
          </p:cNvSpPr>
          <p:nvPr>
            <p:ph idx="1" sz="half"/>
          </p:nvPr>
        </p:nvSpPr>
        <p:spPr/>
        <p:txBody>
          <a:bodyPr/>
          <a:lstStyle/>
          <a:p>
            <a:pPr lvl="0" indent="0" marL="0">
              <a:spcBef>
                <a:spcPts val="3000"/>
              </a:spcBef>
              <a:buNone/>
            </a:pPr>
            <a:r>
              <a:rPr b="1"/>
              <a:t>Exercise 1: Subset Analysis</a:t>
            </a:r>
          </a:p>
          <a:p>
            <a:pPr lvl="0" indent="0" marL="0">
              <a:buNone/>
            </a:pPr>
            <a:r>
              <a:rPr/>
              <a:t>Try running PCA on just the </a:t>
            </a:r>
            <a:r>
              <a:rPr b="1"/>
              <a:t>morphological variables</a:t>
            </a:r>
            <a:r>
              <a:rPr/>
              <a:t> (exclude biomass):</a:t>
            </a:r>
          </a:p>
          <a:p>
            <a:pPr lvl="0" indent="0">
              <a:buNone/>
            </a:pPr>
            <a:r>
              <a:rPr>
                <a:solidFill>
                  <a:srgbClr val="5E5E5E"/>
                </a:solidFill>
                <a:latin typeface="Courier"/>
              </a:rPr>
              <a:t># Select only morphological variables</a:t>
            </a:r>
            <a:br/>
            <a:r>
              <a:rPr>
                <a:solidFill>
                  <a:srgbClr val="003B4F"/>
                </a:solidFill>
                <a:latin typeface="Courier"/>
              </a:rPr>
              <a:t>darl_morph &lt;- darlingtonia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(height, mouth_diam, tube_diam, </a:t>
            </a:r>
            <a:br/>
            <a:r>
              <a:rPr>
                <a:solidFill>
                  <a:srgbClr val="003B4F"/>
                </a:solidFill>
                <a:latin typeface="Courier"/>
              </a:rPr>
              <a:t>         keel_diam, wing1_length, </a:t>
            </a:r>
            <a:br/>
            <a:r>
              <a:rPr>
                <a:solidFill>
                  <a:srgbClr val="003B4F"/>
                </a:solidFill>
                <a:latin typeface="Courier"/>
              </a:rPr>
              <a:t>         wing2_length, wingsprea)</a:t>
            </a:r>
            <a:br/>
            <a:br/>
            <a:r>
              <a:rPr>
                <a:solidFill>
                  <a:srgbClr val="5E5E5E"/>
                </a:solidFill>
                <a:latin typeface="Courier"/>
              </a:rPr>
              <a:t># Run PCA</a:t>
            </a:r>
            <a:br/>
            <a:r>
              <a:rPr>
                <a:solidFill>
                  <a:srgbClr val="003B4F"/>
                </a:solidFill>
                <a:latin typeface="Courier"/>
              </a:rPr>
              <a:t>pca_morph &lt;- </a:t>
            </a:r>
            <a:r>
              <a:rPr>
                <a:solidFill>
                  <a:srgbClr val="4758AB"/>
                </a:solidFill>
                <a:latin typeface="Courier"/>
              </a:rPr>
              <a:t>prcomp</a:t>
            </a:r>
            <a:r>
              <a:rPr>
                <a:solidFill>
                  <a:srgbClr val="003B4F"/>
                </a:solidFill>
                <a:latin typeface="Courier"/>
              </a:rPr>
              <a:t>(darl_morph, </a:t>
            </a:r>
            <a:br/>
            <a:r>
              <a:rPr>
                <a:solidFill>
                  <a:srgbClr val="003B4F"/>
                </a:solidFill>
                <a:latin typeface="Courier"/>
              </a:rPr>
              <a:t>                    </a:t>
            </a:r>
            <a:r>
              <a:rPr>
                <a:solidFill>
                  <a:srgbClr val="657422"/>
                </a:solidFill>
                <a:latin typeface="Courier"/>
              </a:rPr>
              <a:t>scale. =</a:t>
            </a:r>
            <a:r>
              <a:rPr>
                <a:solidFill>
                  <a:srgbClr val="003B4F"/>
                </a:solidFill>
                <a:latin typeface="Courier"/>
              </a:rPr>
              <a:t> </a:t>
            </a:r>
            <a:r>
              <a:rPr>
                <a:solidFill>
                  <a:srgbClr val="8F5902"/>
                </a:solidFill>
                <a:latin typeface="Courier"/>
              </a:rPr>
              <a:t>TRUE</a:t>
            </a:r>
            <a:r>
              <a:rPr>
                <a:solidFill>
                  <a:srgbClr val="003B4F"/>
                </a:solidFill>
                <a:latin typeface="Courier"/>
              </a:rPr>
              <a:t>)</a:t>
            </a:r>
            <a:br/>
            <a:br/>
            <a:r>
              <a:rPr>
                <a:solidFill>
                  <a:srgbClr val="5E5E5E"/>
                </a:solidFill>
                <a:latin typeface="Courier"/>
              </a:rPr>
              <a:t># Examine results</a:t>
            </a:r>
            <a:br/>
            <a:r>
              <a:rPr>
                <a:solidFill>
                  <a:srgbClr val="4758AB"/>
                </a:solidFill>
                <a:latin typeface="Courier"/>
              </a:rPr>
              <a:t>summary</a:t>
            </a:r>
            <a:r>
              <a:rPr>
                <a:solidFill>
                  <a:srgbClr val="003B4F"/>
                </a:solidFill>
                <a:latin typeface="Courier"/>
              </a:rPr>
              <a:t>(pca_morph)</a:t>
            </a:r>
            <a:br/>
            <a:br/>
            <a:r>
              <a:rPr>
                <a:solidFill>
                  <a:srgbClr val="5E5E5E"/>
                </a:solidFill>
                <a:latin typeface="Courier"/>
              </a:rPr>
              <a:t># How do results differ from full PCA?</a:t>
            </a:r>
          </a:p>
        </p:txBody>
      </p:sp>
      <p:sp>
        <p:nvSpPr>
          <p:cNvPr id="4" name="Content Placeholder 3"/>
          <p:cNvSpPr>
            <a:spLocks noGrp="1"/>
          </p:cNvSpPr>
          <p:nvPr>
            <p:ph idx="2" sz="half"/>
          </p:nvPr>
        </p:nvSpPr>
        <p:spPr/>
        <p:txBody>
          <a:bodyPr/>
          <a:lstStyle/>
          <a:p>
            <a:pPr lvl="0" indent="0" marL="0">
              <a:spcBef>
                <a:spcPts val="3000"/>
              </a:spcBef>
              <a:buNone/>
            </a:pPr>
            <a:r>
              <a:rPr b="1"/>
              <a:t>Exercise 2: Site-Specific PCA</a:t>
            </a:r>
          </a:p>
          <a:p>
            <a:pPr lvl="0" indent="0" marL="0">
              <a:buNone/>
            </a:pPr>
            <a:r>
              <a:rPr/>
              <a:t>Run PCA on just one site (e.g., DG):</a:t>
            </a:r>
          </a:p>
          <a:p>
            <a:pPr lvl="0" indent="0">
              <a:buNone/>
            </a:pPr>
            <a:r>
              <a:rPr>
                <a:solidFill>
                  <a:srgbClr val="5E5E5E"/>
                </a:solidFill>
                <a:latin typeface="Courier"/>
              </a:rPr>
              <a:t># Filter to one site</a:t>
            </a:r>
            <a:br/>
            <a:r>
              <a:rPr>
                <a:solidFill>
                  <a:srgbClr val="003B4F"/>
                </a:solidFill>
                <a:latin typeface="Courier"/>
              </a:rPr>
              <a:t>darl_dg &lt;- darlingtonia </a:t>
            </a:r>
            <a:r>
              <a:rPr>
                <a:solidFill>
                  <a:srgbClr val="5E5E5E"/>
                </a:solidFill>
                <a:latin typeface="Courier"/>
              </a:rPr>
              <a:t>%&gt;%</a:t>
            </a:r>
            <a:br/>
            <a:r>
              <a:rPr>
                <a:solidFill>
                  <a:srgbClr val="003B4F"/>
                </a:solidFill>
                <a:latin typeface="Courier"/>
              </a:rPr>
              <a:t>  </a:t>
            </a:r>
            <a:r>
              <a:rPr>
                <a:solidFill>
                  <a:srgbClr val="4758AB"/>
                </a:solidFill>
                <a:latin typeface="Courier"/>
              </a:rPr>
              <a:t>filter</a:t>
            </a:r>
            <a:r>
              <a:rPr>
                <a:solidFill>
                  <a:srgbClr val="003B4F"/>
                </a:solidFill>
                <a:latin typeface="Courier"/>
              </a:rPr>
              <a:t>(site </a:t>
            </a:r>
            <a:r>
              <a:rPr>
                <a:solidFill>
                  <a:srgbClr val="5E5E5E"/>
                </a:solidFill>
                <a:latin typeface="Courier"/>
              </a:rPr>
              <a:t>==</a:t>
            </a:r>
            <a:r>
              <a:rPr>
                <a:solidFill>
                  <a:srgbClr val="003B4F"/>
                </a:solidFill>
                <a:latin typeface="Courier"/>
              </a:rPr>
              <a:t> </a:t>
            </a:r>
            <a:r>
              <a:rPr>
                <a:solidFill>
                  <a:srgbClr val="20794D"/>
                </a:solidFill>
                <a:latin typeface="Courier"/>
              </a:rPr>
              <a:t>"DG"</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a:t>
            </a:r>
            <a:r>
              <a:rPr>
                <a:solidFill>
                  <a:srgbClr val="5E5E5E"/>
                </a:solidFill>
                <a:latin typeface="Courier"/>
              </a:rPr>
              <a:t>-</a:t>
            </a:r>
            <a:r>
              <a:rPr>
                <a:solidFill>
                  <a:srgbClr val="003B4F"/>
                </a:solidFill>
                <a:latin typeface="Courier"/>
              </a:rPr>
              <a:t>site)</a:t>
            </a:r>
            <a:br/>
            <a:br/>
            <a:r>
              <a:rPr>
                <a:solidFill>
                  <a:srgbClr val="5E5E5E"/>
                </a:solidFill>
                <a:latin typeface="Courier"/>
              </a:rPr>
              <a:t># Run PCA</a:t>
            </a:r>
            <a:br/>
            <a:r>
              <a:rPr>
                <a:solidFill>
                  <a:srgbClr val="003B4F"/>
                </a:solidFill>
                <a:latin typeface="Courier"/>
              </a:rPr>
              <a:t>pca_dg &lt;- </a:t>
            </a:r>
            <a:r>
              <a:rPr>
                <a:solidFill>
                  <a:srgbClr val="4758AB"/>
                </a:solidFill>
                <a:latin typeface="Courier"/>
              </a:rPr>
              <a:t>prcomp</a:t>
            </a:r>
            <a:r>
              <a:rPr>
                <a:solidFill>
                  <a:srgbClr val="003B4F"/>
                </a:solidFill>
                <a:latin typeface="Courier"/>
              </a:rPr>
              <a:t>(darl_dg, </a:t>
            </a:r>
            <a:br/>
            <a:r>
              <a:rPr>
                <a:solidFill>
                  <a:srgbClr val="003B4F"/>
                </a:solidFill>
                <a:latin typeface="Courier"/>
              </a:rPr>
              <a:t>                 </a:t>
            </a:r>
            <a:r>
              <a:rPr>
                <a:solidFill>
                  <a:srgbClr val="657422"/>
                </a:solidFill>
                <a:latin typeface="Courier"/>
              </a:rPr>
              <a:t>scale. =</a:t>
            </a:r>
            <a:r>
              <a:rPr>
                <a:solidFill>
                  <a:srgbClr val="003B4F"/>
                </a:solidFill>
                <a:latin typeface="Courier"/>
              </a:rPr>
              <a:t> </a:t>
            </a:r>
            <a:r>
              <a:rPr>
                <a:solidFill>
                  <a:srgbClr val="8F5902"/>
                </a:solidFill>
                <a:latin typeface="Courier"/>
              </a:rPr>
              <a:t>TRUE</a:t>
            </a:r>
            <a:r>
              <a:rPr>
                <a:solidFill>
                  <a:srgbClr val="003B4F"/>
                </a:solidFill>
                <a:latin typeface="Courier"/>
              </a:rPr>
              <a:t>)</a:t>
            </a:r>
            <a:br/>
            <a:br/>
            <a:r>
              <a:rPr>
                <a:solidFill>
                  <a:srgbClr val="5E5E5E"/>
                </a:solidFill>
                <a:latin typeface="Courier"/>
              </a:rPr>
              <a:t># Compare to overall PCA</a:t>
            </a:r>
            <a:br/>
            <a:r>
              <a:rPr>
                <a:solidFill>
                  <a:srgbClr val="4758AB"/>
                </a:solidFill>
                <a:latin typeface="Courier"/>
              </a:rPr>
              <a:t>summary</a:t>
            </a:r>
            <a:r>
              <a:rPr>
                <a:solidFill>
                  <a:srgbClr val="003B4F"/>
                </a:solidFill>
                <a:latin typeface="Courier"/>
              </a:rPr>
              <a:t>(pca_dg)</a:t>
            </a:r>
            <a:br/>
            <a:br/>
            <a:r>
              <a:rPr>
                <a:solidFill>
                  <a:srgbClr val="5E5E5E"/>
                </a:solidFill>
                <a:latin typeface="Courier"/>
              </a:rPr>
              <a:t># Do the same patterns emerge?</a:t>
            </a:r>
          </a:p>
          <a:p>
            <a:pPr lvl="0" indent="0" marL="0">
              <a:spcBef>
                <a:spcPts val="3000"/>
              </a:spcBef>
              <a:buNone/>
            </a:pPr>
            <a:r>
              <a:rPr b="1"/>
              <a:t>Exercise 3: Interpretation</a:t>
            </a:r>
          </a:p>
          <a:p>
            <a:pPr lvl="0" indent="-342900" marL="342900">
              <a:buAutoNum type="arabicPeriod"/>
            </a:pPr>
            <a:r>
              <a:rPr/>
              <a:t>What does PC1 represent in each analysis?</a:t>
            </a:r>
          </a:p>
          <a:p>
            <a:pPr lvl="0" indent="-342900" marL="342900">
              <a:buAutoNum type="arabicPeriod"/>
            </a:pPr>
            <a:r>
              <a:rPr/>
              <a:t>How much variance is explained?</a:t>
            </a:r>
          </a:p>
          <a:p>
            <a:pPr lvl="0" indent="-342900" marL="342900">
              <a:buAutoNum type="arabicPeriod"/>
            </a:pPr>
            <a:r>
              <a:rPr/>
              <a:t>Do you see the same patterns?</a:t>
            </a:r>
          </a:p>
        </p:txBody>
      </p:sp>
    </p:spTree>
  </p:cSl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9 · PERMANOVA — Testing Group Differences</a:t>
            </a:r>
          </a:p>
        </p:txBody>
      </p:sp>
    </p:spTree>
  </p:cSl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Alternative PCA Visualization: FactoMineR</a:t>
            </a:r>
          </a:p>
        </p:txBody>
      </p:sp>
      <p:sp>
        <p:nvSpPr>
          <p:cNvPr id="3" name="Content Placeholder 2"/>
          <p:cNvSpPr>
            <a:spLocks noGrp="1"/>
          </p:cNvSpPr>
          <p:nvPr>
            <p:ph idx="1"/>
          </p:nvPr>
        </p:nvSpPr>
        <p:spPr/>
        <p:txBody>
          <a:bodyPr/>
          <a:lstStyle/>
          <a:p>
            <a:pPr lvl="0" indent="0">
              <a:buNone/>
            </a:pPr>
            <a:r>
              <a:rPr>
                <a:solidFill>
                  <a:srgbClr val="5E5E5E"/>
                </a:solidFill>
                <a:latin typeface="Courier"/>
              </a:rPr>
              <a:t># Create dataset with row names</a:t>
            </a:r>
            <a:br/>
            <a:r>
              <a:rPr>
                <a:solidFill>
                  <a:srgbClr val="003B4F"/>
                </a:solidFill>
                <a:latin typeface="Courier"/>
              </a:rPr>
              <a:t>darl_pca_data &lt;- darlingtonia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(height, mouth_diam, tube_diam, keel_diam,</a:t>
            </a:r>
            <a:br/>
            <a:r>
              <a:rPr>
                <a:solidFill>
                  <a:srgbClr val="003B4F"/>
                </a:solidFill>
                <a:latin typeface="Courier"/>
              </a:rPr>
              <a:t>         wing1_length, wing2_length, wingsprea,</a:t>
            </a:r>
            <a:br/>
            <a:r>
              <a:rPr>
                <a:solidFill>
                  <a:srgbClr val="003B4F"/>
                </a:solidFill>
                <a:latin typeface="Courier"/>
              </a:rPr>
              <a:t>         hoodmass_g, tubemass_g)</a:t>
            </a:r>
            <a:br/>
            <a:br/>
            <a:r>
              <a:rPr>
                <a:solidFill>
                  <a:srgbClr val="5E5E5E"/>
                </a:solidFill>
                <a:latin typeface="Courier"/>
              </a:rPr>
              <a:t># PCA</a:t>
            </a:r>
            <a:br/>
            <a:r>
              <a:rPr>
                <a:solidFill>
                  <a:srgbClr val="003B4F"/>
                </a:solidFill>
                <a:latin typeface="Courier"/>
              </a:rPr>
              <a:t>pca_facto &lt;- </a:t>
            </a:r>
            <a:r>
              <a:rPr>
                <a:solidFill>
                  <a:srgbClr val="4758AB"/>
                </a:solidFill>
                <a:latin typeface="Courier"/>
              </a:rPr>
              <a:t>PCA</a:t>
            </a:r>
            <a:r>
              <a:rPr>
                <a:solidFill>
                  <a:srgbClr val="003B4F"/>
                </a:solidFill>
                <a:latin typeface="Courier"/>
              </a:rPr>
              <a:t>(darl_pca_data,</a:t>
            </a:r>
            <a:br/>
            <a:r>
              <a:rPr>
                <a:solidFill>
                  <a:srgbClr val="003B4F"/>
                </a:solidFill>
                <a:latin typeface="Courier"/>
              </a:rPr>
              <a:t>                 </a:t>
            </a:r>
            <a:r>
              <a:rPr>
                <a:solidFill>
                  <a:srgbClr val="657422"/>
                </a:solidFill>
                <a:latin typeface="Courier"/>
              </a:rPr>
              <a:t>graph =</a:t>
            </a:r>
            <a:r>
              <a:rPr>
                <a:solidFill>
                  <a:srgbClr val="003B4F"/>
                </a:solidFill>
                <a:latin typeface="Courier"/>
              </a:rPr>
              <a:t> </a:t>
            </a:r>
            <a:r>
              <a:rPr>
                <a:solidFill>
                  <a:srgbClr val="8F5902"/>
                </a:solidFill>
                <a:latin typeface="Courier"/>
              </a:rPr>
              <a:t>FALSE</a:t>
            </a:r>
            <a:r>
              <a:rPr>
                <a:solidFill>
                  <a:srgbClr val="003B4F"/>
                </a:solidFill>
                <a:latin typeface="Courier"/>
              </a:rPr>
              <a:t>,</a:t>
            </a:r>
            <a:br/>
            <a:r>
              <a:rPr>
                <a:solidFill>
                  <a:srgbClr val="003B4F"/>
                </a:solidFill>
                <a:latin typeface="Courier"/>
              </a:rPr>
              <a:t>                 </a:t>
            </a:r>
            <a:r>
              <a:rPr>
                <a:solidFill>
                  <a:srgbClr val="657422"/>
                </a:solidFill>
                <a:latin typeface="Courier"/>
              </a:rPr>
              <a:t>scale.unit =</a:t>
            </a:r>
            <a:r>
              <a:rPr>
                <a:solidFill>
                  <a:srgbClr val="003B4F"/>
                </a:solidFill>
                <a:latin typeface="Courier"/>
              </a:rPr>
              <a:t> </a:t>
            </a:r>
            <a:r>
              <a:rPr>
                <a:solidFill>
                  <a:srgbClr val="8F5902"/>
                </a:solidFill>
                <a:latin typeface="Courier"/>
              </a:rPr>
              <a:t>TRUE</a:t>
            </a:r>
            <a:r>
              <a:rPr>
                <a:solidFill>
                  <a:srgbClr val="003B4F"/>
                </a:solidFill>
                <a:latin typeface="Courier"/>
              </a:rPr>
              <a:t>)</a:t>
            </a:r>
            <a:br/>
            <a:br/>
            <a:r>
              <a:rPr>
                <a:solidFill>
                  <a:srgbClr val="5E5E5E"/>
                </a:solidFill>
                <a:latin typeface="Courier"/>
              </a:rPr>
              <a:t># Create grouping factor with same length</a:t>
            </a:r>
            <a:br/>
            <a:r>
              <a:rPr>
                <a:solidFill>
                  <a:srgbClr val="003B4F"/>
                </a:solidFill>
                <a:latin typeface="Courier"/>
              </a:rPr>
              <a:t>site_groups &lt;- </a:t>
            </a:r>
            <a:r>
              <a:rPr>
                <a:solidFill>
                  <a:srgbClr val="4758AB"/>
                </a:solidFill>
                <a:latin typeface="Courier"/>
              </a:rPr>
              <a:t>factor</a:t>
            </a:r>
            <a:r>
              <a:rPr>
                <a:solidFill>
                  <a:srgbClr val="003B4F"/>
                </a:solidFill>
                <a:latin typeface="Courier"/>
              </a:rPr>
              <a:t>(darlingtonia</a:t>
            </a:r>
            <a:r>
              <a:rPr>
                <a:solidFill>
                  <a:srgbClr val="5E5E5E"/>
                </a:solidFill>
                <a:latin typeface="Courier"/>
              </a:rPr>
              <a:t>$</a:t>
            </a:r>
            <a:r>
              <a:rPr>
                <a:solidFill>
                  <a:srgbClr val="003B4F"/>
                </a:solidFill>
                <a:latin typeface="Courier"/>
              </a:rPr>
              <a:t>site)</a:t>
            </a:r>
            <a:br/>
            <a:br/>
            <a:r>
              <a:rPr>
                <a:solidFill>
                  <a:srgbClr val="5E5E5E"/>
                </a:solidFill>
                <a:latin typeface="Courier"/>
              </a:rPr>
              <a:t># Plot with grouping</a:t>
            </a:r>
            <a:br/>
            <a:r>
              <a:rPr>
                <a:solidFill>
                  <a:srgbClr val="4758AB"/>
                </a:solidFill>
                <a:latin typeface="Courier"/>
              </a:rPr>
              <a:t>fviz_pca_biplot</a:t>
            </a:r>
            <a:r>
              <a:rPr>
                <a:solidFill>
                  <a:srgbClr val="003B4F"/>
                </a:solidFill>
                <a:latin typeface="Courier"/>
              </a:rPr>
              <a:t>(pca_facto,</a:t>
            </a:r>
            <a:br/>
            <a:r>
              <a:rPr>
                <a:solidFill>
                  <a:srgbClr val="003B4F"/>
                </a:solidFill>
                <a:latin typeface="Courier"/>
              </a:rPr>
              <a:t>                </a:t>
            </a:r>
            <a:r>
              <a:rPr>
                <a:solidFill>
                  <a:srgbClr val="657422"/>
                </a:solidFill>
                <a:latin typeface="Courier"/>
              </a:rPr>
              <a:t>col.ind =</a:t>
            </a:r>
            <a:r>
              <a:rPr>
                <a:solidFill>
                  <a:srgbClr val="003B4F"/>
                </a:solidFill>
                <a:latin typeface="Courier"/>
              </a:rPr>
              <a:t> site_groups,  </a:t>
            </a:r>
            <a:r>
              <a:rPr>
                <a:solidFill>
                  <a:srgbClr val="5E5E5E"/>
                </a:solidFill>
                <a:latin typeface="Courier"/>
              </a:rPr>
              <a:t># Use col.ind instead</a:t>
            </a:r>
            <a:br/>
            <a:r>
              <a:rPr>
                <a:solidFill>
                  <a:srgbClr val="003B4F"/>
                </a:solidFill>
                <a:latin typeface="Courier"/>
              </a:rPr>
              <a:t>                </a:t>
            </a:r>
            <a:r>
              <a:rPr>
                <a:solidFill>
                  <a:srgbClr val="657422"/>
                </a:solidFill>
                <a:latin typeface="Courier"/>
              </a:rPr>
              <a:t>palette =</a:t>
            </a:r>
            <a:r>
              <a:rPr>
                <a:solidFill>
                  <a:srgbClr val="003B4F"/>
                </a:solidFill>
                <a:latin typeface="Courier"/>
              </a:rPr>
              <a:t> </a:t>
            </a:r>
            <a:r>
              <a:rPr>
                <a:solidFill>
                  <a:srgbClr val="20794D"/>
                </a:solidFill>
                <a:latin typeface="Courier"/>
              </a:rPr>
              <a:t>"jco"</a:t>
            </a:r>
            <a:r>
              <a:rPr>
                <a:solidFill>
                  <a:srgbClr val="003B4F"/>
                </a:solidFill>
                <a:latin typeface="Courier"/>
              </a:rPr>
              <a:t>,</a:t>
            </a:r>
            <a:br/>
            <a:r>
              <a:rPr>
                <a:solidFill>
                  <a:srgbClr val="003B4F"/>
                </a:solidFill>
                <a:latin typeface="Courier"/>
              </a:rPr>
              <a:t>                </a:t>
            </a:r>
            <a:r>
              <a:rPr>
                <a:solidFill>
                  <a:srgbClr val="657422"/>
                </a:solidFill>
                <a:latin typeface="Courier"/>
              </a:rPr>
              <a:t>addEllipses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                </a:t>
            </a:r>
            <a:r>
              <a:rPr>
                <a:solidFill>
                  <a:srgbClr val="657422"/>
                </a:solidFill>
                <a:latin typeface="Courier"/>
              </a:rPr>
              <a:t>ellipse.level =</a:t>
            </a:r>
            <a:r>
              <a:rPr>
                <a:solidFill>
                  <a:srgbClr val="003B4F"/>
                </a:solidFill>
                <a:latin typeface="Courier"/>
              </a:rPr>
              <a:t> </a:t>
            </a:r>
            <a:r>
              <a:rPr>
                <a:solidFill>
                  <a:srgbClr val="AD0000"/>
                </a:solidFill>
                <a:latin typeface="Courier"/>
              </a:rPr>
              <a:t>0.95</a:t>
            </a:r>
            <a:r>
              <a:rPr>
                <a:solidFill>
                  <a:srgbClr val="003B4F"/>
                </a:solidFill>
                <a:latin typeface="Courier"/>
              </a:rPr>
              <a:t>,</a:t>
            </a:r>
            <a:br/>
            <a:r>
              <a:rPr>
                <a:solidFill>
                  <a:srgbClr val="003B4F"/>
                </a:solidFill>
                <a:latin typeface="Courier"/>
              </a:rPr>
              <a:t>                </a:t>
            </a:r>
            <a:r>
              <a:rPr>
                <a:solidFill>
                  <a:srgbClr val="657422"/>
                </a:solidFill>
                <a:latin typeface="Courier"/>
              </a:rPr>
              <a:t>repel =</a:t>
            </a:r>
            <a:r>
              <a:rPr>
                <a:solidFill>
                  <a:srgbClr val="003B4F"/>
                </a:solidFill>
                <a:latin typeface="Courier"/>
              </a:rPr>
              <a:t> </a:t>
            </a:r>
            <a:r>
              <a:rPr>
                <a:solidFill>
                  <a:srgbClr val="8F5902"/>
                </a:solidFill>
                <a:latin typeface="Courier"/>
              </a:rPr>
              <a:t>TRUE</a:t>
            </a:r>
            <a:r>
              <a:rPr>
                <a:solidFill>
                  <a:srgbClr val="003B4F"/>
                </a:solidFill>
                <a:latin typeface="Courier"/>
              </a:rPr>
              <a:t>)</a:t>
            </a:r>
          </a:p>
          <a:p>
            <a:pPr lvl="0" indent="0" marL="0">
              <a:buNone/>
            </a:pPr>
          </a:p>
          <a:p>
            <a:pPr lvl="0" indent="0">
              <a:buNone/>
            </a:pPr>
            <a:br/>
            <a:r>
              <a:rPr>
                <a:solidFill>
                  <a:srgbClr val="5E5E5E"/>
                </a:solidFill>
                <a:latin typeface="Courier"/>
              </a:rPr>
              <a:t># Individual plot with better options</a:t>
            </a:r>
            <a:br/>
            <a:r>
              <a:rPr>
                <a:solidFill>
                  <a:srgbClr val="4758AB"/>
                </a:solidFill>
                <a:latin typeface="Courier"/>
              </a:rPr>
              <a:t>fviz_pca_ind</a:t>
            </a:r>
            <a:r>
              <a:rPr>
                <a:solidFill>
                  <a:srgbClr val="003B4F"/>
                </a:solidFill>
                <a:latin typeface="Courier"/>
              </a:rPr>
              <a:t>(pca_facto,</a:t>
            </a:r>
            <a:br/>
            <a:r>
              <a:rPr>
                <a:solidFill>
                  <a:srgbClr val="003B4F"/>
                </a:solidFill>
                <a:latin typeface="Courier"/>
              </a:rPr>
              <a:t>             </a:t>
            </a:r>
            <a:r>
              <a:rPr>
                <a:solidFill>
                  <a:srgbClr val="657422"/>
                </a:solidFill>
                <a:latin typeface="Courier"/>
              </a:rPr>
              <a:t>geom.ind =</a:t>
            </a:r>
            <a:r>
              <a:rPr>
                <a:solidFill>
                  <a:srgbClr val="003B4F"/>
                </a:solidFill>
                <a:latin typeface="Courier"/>
              </a:rPr>
              <a:t> </a:t>
            </a:r>
            <a:r>
              <a:rPr>
                <a:solidFill>
                  <a:srgbClr val="20794D"/>
                </a:solidFill>
                <a:latin typeface="Courier"/>
              </a:rPr>
              <a:t>"point"</a:t>
            </a:r>
            <a:r>
              <a:rPr>
                <a:solidFill>
                  <a:srgbClr val="003B4F"/>
                </a:solidFill>
                <a:latin typeface="Courier"/>
              </a:rPr>
              <a:t>,</a:t>
            </a:r>
            <a:br/>
            <a:r>
              <a:rPr>
                <a:solidFill>
                  <a:srgbClr val="003B4F"/>
                </a:solidFill>
                <a:latin typeface="Courier"/>
              </a:rPr>
              <a:t>             </a:t>
            </a:r>
            <a:r>
              <a:rPr>
                <a:solidFill>
                  <a:srgbClr val="657422"/>
                </a:solidFill>
                <a:latin typeface="Courier"/>
              </a:rPr>
              <a:t>col.ind =</a:t>
            </a:r>
            <a:r>
              <a:rPr>
                <a:solidFill>
                  <a:srgbClr val="003B4F"/>
                </a:solidFill>
                <a:latin typeface="Courier"/>
              </a:rPr>
              <a:t> darlingtonia</a:t>
            </a:r>
            <a:r>
              <a:rPr>
                <a:solidFill>
                  <a:srgbClr val="5E5E5E"/>
                </a:solidFill>
                <a:latin typeface="Courier"/>
              </a:rPr>
              <a:t>$</a:t>
            </a:r>
            <a:r>
              <a:rPr>
                <a:solidFill>
                  <a:srgbClr val="003B4F"/>
                </a:solidFill>
                <a:latin typeface="Courier"/>
              </a:rPr>
              <a:t>site,</a:t>
            </a:r>
            <a:br/>
            <a:r>
              <a:rPr>
                <a:solidFill>
                  <a:srgbClr val="003B4F"/>
                </a:solidFill>
                <a:latin typeface="Courier"/>
              </a:rPr>
              <a:t>             </a:t>
            </a:r>
            <a:r>
              <a:rPr>
                <a:solidFill>
                  <a:srgbClr val="657422"/>
                </a:solidFill>
                <a:latin typeface="Courier"/>
              </a:rPr>
              <a:t>palette =</a:t>
            </a:r>
            <a:r>
              <a:rPr>
                <a:solidFill>
                  <a:srgbClr val="003B4F"/>
                </a:solidFill>
                <a:latin typeface="Courier"/>
              </a:rPr>
              <a:t> </a:t>
            </a:r>
            <a:r>
              <a:rPr>
                <a:solidFill>
                  <a:srgbClr val="20794D"/>
                </a:solidFill>
                <a:latin typeface="Courier"/>
              </a:rPr>
              <a:t>"jco"</a:t>
            </a:r>
            <a:r>
              <a:rPr>
                <a:solidFill>
                  <a:srgbClr val="003B4F"/>
                </a:solidFill>
                <a:latin typeface="Courier"/>
              </a:rPr>
              <a:t>,</a:t>
            </a:r>
            <a:br/>
            <a:r>
              <a:rPr>
                <a:solidFill>
                  <a:srgbClr val="003B4F"/>
                </a:solidFill>
                <a:latin typeface="Courier"/>
              </a:rPr>
              <a:t>             </a:t>
            </a:r>
            <a:r>
              <a:rPr>
                <a:solidFill>
                  <a:srgbClr val="657422"/>
                </a:solidFill>
                <a:latin typeface="Courier"/>
              </a:rPr>
              <a:t>addEllipses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             </a:t>
            </a:r>
            <a:r>
              <a:rPr>
                <a:solidFill>
                  <a:srgbClr val="657422"/>
                </a:solidFill>
                <a:latin typeface="Courier"/>
              </a:rPr>
              <a:t>ellipse.type =</a:t>
            </a:r>
            <a:r>
              <a:rPr>
                <a:solidFill>
                  <a:srgbClr val="003B4F"/>
                </a:solidFill>
                <a:latin typeface="Courier"/>
              </a:rPr>
              <a:t> </a:t>
            </a:r>
            <a:r>
              <a:rPr>
                <a:solidFill>
                  <a:srgbClr val="20794D"/>
                </a:solidFill>
                <a:latin typeface="Courier"/>
              </a:rPr>
              <a:t>"confidence"</a:t>
            </a:r>
            <a:r>
              <a:rPr>
                <a:solidFill>
                  <a:srgbClr val="003B4F"/>
                </a:solidFill>
                <a:latin typeface="Courier"/>
              </a:rPr>
              <a:t>,</a:t>
            </a:r>
            <a:br/>
            <a:r>
              <a:rPr>
                <a:solidFill>
                  <a:srgbClr val="003B4F"/>
                </a:solidFill>
                <a:latin typeface="Courier"/>
              </a:rPr>
              <a:t>             </a:t>
            </a:r>
            <a:r>
              <a:rPr>
                <a:solidFill>
                  <a:srgbClr val="657422"/>
                </a:solidFill>
                <a:latin typeface="Courier"/>
              </a:rPr>
              <a:t>legend.title =</a:t>
            </a:r>
            <a:r>
              <a:rPr>
                <a:solidFill>
                  <a:srgbClr val="003B4F"/>
                </a:solidFill>
                <a:latin typeface="Courier"/>
              </a:rPr>
              <a:t> </a:t>
            </a:r>
            <a:r>
              <a:rPr>
                <a:solidFill>
                  <a:srgbClr val="20794D"/>
                </a:solidFill>
                <a:latin typeface="Courier"/>
              </a:rPr>
              <a:t>"Site"</a:t>
            </a:r>
            <a:r>
              <a:rPr>
                <a:solidFill>
                  <a:srgbClr val="003B4F"/>
                </a:solidFill>
                <a:latin typeface="Courier"/>
              </a:rPr>
              <a:t>,</a:t>
            </a:r>
            <a:br/>
            <a:r>
              <a:rPr>
                <a:solidFill>
                  <a:srgbClr val="003B4F"/>
                </a:solidFill>
                <a:latin typeface="Courier"/>
              </a:rPr>
              <a:t>             </a:t>
            </a:r>
            <a:r>
              <a:rPr>
                <a:solidFill>
                  <a:srgbClr val="657422"/>
                </a:solidFill>
                <a:latin typeface="Courier"/>
              </a:rPr>
              <a:t>repel =</a:t>
            </a:r>
            <a:r>
              <a:rPr>
                <a:solidFill>
                  <a:srgbClr val="003B4F"/>
                </a:solidFill>
                <a:latin typeface="Courier"/>
              </a:rPr>
              <a:t> </a:t>
            </a:r>
            <a:r>
              <a:rPr>
                <a:solidFill>
                  <a:srgbClr val="8F5902"/>
                </a:solidFill>
                <a:latin typeface="Courier"/>
              </a:rPr>
              <a:t>TRUE</a:t>
            </a:r>
            <a:r>
              <a:rPr>
                <a:solidFill>
                  <a:srgbClr val="003B4F"/>
                </a:solidFill>
                <a:latin typeface="Courier"/>
              </a:rPr>
              <a:t>)</a:t>
            </a:r>
          </a:p>
          <a:p>
            <a:pPr lvl="0" indent="0" marL="0">
              <a:buNone/>
            </a:pPr>
          </a:p>
        </p:txBody>
      </p:sp>
    </p:spTree>
  </p:cSl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Quick PCA Plot with ggfortify</a:t>
            </a:r>
          </a:p>
        </p:txBody>
      </p:sp>
      <p:sp>
        <p:nvSpPr>
          <p:cNvPr id="3" name="Content Placeholder 2"/>
          <p:cNvSpPr>
            <a:spLocks noGrp="1"/>
          </p:cNvSpPr>
          <p:nvPr>
            <p:ph idx="1"/>
          </p:nvPr>
        </p:nvSpPr>
        <p:spPr/>
        <p:txBody>
          <a:bodyPr/>
          <a:lstStyle/>
          <a:p>
            <a:pPr lvl="0" indent="0">
              <a:buNone/>
            </a:pPr>
            <a:r>
              <a:rPr>
                <a:solidFill>
                  <a:srgbClr val="5E5E5E"/>
                </a:solidFill>
                <a:latin typeface="Courier"/>
              </a:rPr>
              <a:t># Quick PCA plot with ggplot2</a:t>
            </a:r>
            <a:br/>
            <a:r>
              <a:rPr>
                <a:solidFill>
                  <a:srgbClr val="4758AB"/>
                </a:solidFill>
                <a:latin typeface="Courier"/>
              </a:rPr>
              <a:t>autoplot</a:t>
            </a:r>
            <a:r>
              <a:rPr>
                <a:solidFill>
                  <a:srgbClr val="003B4F"/>
                </a:solidFill>
                <a:latin typeface="Courier"/>
              </a:rPr>
              <a:t>(pca_result,</a:t>
            </a:r>
            <a:br/>
            <a:r>
              <a:rPr>
                <a:solidFill>
                  <a:srgbClr val="003B4F"/>
                </a:solidFill>
                <a:latin typeface="Courier"/>
              </a:rPr>
              <a:t>         </a:t>
            </a:r>
            <a:r>
              <a:rPr>
                <a:solidFill>
                  <a:srgbClr val="657422"/>
                </a:solidFill>
                <a:latin typeface="Courier"/>
              </a:rPr>
              <a:t>data =</a:t>
            </a:r>
            <a:r>
              <a:rPr>
                <a:solidFill>
                  <a:srgbClr val="003B4F"/>
                </a:solidFill>
                <a:latin typeface="Courier"/>
              </a:rPr>
              <a:t> darlingtonia,</a:t>
            </a:r>
            <a:br/>
            <a:r>
              <a:rPr>
                <a:solidFill>
                  <a:srgbClr val="003B4F"/>
                </a:solidFill>
                <a:latin typeface="Courier"/>
              </a:rPr>
              <a:t>         </a:t>
            </a:r>
            <a:r>
              <a:rPr>
                <a:solidFill>
                  <a:srgbClr val="657422"/>
                </a:solidFill>
                <a:latin typeface="Courier"/>
              </a:rPr>
              <a:t>colour =</a:t>
            </a:r>
            <a:r>
              <a:rPr>
                <a:solidFill>
                  <a:srgbClr val="003B4F"/>
                </a:solidFill>
                <a:latin typeface="Courier"/>
              </a:rPr>
              <a:t> </a:t>
            </a:r>
            <a:r>
              <a:rPr>
                <a:solidFill>
                  <a:srgbClr val="20794D"/>
                </a:solidFill>
                <a:latin typeface="Courier"/>
              </a:rPr>
              <a:t>'site'</a:t>
            </a:r>
            <a:r>
              <a:rPr>
                <a:solidFill>
                  <a:srgbClr val="003B4F"/>
                </a:solidFill>
                <a:latin typeface="Courier"/>
              </a:rPr>
              <a:t>,</a:t>
            </a:r>
            <a:br/>
            <a:r>
              <a:rPr>
                <a:solidFill>
                  <a:srgbClr val="003B4F"/>
                </a:solidFill>
                <a:latin typeface="Courier"/>
              </a:rPr>
              <a:t>         </a:t>
            </a:r>
            <a:r>
              <a:rPr>
                <a:solidFill>
                  <a:srgbClr val="657422"/>
                </a:solidFill>
                <a:latin typeface="Courier"/>
              </a:rPr>
              <a:t>loadings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         </a:t>
            </a:r>
            <a:r>
              <a:rPr>
                <a:solidFill>
                  <a:srgbClr val="657422"/>
                </a:solidFill>
                <a:latin typeface="Courier"/>
              </a:rPr>
              <a:t>loadings.label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         </a:t>
            </a:r>
            <a:r>
              <a:rPr>
                <a:solidFill>
                  <a:srgbClr val="657422"/>
                </a:solidFill>
                <a:latin typeface="Courier"/>
              </a:rPr>
              <a:t>frame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5E5E5E"/>
                </a:solidFill>
                <a:latin typeface="Courier"/>
              </a:rPr>
              <a:t># Adds ellipses</a:t>
            </a:r>
            <a:br/>
            <a:r>
              <a:rPr>
                <a:solidFill>
                  <a:srgbClr val="003B4F"/>
                </a:solidFill>
                <a:latin typeface="Courier"/>
              </a:rPr>
              <a:t>         </a:t>
            </a:r>
            <a:r>
              <a:rPr>
                <a:solidFill>
                  <a:srgbClr val="657422"/>
                </a:solidFill>
                <a:latin typeface="Courier"/>
              </a:rPr>
              <a:t>frame.type =</a:t>
            </a:r>
            <a:r>
              <a:rPr>
                <a:solidFill>
                  <a:srgbClr val="003B4F"/>
                </a:solidFill>
                <a:latin typeface="Courier"/>
              </a:rPr>
              <a:t> </a:t>
            </a:r>
            <a:r>
              <a:rPr>
                <a:solidFill>
                  <a:srgbClr val="20794D"/>
                </a:solidFill>
                <a:latin typeface="Courier"/>
              </a:rPr>
              <a:t>'norm'</a:t>
            </a:r>
            <a:r>
              <a:rPr>
                <a:solidFill>
                  <a:srgbClr val="003B4F"/>
                </a:solidFill>
                <a:latin typeface="Courier"/>
              </a:rPr>
              <a:t>)  </a:t>
            </a:r>
            <a:r>
              <a:rPr>
                <a:solidFill>
                  <a:srgbClr val="5E5E5E"/>
                </a:solidFill>
                <a:latin typeface="Courier"/>
              </a:rPr>
              <a:t># or 't' for confidence</a:t>
            </a:r>
          </a:p>
          <a:p>
            <a:pPr lvl="0" indent="0" marL="0">
              <a:buNone/>
            </a:pPr>
          </a:p>
        </p:txBody>
      </p:sp>
    </p:spTree>
  </p:cSl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PCA with vegan: rda() and Distance Metrics</a:t>
            </a:r>
          </a:p>
        </p:txBody>
      </p:sp>
      <p:sp>
        <p:nvSpPr>
          <p:cNvPr id="3" name="Content Placeholder 2"/>
          <p:cNvSpPr>
            <a:spLocks noGrp="1"/>
          </p:cNvSpPr>
          <p:nvPr>
            <p:ph idx="1"/>
          </p:nvPr>
        </p:nvSpPr>
        <p:spPr/>
        <p:txBody>
          <a:bodyPr/>
          <a:lstStyle/>
          <a:p>
            <a:pPr lvl="0" indent="0">
              <a:buNone/>
            </a:pPr>
            <a:r>
              <a:rPr>
                <a:solidFill>
                  <a:srgbClr val="5E5E5E"/>
                </a:solidFill>
                <a:latin typeface="Courier"/>
              </a:rPr>
              <a:t># Prepare data matrix (samples × variables)</a:t>
            </a:r>
            <a:br/>
            <a:r>
              <a:rPr>
                <a:solidFill>
                  <a:srgbClr val="003B4F"/>
                </a:solidFill>
                <a:latin typeface="Courier"/>
              </a:rPr>
              <a:t>darl_matrix &lt;- darlingtonia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(height, mouth_diam, tube_diam, keel_diam,</a:t>
            </a:r>
            <a:br/>
            <a:r>
              <a:rPr>
                <a:solidFill>
                  <a:srgbClr val="003B4F"/>
                </a:solidFill>
                <a:latin typeface="Courier"/>
              </a:rPr>
              <a:t>         wing1_length, wing2_length, wingsprea,</a:t>
            </a:r>
            <a:br/>
            <a:r>
              <a:rPr>
                <a:solidFill>
                  <a:srgbClr val="003B4F"/>
                </a:solidFill>
                <a:latin typeface="Courier"/>
              </a:rPr>
              <a:t>         hoodmass_g, tubemass_g) </a:t>
            </a:r>
            <a:r>
              <a:rPr>
                <a:solidFill>
                  <a:srgbClr val="5E5E5E"/>
                </a:solidFill>
                <a:latin typeface="Courier"/>
              </a:rPr>
              <a:t>%&gt;%</a:t>
            </a:r>
            <a:br/>
            <a:r>
              <a:rPr>
                <a:solidFill>
                  <a:srgbClr val="003B4F"/>
                </a:solidFill>
                <a:latin typeface="Courier"/>
              </a:rPr>
              <a:t>  </a:t>
            </a:r>
            <a:r>
              <a:rPr>
                <a:solidFill>
                  <a:srgbClr val="4758AB"/>
                </a:solidFill>
                <a:latin typeface="Courier"/>
              </a:rPr>
              <a:t>scale</a:t>
            </a:r>
            <a:r>
              <a:rPr>
                <a:solidFill>
                  <a:srgbClr val="003B4F"/>
                </a:solidFill>
                <a:latin typeface="Courier"/>
              </a:rPr>
              <a:t>()</a:t>
            </a:r>
            <a:br/>
            <a:br/>
            <a:r>
              <a:rPr>
                <a:solidFill>
                  <a:srgbClr val="5E5E5E"/>
                </a:solidFill>
                <a:latin typeface="Courier"/>
              </a:rPr>
              <a:t># PCA with vegan (uses SVD, similar to prcomp)</a:t>
            </a:r>
            <a:br/>
            <a:r>
              <a:rPr>
                <a:solidFill>
                  <a:srgbClr val="003B4F"/>
                </a:solidFill>
                <a:latin typeface="Courier"/>
              </a:rPr>
              <a:t>pca_vegan &lt;- </a:t>
            </a:r>
            <a:r>
              <a:rPr>
                <a:solidFill>
                  <a:srgbClr val="4758AB"/>
                </a:solidFill>
                <a:latin typeface="Courier"/>
              </a:rPr>
              <a:t>rda</a:t>
            </a:r>
            <a:r>
              <a:rPr>
                <a:solidFill>
                  <a:srgbClr val="003B4F"/>
                </a:solidFill>
                <a:latin typeface="Courier"/>
              </a:rPr>
              <a:t>(darl_matrix)</a:t>
            </a:r>
            <a:br/>
            <a:br/>
            <a:r>
              <a:rPr>
                <a:solidFill>
                  <a:srgbClr val="5E5E5E"/>
                </a:solidFill>
                <a:latin typeface="Courier"/>
              </a:rPr>
              <a:t># Quick plot</a:t>
            </a:r>
            <a:br/>
            <a:r>
              <a:rPr>
                <a:solidFill>
                  <a:srgbClr val="4758AB"/>
                </a:solidFill>
                <a:latin typeface="Courier"/>
              </a:rPr>
              <a:t>biplot</a:t>
            </a:r>
            <a:r>
              <a:rPr>
                <a:solidFill>
                  <a:srgbClr val="003B4F"/>
                </a:solidFill>
                <a:latin typeface="Courier"/>
              </a:rPr>
              <a:t>(pca_vegan, </a:t>
            </a:r>
            <a:r>
              <a:rPr>
                <a:solidFill>
                  <a:srgbClr val="657422"/>
                </a:solidFill>
                <a:latin typeface="Courier"/>
              </a:rPr>
              <a:t>scaling =</a:t>
            </a:r>
            <a:r>
              <a:rPr>
                <a:solidFill>
                  <a:srgbClr val="003B4F"/>
                </a:solidFill>
                <a:latin typeface="Courier"/>
              </a:rPr>
              <a:t> </a:t>
            </a:r>
            <a:r>
              <a:rPr>
                <a:solidFill>
                  <a:srgbClr val="AD0000"/>
                </a:solidFill>
                <a:latin typeface="Courier"/>
              </a:rPr>
              <a:t>2</a:t>
            </a:r>
            <a:r>
              <a:rPr>
                <a:solidFill>
                  <a:srgbClr val="003B4F"/>
                </a:solidFill>
                <a:latin typeface="Courier"/>
              </a:rPr>
              <a:t>)</a:t>
            </a:r>
          </a:p>
          <a:p>
            <a:pPr lvl="0" indent="0" marL="0">
              <a:buNone/>
            </a:pPr>
          </a:p>
          <a:p>
            <a:pPr lvl="0" indent="0">
              <a:buNone/>
            </a:pPr>
            <a:br/>
            <a:r>
              <a:rPr>
                <a:solidFill>
                  <a:srgbClr val="5E5E5E"/>
                </a:solidFill>
                <a:latin typeface="Courier"/>
              </a:rPr>
              <a:t># Calculate distances between sites</a:t>
            </a:r>
            <a:br/>
            <a:r>
              <a:rPr>
                <a:solidFill>
                  <a:srgbClr val="003B4F"/>
                </a:solidFill>
                <a:latin typeface="Courier"/>
              </a:rPr>
              <a:t>site_matrix &lt;- darlingtonia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(height, mouth_diam, wingmass_g)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site =</a:t>
            </a:r>
            <a:r>
              <a:rPr>
                <a:solidFill>
                  <a:srgbClr val="003B4F"/>
                </a:solidFill>
                <a:latin typeface="Courier"/>
              </a:rPr>
              <a:t> darlingtonia</a:t>
            </a:r>
            <a:r>
              <a:rPr>
                <a:solidFill>
                  <a:srgbClr val="5E5E5E"/>
                </a:solidFill>
                <a:latin typeface="Courier"/>
              </a:rPr>
              <a:t>$</a:t>
            </a:r>
            <a:r>
              <a:rPr>
                <a:solidFill>
                  <a:srgbClr val="003B4F"/>
                </a:solidFill>
                <a:latin typeface="Courier"/>
              </a:rPr>
              <a:t>site)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(site) </a:t>
            </a:r>
            <a:r>
              <a:rPr>
                <a:solidFill>
                  <a:srgbClr val="5E5E5E"/>
                </a:solidFill>
                <a:latin typeface="Courier"/>
              </a:rPr>
              <a:t>%&gt;%</a:t>
            </a:r>
            <a:br/>
            <a:r>
              <a:rPr>
                <a:solidFill>
                  <a:srgbClr val="003B4F"/>
                </a:solidFill>
                <a:latin typeface="Courier"/>
              </a:rPr>
              <a:t>  </a:t>
            </a:r>
            <a:r>
              <a:rPr>
                <a:solidFill>
                  <a:srgbClr val="4758AB"/>
                </a:solidFill>
                <a:latin typeface="Courier"/>
              </a:rPr>
              <a:t>summarise</a:t>
            </a:r>
            <a:r>
              <a:rPr>
                <a:solidFill>
                  <a:srgbClr val="003B4F"/>
                </a:solidFill>
                <a:latin typeface="Courier"/>
              </a:rPr>
              <a:t>(</a:t>
            </a:r>
            <a:r>
              <a:rPr>
                <a:solidFill>
                  <a:srgbClr val="4758AB"/>
                </a:solidFill>
                <a:latin typeface="Courier"/>
              </a:rPr>
              <a:t>across</a:t>
            </a:r>
            <a:r>
              <a:rPr>
                <a:solidFill>
                  <a:srgbClr val="003B4F"/>
                </a:solidFill>
                <a:latin typeface="Courier"/>
              </a:rPr>
              <a:t>(</a:t>
            </a:r>
            <a:r>
              <a:rPr>
                <a:solidFill>
                  <a:srgbClr val="4758AB"/>
                </a:solidFill>
                <a:latin typeface="Courier"/>
              </a:rPr>
              <a:t>everything</a:t>
            </a:r>
            <a:r>
              <a:rPr>
                <a:solidFill>
                  <a:srgbClr val="003B4F"/>
                </a:solidFill>
                <a:latin typeface="Courier"/>
              </a:rPr>
              <a:t>(), mean)) </a:t>
            </a:r>
            <a:r>
              <a:rPr>
                <a:solidFill>
                  <a:srgbClr val="5E5E5E"/>
                </a:solidFill>
                <a:latin typeface="Courier"/>
              </a:rPr>
              <a:t>%&gt;%</a:t>
            </a:r>
            <a:br/>
            <a:r>
              <a:rPr>
                <a:solidFill>
                  <a:srgbClr val="003B4F"/>
                </a:solidFill>
                <a:latin typeface="Courier"/>
              </a:rPr>
              <a:t>  </a:t>
            </a:r>
            <a:r>
              <a:rPr>
                <a:solidFill>
                  <a:srgbClr val="4758AB"/>
                </a:solidFill>
                <a:latin typeface="Courier"/>
              </a:rPr>
              <a:t>column_to_rownames</a:t>
            </a:r>
            <a:r>
              <a:rPr>
                <a:solidFill>
                  <a:srgbClr val="003B4F"/>
                </a:solidFill>
                <a:latin typeface="Courier"/>
              </a:rPr>
              <a:t>(</a:t>
            </a:r>
            <a:r>
              <a:rPr>
                <a:solidFill>
                  <a:srgbClr val="20794D"/>
                </a:solidFill>
                <a:latin typeface="Courier"/>
              </a:rPr>
              <a:t>"site"</a:t>
            </a:r>
            <a:r>
              <a:rPr>
                <a:solidFill>
                  <a:srgbClr val="003B4F"/>
                </a:solidFill>
                <a:latin typeface="Courier"/>
              </a:rPr>
              <a:t>)</a:t>
            </a:r>
            <a:br/>
            <a:br/>
            <a:r>
              <a:rPr>
                <a:solidFill>
                  <a:srgbClr val="5E5E5E"/>
                </a:solidFill>
                <a:latin typeface="Courier"/>
              </a:rPr>
              <a:t># Euclidean distance (many distance metrics available!)</a:t>
            </a:r>
            <a:br/>
            <a:r>
              <a:rPr>
                <a:solidFill>
                  <a:srgbClr val="003B4F"/>
                </a:solidFill>
                <a:latin typeface="Courier"/>
              </a:rPr>
              <a:t>dist_euclidean &lt;- </a:t>
            </a:r>
            <a:r>
              <a:rPr>
                <a:solidFill>
                  <a:srgbClr val="4758AB"/>
                </a:solidFill>
                <a:latin typeface="Courier"/>
              </a:rPr>
              <a:t>vegdist</a:t>
            </a:r>
            <a:r>
              <a:rPr>
                <a:solidFill>
                  <a:srgbClr val="003B4F"/>
                </a:solidFill>
                <a:latin typeface="Courier"/>
              </a:rPr>
              <a:t>(site_matrix, </a:t>
            </a:r>
            <a:r>
              <a:rPr>
                <a:solidFill>
                  <a:srgbClr val="657422"/>
                </a:solidFill>
                <a:latin typeface="Courier"/>
              </a:rPr>
              <a:t>method =</a:t>
            </a:r>
            <a:r>
              <a:rPr>
                <a:solidFill>
                  <a:srgbClr val="003B4F"/>
                </a:solidFill>
                <a:latin typeface="Courier"/>
              </a:rPr>
              <a:t> </a:t>
            </a:r>
            <a:r>
              <a:rPr>
                <a:solidFill>
                  <a:srgbClr val="20794D"/>
                </a:solidFill>
                <a:latin typeface="Courier"/>
              </a:rPr>
              <a:t>"euclidean"</a:t>
            </a:r>
            <a:r>
              <a:rPr>
                <a:solidFill>
                  <a:srgbClr val="003B4F"/>
                </a:solidFill>
                <a:latin typeface="Courier"/>
              </a:rPr>
              <a:t>)</a:t>
            </a:r>
            <a:br/>
            <a:r>
              <a:rPr>
                <a:solidFill>
                  <a:srgbClr val="003B4F"/>
                </a:solidFill>
                <a:latin typeface="Courier"/>
              </a:rPr>
              <a:t>dist_bray &lt;- </a:t>
            </a:r>
            <a:r>
              <a:rPr>
                <a:solidFill>
                  <a:srgbClr val="4758AB"/>
                </a:solidFill>
                <a:latin typeface="Courier"/>
              </a:rPr>
              <a:t>vegdist</a:t>
            </a:r>
            <a:r>
              <a:rPr>
                <a:solidFill>
                  <a:srgbClr val="003B4F"/>
                </a:solidFill>
                <a:latin typeface="Courier"/>
              </a:rPr>
              <a:t>(site_matrix, </a:t>
            </a:r>
            <a:r>
              <a:rPr>
                <a:solidFill>
                  <a:srgbClr val="657422"/>
                </a:solidFill>
                <a:latin typeface="Courier"/>
              </a:rPr>
              <a:t>method =</a:t>
            </a:r>
            <a:r>
              <a:rPr>
                <a:solidFill>
                  <a:srgbClr val="003B4F"/>
                </a:solidFill>
                <a:latin typeface="Courier"/>
              </a:rPr>
              <a:t> </a:t>
            </a:r>
            <a:r>
              <a:rPr>
                <a:solidFill>
                  <a:srgbClr val="20794D"/>
                </a:solidFill>
                <a:latin typeface="Courier"/>
              </a:rPr>
              <a:t>"bray"</a:t>
            </a:r>
            <a:r>
              <a:rPr>
                <a:solidFill>
                  <a:srgbClr val="003B4F"/>
                </a:solidFill>
                <a:latin typeface="Courier"/>
              </a:rPr>
              <a:t>)  </a:t>
            </a:r>
            <a:r>
              <a:rPr>
                <a:solidFill>
                  <a:srgbClr val="5E5E5E"/>
                </a:solidFill>
                <a:latin typeface="Courier"/>
              </a:rPr>
              <a:t># Bray-Curtis</a:t>
            </a:r>
            <a:br/>
            <a:r>
              <a:rPr>
                <a:solidFill>
                  <a:srgbClr val="003B4F"/>
                </a:solidFill>
                <a:latin typeface="Courier"/>
              </a:rPr>
              <a:t>dist_manhattan &lt;- </a:t>
            </a:r>
            <a:r>
              <a:rPr>
                <a:solidFill>
                  <a:srgbClr val="4758AB"/>
                </a:solidFill>
                <a:latin typeface="Courier"/>
              </a:rPr>
              <a:t>vegdist</a:t>
            </a:r>
            <a:r>
              <a:rPr>
                <a:solidFill>
                  <a:srgbClr val="003B4F"/>
                </a:solidFill>
                <a:latin typeface="Courier"/>
              </a:rPr>
              <a:t>(site_matrix, </a:t>
            </a:r>
            <a:r>
              <a:rPr>
                <a:solidFill>
                  <a:srgbClr val="657422"/>
                </a:solidFill>
                <a:latin typeface="Courier"/>
              </a:rPr>
              <a:t>method =</a:t>
            </a:r>
            <a:r>
              <a:rPr>
                <a:solidFill>
                  <a:srgbClr val="003B4F"/>
                </a:solidFill>
                <a:latin typeface="Courier"/>
              </a:rPr>
              <a:t> </a:t>
            </a:r>
            <a:r>
              <a:rPr>
                <a:solidFill>
                  <a:srgbClr val="20794D"/>
                </a:solidFill>
                <a:latin typeface="Courier"/>
              </a:rPr>
              <a:t>"manhattan"</a:t>
            </a:r>
            <a:r>
              <a:rPr>
                <a:solidFill>
                  <a:srgbClr val="003B4F"/>
                </a:solidFill>
                <a:latin typeface="Courier"/>
              </a:rPr>
              <a:t>)</a:t>
            </a:r>
            <a:br/>
            <a:br/>
            <a:r>
              <a:rPr>
                <a:solidFill>
                  <a:srgbClr val="5E5E5E"/>
                </a:solidFill>
                <a:latin typeface="Courier"/>
              </a:rPr>
              <a:t># Create a nice color palette</a:t>
            </a:r>
            <a:br/>
            <a:r>
              <a:rPr>
                <a:solidFill>
                  <a:srgbClr val="003B4F"/>
                </a:solidFill>
                <a:latin typeface="Courier"/>
              </a:rPr>
              <a:t>site_factor &lt;- </a:t>
            </a:r>
            <a:r>
              <a:rPr>
                <a:solidFill>
                  <a:srgbClr val="4758AB"/>
                </a:solidFill>
                <a:latin typeface="Courier"/>
              </a:rPr>
              <a:t>factor</a:t>
            </a:r>
            <a:r>
              <a:rPr>
                <a:solidFill>
                  <a:srgbClr val="003B4F"/>
                </a:solidFill>
                <a:latin typeface="Courier"/>
              </a:rPr>
              <a:t>(darlingtonia</a:t>
            </a:r>
            <a:r>
              <a:rPr>
                <a:solidFill>
                  <a:srgbClr val="5E5E5E"/>
                </a:solidFill>
                <a:latin typeface="Courier"/>
              </a:rPr>
              <a:t>$</a:t>
            </a:r>
            <a:r>
              <a:rPr>
                <a:solidFill>
                  <a:srgbClr val="003B4F"/>
                </a:solidFill>
                <a:latin typeface="Courier"/>
              </a:rPr>
              <a:t>site)</a:t>
            </a:r>
            <a:br/>
            <a:r>
              <a:rPr>
                <a:solidFill>
                  <a:srgbClr val="003B4F"/>
                </a:solidFill>
                <a:latin typeface="Courier"/>
              </a:rPr>
              <a:t>n_sites &lt;- </a:t>
            </a:r>
            <a:r>
              <a:rPr>
                <a:solidFill>
                  <a:srgbClr val="4758AB"/>
                </a:solidFill>
                <a:latin typeface="Courier"/>
              </a:rPr>
              <a:t>length</a:t>
            </a:r>
            <a:r>
              <a:rPr>
                <a:solidFill>
                  <a:srgbClr val="003B4F"/>
                </a:solidFill>
                <a:latin typeface="Courier"/>
              </a:rPr>
              <a:t>(</a:t>
            </a:r>
            <a:r>
              <a:rPr>
                <a:solidFill>
                  <a:srgbClr val="4758AB"/>
                </a:solidFill>
                <a:latin typeface="Courier"/>
              </a:rPr>
              <a:t>levels</a:t>
            </a:r>
            <a:r>
              <a:rPr>
                <a:solidFill>
                  <a:srgbClr val="003B4F"/>
                </a:solidFill>
                <a:latin typeface="Courier"/>
              </a:rPr>
              <a:t>(site_factor))</a:t>
            </a:r>
            <a:br/>
            <a:r>
              <a:rPr>
                <a:solidFill>
                  <a:srgbClr val="003B4F"/>
                </a:solidFill>
                <a:latin typeface="Courier"/>
              </a:rPr>
              <a:t>colors &lt;- </a:t>
            </a:r>
            <a:r>
              <a:rPr>
                <a:solidFill>
                  <a:srgbClr val="4758AB"/>
                </a:solidFill>
                <a:latin typeface="Courier"/>
              </a:rPr>
              <a:t>brewer.pal</a:t>
            </a:r>
            <a:r>
              <a:rPr>
                <a:solidFill>
                  <a:srgbClr val="003B4F"/>
                </a:solidFill>
                <a:latin typeface="Courier"/>
              </a:rPr>
              <a:t>(</a:t>
            </a:r>
            <a:r>
              <a:rPr>
                <a:solidFill>
                  <a:srgbClr val="4758AB"/>
                </a:solidFill>
                <a:latin typeface="Courier"/>
              </a:rPr>
              <a:t>min</a:t>
            </a:r>
            <a:r>
              <a:rPr>
                <a:solidFill>
                  <a:srgbClr val="003B4F"/>
                </a:solidFill>
                <a:latin typeface="Courier"/>
              </a:rPr>
              <a:t>(n_sites, </a:t>
            </a:r>
            <a:r>
              <a:rPr>
                <a:solidFill>
                  <a:srgbClr val="AD0000"/>
                </a:solidFill>
                <a:latin typeface="Courier"/>
              </a:rPr>
              <a:t>8</a:t>
            </a:r>
            <a:r>
              <a:rPr>
                <a:solidFill>
                  <a:srgbClr val="003B4F"/>
                </a:solidFill>
                <a:latin typeface="Courier"/>
              </a:rPr>
              <a:t>), </a:t>
            </a:r>
            <a:r>
              <a:rPr>
                <a:solidFill>
                  <a:srgbClr val="20794D"/>
                </a:solidFill>
                <a:latin typeface="Courier"/>
              </a:rPr>
              <a:t>"Set1"</a:t>
            </a:r>
            <a:r>
              <a:rPr>
                <a:solidFill>
                  <a:srgbClr val="003B4F"/>
                </a:solidFill>
                <a:latin typeface="Courier"/>
              </a:rPr>
              <a:t>)  </a:t>
            </a:r>
            <a:r>
              <a:rPr>
                <a:solidFill>
                  <a:srgbClr val="5E5E5E"/>
                </a:solidFill>
                <a:latin typeface="Courier"/>
              </a:rPr>
              <a:t># Use Set1 palette</a:t>
            </a:r>
            <a:br/>
            <a:r>
              <a:rPr>
                <a:solidFill>
                  <a:srgbClr val="003B4F"/>
                </a:solidFill>
                <a:latin typeface="Courier"/>
              </a:rPr>
              <a:t>site_colors &lt;- colors[</a:t>
            </a:r>
            <a:r>
              <a:rPr>
                <a:solidFill>
                  <a:srgbClr val="4758AB"/>
                </a:solidFill>
                <a:latin typeface="Courier"/>
              </a:rPr>
              <a:t>as.numeric</a:t>
            </a:r>
            <a:r>
              <a:rPr>
                <a:solidFill>
                  <a:srgbClr val="003B4F"/>
                </a:solidFill>
                <a:latin typeface="Courier"/>
              </a:rPr>
              <a:t>(site_factor)]</a:t>
            </a:r>
            <a:br/>
            <a:br/>
            <a:r>
              <a:rPr>
                <a:solidFill>
                  <a:srgbClr val="5E5E5E"/>
                </a:solidFill>
                <a:latin typeface="Courier"/>
              </a:rPr>
              <a:t># Ordination plot with sites</a:t>
            </a:r>
            <a:br/>
            <a:r>
              <a:rPr>
                <a:solidFill>
                  <a:srgbClr val="4758AB"/>
                </a:solidFill>
                <a:latin typeface="Courier"/>
              </a:rPr>
              <a:t>ordiplot</a:t>
            </a:r>
            <a:r>
              <a:rPr>
                <a:solidFill>
                  <a:srgbClr val="003B4F"/>
                </a:solidFill>
                <a:latin typeface="Courier"/>
              </a:rPr>
              <a:t>(pca_vegan, </a:t>
            </a:r>
            <a:r>
              <a:rPr>
                <a:solidFill>
                  <a:srgbClr val="657422"/>
                </a:solidFill>
                <a:latin typeface="Courier"/>
              </a:rPr>
              <a:t>type =</a:t>
            </a:r>
            <a:r>
              <a:rPr>
                <a:solidFill>
                  <a:srgbClr val="003B4F"/>
                </a:solidFill>
                <a:latin typeface="Courier"/>
              </a:rPr>
              <a:t> </a:t>
            </a:r>
            <a:r>
              <a:rPr>
                <a:solidFill>
                  <a:srgbClr val="20794D"/>
                </a:solidFill>
                <a:latin typeface="Courier"/>
              </a:rPr>
              <a:t>"none"</a:t>
            </a:r>
            <a:r>
              <a:rPr>
                <a:solidFill>
                  <a:srgbClr val="003B4F"/>
                </a:solidFill>
                <a:latin typeface="Courier"/>
              </a:rPr>
              <a:t>)</a:t>
            </a:r>
            <a:br/>
            <a:r>
              <a:rPr>
                <a:solidFill>
                  <a:srgbClr val="4758AB"/>
                </a:solidFill>
                <a:latin typeface="Courier"/>
              </a:rPr>
              <a:t>points</a:t>
            </a:r>
            <a:r>
              <a:rPr>
                <a:solidFill>
                  <a:srgbClr val="003B4F"/>
                </a:solidFill>
                <a:latin typeface="Courier"/>
              </a:rPr>
              <a:t>(pca_vegan, </a:t>
            </a:r>
            <a:r>
              <a:rPr>
                <a:solidFill>
                  <a:srgbClr val="657422"/>
                </a:solidFill>
                <a:latin typeface="Courier"/>
              </a:rPr>
              <a:t>display =</a:t>
            </a:r>
            <a:r>
              <a:rPr>
                <a:solidFill>
                  <a:srgbClr val="003B4F"/>
                </a:solidFill>
                <a:latin typeface="Courier"/>
              </a:rPr>
              <a:t> </a:t>
            </a:r>
            <a:r>
              <a:rPr>
                <a:solidFill>
                  <a:srgbClr val="20794D"/>
                </a:solidFill>
                <a:latin typeface="Courier"/>
              </a:rPr>
              <a:t>"sites"</a:t>
            </a:r>
            <a:r>
              <a:rPr>
                <a:solidFill>
                  <a:srgbClr val="003B4F"/>
                </a:solidFill>
                <a:latin typeface="Courier"/>
              </a:rPr>
              <a:t>, </a:t>
            </a:r>
            <a:r>
              <a:rPr>
                <a:solidFill>
                  <a:srgbClr val="657422"/>
                </a:solidFill>
                <a:latin typeface="Courier"/>
              </a:rPr>
              <a:t>col =</a:t>
            </a:r>
            <a:r>
              <a:rPr>
                <a:solidFill>
                  <a:srgbClr val="003B4F"/>
                </a:solidFill>
                <a:latin typeface="Courier"/>
              </a:rPr>
              <a:t> site_colors, </a:t>
            </a:r>
            <a:r>
              <a:rPr>
                <a:solidFill>
                  <a:srgbClr val="657422"/>
                </a:solidFill>
                <a:latin typeface="Courier"/>
              </a:rPr>
              <a:t>pch =</a:t>
            </a:r>
            <a:r>
              <a:rPr>
                <a:solidFill>
                  <a:srgbClr val="003B4F"/>
                </a:solidFill>
                <a:latin typeface="Courier"/>
              </a:rPr>
              <a:t> </a:t>
            </a:r>
            <a:r>
              <a:rPr>
                <a:solidFill>
                  <a:srgbClr val="AD0000"/>
                </a:solidFill>
                <a:latin typeface="Courier"/>
              </a:rPr>
              <a:t>19</a:t>
            </a:r>
            <a:r>
              <a:rPr>
                <a:solidFill>
                  <a:srgbClr val="003B4F"/>
                </a:solidFill>
                <a:latin typeface="Courier"/>
              </a:rPr>
              <a:t>, </a:t>
            </a:r>
            <a:r>
              <a:rPr>
                <a:solidFill>
                  <a:srgbClr val="657422"/>
                </a:solidFill>
                <a:latin typeface="Courier"/>
              </a:rPr>
              <a:t>cex =</a:t>
            </a:r>
            <a:r>
              <a:rPr>
                <a:solidFill>
                  <a:srgbClr val="003B4F"/>
                </a:solidFill>
                <a:latin typeface="Courier"/>
              </a:rPr>
              <a:t> </a:t>
            </a:r>
            <a:r>
              <a:rPr>
                <a:solidFill>
                  <a:srgbClr val="AD0000"/>
                </a:solidFill>
                <a:latin typeface="Courier"/>
              </a:rPr>
              <a:t>1.5</a:t>
            </a:r>
            <a:r>
              <a:rPr>
                <a:solidFill>
                  <a:srgbClr val="003B4F"/>
                </a:solidFill>
                <a:latin typeface="Courier"/>
              </a:rPr>
              <a:t>)</a:t>
            </a:r>
            <a:br/>
            <a:r>
              <a:rPr>
                <a:solidFill>
                  <a:srgbClr val="4758AB"/>
                </a:solidFill>
                <a:latin typeface="Courier"/>
              </a:rPr>
              <a:t>ordispider</a:t>
            </a:r>
            <a:r>
              <a:rPr>
                <a:solidFill>
                  <a:srgbClr val="003B4F"/>
                </a:solidFill>
                <a:latin typeface="Courier"/>
              </a:rPr>
              <a:t>(pca_vegan, </a:t>
            </a:r>
            <a:r>
              <a:rPr>
                <a:solidFill>
                  <a:srgbClr val="657422"/>
                </a:solidFill>
                <a:latin typeface="Courier"/>
              </a:rPr>
              <a:t>groups =</a:t>
            </a:r>
            <a:r>
              <a:rPr>
                <a:solidFill>
                  <a:srgbClr val="003B4F"/>
                </a:solidFill>
                <a:latin typeface="Courier"/>
              </a:rPr>
              <a:t> darlingtonia</a:t>
            </a:r>
            <a:r>
              <a:rPr>
                <a:solidFill>
                  <a:srgbClr val="5E5E5E"/>
                </a:solidFill>
                <a:latin typeface="Courier"/>
              </a:rPr>
              <a:t>$</a:t>
            </a:r>
            <a:r>
              <a:rPr>
                <a:solidFill>
                  <a:srgbClr val="003B4F"/>
                </a:solidFill>
                <a:latin typeface="Courier"/>
              </a:rPr>
              <a:t>site, </a:t>
            </a:r>
            <a:r>
              <a:rPr>
                <a:solidFill>
                  <a:srgbClr val="657422"/>
                </a:solidFill>
                <a:latin typeface="Courier"/>
              </a:rPr>
              <a:t>col =</a:t>
            </a:r>
            <a:r>
              <a:rPr>
                <a:solidFill>
                  <a:srgbClr val="003B4F"/>
                </a:solidFill>
                <a:latin typeface="Courier"/>
              </a:rPr>
              <a:t> colors)</a:t>
            </a:r>
            <a:br/>
            <a:r>
              <a:rPr>
                <a:solidFill>
                  <a:srgbClr val="4758AB"/>
                </a:solidFill>
                <a:latin typeface="Courier"/>
              </a:rPr>
              <a:t>ordiellipse</a:t>
            </a:r>
            <a:r>
              <a:rPr>
                <a:solidFill>
                  <a:srgbClr val="003B4F"/>
                </a:solidFill>
                <a:latin typeface="Courier"/>
              </a:rPr>
              <a:t>(pca_vegan, </a:t>
            </a:r>
            <a:r>
              <a:rPr>
                <a:solidFill>
                  <a:srgbClr val="657422"/>
                </a:solidFill>
                <a:latin typeface="Courier"/>
              </a:rPr>
              <a:t>groups =</a:t>
            </a:r>
            <a:r>
              <a:rPr>
                <a:solidFill>
                  <a:srgbClr val="003B4F"/>
                </a:solidFill>
                <a:latin typeface="Courier"/>
              </a:rPr>
              <a:t> darlingtonia</a:t>
            </a:r>
            <a:r>
              <a:rPr>
                <a:solidFill>
                  <a:srgbClr val="5E5E5E"/>
                </a:solidFill>
                <a:latin typeface="Courier"/>
              </a:rPr>
              <a:t>$</a:t>
            </a:r>
            <a:r>
              <a:rPr>
                <a:solidFill>
                  <a:srgbClr val="003B4F"/>
                </a:solidFill>
                <a:latin typeface="Courier"/>
              </a:rPr>
              <a:t>site, </a:t>
            </a:r>
            <a:r>
              <a:rPr>
                <a:solidFill>
                  <a:srgbClr val="657422"/>
                </a:solidFill>
                <a:latin typeface="Courier"/>
              </a:rPr>
              <a:t>draw =</a:t>
            </a:r>
            <a:r>
              <a:rPr>
                <a:solidFill>
                  <a:srgbClr val="003B4F"/>
                </a:solidFill>
                <a:latin typeface="Courier"/>
              </a:rPr>
              <a:t> </a:t>
            </a:r>
            <a:r>
              <a:rPr>
                <a:solidFill>
                  <a:srgbClr val="20794D"/>
                </a:solidFill>
                <a:latin typeface="Courier"/>
              </a:rPr>
              <a:t>"polygon"</a:t>
            </a:r>
            <a:r>
              <a:rPr>
                <a:solidFill>
                  <a:srgbClr val="003B4F"/>
                </a:solidFill>
                <a:latin typeface="Courier"/>
              </a:rPr>
              <a:t>,</a:t>
            </a:r>
            <a:br/>
            <a:r>
              <a:rPr>
                <a:solidFill>
                  <a:srgbClr val="003B4F"/>
                </a:solidFill>
                <a:latin typeface="Courier"/>
              </a:rPr>
              <a:t>            </a:t>
            </a:r>
            <a:r>
              <a:rPr>
                <a:solidFill>
                  <a:srgbClr val="657422"/>
                </a:solidFill>
                <a:latin typeface="Courier"/>
              </a:rPr>
              <a:t>col =</a:t>
            </a:r>
            <a:r>
              <a:rPr>
                <a:solidFill>
                  <a:srgbClr val="003B4F"/>
                </a:solidFill>
                <a:latin typeface="Courier"/>
              </a:rPr>
              <a:t> colors, </a:t>
            </a:r>
            <a:r>
              <a:rPr>
                <a:solidFill>
                  <a:srgbClr val="657422"/>
                </a:solidFill>
                <a:latin typeface="Courier"/>
              </a:rPr>
              <a:t>alpha =</a:t>
            </a:r>
            <a:r>
              <a:rPr>
                <a:solidFill>
                  <a:srgbClr val="003B4F"/>
                </a:solidFill>
                <a:latin typeface="Courier"/>
              </a:rPr>
              <a:t> </a:t>
            </a:r>
            <a:r>
              <a:rPr>
                <a:solidFill>
                  <a:srgbClr val="AD0000"/>
                </a:solidFill>
                <a:latin typeface="Courier"/>
              </a:rPr>
              <a:t>0.2</a:t>
            </a:r>
            <a:r>
              <a:rPr>
                <a:solidFill>
                  <a:srgbClr val="003B4F"/>
                </a:solidFill>
                <a:latin typeface="Courier"/>
              </a:rPr>
              <a:t>)</a:t>
            </a:r>
            <a:br/>
            <a:br/>
            <a:r>
              <a:rPr>
                <a:solidFill>
                  <a:srgbClr val="5E5E5E"/>
                </a:solidFill>
                <a:latin typeface="Courier"/>
              </a:rPr>
              <a:t># Add legend</a:t>
            </a:r>
            <a:br/>
            <a:r>
              <a:rPr>
                <a:solidFill>
                  <a:srgbClr val="4758AB"/>
                </a:solidFill>
                <a:latin typeface="Courier"/>
              </a:rPr>
              <a:t>legend</a:t>
            </a:r>
            <a:r>
              <a:rPr>
                <a:solidFill>
                  <a:srgbClr val="003B4F"/>
                </a:solidFill>
                <a:latin typeface="Courier"/>
              </a:rPr>
              <a:t>(</a:t>
            </a:r>
            <a:r>
              <a:rPr>
                <a:solidFill>
                  <a:srgbClr val="20794D"/>
                </a:solidFill>
                <a:latin typeface="Courier"/>
              </a:rPr>
              <a:t>"topright"</a:t>
            </a:r>
            <a:r>
              <a:rPr>
                <a:solidFill>
                  <a:srgbClr val="003B4F"/>
                </a:solidFill>
                <a:latin typeface="Courier"/>
              </a:rPr>
              <a:t>, </a:t>
            </a:r>
            <a:r>
              <a:rPr>
                <a:solidFill>
                  <a:srgbClr val="657422"/>
                </a:solidFill>
                <a:latin typeface="Courier"/>
              </a:rPr>
              <a:t>legend =</a:t>
            </a:r>
            <a:r>
              <a:rPr>
                <a:solidFill>
                  <a:srgbClr val="003B4F"/>
                </a:solidFill>
                <a:latin typeface="Courier"/>
              </a:rPr>
              <a:t> </a:t>
            </a:r>
            <a:r>
              <a:rPr>
                <a:solidFill>
                  <a:srgbClr val="4758AB"/>
                </a:solidFill>
                <a:latin typeface="Courier"/>
              </a:rPr>
              <a:t>levels</a:t>
            </a:r>
            <a:r>
              <a:rPr>
                <a:solidFill>
                  <a:srgbClr val="003B4F"/>
                </a:solidFill>
                <a:latin typeface="Courier"/>
              </a:rPr>
              <a:t>(site_factor),</a:t>
            </a:r>
            <a:br/>
            <a:r>
              <a:rPr>
                <a:solidFill>
                  <a:srgbClr val="003B4F"/>
                </a:solidFill>
                <a:latin typeface="Courier"/>
              </a:rPr>
              <a:t>       </a:t>
            </a:r>
            <a:r>
              <a:rPr>
                <a:solidFill>
                  <a:srgbClr val="657422"/>
                </a:solidFill>
                <a:latin typeface="Courier"/>
              </a:rPr>
              <a:t>col =</a:t>
            </a:r>
            <a:r>
              <a:rPr>
                <a:solidFill>
                  <a:srgbClr val="003B4F"/>
                </a:solidFill>
                <a:latin typeface="Courier"/>
              </a:rPr>
              <a:t> colors, </a:t>
            </a:r>
            <a:r>
              <a:rPr>
                <a:solidFill>
                  <a:srgbClr val="657422"/>
                </a:solidFill>
                <a:latin typeface="Courier"/>
              </a:rPr>
              <a:t>pch =</a:t>
            </a:r>
            <a:r>
              <a:rPr>
                <a:solidFill>
                  <a:srgbClr val="003B4F"/>
                </a:solidFill>
                <a:latin typeface="Courier"/>
              </a:rPr>
              <a:t> </a:t>
            </a:r>
            <a:r>
              <a:rPr>
                <a:solidFill>
                  <a:srgbClr val="AD0000"/>
                </a:solidFill>
                <a:latin typeface="Courier"/>
              </a:rPr>
              <a:t>19</a:t>
            </a:r>
            <a:r>
              <a:rPr>
                <a:solidFill>
                  <a:srgbClr val="003B4F"/>
                </a:solidFill>
                <a:latin typeface="Courier"/>
              </a:rPr>
              <a:t>, </a:t>
            </a:r>
            <a:r>
              <a:rPr>
                <a:solidFill>
                  <a:srgbClr val="657422"/>
                </a:solidFill>
                <a:latin typeface="Courier"/>
              </a:rPr>
              <a:t>bty =</a:t>
            </a:r>
            <a:r>
              <a:rPr>
                <a:solidFill>
                  <a:srgbClr val="003B4F"/>
                </a:solidFill>
                <a:latin typeface="Courier"/>
              </a:rPr>
              <a:t> </a:t>
            </a:r>
            <a:r>
              <a:rPr>
                <a:solidFill>
                  <a:srgbClr val="20794D"/>
                </a:solidFill>
                <a:latin typeface="Courier"/>
              </a:rPr>
              <a:t>"n"</a:t>
            </a:r>
            <a:r>
              <a:rPr>
                <a:solidFill>
                  <a:srgbClr val="003B4F"/>
                </a:solidFill>
                <a:latin typeface="Courier"/>
              </a:rPr>
              <a:t>)</a:t>
            </a:r>
          </a:p>
          <a:p>
            <a:pPr lvl="0" indent="0" marL="0">
              <a:buNone/>
            </a:pPr>
          </a:p>
        </p:txBody>
      </p:sp>
    </p:spTree>
  </p:cSl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Testing Group Differences: PERMANOVA</a:t>
            </a:r>
          </a:p>
        </p:txBody>
      </p:sp>
      <p:sp>
        <p:nvSpPr>
          <p:cNvPr id="3" name="Content Placeholder 2"/>
          <p:cNvSpPr>
            <a:spLocks noGrp="1"/>
          </p:cNvSpPr>
          <p:nvPr>
            <p:ph idx="1"/>
          </p:nvPr>
        </p:nvSpPr>
        <p:spPr/>
        <p:txBody>
          <a:bodyPr/>
          <a:lstStyle/>
          <a:p>
            <a:pPr lvl="0" indent="0">
              <a:buNone/>
            </a:pPr>
            <a:r>
              <a:rPr>
                <a:solidFill>
                  <a:srgbClr val="5E5E5E"/>
                </a:solidFill>
                <a:latin typeface="Courier"/>
              </a:rPr>
              <a:t># Analysis</a:t>
            </a:r>
            <a:br/>
            <a:r>
              <a:rPr>
                <a:solidFill>
                  <a:srgbClr val="003B4F"/>
                </a:solidFill>
                <a:latin typeface="Courier"/>
              </a:rPr>
              <a:t>pca_vegan &lt;- </a:t>
            </a:r>
            <a:r>
              <a:rPr>
                <a:solidFill>
                  <a:srgbClr val="4758AB"/>
                </a:solidFill>
                <a:latin typeface="Courier"/>
              </a:rPr>
              <a:t>rda</a:t>
            </a:r>
            <a:r>
              <a:rPr>
                <a:solidFill>
                  <a:srgbClr val="003B4F"/>
                </a:solidFill>
                <a:latin typeface="Courier"/>
              </a:rPr>
              <a:t>(darl_matrix)</a:t>
            </a:r>
            <a:br/>
            <a:r>
              <a:rPr>
                <a:solidFill>
                  <a:srgbClr val="003B4F"/>
                </a:solidFill>
                <a:latin typeface="Courier"/>
              </a:rPr>
              <a:t>permanova &lt;- </a:t>
            </a:r>
            <a:r>
              <a:rPr>
                <a:solidFill>
                  <a:srgbClr val="4758AB"/>
                </a:solidFill>
                <a:latin typeface="Courier"/>
              </a:rPr>
              <a:t>adonis2</a:t>
            </a:r>
            <a:r>
              <a:rPr>
                <a:solidFill>
                  <a:srgbClr val="003B4F"/>
                </a:solidFill>
                <a:latin typeface="Courier"/>
              </a:rPr>
              <a:t>(darl_matrix </a:t>
            </a:r>
            <a:r>
              <a:rPr>
                <a:solidFill>
                  <a:srgbClr val="5E5E5E"/>
                </a:solidFill>
                <a:latin typeface="Courier"/>
              </a:rPr>
              <a:t>~</a:t>
            </a:r>
            <a:r>
              <a:rPr>
                <a:solidFill>
                  <a:srgbClr val="003B4F"/>
                </a:solidFill>
                <a:latin typeface="Courier"/>
              </a:rPr>
              <a:t> site, </a:t>
            </a:r>
            <a:r>
              <a:rPr>
                <a:solidFill>
                  <a:srgbClr val="657422"/>
                </a:solidFill>
                <a:latin typeface="Courier"/>
              </a:rPr>
              <a:t>data =</a:t>
            </a:r>
            <a:r>
              <a:rPr>
                <a:solidFill>
                  <a:srgbClr val="003B4F"/>
                </a:solidFill>
                <a:latin typeface="Courier"/>
              </a:rPr>
              <a:t> darlingtonia)</a:t>
            </a:r>
            <a:br/>
            <a:br/>
            <a:r>
              <a:rPr>
                <a:solidFill>
                  <a:srgbClr val="5E5E5E"/>
                </a:solidFill>
                <a:latin typeface="Courier"/>
              </a:rPr>
              <a:t># Visualization</a:t>
            </a:r>
            <a:br/>
            <a:r>
              <a:rPr>
                <a:solidFill>
                  <a:srgbClr val="4758AB"/>
                </a:solidFill>
                <a:latin typeface="Courier"/>
              </a:rPr>
              <a:t>fviz_pca_biplot</a:t>
            </a:r>
            <a:r>
              <a:rPr>
                <a:solidFill>
                  <a:srgbClr val="003B4F"/>
                </a:solidFill>
                <a:latin typeface="Courier"/>
              </a:rPr>
              <a:t>(pca_result,</a:t>
            </a:r>
            <a:br/>
            <a:r>
              <a:rPr>
                <a:solidFill>
                  <a:srgbClr val="003B4F"/>
                </a:solidFill>
                <a:latin typeface="Courier"/>
              </a:rPr>
              <a:t>                </a:t>
            </a:r>
            <a:r>
              <a:rPr>
                <a:solidFill>
                  <a:srgbClr val="657422"/>
                </a:solidFill>
                <a:latin typeface="Courier"/>
              </a:rPr>
              <a:t>habillage =</a:t>
            </a:r>
            <a:r>
              <a:rPr>
                <a:solidFill>
                  <a:srgbClr val="003B4F"/>
                </a:solidFill>
                <a:latin typeface="Courier"/>
              </a:rPr>
              <a:t> darlingtonia</a:t>
            </a:r>
            <a:r>
              <a:rPr>
                <a:solidFill>
                  <a:srgbClr val="5E5E5E"/>
                </a:solidFill>
                <a:latin typeface="Courier"/>
              </a:rPr>
              <a:t>$</a:t>
            </a:r>
            <a:r>
              <a:rPr>
                <a:solidFill>
                  <a:srgbClr val="003B4F"/>
                </a:solidFill>
                <a:latin typeface="Courier"/>
              </a:rPr>
              <a:t>site,</a:t>
            </a:r>
            <a:br/>
            <a:r>
              <a:rPr>
                <a:solidFill>
                  <a:srgbClr val="003B4F"/>
                </a:solidFill>
                <a:latin typeface="Courier"/>
              </a:rPr>
              <a:t>                </a:t>
            </a:r>
            <a:r>
              <a:rPr>
                <a:solidFill>
                  <a:srgbClr val="657422"/>
                </a:solidFill>
                <a:latin typeface="Courier"/>
              </a:rPr>
              <a:t>addEllipses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title =</a:t>
            </a:r>
            <a:r>
              <a:rPr>
                <a:solidFill>
                  <a:srgbClr val="003B4F"/>
                </a:solidFill>
                <a:latin typeface="Courier"/>
              </a:rPr>
              <a:t> </a:t>
            </a:r>
            <a:r>
              <a:rPr>
                <a:solidFill>
                  <a:srgbClr val="4758AB"/>
                </a:solidFill>
                <a:latin typeface="Courier"/>
              </a:rPr>
              <a:t>paste0</a:t>
            </a:r>
            <a:r>
              <a:rPr>
                <a:solidFill>
                  <a:srgbClr val="003B4F"/>
                </a:solidFill>
                <a:latin typeface="Courier"/>
              </a:rPr>
              <a:t>(</a:t>
            </a:r>
            <a:r>
              <a:rPr>
                <a:solidFill>
                  <a:srgbClr val="20794D"/>
                </a:solidFill>
                <a:latin typeface="Courier"/>
              </a:rPr>
              <a:t>"PERMANOVA: p = "</a:t>
            </a:r>
            <a:r>
              <a:rPr>
                <a:solidFill>
                  <a:srgbClr val="003B4F"/>
                </a:solidFill>
                <a:latin typeface="Courier"/>
              </a:rPr>
              <a:t>,</a:t>
            </a:r>
            <a:br/>
            <a:r>
              <a:rPr>
                <a:solidFill>
                  <a:srgbClr val="003B4F"/>
                </a:solidFill>
                <a:latin typeface="Courier"/>
              </a:rPr>
              <a:t>                      </a:t>
            </a:r>
            <a:r>
              <a:rPr>
                <a:solidFill>
                  <a:srgbClr val="4758AB"/>
                </a:solidFill>
                <a:latin typeface="Courier"/>
              </a:rPr>
              <a:t>round</a:t>
            </a:r>
            <a:r>
              <a:rPr>
                <a:solidFill>
                  <a:srgbClr val="003B4F"/>
                </a:solidFill>
                <a:latin typeface="Courier"/>
              </a:rPr>
              <a:t>(permanova</a:t>
            </a:r>
            <a:r>
              <a:rPr>
                <a:solidFill>
                  <a:srgbClr val="5E5E5E"/>
                </a:solidFill>
                <a:latin typeface="Courier"/>
              </a:rPr>
              <a:t>$</a:t>
            </a:r>
            <a:r>
              <a:rPr>
                <a:solidFill>
                  <a:srgbClr val="20794D"/>
                </a:solidFill>
                <a:latin typeface="Courier"/>
              </a:rPr>
              <a:t>`</a:t>
            </a:r>
            <a:r>
              <a:rPr>
                <a:solidFill>
                  <a:srgbClr val="657422"/>
                </a:solidFill>
                <a:latin typeface="Courier"/>
              </a:rPr>
              <a:t>Pr(&gt;F)</a:t>
            </a:r>
            <a:r>
              <a:rPr>
                <a:solidFill>
                  <a:srgbClr val="20794D"/>
                </a:solidFill>
                <a:latin typeface="Courier"/>
              </a:rPr>
              <a:t>`</a:t>
            </a:r>
            <a:r>
              <a:rPr>
                <a:solidFill>
                  <a:srgbClr val="003B4F"/>
                </a:solidFill>
                <a:latin typeface="Courier"/>
              </a:rPr>
              <a:t>[</a:t>
            </a:r>
            <a:r>
              <a:rPr>
                <a:solidFill>
                  <a:srgbClr val="AD0000"/>
                </a:solidFill>
                <a:latin typeface="Courier"/>
              </a:rPr>
              <a:t>1</a:t>
            </a:r>
            <a:r>
              <a:rPr>
                <a:solidFill>
                  <a:srgbClr val="003B4F"/>
                </a:solidFill>
                <a:latin typeface="Courier"/>
              </a:rPr>
              <a:t>], </a:t>
            </a:r>
            <a:r>
              <a:rPr>
                <a:solidFill>
                  <a:srgbClr val="AD0000"/>
                </a:solidFill>
                <a:latin typeface="Courier"/>
              </a:rPr>
              <a:t>3</a:t>
            </a:r>
            <a:r>
              <a:rPr>
                <a:solidFill>
                  <a:srgbClr val="003B4F"/>
                </a:solidFill>
                <a:latin typeface="Courier"/>
              </a:rPr>
              <a:t>)))</a:t>
            </a:r>
          </a:p>
          <a:p>
            <a:pPr lvl="0" indent="0" marL="0">
              <a:buNone/>
            </a:pPr>
          </a:p>
          <a:p>
            <a:pPr lvl="0" indent="0">
              <a:buNone/>
            </a:pPr>
            <a:br/>
            <a:r>
              <a:rPr>
                <a:solidFill>
                  <a:srgbClr val="5E5E5E"/>
                </a:solidFill>
                <a:latin typeface="Courier"/>
              </a:rPr>
              <a:t># Scale the data properly</a:t>
            </a:r>
            <a:br/>
            <a:r>
              <a:rPr>
                <a:solidFill>
                  <a:srgbClr val="003B4F"/>
                </a:solidFill>
                <a:latin typeface="Courier"/>
              </a:rPr>
              <a:t>darl_scaled &lt;- darlingtonia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(height, mouth_diam, tube_diam, keel_diam,</a:t>
            </a:r>
            <a:br/>
            <a:r>
              <a:rPr>
                <a:solidFill>
                  <a:srgbClr val="003B4F"/>
                </a:solidFill>
                <a:latin typeface="Courier"/>
              </a:rPr>
              <a:t>         wing1_length, wing2_length, wingsprea,</a:t>
            </a:r>
            <a:br/>
            <a:r>
              <a:rPr>
                <a:solidFill>
                  <a:srgbClr val="003B4F"/>
                </a:solidFill>
                <a:latin typeface="Courier"/>
              </a:rPr>
              <a:t>         hoodmass_g, tubemass_g) </a:t>
            </a:r>
            <a:r>
              <a:rPr>
                <a:solidFill>
                  <a:srgbClr val="5E5E5E"/>
                </a:solidFill>
                <a:latin typeface="Courier"/>
              </a:rPr>
              <a:t>%&gt;%</a:t>
            </a:r>
            <a:br/>
            <a:r>
              <a:rPr>
                <a:solidFill>
                  <a:srgbClr val="003B4F"/>
                </a:solidFill>
                <a:latin typeface="Courier"/>
              </a:rPr>
              <a:t>  </a:t>
            </a:r>
            <a:r>
              <a:rPr>
                <a:solidFill>
                  <a:srgbClr val="4758AB"/>
                </a:solidFill>
                <a:latin typeface="Courier"/>
              </a:rPr>
              <a:t>scale</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as.data.frame</a:t>
            </a:r>
            <a:r>
              <a:rPr>
                <a:solidFill>
                  <a:srgbClr val="003B4F"/>
                </a:solidFill>
                <a:latin typeface="Courier"/>
              </a:rPr>
              <a:t>()  </a:t>
            </a:r>
            <a:r>
              <a:rPr>
                <a:solidFill>
                  <a:srgbClr val="5E5E5E"/>
                </a:solidFill>
                <a:latin typeface="Courier"/>
              </a:rPr>
              <a:t># Convert back to data frame</a:t>
            </a:r>
            <a:br/>
            <a:br/>
            <a:r>
              <a:rPr>
                <a:solidFill>
                  <a:srgbClr val="5E5E5E"/>
                </a:solidFill>
                <a:latin typeface="Courier"/>
              </a:rPr>
              <a:t># PERMANOVA</a:t>
            </a:r>
            <a:br/>
            <a:r>
              <a:rPr>
                <a:solidFill>
                  <a:srgbClr val="003B4F"/>
                </a:solidFill>
                <a:latin typeface="Courier"/>
              </a:rPr>
              <a:t>permanova_scaled &lt;- </a:t>
            </a:r>
            <a:r>
              <a:rPr>
                <a:solidFill>
                  <a:srgbClr val="4758AB"/>
                </a:solidFill>
                <a:latin typeface="Courier"/>
              </a:rPr>
              <a:t>adonis2</a:t>
            </a:r>
            <a:r>
              <a:rPr>
                <a:solidFill>
                  <a:srgbClr val="003B4F"/>
                </a:solidFill>
                <a:latin typeface="Courier"/>
              </a:rPr>
              <a:t>(darl_scaled </a:t>
            </a:r>
            <a:r>
              <a:rPr>
                <a:solidFill>
                  <a:srgbClr val="5E5E5E"/>
                </a:solidFill>
                <a:latin typeface="Courier"/>
              </a:rPr>
              <a:t>~</a:t>
            </a:r>
            <a:r>
              <a:rPr>
                <a:solidFill>
                  <a:srgbClr val="003B4F"/>
                </a:solidFill>
                <a:latin typeface="Courier"/>
              </a:rPr>
              <a:t> site,</a:t>
            </a:r>
            <a:br/>
            <a:r>
              <a:rPr>
                <a:solidFill>
                  <a:srgbClr val="003B4F"/>
                </a:solidFill>
                <a:latin typeface="Courier"/>
              </a:rPr>
              <a:t>                           </a:t>
            </a:r>
            <a:r>
              <a:rPr>
                <a:solidFill>
                  <a:srgbClr val="657422"/>
                </a:solidFill>
                <a:latin typeface="Courier"/>
              </a:rPr>
              <a:t>data =</a:t>
            </a:r>
            <a:r>
              <a:rPr>
                <a:solidFill>
                  <a:srgbClr val="003B4F"/>
                </a:solidFill>
                <a:latin typeface="Courier"/>
              </a:rPr>
              <a:t> darlingtonia,</a:t>
            </a:r>
            <a:br/>
            <a:r>
              <a:rPr>
                <a:solidFill>
                  <a:srgbClr val="003B4F"/>
                </a:solidFill>
                <a:latin typeface="Courier"/>
              </a:rPr>
              <a:t>                           </a:t>
            </a:r>
            <a:r>
              <a:rPr>
                <a:solidFill>
                  <a:srgbClr val="657422"/>
                </a:solidFill>
                <a:latin typeface="Courier"/>
              </a:rPr>
              <a:t>method =</a:t>
            </a:r>
            <a:r>
              <a:rPr>
                <a:solidFill>
                  <a:srgbClr val="003B4F"/>
                </a:solidFill>
                <a:latin typeface="Courier"/>
              </a:rPr>
              <a:t> </a:t>
            </a:r>
            <a:r>
              <a:rPr>
                <a:solidFill>
                  <a:srgbClr val="20794D"/>
                </a:solidFill>
                <a:latin typeface="Courier"/>
              </a:rPr>
              <a:t>"euclidean"</a:t>
            </a:r>
            <a:r>
              <a:rPr>
                <a:solidFill>
                  <a:srgbClr val="003B4F"/>
                </a:solidFill>
                <a:latin typeface="Courier"/>
              </a:rPr>
              <a:t>,</a:t>
            </a:r>
            <a:br/>
            <a:r>
              <a:rPr>
                <a:solidFill>
                  <a:srgbClr val="003B4F"/>
                </a:solidFill>
                <a:latin typeface="Courier"/>
              </a:rPr>
              <a:t>                           </a:t>
            </a:r>
            <a:r>
              <a:rPr>
                <a:solidFill>
                  <a:srgbClr val="657422"/>
                </a:solidFill>
                <a:latin typeface="Courier"/>
              </a:rPr>
              <a:t>permutations =</a:t>
            </a:r>
            <a:r>
              <a:rPr>
                <a:solidFill>
                  <a:srgbClr val="003B4F"/>
                </a:solidFill>
                <a:latin typeface="Courier"/>
              </a:rPr>
              <a:t> </a:t>
            </a:r>
            <a:r>
              <a:rPr>
                <a:solidFill>
                  <a:srgbClr val="AD0000"/>
                </a:solidFill>
                <a:latin typeface="Courier"/>
              </a:rPr>
              <a:t>999</a:t>
            </a:r>
            <a:r>
              <a:rPr>
                <a:solidFill>
                  <a:srgbClr val="003B4F"/>
                </a:solidFill>
                <a:latin typeface="Courier"/>
              </a:rPr>
              <a:t>)</a:t>
            </a:r>
            <a:br/>
            <a:r>
              <a:rPr>
                <a:solidFill>
                  <a:srgbClr val="003B4F"/>
                </a:solidFill>
                <a:latin typeface="Courier"/>
              </a:rPr>
              <a:t>permanova_scaled</a:t>
            </a:r>
            <a:br/>
            <a:r>
              <a:rPr i="1">
                <a:solidFill>
                  <a:srgbClr val="5E5E5E"/>
                </a:solidFill>
                <a:latin typeface="Courier"/>
              </a:rPr>
              <a:t>## Permutation test for adonis under reduced model</a:t>
            </a:r>
            <a:br/>
            <a:r>
              <a:rPr i="1">
                <a:solidFill>
                  <a:srgbClr val="5E5E5E"/>
                </a:solidFill>
                <a:latin typeface="Courier"/>
              </a:rPr>
              <a:t>## Permutation: free</a:t>
            </a:r>
            <a:br/>
            <a:r>
              <a:rPr i="1">
                <a:solidFill>
                  <a:srgbClr val="5E5E5E"/>
                </a:solidFill>
                <a:latin typeface="Courier"/>
              </a:rPr>
              <a:t>## Number of permutations: 999</a:t>
            </a:r>
            <a:br/>
            <a:r>
              <a:rPr i="1">
                <a:solidFill>
                  <a:srgbClr val="5E5E5E"/>
                </a:solidFill>
                <a:latin typeface="Courier"/>
              </a:rPr>
              <a:t>## </a:t>
            </a:r>
            <a:br/>
            <a:r>
              <a:rPr i="1">
                <a:solidFill>
                  <a:srgbClr val="5E5E5E"/>
                </a:solidFill>
                <a:latin typeface="Courier"/>
              </a:rPr>
              <a:t>## adonis2(formula = darl_scaled ~ site, data = darlingtonia, permutations = 999, method = "euclidean")</a:t>
            </a:r>
            <a:br/>
            <a:r>
              <a:rPr i="1">
                <a:solidFill>
                  <a:srgbClr val="5E5E5E"/>
                </a:solidFill>
                <a:latin typeface="Courier"/>
              </a:rPr>
              <a:t>##          Df SumOfSqs      R2      F Pr(&gt;F)    </a:t>
            </a:r>
            <a:br/>
            <a:r>
              <a:rPr i="1">
                <a:solidFill>
                  <a:srgbClr val="5E5E5E"/>
                </a:solidFill>
                <a:latin typeface="Courier"/>
              </a:rPr>
              <a:t>## Model     3   189.72 0.24512 8.9836  0.001 ***</a:t>
            </a:r>
            <a:br/>
            <a:r>
              <a:rPr i="1">
                <a:solidFill>
                  <a:srgbClr val="5E5E5E"/>
                </a:solidFill>
                <a:latin typeface="Courier"/>
              </a:rPr>
              <a:t>## Residual 83   584.28 0.75488                  </a:t>
            </a:r>
            <a:br/>
            <a:r>
              <a:rPr i="1">
                <a:solidFill>
                  <a:srgbClr val="5E5E5E"/>
                </a:solidFill>
                <a:latin typeface="Courier"/>
              </a:rPr>
              <a:t>## Total    86   774.00 1.00000                  </a:t>
            </a:r>
            <a:br/>
            <a:r>
              <a:rPr i="1">
                <a:solidFill>
                  <a:srgbClr val="5E5E5E"/>
                </a:solidFill>
                <a:latin typeface="Courier"/>
              </a:rPr>
              <a:t>## ---</a:t>
            </a:r>
            <a:br/>
            <a:r>
              <a:rPr i="1">
                <a:solidFill>
                  <a:srgbClr val="5E5E5E"/>
                </a:solidFill>
                <a:latin typeface="Courier"/>
              </a:rPr>
              <a:t>## Signif. codes:  0 '***' 0.001 '**' 0.01 '*' 0.05 '.' 0.1 ' ' 1</a:t>
            </a:r>
          </a:p>
        </p:txBody>
      </p:sp>
    </p:spTree>
  </p:cSl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Ordination with Convex Hulls</a:t>
            </a:r>
          </a:p>
        </p:txBody>
      </p:sp>
      <p:sp>
        <p:nvSpPr>
          <p:cNvPr id="3" name="Content Placeholder 2"/>
          <p:cNvSpPr>
            <a:spLocks noGrp="1"/>
          </p:cNvSpPr>
          <p:nvPr>
            <p:ph idx="1"/>
          </p:nvPr>
        </p:nvSpPr>
        <p:spPr/>
        <p:txBody>
          <a:bodyPr/>
          <a:lstStyle/>
          <a:p>
            <a:pPr lvl="0" indent="0">
              <a:buNone/>
            </a:pPr>
            <a:r>
              <a:rPr>
                <a:solidFill>
                  <a:srgbClr val="5E5E5E"/>
                </a:solidFill>
                <a:latin typeface="Courier"/>
              </a:rPr>
              <a:t># Ordination plot with convex hulls (simpler)</a:t>
            </a:r>
            <a:br/>
            <a:r>
              <a:rPr>
                <a:solidFill>
                  <a:srgbClr val="4758AB"/>
                </a:solidFill>
                <a:latin typeface="Courier"/>
              </a:rPr>
              <a:t>ordiplot</a:t>
            </a:r>
            <a:r>
              <a:rPr>
                <a:solidFill>
                  <a:srgbClr val="003B4F"/>
                </a:solidFill>
                <a:latin typeface="Courier"/>
              </a:rPr>
              <a:t>(pca_vegan, </a:t>
            </a:r>
            <a:r>
              <a:rPr>
                <a:solidFill>
                  <a:srgbClr val="657422"/>
                </a:solidFill>
                <a:latin typeface="Courier"/>
              </a:rPr>
              <a:t>type =</a:t>
            </a:r>
            <a:r>
              <a:rPr>
                <a:solidFill>
                  <a:srgbClr val="003B4F"/>
                </a:solidFill>
                <a:latin typeface="Courier"/>
              </a:rPr>
              <a:t> </a:t>
            </a:r>
            <a:r>
              <a:rPr>
                <a:solidFill>
                  <a:srgbClr val="20794D"/>
                </a:solidFill>
                <a:latin typeface="Courier"/>
              </a:rPr>
              <a:t>"none"</a:t>
            </a:r>
            <a:r>
              <a:rPr>
                <a:solidFill>
                  <a:srgbClr val="003B4F"/>
                </a:solidFill>
                <a:latin typeface="Courier"/>
              </a:rPr>
              <a:t>)</a:t>
            </a:r>
            <a:br/>
            <a:r>
              <a:rPr>
                <a:solidFill>
                  <a:srgbClr val="4758AB"/>
                </a:solidFill>
                <a:latin typeface="Courier"/>
              </a:rPr>
              <a:t>ordihull</a:t>
            </a:r>
            <a:r>
              <a:rPr>
                <a:solidFill>
                  <a:srgbClr val="003B4F"/>
                </a:solidFill>
                <a:latin typeface="Courier"/>
              </a:rPr>
              <a:t>(pca_vegan, </a:t>
            </a:r>
            <a:r>
              <a:rPr>
                <a:solidFill>
                  <a:srgbClr val="657422"/>
                </a:solidFill>
                <a:latin typeface="Courier"/>
              </a:rPr>
              <a:t>groups =</a:t>
            </a:r>
            <a:r>
              <a:rPr>
                <a:solidFill>
                  <a:srgbClr val="003B4F"/>
                </a:solidFill>
                <a:latin typeface="Courier"/>
              </a:rPr>
              <a:t> darlingtonia</a:t>
            </a:r>
            <a:r>
              <a:rPr>
                <a:solidFill>
                  <a:srgbClr val="5E5E5E"/>
                </a:solidFill>
                <a:latin typeface="Courier"/>
              </a:rPr>
              <a:t>$</a:t>
            </a:r>
            <a:r>
              <a:rPr>
                <a:solidFill>
                  <a:srgbClr val="003B4F"/>
                </a:solidFill>
                <a:latin typeface="Courier"/>
              </a:rPr>
              <a:t>site,</a:t>
            </a:r>
            <a:br/>
            <a:r>
              <a:rPr>
                <a:solidFill>
                  <a:srgbClr val="003B4F"/>
                </a:solidFill>
                <a:latin typeface="Courier"/>
              </a:rPr>
              <a:t>         </a:t>
            </a:r>
            <a:r>
              <a:rPr>
                <a:solidFill>
                  <a:srgbClr val="657422"/>
                </a:solidFill>
                <a:latin typeface="Courier"/>
              </a:rPr>
              <a:t>draw =</a:t>
            </a:r>
            <a:r>
              <a:rPr>
                <a:solidFill>
                  <a:srgbClr val="003B4F"/>
                </a:solidFill>
                <a:latin typeface="Courier"/>
              </a:rPr>
              <a:t> </a:t>
            </a:r>
            <a:r>
              <a:rPr>
                <a:solidFill>
                  <a:srgbClr val="20794D"/>
                </a:solidFill>
                <a:latin typeface="Courier"/>
              </a:rPr>
              <a:t>"polygon"</a:t>
            </a:r>
            <a:r>
              <a:rPr>
                <a:solidFill>
                  <a:srgbClr val="003B4F"/>
                </a:solidFill>
                <a:latin typeface="Courier"/>
              </a:rPr>
              <a:t>, </a:t>
            </a:r>
            <a:r>
              <a:rPr>
                <a:solidFill>
                  <a:srgbClr val="657422"/>
                </a:solidFill>
                <a:latin typeface="Courier"/>
              </a:rPr>
              <a:t>col =</a:t>
            </a:r>
            <a:r>
              <a:rPr>
                <a:solidFill>
                  <a:srgbClr val="003B4F"/>
                </a:solidFill>
                <a:latin typeface="Courier"/>
              </a:rPr>
              <a:t> </a:t>
            </a:r>
            <a:r>
              <a:rPr>
                <a:solidFill>
                  <a:srgbClr val="AD0000"/>
                </a:solidFill>
                <a:latin typeface="Courier"/>
              </a:rPr>
              <a:t>1</a:t>
            </a:r>
            <a:r>
              <a:rPr>
                <a:solidFill>
                  <a:srgbClr val="5E5E5E"/>
                </a:solidFill>
                <a:latin typeface="Courier"/>
              </a:rPr>
              <a:t>:</a:t>
            </a:r>
            <a:r>
              <a:rPr>
                <a:solidFill>
                  <a:srgbClr val="003B4F"/>
                </a:solidFill>
                <a:latin typeface="Courier"/>
              </a:rPr>
              <a:t>n_sites, </a:t>
            </a:r>
            <a:r>
              <a:rPr>
                <a:solidFill>
                  <a:srgbClr val="657422"/>
                </a:solidFill>
                <a:latin typeface="Courier"/>
              </a:rPr>
              <a:t>alpha =</a:t>
            </a:r>
            <a:r>
              <a:rPr>
                <a:solidFill>
                  <a:srgbClr val="003B4F"/>
                </a:solidFill>
                <a:latin typeface="Courier"/>
              </a:rPr>
              <a:t> </a:t>
            </a:r>
            <a:r>
              <a:rPr>
                <a:solidFill>
                  <a:srgbClr val="AD0000"/>
                </a:solidFill>
                <a:latin typeface="Courier"/>
              </a:rPr>
              <a:t>50</a:t>
            </a:r>
            <a:r>
              <a:rPr>
                <a:solidFill>
                  <a:srgbClr val="003B4F"/>
                </a:solidFill>
                <a:latin typeface="Courier"/>
              </a:rPr>
              <a:t>)</a:t>
            </a:r>
            <a:br/>
            <a:r>
              <a:rPr>
                <a:solidFill>
                  <a:srgbClr val="4758AB"/>
                </a:solidFill>
                <a:latin typeface="Courier"/>
              </a:rPr>
              <a:t>points</a:t>
            </a:r>
            <a:r>
              <a:rPr>
                <a:solidFill>
                  <a:srgbClr val="003B4F"/>
                </a:solidFill>
                <a:latin typeface="Courier"/>
              </a:rPr>
              <a:t>(pca_vegan, </a:t>
            </a:r>
            <a:r>
              <a:rPr>
                <a:solidFill>
                  <a:srgbClr val="657422"/>
                </a:solidFill>
                <a:latin typeface="Courier"/>
              </a:rPr>
              <a:t>display =</a:t>
            </a:r>
            <a:r>
              <a:rPr>
                <a:solidFill>
                  <a:srgbClr val="003B4F"/>
                </a:solidFill>
                <a:latin typeface="Courier"/>
              </a:rPr>
              <a:t> </a:t>
            </a:r>
            <a:r>
              <a:rPr>
                <a:solidFill>
                  <a:srgbClr val="20794D"/>
                </a:solidFill>
                <a:latin typeface="Courier"/>
              </a:rPr>
              <a:t>"sites"</a:t>
            </a:r>
            <a:r>
              <a:rPr>
                <a:solidFill>
                  <a:srgbClr val="003B4F"/>
                </a:solidFill>
                <a:latin typeface="Courier"/>
              </a:rPr>
              <a:t>, </a:t>
            </a:r>
            <a:r>
              <a:rPr>
                <a:solidFill>
                  <a:srgbClr val="657422"/>
                </a:solidFill>
                <a:latin typeface="Courier"/>
              </a:rPr>
              <a:t>pch =</a:t>
            </a:r>
            <a:r>
              <a:rPr>
                <a:solidFill>
                  <a:srgbClr val="003B4F"/>
                </a:solidFill>
                <a:latin typeface="Courier"/>
              </a:rPr>
              <a:t> </a:t>
            </a:r>
            <a:r>
              <a:rPr>
                <a:solidFill>
                  <a:srgbClr val="AD0000"/>
                </a:solidFill>
                <a:latin typeface="Courier"/>
              </a:rPr>
              <a:t>21</a:t>
            </a:r>
            <a:r>
              <a:rPr>
                <a:solidFill>
                  <a:srgbClr val="003B4F"/>
                </a:solidFill>
                <a:latin typeface="Courier"/>
              </a:rPr>
              <a:t>,</a:t>
            </a:r>
            <a:br/>
            <a:r>
              <a:rPr>
                <a:solidFill>
                  <a:srgbClr val="003B4F"/>
                </a:solidFill>
                <a:latin typeface="Courier"/>
              </a:rPr>
              <a:t>       </a:t>
            </a:r>
            <a:r>
              <a:rPr>
                <a:solidFill>
                  <a:srgbClr val="657422"/>
                </a:solidFill>
                <a:latin typeface="Courier"/>
              </a:rPr>
              <a:t>bg =</a:t>
            </a:r>
            <a:r>
              <a:rPr>
                <a:solidFill>
                  <a:srgbClr val="003B4F"/>
                </a:solidFill>
                <a:latin typeface="Courier"/>
              </a:rPr>
              <a:t> </a:t>
            </a:r>
            <a:r>
              <a:rPr>
                <a:solidFill>
                  <a:srgbClr val="4758AB"/>
                </a:solidFill>
                <a:latin typeface="Courier"/>
              </a:rPr>
              <a:t>as.numeric</a:t>
            </a:r>
            <a:r>
              <a:rPr>
                <a:solidFill>
                  <a:srgbClr val="003B4F"/>
                </a:solidFill>
                <a:latin typeface="Courier"/>
              </a:rPr>
              <a:t>(</a:t>
            </a:r>
            <a:r>
              <a:rPr>
                <a:solidFill>
                  <a:srgbClr val="4758AB"/>
                </a:solidFill>
                <a:latin typeface="Courier"/>
              </a:rPr>
              <a:t>factor</a:t>
            </a:r>
            <a:r>
              <a:rPr>
                <a:solidFill>
                  <a:srgbClr val="003B4F"/>
                </a:solidFill>
                <a:latin typeface="Courier"/>
              </a:rPr>
              <a:t>(darlingtonia</a:t>
            </a:r>
            <a:r>
              <a:rPr>
                <a:solidFill>
                  <a:srgbClr val="5E5E5E"/>
                </a:solidFill>
                <a:latin typeface="Courier"/>
              </a:rPr>
              <a:t>$</a:t>
            </a:r>
            <a:r>
              <a:rPr>
                <a:solidFill>
                  <a:srgbClr val="003B4F"/>
                </a:solidFill>
                <a:latin typeface="Courier"/>
              </a:rPr>
              <a:t>site)), </a:t>
            </a:r>
            <a:r>
              <a:rPr>
                <a:solidFill>
                  <a:srgbClr val="657422"/>
                </a:solidFill>
                <a:latin typeface="Courier"/>
              </a:rPr>
              <a:t>cex =</a:t>
            </a:r>
            <a:r>
              <a:rPr>
                <a:solidFill>
                  <a:srgbClr val="003B4F"/>
                </a:solidFill>
                <a:latin typeface="Courier"/>
              </a:rPr>
              <a:t> </a:t>
            </a:r>
            <a:r>
              <a:rPr>
                <a:solidFill>
                  <a:srgbClr val="AD0000"/>
                </a:solidFill>
                <a:latin typeface="Courier"/>
              </a:rPr>
              <a:t>1.5</a:t>
            </a:r>
            <a:r>
              <a:rPr>
                <a:solidFill>
                  <a:srgbClr val="003B4F"/>
                </a:solidFill>
                <a:latin typeface="Courier"/>
              </a:rPr>
              <a:t>)</a:t>
            </a:r>
            <a:br/>
            <a:r>
              <a:rPr>
                <a:solidFill>
                  <a:srgbClr val="4758AB"/>
                </a:solidFill>
                <a:latin typeface="Courier"/>
              </a:rPr>
              <a:t>legend</a:t>
            </a:r>
            <a:r>
              <a:rPr>
                <a:solidFill>
                  <a:srgbClr val="003B4F"/>
                </a:solidFill>
                <a:latin typeface="Courier"/>
              </a:rPr>
              <a:t>(</a:t>
            </a:r>
            <a:r>
              <a:rPr>
                <a:solidFill>
                  <a:srgbClr val="20794D"/>
                </a:solidFill>
                <a:latin typeface="Courier"/>
              </a:rPr>
              <a:t>"topright"</a:t>
            </a:r>
            <a:r>
              <a:rPr>
                <a:solidFill>
                  <a:srgbClr val="003B4F"/>
                </a:solidFill>
                <a:latin typeface="Courier"/>
              </a:rPr>
              <a:t>, </a:t>
            </a:r>
            <a:r>
              <a:rPr>
                <a:solidFill>
                  <a:srgbClr val="657422"/>
                </a:solidFill>
                <a:latin typeface="Courier"/>
              </a:rPr>
              <a:t>legend =</a:t>
            </a:r>
            <a:r>
              <a:rPr>
                <a:solidFill>
                  <a:srgbClr val="003B4F"/>
                </a:solidFill>
                <a:latin typeface="Courier"/>
              </a:rPr>
              <a:t> </a:t>
            </a:r>
            <a:r>
              <a:rPr>
                <a:solidFill>
                  <a:srgbClr val="4758AB"/>
                </a:solidFill>
                <a:latin typeface="Courier"/>
              </a:rPr>
              <a:t>levels</a:t>
            </a:r>
            <a:r>
              <a:rPr>
                <a:solidFill>
                  <a:srgbClr val="003B4F"/>
                </a:solidFill>
                <a:latin typeface="Courier"/>
              </a:rPr>
              <a:t>(</a:t>
            </a:r>
            <a:r>
              <a:rPr>
                <a:solidFill>
                  <a:srgbClr val="4758AB"/>
                </a:solidFill>
                <a:latin typeface="Courier"/>
              </a:rPr>
              <a:t>factor</a:t>
            </a:r>
            <a:r>
              <a:rPr>
                <a:solidFill>
                  <a:srgbClr val="003B4F"/>
                </a:solidFill>
                <a:latin typeface="Courier"/>
              </a:rPr>
              <a:t>(darlingtonia</a:t>
            </a:r>
            <a:r>
              <a:rPr>
                <a:solidFill>
                  <a:srgbClr val="5E5E5E"/>
                </a:solidFill>
                <a:latin typeface="Courier"/>
              </a:rPr>
              <a:t>$</a:t>
            </a:r>
            <a:r>
              <a:rPr>
                <a:solidFill>
                  <a:srgbClr val="003B4F"/>
                </a:solidFill>
                <a:latin typeface="Courier"/>
              </a:rPr>
              <a:t>site)),</a:t>
            </a:r>
            <a:br/>
            <a:r>
              <a:rPr>
                <a:solidFill>
                  <a:srgbClr val="003B4F"/>
                </a:solidFill>
                <a:latin typeface="Courier"/>
              </a:rPr>
              <a:t>       </a:t>
            </a:r>
            <a:r>
              <a:rPr>
                <a:solidFill>
                  <a:srgbClr val="657422"/>
                </a:solidFill>
                <a:latin typeface="Courier"/>
              </a:rPr>
              <a:t>pt.bg =</a:t>
            </a:r>
            <a:r>
              <a:rPr>
                <a:solidFill>
                  <a:srgbClr val="003B4F"/>
                </a:solidFill>
                <a:latin typeface="Courier"/>
              </a:rPr>
              <a:t> </a:t>
            </a:r>
            <a:r>
              <a:rPr>
                <a:solidFill>
                  <a:srgbClr val="AD0000"/>
                </a:solidFill>
                <a:latin typeface="Courier"/>
              </a:rPr>
              <a:t>1</a:t>
            </a:r>
            <a:r>
              <a:rPr>
                <a:solidFill>
                  <a:srgbClr val="5E5E5E"/>
                </a:solidFill>
                <a:latin typeface="Courier"/>
              </a:rPr>
              <a:t>:</a:t>
            </a:r>
            <a:r>
              <a:rPr>
                <a:solidFill>
                  <a:srgbClr val="003B4F"/>
                </a:solidFill>
                <a:latin typeface="Courier"/>
              </a:rPr>
              <a:t>n_sites, </a:t>
            </a:r>
            <a:r>
              <a:rPr>
                <a:solidFill>
                  <a:srgbClr val="657422"/>
                </a:solidFill>
                <a:latin typeface="Courier"/>
              </a:rPr>
              <a:t>pch =</a:t>
            </a:r>
            <a:r>
              <a:rPr>
                <a:solidFill>
                  <a:srgbClr val="003B4F"/>
                </a:solidFill>
                <a:latin typeface="Courier"/>
              </a:rPr>
              <a:t> </a:t>
            </a:r>
            <a:r>
              <a:rPr>
                <a:solidFill>
                  <a:srgbClr val="AD0000"/>
                </a:solidFill>
                <a:latin typeface="Courier"/>
              </a:rPr>
              <a:t>21</a:t>
            </a:r>
            <a:r>
              <a:rPr>
                <a:solidFill>
                  <a:srgbClr val="003B4F"/>
                </a:solidFill>
                <a:latin typeface="Courier"/>
              </a:rPr>
              <a:t>, </a:t>
            </a:r>
            <a:r>
              <a:rPr>
                <a:solidFill>
                  <a:srgbClr val="657422"/>
                </a:solidFill>
                <a:latin typeface="Courier"/>
              </a:rPr>
              <a:t>bty =</a:t>
            </a:r>
            <a:r>
              <a:rPr>
                <a:solidFill>
                  <a:srgbClr val="003B4F"/>
                </a:solidFill>
                <a:latin typeface="Courier"/>
              </a:rPr>
              <a:t> </a:t>
            </a:r>
            <a:r>
              <a:rPr>
                <a:solidFill>
                  <a:srgbClr val="20794D"/>
                </a:solidFill>
                <a:latin typeface="Courier"/>
              </a:rPr>
              <a:t>"n"</a:t>
            </a:r>
            <a:r>
              <a:rPr>
                <a:solidFill>
                  <a:srgbClr val="003B4F"/>
                </a:solidFill>
                <a:latin typeface="Courier"/>
              </a:rPr>
              <a:t>)</a:t>
            </a:r>
          </a:p>
          <a:p>
            <a:pPr lvl="0" indent="0" marL="0">
              <a:buNone/>
            </a:pP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Exploring the Raw Data</a:t>
            </a:r>
          </a:p>
        </p:txBody>
      </p:sp>
      <p:sp>
        <p:nvSpPr>
          <p:cNvPr id="3" name="Content Placeholder 2"/>
          <p:cNvSpPr>
            <a:spLocks noGrp="1"/>
          </p:cNvSpPr>
          <p:nvPr>
            <p:ph idx="1" sz="half"/>
          </p:nvPr>
        </p:nvSpPr>
        <p:spPr/>
        <p:txBody>
          <a:bodyPr/>
          <a:lstStyle/>
          <a:p>
            <a:pPr lvl="0" indent="0" marL="0">
              <a:spcBef>
                <a:spcPts val="3000"/>
              </a:spcBef>
              <a:buNone/>
            </a:pPr>
            <a:r>
              <a:rPr b="1"/>
              <a:t>Initial Data Exploration</a:t>
            </a:r>
          </a:p>
          <a:p>
            <a:pPr lvl="0" indent="0" marL="0">
              <a:buNone/>
            </a:pPr>
            <a:r>
              <a:rPr/>
              <a:t>Before any analysis, we should </a:t>
            </a:r>
            <a:r>
              <a:rPr b="1"/>
              <a:t>always look at our data</a:t>
            </a:r>
            <a:r>
              <a:rPr/>
              <a:t>:</a:t>
            </a:r>
          </a:p>
          <a:p>
            <a:pPr lvl="0"/>
            <a:r>
              <a:rPr/>
              <a:t>Check for outliers</a:t>
            </a:r>
          </a:p>
          <a:p>
            <a:pPr lvl="0"/>
            <a:r>
              <a:rPr/>
              <a:t>Examine distributions</a:t>
            </a:r>
          </a:p>
          <a:p>
            <a:pPr lvl="0"/>
            <a:r>
              <a:rPr/>
              <a:t>Look for patterns by site</a:t>
            </a:r>
          </a:p>
          <a:p>
            <a:pPr lvl="0"/>
            <a:r>
              <a:rPr/>
              <a:t>Understand variable scales</a:t>
            </a:r>
          </a:p>
          <a:p>
            <a:pPr lvl="0" indent="0" marL="0">
              <a:buNone/>
            </a:pPr>
            <a:r>
              <a:rPr b="1"/>
              <a:t>Key observations</a:t>
            </a:r>
            <a:r>
              <a:rPr/>
              <a:t>:</a:t>
            </a:r>
          </a:p>
          <a:p>
            <a:pPr lvl="0"/>
            <a:r>
              <a:rPr/>
              <a:t>Variables measured in different units (mm vs. g)</a:t>
            </a:r>
          </a:p>
          <a:p>
            <a:pPr lvl="0"/>
            <a:r>
              <a:rPr/>
              <a:t>Different ranges: height (hundreds) vs. biomass (fractions)</a:t>
            </a:r>
          </a:p>
          <a:p>
            <a:pPr lvl="0"/>
            <a:r>
              <a:rPr/>
              <a:t>Need to standardize before PCA!</a:t>
            </a:r>
          </a:p>
        </p:txBody>
      </p:sp>
      <p:pic>
        <p:nvPicPr>
          <p:cNvPr descr="multivariate_statistics_lecture_files/figure-pptx/explore_data-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Pairwise PERMANOVA Comparisons</a:t>
            </a:r>
          </a:p>
        </p:txBody>
      </p:sp>
      <p:sp>
        <p:nvSpPr>
          <p:cNvPr id="3" name="Content Placeholder 2"/>
          <p:cNvSpPr>
            <a:spLocks noGrp="1"/>
          </p:cNvSpPr>
          <p:nvPr>
            <p:ph idx="1"/>
          </p:nvPr>
        </p:nvSpPr>
        <p:spPr/>
        <p:txBody>
          <a:bodyPr/>
          <a:lstStyle/>
          <a:p>
            <a:pPr lvl="0" indent="0">
              <a:buNone/>
            </a:pPr>
            <a:r>
              <a:rPr>
                <a:solidFill>
                  <a:srgbClr val="5E5E5E"/>
                </a:solidFill>
                <a:latin typeface="Courier"/>
              </a:rPr>
              <a:t># Pairwise comparisons between sites</a:t>
            </a:r>
            <a:br/>
            <a:r>
              <a:rPr>
                <a:solidFill>
                  <a:srgbClr val="003B4F"/>
                </a:solidFill>
                <a:latin typeface="Courier"/>
              </a:rPr>
              <a:t>pairwise_result &lt;- </a:t>
            </a:r>
            <a:r>
              <a:rPr>
                <a:solidFill>
                  <a:srgbClr val="4758AB"/>
                </a:solidFill>
                <a:latin typeface="Courier"/>
              </a:rPr>
              <a:t>pairwise.adonis2</a:t>
            </a:r>
            <a:r>
              <a:rPr>
                <a:solidFill>
                  <a:srgbClr val="003B4F"/>
                </a:solidFill>
                <a:latin typeface="Courier"/>
              </a:rPr>
              <a:t>(darl_scaled </a:t>
            </a:r>
            <a:r>
              <a:rPr>
                <a:solidFill>
                  <a:srgbClr val="5E5E5E"/>
                </a:solidFill>
                <a:latin typeface="Courier"/>
              </a:rPr>
              <a:t>~</a:t>
            </a:r>
            <a:r>
              <a:rPr>
                <a:solidFill>
                  <a:srgbClr val="003B4F"/>
                </a:solidFill>
                <a:latin typeface="Courier"/>
              </a:rPr>
              <a:t> site,</a:t>
            </a:r>
            <a:br/>
            <a:r>
              <a:rPr>
                <a:solidFill>
                  <a:srgbClr val="003B4F"/>
                </a:solidFill>
                <a:latin typeface="Courier"/>
              </a:rPr>
              <a:t>                                    </a:t>
            </a:r>
            <a:r>
              <a:rPr>
                <a:solidFill>
                  <a:srgbClr val="657422"/>
                </a:solidFill>
                <a:latin typeface="Courier"/>
              </a:rPr>
              <a:t>data =</a:t>
            </a:r>
            <a:r>
              <a:rPr>
                <a:solidFill>
                  <a:srgbClr val="003B4F"/>
                </a:solidFill>
                <a:latin typeface="Courier"/>
              </a:rPr>
              <a:t> darlingtonia,</a:t>
            </a:r>
            <a:br/>
            <a:r>
              <a:rPr>
                <a:solidFill>
                  <a:srgbClr val="003B4F"/>
                </a:solidFill>
                <a:latin typeface="Courier"/>
              </a:rPr>
              <a:t>                                    </a:t>
            </a:r>
            <a:r>
              <a:rPr>
                <a:solidFill>
                  <a:srgbClr val="657422"/>
                </a:solidFill>
                <a:latin typeface="Courier"/>
              </a:rPr>
              <a:t>method =</a:t>
            </a:r>
            <a:r>
              <a:rPr>
                <a:solidFill>
                  <a:srgbClr val="003B4F"/>
                </a:solidFill>
                <a:latin typeface="Courier"/>
              </a:rPr>
              <a:t> </a:t>
            </a:r>
            <a:r>
              <a:rPr>
                <a:solidFill>
                  <a:srgbClr val="20794D"/>
                </a:solidFill>
                <a:latin typeface="Courier"/>
              </a:rPr>
              <a:t>"euclidean"</a:t>
            </a:r>
            <a:r>
              <a:rPr>
                <a:solidFill>
                  <a:srgbClr val="003B4F"/>
                </a:solidFill>
                <a:latin typeface="Courier"/>
              </a:rPr>
              <a:t>,  </a:t>
            </a:r>
            <a:r>
              <a:rPr>
                <a:solidFill>
                  <a:srgbClr val="5E5E5E"/>
                </a:solidFill>
                <a:latin typeface="Courier"/>
              </a:rPr>
              <a:t># Add this!</a:t>
            </a:r>
            <a:br/>
            <a:r>
              <a:rPr>
                <a:solidFill>
                  <a:srgbClr val="003B4F"/>
                </a:solidFill>
                <a:latin typeface="Courier"/>
              </a:rPr>
              <a:t>                                    </a:t>
            </a:r>
            <a:r>
              <a:rPr>
                <a:solidFill>
                  <a:srgbClr val="657422"/>
                </a:solidFill>
                <a:latin typeface="Courier"/>
              </a:rPr>
              <a:t>p.adjust.m =</a:t>
            </a:r>
            <a:r>
              <a:rPr>
                <a:solidFill>
                  <a:srgbClr val="003B4F"/>
                </a:solidFill>
                <a:latin typeface="Courier"/>
              </a:rPr>
              <a:t> </a:t>
            </a:r>
            <a:r>
              <a:rPr>
                <a:solidFill>
                  <a:srgbClr val="20794D"/>
                </a:solidFill>
                <a:latin typeface="Courier"/>
              </a:rPr>
              <a:t>"bonferroni"</a:t>
            </a:r>
            <a:r>
              <a:rPr>
                <a:solidFill>
                  <a:srgbClr val="003B4F"/>
                </a:solidFill>
                <a:latin typeface="Courier"/>
              </a:rPr>
              <a:t>)</a:t>
            </a:r>
            <a:br/>
            <a:r>
              <a:rPr>
                <a:solidFill>
                  <a:srgbClr val="003B4F"/>
                </a:solidFill>
                <a:latin typeface="Courier"/>
              </a:rPr>
              <a:t>pairwise_result</a:t>
            </a:r>
            <a:br/>
            <a:r>
              <a:rPr i="1">
                <a:solidFill>
                  <a:srgbClr val="5E5E5E"/>
                </a:solidFill>
                <a:latin typeface="Courier"/>
              </a:rPr>
              <a:t>## $parent_call</a:t>
            </a:r>
            <a:br/>
            <a:r>
              <a:rPr i="1">
                <a:solidFill>
                  <a:srgbClr val="5E5E5E"/>
                </a:solidFill>
                <a:latin typeface="Courier"/>
              </a:rPr>
              <a:t>## [1] "darl_scaled ~ site , strata = Null , permutations 999"</a:t>
            </a:r>
            <a:br/>
            <a:r>
              <a:rPr i="1">
                <a:solidFill>
                  <a:srgbClr val="5E5E5E"/>
                </a:solidFill>
                <a:latin typeface="Courier"/>
              </a:rPr>
              <a:t>## </a:t>
            </a:r>
            <a:br/>
            <a:r>
              <a:rPr i="1">
                <a:solidFill>
                  <a:srgbClr val="5E5E5E"/>
                </a:solidFill>
                <a:latin typeface="Courier"/>
              </a:rPr>
              <a:t>## $TJH_vs_DG</a:t>
            </a:r>
            <a:br/>
            <a:r>
              <a:rPr i="1">
                <a:solidFill>
                  <a:srgbClr val="5E5E5E"/>
                </a:solidFill>
                <a:latin typeface="Courier"/>
              </a:rPr>
              <a:t>##          Df SumOfSqs      R2      F Pr(&gt;F)   </a:t>
            </a:r>
            <a:br/>
            <a:r>
              <a:rPr i="1">
                <a:solidFill>
                  <a:srgbClr val="5E5E5E"/>
                </a:solidFill>
                <a:latin typeface="Courier"/>
              </a:rPr>
              <a:t>## Model     1   32.602 0.10636 5.7128  0.002 **</a:t>
            </a:r>
            <a:br/>
            <a:r>
              <a:rPr i="1">
                <a:solidFill>
                  <a:srgbClr val="5E5E5E"/>
                </a:solidFill>
                <a:latin typeface="Courier"/>
              </a:rPr>
              <a:t>## Residual 48  273.930 0.89364                 </a:t>
            </a:r>
            <a:br/>
            <a:r>
              <a:rPr i="1">
                <a:solidFill>
                  <a:srgbClr val="5E5E5E"/>
                </a:solidFill>
                <a:latin typeface="Courier"/>
              </a:rPr>
              <a:t>## Total    49  306.532 1.00000                 </a:t>
            </a:r>
            <a:br/>
            <a:r>
              <a:rPr i="1">
                <a:solidFill>
                  <a:srgbClr val="5E5E5E"/>
                </a:solidFill>
                <a:latin typeface="Courier"/>
              </a:rPr>
              <a:t>## ---</a:t>
            </a:r>
            <a:br/>
            <a:r>
              <a:rPr i="1">
                <a:solidFill>
                  <a:srgbClr val="5E5E5E"/>
                </a:solidFill>
                <a:latin typeface="Courier"/>
              </a:rPr>
              <a:t>## Signif. codes:  0 '***' 0.001 '**' 0.01 '*' 0.05 '.' 0.1 ' ' 1</a:t>
            </a:r>
            <a:br/>
            <a:r>
              <a:rPr i="1">
                <a:solidFill>
                  <a:srgbClr val="5E5E5E"/>
                </a:solidFill>
                <a:latin typeface="Courier"/>
              </a:rPr>
              <a:t>## </a:t>
            </a:r>
            <a:br/>
            <a:r>
              <a:rPr i="1">
                <a:solidFill>
                  <a:srgbClr val="5E5E5E"/>
                </a:solidFill>
                <a:latin typeface="Courier"/>
              </a:rPr>
              <a:t>## $TJH_vs_LEH</a:t>
            </a:r>
            <a:br/>
            <a:r>
              <a:rPr i="1">
                <a:solidFill>
                  <a:srgbClr val="5E5E5E"/>
                </a:solidFill>
                <a:latin typeface="Courier"/>
              </a:rPr>
              <a:t>##          Df SumOfSqs      R2      F Pr(&gt;F)   </a:t>
            </a:r>
            <a:br/>
            <a:r>
              <a:rPr i="1">
                <a:solidFill>
                  <a:srgbClr val="5E5E5E"/>
                </a:solidFill>
                <a:latin typeface="Courier"/>
              </a:rPr>
              <a:t>## Model     1    47.72 0.10517 5.6414  0.002 **</a:t>
            </a:r>
            <a:br/>
            <a:r>
              <a:rPr i="1">
                <a:solidFill>
                  <a:srgbClr val="5E5E5E"/>
                </a:solidFill>
                <a:latin typeface="Courier"/>
              </a:rPr>
              <a:t>## Residual 48   406.06 0.89483                 </a:t>
            </a:r>
            <a:br/>
            <a:r>
              <a:rPr i="1">
                <a:solidFill>
                  <a:srgbClr val="5E5E5E"/>
                </a:solidFill>
                <a:latin typeface="Courier"/>
              </a:rPr>
              <a:t>## Total    49   453.78 1.00000                 </a:t>
            </a:r>
            <a:br/>
            <a:r>
              <a:rPr i="1">
                <a:solidFill>
                  <a:srgbClr val="5E5E5E"/>
                </a:solidFill>
                <a:latin typeface="Courier"/>
              </a:rPr>
              <a:t>## ---</a:t>
            </a:r>
            <a:br/>
            <a:r>
              <a:rPr i="1">
                <a:solidFill>
                  <a:srgbClr val="5E5E5E"/>
                </a:solidFill>
                <a:latin typeface="Courier"/>
              </a:rPr>
              <a:t>## Signif. codes:  0 '***' 0.001 '**' 0.01 '*' 0.05 '.' 0.1 ' ' 1</a:t>
            </a:r>
            <a:br/>
            <a:r>
              <a:rPr i="1">
                <a:solidFill>
                  <a:srgbClr val="5E5E5E"/>
                </a:solidFill>
                <a:latin typeface="Courier"/>
              </a:rPr>
              <a:t>## </a:t>
            </a:r>
            <a:br/>
            <a:r>
              <a:rPr i="1">
                <a:solidFill>
                  <a:srgbClr val="5E5E5E"/>
                </a:solidFill>
                <a:latin typeface="Courier"/>
              </a:rPr>
              <a:t>## $TJH_vs_HD</a:t>
            </a:r>
            <a:br/>
            <a:r>
              <a:rPr i="1">
                <a:solidFill>
                  <a:srgbClr val="5E5E5E"/>
                </a:solidFill>
                <a:latin typeface="Courier"/>
              </a:rPr>
              <a:t>##          Df SumOfSqs      R2      F Pr(&gt;F)    </a:t>
            </a:r>
            <a:br/>
            <a:r>
              <a:rPr i="1">
                <a:solidFill>
                  <a:srgbClr val="5E5E5E"/>
                </a:solidFill>
                <a:latin typeface="Courier"/>
              </a:rPr>
              <a:t>## Model     1   69.308 0.25135 11.751  0.001 ***</a:t>
            </a:r>
            <a:br/>
            <a:r>
              <a:rPr i="1">
                <a:solidFill>
                  <a:srgbClr val="5E5E5E"/>
                </a:solidFill>
                <a:latin typeface="Courier"/>
              </a:rPr>
              <a:t>## Residual 35  206.432 0.74865                  </a:t>
            </a:r>
            <a:br/>
            <a:r>
              <a:rPr i="1">
                <a:solidFill>
                  <a:srgbClr val="5E5E5E"/>
                </a:solidFill>
                <a:latin typeface="Courier"/>
              </a:rPr>
              <a:t>## Total    36  275.740 1.00000                  </a:t>
            </a:r>
            <a:br/>
            <a:r>
              <a:rPr i="1">
                <a:solidFill>
                  <a:srgbClr val="5E5E5E"/>
                </a:solidFill>
                <a:latin typeface="Courier"/>
              </a:rPr>
              <a:t>## ---</a:t>
            </a:r>
            <a:br/>
            <a:r>
              <a:rPr i="1">
                <a:solidFill>
                  <a:srgbClr val="5E5E5E"/>
                </a:solidFill>
                <a:latin typeface="Courier"/>
              </a:rPr>
              <a:t>## Signif. codes:  0 '***' 0.001 '**' 0.01 '*' 0.05 '.' 0.1 ' ' 1</a:t>
            </a:r>
            <a:br/>
            <a:r>
              <a:rPr i="1">
                <a:solidFill>
                  <a:srgbClr val="5E5E5E"/>
                </a:solidFill>
                <a:latin typeface="Courier"/>
              </a:rPr>
              <a:t>## </a:t>
            </a:r>
            <a:br/>
            <a:r>
              <a:rPr i="1">
                <a:solidFill>
                  <a:srgbClr val="5E5E5E"/>
                </a:solidFill>
                <a:latin typeface="Courier"/>
              </a:rPr>
              <a:t>## $DG_vs_LEH</a:t>
            </a:r>
            <a:br/>
            <a:r>
              <a:rPr i="1">
                <a:solidFill>
                  <a:srgbClr val="5E5E5E"/>
                </a:solidFill>
                <a:latin typeface="Courier"/>
              </a:rPr>
              <a:t>##          Df SumOfSqs      R2      F Pr(&gt;F)  </a:t>
            </a:r>
            <a:br/>
            <a:r>
              <a:rPr i="1">
                <a:solidFill>
                  <a:srgbClr val="5E5E5E"/>
                </a:solidFill>
                <a:latin typeface="Courier"/>
              </a:rPr>
              <a:t>## Model     1    26.24 0.06493 3.3333  0.011 *</a:t>
            </a:r>
            <a:br/>
            <a:r>
              <a:rPr i="1">
                <a:solidFill>
                  <a:srgbClr val="5E5E5E"/>
                </a:solidFill>
                <a:latin typeface="Courier"/>
              </a:rPr>
              <a:t>## Residual 48   377.85 0.93507                </a:t>
            </a:r>
            <a:br/>
            <a:r>
              <a:rPr i="1">
                <a:solidFill>
                  <a:srgbClr val="5E5E5E"/>
                </a:solidFill>
                <a:latin typeface="Courier"/>
              </a:rPr>
              <a:t>## Total    49   404.09 1.00000                </a:t>
            </a:r>
            <a:br/>
            <a:r>
              <a:rPr i="1">
                <a:solidFill>
                  <a:srgbClr val="5E5E5E"/>
                </a:solidFill>
                <a:latin typeface="Courier"/>
              </a:rPr>
              <a:t>## ---</a:t>
            </a:r>
            <a:br/>
            <a:r>
              <a:rPr i="1">
                <a:solidFill>
                  <a:srgbClr val="5E5E5E"/>
                </a:solidFill>
                <a:latin typeface="Courier"/>
              </a:rPr>
              <a:t>## Signif. codes:  0 '***' 0.001 '**' 0.01 '*' 0.05 '.' 0.1 ' ' 1</a:t>
            </a:r>
            <a:br/>
            <a:r>
              <a:rPr i="1">
                <a:solidFill>
                  <a:srgbClr val="5E5E5E"/>
                </a:solidFill>
                <a:latin typeface="Courier"/>
              </a:rPr>
              <a:t>## </a:t>
            </a:r>
            <a:br/>
            <a:r>
              <a:rPr i="1">
                <a:solidFill>
                  <a:srgbClr val="5E5E5E"/>
                </a:solidFill>
                <a:latin typeface="Courier"/>
              </a:rPr>
              <a:t>## $DG_vs_HD</a:t>
            </a:r>
            <a:br/>
            <a:r>
              <a:rPr i="1">
                <a:solidFill>
                  <a:srgbClr val="5E5E5E"/>
                </a:solidFill>
                <a:latin typeface="Courier"/>
              </a:rPr>
              <a:t>##          Df SumOfSqs      R2      F Pr(&gt;F)    </a:t>
            </a:r>
            <a:br/>
            <a:r>
              <a:rPr i="1">
                <a:solidFill>
                  <a:srgbClr val="5E5E5E"/>
                </a:solidFill>
                <a:latin typeface="Courier"/>
              </a:rPr>
              <a:t>## Model     1   131.09 0.42382 25.745  0.001 ***</a:t>
            </a:r>
            <a:br/>
            <a:r>
              <a:rPr i="1">
                <a:solidFill>
                  <a:srgbClr val="5E5E5E"/>
                </a:solidFill>
                <a:latin typeface="Courier"/>
              </a:rPr>
              <a:t>## Residual 35   178.22 0.57618                  </a:t>
            </a:r>
            <a:br/>
            <a:r>
              <a:rPr i="1">
                <a:solidFill>
                  <a:srgbClr val="5E5E5E"/>
                </a:solidFill>
                <a:latin typeface="Courier"/>
              </a:rPr>
              <a:t>## Total    36   309.31 1.00000                  </a:t>
            </a:r>
            <a:br/>
            <a:r>
              <a:rPr i="1">
                <a:solidFill>
                  <a:srgbClr val="5E5E5E"/>
                </a:solidFill>
                <a:latin typeface="Courier"/>
              </a:rPr>
              <a:t>## ---</a:t>
            </a:r>
            <a:br/>
            <a:r>
              <a:rPr i="1">
                <a:solidFill>
                  <a:srgbClr val="5E5E5E"/>
                </a:solidFill>
                <a:latin typeface="Courier"/>
              </a:rPr>
              <a:t>## Signif. codes:  0 '***' 0.001 '**' 0.01 '*' 0.05 '.' 0.1 ' ' 1</a:t>
            </a:r>
            <a:br/>
            <a:r>
              <a:rPr i="1">
                <a:solidFill>
                  <a:srgbClr val="5E5E5E"/>
                </a:solidFill>
                <a:latin typeface="Courier"/>
              </a:rPr>
              <a:t>## </a:t>
            </a:r>
            <a:br/>
            <a:r>
              <a:rPr i="1">
                <a:solidFill>
                  <a:srgbClr val="5E5E5E"/>
                </a:solidFill>
                <a:latin typeface="Courier"/>
              </a:rPr>
              <a:t>## $LEH_vs_HD</a:t>
            </a:r>
            <a:br/>
            <a:r>
              <a:rPr i="1">
                <a:solidFill>
                  <a:srgbClr val="5E5E5E"/>
                </a:solidFill>
                <a:latin typeface="Courier"/>
              </a:rPr>
              <a:t>##          Df SumOfSqs     R2      F Pr(&gt;F)    </a:t>
            </a:r>
            <a:br/>
            <a:r>
              <a:rPr i="1">
                <a:solidFill>
                  <a:srgbClr val="5E5E5E"/>
                </a:solidFill>
                <a:latin typeface="Courier"/>
              </a:rPr>
              <a:t>## Model     1   101.69 0.2468 11.468  0.001 ***</a:t>
            </a:r>
            <a:br/>
            <a:r>
              <a:rPr i="1">
                <a:solidFill>
                  <a:srgbClr val="5E5E5E"/>
                </a:solidFill>
                <a:latin typeface="Courier"/>
              </a:rPr>
              <a:t>## Residual 35   310.35 0.7532                  </a:t>
            </a:r>
            <a:br/>
            <a:r>
              <a:rPr i="1">
                <a:solidFill>
                  <a:srgbClr val="5E5E5E"/>
                </a:solidFill>
                <a:latin typeface="Courier"/>
              </a:rPr>
              <a:t>## Total    36   412.04 1.0000                  </a:t>
            </a:r>
            <a:br/>
            <a:r>
              <a:rPr i="1">
                <a:solidFill>
                  <a:srgbClr val="5E5E5E"/>
                </a:solidFill>
                <a:latin typeface="Courier"/>
              </a:rPr>
              <a:t>## ---</a:t>
            </a:r>
            <a:br/>
            <a:r>
              <a:rPr i="1">
                <a:solidFill>
                  <a:srgbClr val="5E5E5E"/>
                </a:solidFill>
                <a:latin typeface="Courier"/>
              </a:rPr>
              <a:t>## Signif. codes:  0 '***' 0.001 '**' 0.01 '*' 0.05 '.' 0.1 ' ' 1</a:t>
            </a:r>
            <a:br/>
            <a:r>
              <a:rPr i="1">
                <a:solidFill>
                  <a:srgbClr val="5E5E5E"/>
                </a:solidFill>
                <a:latin typeface="Courier"/>
              </a:rPr>
              <a:t>## </a:t>
            </a:r>
            <a:br/>
            <a:r>
              <a:rPr i="1">
                <a:solidFill>
                  <a:srgbClr val="5E5E5E"/>
                </a:solidFill>
                <a:latin typeface="Courier"/>
              </a:rPr>
              <a:t>## attr(,"class")</a:t>
            </a:r>
            <a:br/>
            <a:r>
              <a:rPr i="1">
                <a:solidFill>
                  <a:srgbClr val="5E5E5E"/>
                </a:solidFill>
                <a:latin typeface="Courier"/>
              </a:rPr>
              <a:t>## [1] "pwadstrata" "list"</a:t>
            </a:r>
          </a:p>
        </p:txBody>
      </p:sp>
    </p:spTree>
  </p:cSl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Pairwise MANOVA-Based Comparisons</a:t>
            </a:r>
          </a:p>
        </p:txBody>
      </p:sp>
      <p:sp>
        <p:nvSpPr>
          <p:cNvPr id="3" name="Content Placeholder 2"/>
          <p:cNvSpPr>
            <a:spLocks noGrp="1"/>
          </p:cNvSpPr>
          <p:nvPr>
            <p:ph idx="1"/>
          </p:nvPr>
        </p:nvSpPr>
        <p:spPr/>
        <p:txBody>
          <a:bodyPr/>
          <a:lstStyle/>
          <a:p>
            <a:pPr lvl="0" indent="0">
              <a:buNone/>
            </a:pPr>
            <a:r>
              <a:rPr>
                <a:solidFill>
                  <a:srgbClr val="5E5E5E"/>
                </a:solidFill>
                <a:latin typeface="Courier"/>
              </a:rPr>
              <a:t># install.packages("RVAideMemoire")</a:t>
            </a:r>
            <a:br/>
            <a:r>
              <a:rPr>
                <a:solidFill>
                  <a:srgbClr val="4758AB"/>
                </a:solidFill>
                <a:latin typeface="Courier"/>
              </a:rPr>
              <a:t>library</a:t>
            </a:r>
            <a:r>
              <a:rPr>
                <a:solidFill>
                  <a:srgbClr val="003B4F"/>
                </a:solidFill>
                <a:latin typeface="Courier"/>
              </a:rPr>
              <a:t>(RVAideMemoire)</a:t>
            </a:r>
            <a:br/>
            <a:br/>
            <a:r>
              <a:rPr>
                <a:solidFill>
                  <a:srgbClr val="5E5E5E"/>
                </a:solidFill>
                <a:latin typeface="Courier"/>
              </a:rPr>
              <a:t># Pairwise PERMANOVA</a:t>
            </a:r>
            <a:br/>
            <a:r>
              <a:rPr>
                <a:solidFill>
                  <a:srgbClr val="4758AB"/>
                </a:solidFill>
                <a:latin typeface="Courier"/>
              </a:rPr>
              <a:t>pairwise.perm.manova</a:t>
            </a:r>
            <a:r>
              <a:rPr>
                <a:solidFill>
                  <a:srgbClr val="003B4F"/>
                </a:solidFill>
                <a:latin typeface="Courier"/>
              </a:rPr>
              <a:t>(</a:t>
            </a:r>
            <a:r>
              <a:rPr>
                <a:solidFill>
                  <a:srgbClr val="4758AB"/>
                </a:solidFill>
                <a:latin typeface="Courier"/>
              </a:rPr>
              <a:t>vegdist</a:t>
            </a:r>
            <a:r>
              <a:rPr>
                <a:solidFill>
                  <a:srgbClr val="003B4F"/>
                </a:solidFill>
                <a:latin typeface="Courier"/>
              </a:rPr>
              <a:t>(darl_scaled, </a:t>
            </a:r>
            <a:r>
              <a:rPr>
                <a:solidFill>
                  <a:srgbClr val="657422"/>
                </a:solidFill>
                <a:latin typeface="Courier"/>
              </a:rPr>
              <a:t>method =</a:t>
            </a:r>
            <a:r>
              <a:rPr>
                <a:solidFill>
                  <a:srgbClr val="003B4F"/>
                </a:solidFill>
                <a:latin typeface="Courier"/>
              </a:rPr>
              <a:t> </a:t>
            </a:r>
            <a:r>
              <a:rPr>
                <a:solidFill>
                  <a:srgbClr val="20794D"/>
                </a:solidFill>
                <a:latin typeface="Courier"/>
              </a:rPr>
              <a:t>"euclidean"</a:t>
            </a:r>
            <a:r>
              <a:rPr>
                <a:solidFill>
                  <a:srgbClr val="003B4F"/>
                </a:solidFill>
                <a:latin typeface="Courier"/>
              </a:rPr>
              <a:t>),</a:t>
            </a:r>
            <a:br/>
            <a:r>
              <a:rPr>
                <a:solidFill>
                  <a:srgbClr val="003B4F"/>
                </a:solidFill>
                <a:latin typeface="Courier"/>
              </a:rPr>
              <a:t>                     darlingtonia</a:t>
            </a:r>
            <a:r>
              <a:rPr>
                <a:solidFill>
                  <a:srgbClr val="5E5E5E"/>
                </a:solidFill>
                <a:latin typeface="Courier"/>
              </a:rPr>
              <a:t>$</a:t>
            </a:r>
            <a:r>
              <a:rPr>
                <a:solidFill>
                  <a:srgbClr val="003B4F"/>
                </a:solidFill>
                <a:latin typeface="Courier"/>
              </a:rPr>
              <a:t>site,</a:t>
            </a:r>
            <a:br/>
            <a:r>
              <a:rPr>
                <a:solidFill>
                  <a:srgbClr val="003B4F"/>
                </a:solidFill>
                <a:latin typeface="Courier"/>
              </a:rPr>
              <a:t>                     </a:t>
            </a:r>
            <a:r>
              <a:rPr>
                <a:solidFill>
                  <a:srgbClr val="657422"/>
                </a:solidFill>
                <a:latin typeface="Courier"/>
              </a:rPr>
              <a:t>test =</a:t>
            </a:r>
            <a:r>
              <a:rPr>
                <a:solidFill>
                  <a:srgbClr val="003B4F"/>
                </a:solidFill>
                <a:latin typeface="Courier"/>
              </a:rPr>
              <a:t> </a:t>
            </a:r>
            <a:r>
              <a:rPr>
                <a:solidFill>
                  <a:srgbClr val="20794D"/>
                </a:solidFill>
                <a:latin typeface="Courier"/>
              </a:rPr>
              <a:t>"Wilks"</a:t>
            </a:r>
            <a:r>
              <a:rPr>
                <a:solidFill>
                  <a:srgbClr val="003B4F"/>
                </a:solidFill>
                <a:latin typeface="Courier"/>
              </a:rPr>
              <a:t>,</a:t>
            </a:r>
            <a:br/>
            <a:r>
              <a:rPr>
                <a:solidFill>
                  <a:srgbClr val="003B4F"/>
                </a:solidFill>
                <a:latin typeface="Courier"/>
              </a:rPr>
              <a:t>                     </a:t>
            </a:r>
            <a:r>
              <a:rPr>
                <a:solidFill>
                  <a:srgbClr val="657422"/>
                </a:solidFill>
                <a:latin typeface="Courier"/>
              </a:rPr>
              <a:t>nperm =</a:t>
            </a:r>
            <a:r>
              <a:rPr>
                <a:solidFill>
                  <a:srgbClr val="003B4F"/>
                </a:solidFill>
                <a:latin typeface="Courier"/>
              </a:rPr>
              <a:t> </a:t>
            </a:r>
            <a:r>
              <a:rPr>
                <a:solidFill>
                  <a:srgbClr val="AD0000"/>
                </a:solidFill>
                <a:latin typeface="Courier"/>
              </a:rPr>
              <a:t>999</a:t>
            </a:r>
            <a:r>
              <a:rPr>
                <a:solidFill>
                  <a:srgbClr val="003B4F"/>
                </a:solidFill>
                <a:latin typeface="Courier"/>
              </a:rPr>
              <a:t>,</a:t>
            </a:r>
            <a:br/>
            <a:r>
              <a:rPr>
                <a:solidFill>
                  <a:srgbClr val="003B4F"/>
                </a:solidFill>
                <a:latin typeface="Courier"/>
              </a:rPr>
              <a:t>                     </a:t>
            </a:r>
            <a:r>
              <a:rPr>
                <a:solidFill>
                  <a:srgbClr val="657422"/>
                </a:solidFill>
                <a:latin typeface="Courier"/>
              </a:rPr>
              <a:t>p.method =</a:t>
            </a:r>
            <a:r>
              <a:rPr>
                <a:solidFill>
                  <a:srgbClr val="003B4F"/>
                </a:solidFill>
                <a:latin typeface="Courier"/>
              </a:rPr>
              <a:t> </a:t>
            </a:r>
            <a:r>
              <a:rPr>
                <a:solidFill>
                  <a:srgbClr val="20794D"/>
                </a:solidFill>
                <a:latin typeface="Courier"/>
              </a:rPr>
              <a:t>"bonferroni"</a:t>
            </a:r>
            <a:r>
              <a:rPr>
                <a:solidFill>
                  <a:srgbClr val="003B4F"/>
                </a:solidFill>
                <a:latin typeface="Courier"/>
              </a:rPr>
              <a:t>)</a:t>
            </a:r>
            <a:br/>
            <a:r>
              <a:rPr i="1">
                <a:solidFill>
                  <a:srgbClr val="5E5E5E"/>
                </a:solidFill>
                <a:latin typeface="Courier"/>
              </a:rPr>
              <a:t>## </a:t>
            </a:r>
            <a:br/>
            <a:r>
              <a:rPr i="1">
                <a:solidFill>
                  <a:srgbClr val="5E5E5E"/>
                </a:solidFill>
                <a:latin typeface="Courier"/>
              </a:rPr>
              <a:t>##  Pairwise comparisons using permutation MANOVAs on a distance matrix </a:t>
            </a:r>
            <a:br/>
            <a:r>
              <a:rPr i="1">
                <a:solidFill>
                  <a:srgbClr val="5E5E5E"/>
                </a:solidFill>
                <a:latin typeface="Courier"/>
              </a:rPr>
              <a:t>## </a:t>
            </a:r>
            <a:br/>
            <a:r>
              <a:rPr i="1">
                <a:solidFill>
                  <a:srgbClr val="5E5E5E"/>
                </a:solidFill>
                <a:latin typeface="Courier"/>
              </a:rPr>
              <a:t>## data:  vegdist(darl_scaled, method = "euclidean") by darlingtonia$site</a:t>
            </a:r>
            <a:br/>
            <a:r>
              <a:rPr i="1">
                <a:solidFill>
                  <a:srgbClr val="5E5E5E"/>
                </a:solidFill>
                <a:latin typeface="Courier"/>
              </a:rPr>
              <a:t>## 999 permutations </a:t>
            </a:r>
            <a:br/>
            <a:r>
              <a:rPr i="1">
                <a:solidFill>
                  <a:srgbClr val="5E5E5E"/>
                </a:solidFill>
                <a:latin typeface="Courier"/>
              </a:rPr>
              <a:t>## </a:t>
            </a:r>
            <a:br/>
            <a:r>
              <a:rPr i="1">
                <a:solidFill>
                  <a:srgbClr val="5E5E5E"/>
                </a:solidFill>
                <a:latin typeface="Courier"/>
              </a:rPr>
              <a:t>##     DG    HD    LEH  </a:t>
            </a:r>
            <a:br/>
            <a:r>
              <a:rPr i="1">
                <a:solidFill>
                  <a:srgbClr val="5E5E5E"/>
                </a:solidFill>
                <a:latin typeface="Courier"/>
              </a:rPr>
              <a:t>## HD  0.006 -     -    </a:t>
            </a:r>
            <a:br/>
            <a:r>
              <a:rPr i="1">
                <a:solidFill>
                  <a:srgbClr val="5E5E5E"/>
                </a:solidFill>
                <a:latin typeface="Courier"/>
              </a:rPr>
              <a:t>## LEH 0.114 0.006 -    </a:t>
            </a:r>
            <a:br/>
            <a:r>
              <a:rPr i="1">
                <a:solidFill>
                  <a:srgbClr val="5E5E5E"/>
                </a:solidFill>
                <a:latin typeface="Courier"/>
              </a:rPr>
              <a:t>## TJH 0.006 0.006 0.024</a:t>
            </a:r>
            <a:br/>
            <a:r>
              <a:rPr i="1">
                <a:solidFill>
                  <a:srgbClr val="5E5E5E"/>
                </a:solidFill>
                <a:latin typeface="Courier"/>
              </a:rPr>
              <a:t>## </a:t>
            </a:r>
            <a:br/>
            <a:r>
              <a:rPr i="1">
                <a:solidFill>
                  <a:srgbClr val="5E5E5E"/>
                </a:solidFill>
                <a:latin typeface="Courier"/>
              </a:rPr>
              <a:t>## P value adjustment method: bonferroni</a:t>
            </a:r>
          </a:p>
        </p:txBody>
      </p:sp>
    </p:spTree>
  </p:cSl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Comparing the Pairwise Test Results</a:t>
            </a:r>
          </a:p>
        </p:txBody>
      </p:sp>
      <p:sp>
        <p:nvSpPr>
          <p:cNvPr id="3" name="Content Placeholder 2"/>
          <p:cNvSpPr>
            <a:spLocks noGrp="1"/>
          </p:cNvSpPr>
          <p:nvPr>
            <p:ph idx="1"/>
          </p:nvPr>
        </p:nvSpPr>
        <p:spPr/>
        <p:txBody>
          <a:bodyPr/>
          <a:lstStyle/>
          <a:p>
            <a:pPr lvl="0" indent="0" marL="0">
              <a:buNone/>
            </a:pPr>
            <a:r>
              <a:rPr/>
              <a:t>These results come from different statistical tests being used:</a:t>
            </a:r>
          </a:p>
          <a:p>
            <a:pPr lvl="0" indent="0" marL="0">
              <a:buNone/>
            </a:pPr>
            <a:r>
              <a:rPr b="1"/>
              <a:t>1. </a:t>
            </a:r>
            <a:r>
              <a:rPr b="1">
                <a:latin typeface="Courier"/>
              </a:rPr>
              <a:t>pairwise.adonis2()</a:t>
            </a:r>
            <a:r>
              <a:rPr b="1"/>
              <a:t> — PERMANOVA on subsets</a:t>
            </a:r>
          </a:p>
          <a:p>
            <a:pPr lvl="0"/>
            <a:r>
              <a:rPr b="1"/>
              <a:t>What it does</a:t>
            </a:r>
            <a:r>
              <a:rPr/>
              <a:t>: For each pair, it subsets the data to just those 2 sites and runs a separate PERMANOVA.</a:t>
            </a:r>
          </a:p>
          <a:p>
            <a:pPr lvl="0"/>
            <a:r>
              <a:rPr b="1"/>
              <a:t>Results</a:t>
            </a:r>
            <a:r>
              <a:rPr/>
              <a:t>: All p-values ≤ 0.016 (5 of 6 are p = 0.001).</a:t>
            </a:r>
          </a:p>
          <a:p>
            <a:pPr lvl="0"/>
            <a:r>
              <a:rPr b="1"/>
              <a:t>Interpretation</a:t>
            </a:r>
            <a:r>
              <a:rPr/>
              <a:t>: Tests if centroids (mean positions) differ between site pairs.</a:t>
            </a:r>
          </a:p>
          <a:p>
            <a:pPr lvl="0" indent="0" marL="0">
              <a:buNone/>
            </a:pPr>
            <a:r>
              <a:rPr b="1"/>
              <a:t>2. </a:t>
            </a:r>
            <a:r>
              <a:rPr b="1">
                <a:latin typeface="Courier"/>
              </a:rPr>
              <a:t>pairwise.perm.manova()</a:t>
            </a:r>
            <a:r>
              <a:rPr b="1"/>
              <a:t> — a different test entirely</a:t>
            </a:r>
          </a:p>
          <a:p>
            <a:pPr lvl="0"/>
            <a:r>
              <a:rPr b="1"/>
              <a:t>What it does</a:t>
            </a:r>
            <a:r>
              <a:rPr/>
              <a:t>: Uses a MANOVA-based approach with permutations on the full distance matrix.</a:t>
            </a:r>
          </a:p>
          <a:p>
            <a:pPr lvl="0"/>
            <a:r>
              <a:rPr b="1"/>
              <a:t>Results</a:t>
            </a:r>
            <a:r>
              <a:rPr/>
              <a:t>: More conservative — DG vs LEH now p = 0.078 (not significant).</a:t>
            </a:r>
          </a:p>
          <a:p>
            <a:pPr lvl="0"/>
            <a:r>
              <a:rPr b="1"/>
              <a:t>Interpretation</a:t>
            </a:r>
            <a:r>
              <a:rPr/>
              <a:t>: Also tests centroid differences but uses a different statistical framework.</a:t>
            </a:r>
          </a:p>
          <a:p>
            <a:pPr lvl="0" indent="0" marL="0">
              <a:buNone/>
            </a:pPr>
            <a:r>
              <a:rPr b="1"/>
              <a:t>Why the differences matter — both are Location (Centroid) tests:</a:t>
            </a:r>
          </a:p>
          <a:p>
            <a:pPr lvl="0" indent="0" marL="0">
              <a:buNone/>
            </a:pPr>
            <a:r>
              <a:rPr>
                <a:latin typeface="Courier"/>
              </a:rPr>
              <a:t>pairwise.adonis2()</a:t>
            </a:r>
            <a:r>
              <a:rPr/>
              <a:t> and </a:t>
            </a:r>
            <a:r>
              <a:rPr>
                <a:latin typeface="Courier"/>
              </a:rPr>
              <a:t>pairwise.perm.manova()</a:t>
            </a:r>
            <a:r>
              <a:rPr/>
              <a:t> both test if site means differ. They give slightly different p-values due to different algorithms, but similar conclusions. Use these to answer: “Are sites morphologically different?”</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Problem of Different Scales</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spcBef>
                    <a:spcPts val="3000"/>
                  </a:spcBef>
                  <a:buNone/>
                </a:pPr>
                <a:r>
                  <a:rPr b="1"/>
                  <a:t>Why Standardization Matters</a:t>
                </a:r>
              </a:p>
              <a:p>
                <a:pPr lvl="0"/>
                <a:r>
                  <a:rPr b="1"/>
                  <a:t>Without standardization</a:t>
                </a:r>
                <a:r>
                  <a:rPr/>
                  <a:t>:</a:t>
                </a:r>
              </a:p>
              <a:p>
                <a:pPr lvl="1"/>
                <a:r>
                  <a:rPr/>
                  <a:t>Variables with larger values (like height in mm) would dominate the analysis over variables with smaller values (like biomass in g).</a:t>
                </a:r>
              </a:p>
              <a:p>
                <a:pPr lvl="0"/>
                <a:r>
                  <a:rPr b="1"/>
                  <a:t>Example from data</a:t>
                </a:r>
                <a:r>
                  <a:rPr/>
                  <a:t>:</a:t>
                </a:r>
              </a:p>
              <a:p>
                <a:pPr lvl="1"/>
                <a:r>
                  <a:rPr/>
                  <a:t>Height: mean ≈ 600 mm, range 322-845 mm -</a:t>
                </a:r>
              </a:p>
              <a:p>
                <a:pPr lvl="1"/>
                <a:r>
                  <a:rPr/>
                  <a:t>Wing mass: mean ≈ 0.16 g, range 0.02-5.00 g</a:t>
                </a:r>
              </a:p>
              <a:p>
                <a:pPr lvl="0"/>
                <a:r>
                  <a:rPr/>
                  <a:t>calculated distances without standardizing, height would have 1000× more influence than wing mass!</a:t>
                </a:r>
              </a:p>
              <a:p>
                <a:pPr lvl="0"/>
                <a:r>
                  <a:rPr b="1"/>
                  <a:t>Solution: Z-score standardization</a:t>
                </a:r>
              </a:p>
              <a:p>
                <a:pPr lvl="1"/>
                <a14:m>
                  <m:oMath xmlns:m="http://schemas.openxmlformats.org/officeDocument/2006/math">
                    <m:r>
                      <m:t>Z</m:t>
                    </m:r>
                    <m:r>
                      <m:rPr>
                        <m:sty m:val="p"/>
                      </m:rPr>
                      <m:t>=</m:t>
                    </m:r>
                    <m:f>
                      <m:fPr>
                        <m:type m:val="bar"/>
                      </m:fPr>
                      <m:num>
                        <m:r>
                          <m:rPr>
                            <m:sty m:val="p"/>
                          </m:rPr>
                          <m:t>(</m:t>
                        </m:r>
                        <m:sSub>
                          <m:e>
                            <m:r>
                              <m:t>Y</m:t>
                            </m:r>
                          </m:e>
                          <m:sub>
                            <m:r>
                              <m:t>i</m:t>
                            </m:r>
                          </m:sub>
                        </m:sSub>
                        <m:r>
                          <m:rPr>
                            <m:sty m:val="p"/>
                          </m:rPr>
                          <m:t>−</m:t>
                        </m:r>
                        <m:acc>
                          <m:accPr>
                            <m:chr m:val="‾"/>
                          </m:accPr>
                          <m:e>
                            <m:r>
                              <m:t>Y</m:t>
                            </m:r>
                          </m:e>
                        </m:acc>
                        <m:r>
                          <m:rPr>
                            <m:sty m:val="p"/>
                          </m:rPr>
                          <m:t>)</m:t>
                        </m:r>
                      </m:num>
                      <m:den>
                        <m:r>
                          <m:t>s</m:t>
                        </m:r>
                      </m:den>
                    </m:f>
                  </m:oMath>
                </a14:m>
              </a:p>
              <a:p>
                <a:pPr lvl="0"/>
                <a:r>
                  <a:rPr/>
                  <a:t>transforms each variable to:</a:t>
                </a:r>
              </a:p>
              <a:p>
                <a:pPr lvl="1"/>
                <a:r>
                  <a:rPr/>
                  <a:t>Mean = 0</a:t>
                </a:r>
              </a:p>
              <a:p>
                <a:pPr lvl="1"/>
                <a:r>
                  <a:rPr/>
                  <a:t>Standard deviation = 1</a:t>
                </a:r>
              </a:p>
              <a:p>
                <a:pPr lvl="1"/>
                <a:r>
                  <a:rPr/>
                  <a:t>Units: “standard deviations from the mean”</a:t>
                </a:r>
              </a:p>
            </p:txBody>
          </p:sp>
        </mc:Choice>
      </mc:AlternateContent>
      <p:sp>
        <p:nvSpPr>
          <p:cNvPr id="4" name="Content Placeholder 3"/>
          <p:cNvSpPr>
            <a:spLocks noGrp="1"/>
          </p:cNvSpPr>
          <p:nvPr>
            <p:ph idx="2" sz="half"/>
          </p:nvPr>
        </p:nvSpPr>
        <p:spPr/>
        <p:txBody>
          <a:bodyPr/>
          <a:lstStyle/>
          <a:p>
            <a:pPr lvl="0"/>
            <a:r>
              <a:rPr b="1"/>
              <a:t>Before standardization:</a:t>
            </a:r>
            <a:r>
              <a:rPr/>
              <a:t> - Height dominates (larger scale)</a:t>
            </a:r>
          </a:p>
          <a:p>
            <a:pPr lvl="0"/>
            <a:r>
              <a:rPr b="1"/>
              <a:t>After standardization:</a:t>
            </a:r>
          </a:p>
          <a:p>
            <a:pPr lvl="1"/>
            <a:r>
              <a:rPr/>
              <a:t>All variables contribute equally</a:t>
            </a:r>
          </a:p>
          <a:p>
            <a:pPr lvl="1"/>
            <a:r>
              <a:rPr/>
              <a:t>Measured in “standard deviations”</a:t>
            </a:r>
          </a:p>
          <a:p>
            <a:pPr lvl="0" indent="0">
              <a:buNone/>
            </a:pPr>
            <a:r>
              <a:rPr>
                <a:solidFill>
                  <a:srgbClr val="5E5E5E"/>
                </a:solidFill>
                <a:latin typeface="Courier"/>
              </a:rPr>
              <a:t># Example: standardize height</a:t>
            </a:r>
            <a:br/>
            <a:r>
              <a:rPr>
                <a:solidFill>
                  <a:srgbClr val="003B4F"/>
                </a:solidFill>
                <a:latin typeface="Courier"/>
              </a:rPr>
              <a:t>darlingtonia </a:t>
            </a:r>
            <a:r>
              <a:rPr>
                <a:solidFill>
                  <a:srgbClr val="5E5E5E"/>
                </a:solidFill>
                <a:latin typeface="Courier"/>
              </a:rPr>
              <a:t>%&gt;%</a:t>
            </a:r>
            <a:br/>
            <a:r>
              <a:rPr>
                <a:solidFill>
                  <a:srgbClr val="003B4F"/>
                </a:solidFill>
                <a:latin typeface="Courier"/>
              </a:rPr>
              <a:t>  </a:t>
            </a:r>
            <a:r>
              <a:rPr>
                <a:solidFill>
                  <a:srgbClr val="4758AB"/>
                </a:solidFill>
                <a:latin typeface="Courier"/>
              </a:rPr>
              <a:t>summarize</a:t>
            </a:r>
            <a:r>
              <a:rPr>
                <a:solidFill>
                  <a:srgbClr val="003B4F"/>
                </a:solidFill>
                <a:latin typeface="Courier"/>
              </a:rPr>
              <a:t>(</a:t>
            </a:r>
            <a:br/>
            <a:r>
              <a:rPr>
                <a:solidFill>
                  <a:srgbClr val="003B4F"/>
                </a:solidFill>
                <a:latin typeface="Courier"/>
              </a:rPr>
              <a:t>    </a:t>
            </a:r>
            <a:r>
              <a:rPr>
                <a:solidFill>
                  <a:srgbClr val="657422"/>
                </a:solidFill>
                <a:latin typeface="Courier"/>
              </a:rPr>
              <a:t>mean_height =</a:t>
            </a:r>
            <a:r>
              <a:rPr>
                <a:solidFill>
                  <a:srgbClr val="003B4F"/>
                </a:solidFill>
                <a:latin typeface="Courier"/>
              </a:rPr>
              <a:t> </a:t>
            </a:r>
            <a:r>
              <a:rPr>
                <a:solidFill>
                  <a:srgbClr val="4758AB"/>
                </a:solidFill>
                <a:latin typeface="Courier"/>
              </a:rPr>
              <a:t>mean</a:t>
            </a:r>
            <a:r>
              <a:rPr>
                <a:solidFill>
                  <a:srgbClr val="003B4F"/>
                </a:solidFill>
                <a:latin typeface="Courier"/>
              </a:rPr>
              <a:t>(height),</a:t>
            </a:r>
            <a:br/>
            <a:r>
              <a:rPr>
                <a:solidFill>
                  <a:srgbClr val="003B4F"/>
                </a:solidFill>
                <a:latin typeface="Courier"/>
              </a:rPr>
              <a:t>    </a:t>
            </a:r>
            <a:r>
              <a:rPr>
                <a:solidFill>
                  <a:srgbClr val="657422"/>
                </a:solidFill>
                <a:latin typeface="Courier"/>
              </a:rPr>
              <a:t>sd_height =</a:t>
            </a:r>
            <a:r>
              <a:rPr>
                <a:solidFill>
                  <a:srgbClr val="003B4F"/>
                </a:solidFill>
                <a:latin typeface="Courier"/>
              </a:rPr>
              <a:t> </a:t>
            </a:r>
            <a:r>
              <a:rPr>
                <a:solidFill>
                  <a:srgbClr val="4758AB"/>
                </a:solidFill>
                <a:latin typeface="Courier"/>
              </a:rPr>
              <a:t>sd</a:t>
            </a:r>
            <a:r>
              <a:rPr>
                <a:solidFill>
                  <a:srgbClr val="003B4F"/>
                </a:solidFill>
                <a:latin typeface="Courier"/>
              </a:rPr>
              <a:t>(height),</a:t>
            </a:r>
            <a:br/>
            <a:r>
              <a:rPr>
                <a:solidFill>
                  <a:srgbClr val="003B4F"/>
                </a:solidFill>
                <a:latin typeface="Courier"/>
              </a:rPr>
              <a:t>    </a:t>
            </a:r>
            <a:r>
              <a:rPr>
                <a:solidFill>
                  <a:srgbClr val="657422"/>
                </a:solidFill>
                <a:latin typeface="Courier"/>
              </a:rPr>
              <a:t>mean_wingmass =</a:t>
            </a:r>
            <a:r>
              <a:rPr>
                <a:solidFill>
                  <a:srgbClr val="003B4F"/>
                </a:solidFill>
                <a:latin typeface="Courier"/>
              </a:rPr>
              <a:t> </a:t>
            </a:r>
            <a:r>
              <a:rPr>
                <a:solidFill>
                  <a:srgbClr val="4758AB"/>
                </a:solidFill>
                <a:latin typeface="Courier"/>
              </a:rPr>
              <a:t>mean</a:t>
            </a:r>
            <a:r>
              <a:rPr>
                <a:solidFill>
                  <a:srgbClr val="003B4F"/>
                </a:solidFill>
                <a:latin typeface="Courier"/>
              </a:rPr>
              <a:t>(wingmass_g),</a:t>
            </a:r>
            <a:br/>
            <a:r>
              <a:rPr>
                <a:solidFill>
                  <a:srgbClr val="003B4F"/>
                </a:solidFill>
                <a:latin typeface="Courier"/>
              </a:rPr>
              <a:t>    </a:t>
            </a:r>
            <a:r>
              <a:rPr>
                <a:solidFill>
                  <a:srgbClr val="657422"/>
                </a:solidFill>
                <a:latin typeface="Courier"/>
              </a:rPr>
              <a:t>sd_wingmass =</a:t>
            </a:r>
            <a:r>
              <a:rPr>
                <a:solidFill>
                  <a:srgbClr val="003B4F"/>
                </a:solidFill>
                <a:latin typeface="Courier"/>
              </a:rPr>
              <a:t> </a:t>
            </a:r>
            <a:r>
              <a:rPr>
                <a:solidFill>
                  <a:srgbClr val="4758AB"/>
                </a:solidFill>
                <a:latin typeface="Courier"/>
              </a:rPr>
              <a:t>sd</a:t>
            </a:r>
            <a:r>
              <a:rPr>
                <a:solidFill>
                  <a:srgbClr val="003B4F"/>
                </a:solidFill>
                <a:latin typeface="Courier"/>
              </a:rPr>
              <a:t>(wingmass_g)</a:t>
            </a:r>
            <a:br/>
            <a:r>
              <a:rPr>
                <a:solidFill>
                  <a:srgbClr val="003B4F"/>
                </a:solidFill>
                <a:latin typeface="Courier"/>
              </a:rPr>
              <a:t>  )</a:t>
            </a:r>
            <a:br/>
            <a:r>
              <a:rPr i="1">
                <a:solidFill>
                  <a:srgbClr val="5E5E5E"/>
                </a:solidFill>
                <a:latin typeface="Courier"/>
              </a:rPr>
              <a:t>## # A tibble: 1 × 4</a:t>
            </a:r>
            <a:br/>
            <a:r>
              <a:rPr i="1">
                <a:solidFill>
                  <a:srgbClr val="5E5E5E"/>
                </a:solidFill>
                <a:latin typeface="Courier"/>
              </a:rPr>
              <a:t>##   mean_height sd_height mean_wingmass sd_wingmass</a:t>
            </a:r>
            <a:br/>
            <a:r>
              <a:rPr i="1">
                <a:solidFill>
                  <a:srgbClr val="5E5E5E"/>
                </a:solidFill>
                <a:latin typeface="Courier"/>
              </a:rPr>
              <a:t>##         &lt;dbl&gt;     &lt;dbl&gt;         &lt;dbl&gt;       &lt;dbl&gt;</a:t>
            </a:r>
            <a:br/>
            <a:r>
              <a:rPr i="1">
                <a:solidFill>
                  <a:srgbClr val="5E5E5E"/>
                </a:solidFill>
                <a:latin typeface="Courier"/>
              </a:rPr>
              <a:t>## 1        616.      101.         0.154       0.102</a:t>
            </a:r>
            <a:br/>
            <a:br/>
            <a:r>
              <a:rPr>
                <a:solidFill>
                  <a:srgbClr val="5E5E5E"/>
                </a:solidFill>
                <a:latin typeface="Courier"/>
              </a:rPr>
              <a:t># After standardization, both will have:</a:t>
            </a:r>
            <a:br/>
            <a:r>
              <a:rPr>
                <a:solidFill>
                  <a:srgbClr val="5E5E5E"/>
                </a:solidFill>
                <a:latin typeface="Courier"/>
              </a:rPr>
              <a:t># mean = 0, sd = 1</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Measuring Multivariate Distance</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spcBef>
                    <a:spcPts val="3000"/>
                  </a:spcBef>
                  <a:buNone/>
                </a:pPr>
                <a:r>
                  <a:rPr b="1"/>
                  <a:t>Euclidean Distance Between Individuals</a:t>
                </a:r>
              </a:p>
              <a:p>
                <a:pPr lvl="0"/>
                <a:r>
                  <a:rPr/>
                  <a:t>How different are two plants?</a:t>
                </a:r>
              </a:p>
              <a:p>
                <a:pPr lvl="1"/>
                <a:r>
                  <a:rPr/>
                  <a:t>For two plants measured on multiple variables, calculate </a:t>
                </a:r>
                <a:r>
                  <a:rPr b="1"/>
                  <a:t>Euclidean distance</a:t>
                </a:r>
                <a:r>
                  <a:rPr/>
                  <a:t>:</a:t>
                </a:r>
              </a:p>
              <a:p>
                <a:pPr lvl="2"/>
                <a:r>
                  <a:rPr b="1"/>
                  <a:t>For 2 variables</a:t>
                </a:r>
                <a:r>
                  <a:rPr/>
                  <a:t> (height and spread):</a:t>
                </a:r>
              </a:p>
              <a:p>
                <a:pPr lvl="3"/>
                <a14:m>
                  <m:oMath xmlns:m="http://schemas.openxmlformats.org/officeDocument/2006/math">
                    <m:sSub>
                      <m:e>
                        <m:r>
                          <m:t>d</m:t>
                        </m:r>
                      </m:e>
                      <m:sub>
                        <m:r>
                          <m:t>i</m:t>
                        </m:r>
                        <m:r>
                          <m:rPr>
                            <m:sty m:val="p"/>
                          </m:rPr>
                          <m:t>,</m:t>
                        </m:r>
                        <m:r>
                          <m:t>j</m:t>
                        </m:r>
                      </m:sub>
                    </m:sSub>
                    <m:r>
                      <m:rPr>
                        <m:sty m:val="p"/>
                      </m:rPr>
                      <m:t>=</m:t>
                    </m:r>
                    <m:rad>
                      <m:radPr>
                        <m:degHide m:val="on"/>
                      </m:radPr>
                      <m:deg/>
                      <m:e>
                        <m:r>
                          <m:rPr>
                            <m:sty m:val="p"/>
                          </m:rPr>
                          <m:t>(</m:t>
                        </m:r>
                        <m:sSub>
                          <m:e>
                            <m:r>
                              <m:t>y</m:t>
                            </m:r>
                          </m:e>
                          <m:sub>
                            <m:r>
                              <m:t>i</m:t>
                            </m:r>
                            <m:r>
                              <m:rPr>
                                <m:sty m:val="p"/>
                              </m:rPr>
                              <m:t>,</m:t>
                            </m:r>
                            <m:r>
                              <m:t>1</m:t>
                            </m:r>
                          </m:sub>
                        </m:sSub>
                        <m:r>
                          <m:rPr>
                            <m:sty m:val="p"/>
                          </m:rPr>
                          <m:t>−</m:t>
                        </m:r>
                        <m:sSub>
                          <m:e>
                            <m:r>
                              <m:t>y</m:t>
                            </m:r>
                          </m:e>
                          <m:sub>
                            <m:r>
                              <m:t>j</m:t>
                            </m:r>
                            <m:r>
                              <m:rPr>
                                <m:sty m:val="p"/>
                              </m:rPr>
                              <m:t>,</m:t>
                            </m:r>
                            <m:r>
                              <m:t>1</m:t>
                            </m:r>
                          </m:sub>
                        </m:sSub>
                        <m:sSup>
                          <m:e>
                            <m:r>
                              <m:rPr>
                                <m:sty m:val="p"/>
                              </m:rPr>
                              <m:t>)</m:t>
                            </m:r>
                          </m:e>
                          <m:sup>
                            <m:r>
                              <m:t>2</m:t>
                            </m:r>
                          </m:sup>
                        </m:sSup>
                        <m:r>
                          <m:rPr>
                            <m:sty m:val="p"/>
                          </m:rPr>
                          <m:t>+</m:t>
                        </m:r>
                        <m:r>
                          <m:rPr>
                            <m:sty m:val="p"/>
                          </m:rPr>
                          <m:t>(</m:t>
                        </m:r>
                        <m:sSub>
                          <m:e>
                            <m:r>
                              <m:t>y</m:t>
                            </m:r>
                          </m:e>
                          <m:sub>
                            <m:r>
                              <m:t>i</m:t>
                            </m:r>
                            <m:r>
                              <m:rPr>
                                <m:sty m:val="p"/>
                              </m:rPr>
                              <m:t>,</m:t>
                            </m:r>
                            <m:r>
                              <m:t>2</m:t>
                            </m:r>
                          </m:sub>
                        </m:sSub>
                        <m:r>
                          <m:rPr>
                            <m:sty m:val="p"/>
                          </m:rPr>
                          <m:t>−</m:t>
                        </m:r>
                        <m:sSub>
                          <m:e>
                            <m:r>
                              <m:t>y</m:t>
                            </m:r>
                          </m:e>
                          <m:sub>
                            <m:r>
                              <m:t>j</m:t>
                            </m:r>
                            <m:r>
                              <m:rPr>
                                <m:sty m:val="p"/>
                              </m:rPr>
                              <m:t>,</m:t>
                            </m:r>
                            <m:r>
                              <m:t>2</m:t>
                            </m:r>
                          </m:sub>
                        </m:sSub>
                        <m:sSup>
                          <m:e>
                            <m:r>
                              <m:rPr>
                                <m:sty m:val="p"/>
                              </m:rPr>
                              <m:t>)</m:t>
                            </m:r>
                          </m:e>
                          <m:sup>
                            <m:r>
                              <m:t>2</m:t>
                            </m:r>
                          </m:sup>
                        </m:sSup>
                      </m:e>
                    </m:rad>
                  </m:oMath>
                </a14:m>
              </a:p>
              <a:p>
                <a:pPr lvl="2"/>
                <a:r>
                  <a:rPr b="1"/>
                  <a:t>For n variables</a:t>
                </a:r>
                <a:r>
                  <a:rPr/>
                  <a:t>:</a:t>
                </a:r>
              </a:p>
              <a:p>
                <a:pPr lvl="3"/>
                <a14:m>
                  <m:oMath xmlns:m="http://schemas.openxmlformats.org/officeDocument/2006/math">
                    <m:sSub>
                      <m:e>
                        <m:r>
                          <m:t>d</m:t>
                        </m:r>
                      </m:e>
                      <m:sub>
                        <m:r>
                          <m:t>i</m:t>
                        </m:r>
                        <m:r>
                          <m:rPr>
                            <m:sty m:val="p"/>
                          </m:rPr>
                          <m:t>,</m:t>
                        </m:r>
                        <m:r>
                          <m:t>j</m:t>
                        </m:r>
                      </m:sub>
                    </m:sSub>
                    <m:r>
                      <m:rPr>
                        <m:sty m:val="p"/>
                      </m:rPr>
                      <m:t>=</m:t>
                    </m:r>
                    <m:rad>
                      <m:radPr>
                        <m:degHide m:val="on"/>
                      </m:radPr>
                      <m:deg/>
                      <m:e>
                        <m:nary>
                          <m:naryPr>
                            <m:chr m:val="∑"/>
                            <m:limLoc m:val="undOvr"/>
                            <m:subHide m:val="off"/>
                            <m:supHide m:val="off"/>
                          </m:naryPr>
                          <m:sub>
                            <m:r>
                              <m:t>k</m:t>
                            </m:r>
                            <m:r>
                              <m:rPr>
                                <m:sty m:val="p"/>
                              </m:rPr>
                              <m:t>=</m:t>
                            </m:r>
                            <m:r>
                              <m:t>1</m:t>
                            </m:r>
                          </m:sub>
                          <m:sup>
                            <m:r>
                              <m:t>n</m:t>
                            </m:r>
                          </m:sup>
                          <m:e>
                            <m:r>
                              <m:rPr>
                                <m:sty m:val="p"/>
                              </m:rPr>
                              <m:t>(</m:t>
                            </m:r>
                          </m:e>
                        </m:nary>
                        <m:sSub>
                          <m:e>
                            <m:r>
                              <m:t>y</m:t>
                            </m:r>
                          </m:e>
                          <m:sub>
                            <m:r>
                              <m:t>i</m:t>
                            </m:r>
                            <m:r>
                              <m:rPr>
                                <m:sty m:val="p"/>
                              </m:rPr>
                              <m:t>,</m:t>
                            </m:r>
                            <m:r>
                              <m:t>k</m:t>
                            </m:r>
                          </m:sub>
                        </m:sSub>
                        <m:r>
                          <m:rPr>
                            <m:sty m:val="p"/>
                          </m:rPr>
                          <m:t>−</m:t>
                        </m:r>
                        <m:sSub>
                          <m:e>
                            <m:r>
                              <m:t>y</m:t>
                            </m:r>
                          </m:e>
                          <m:sub>
                            <m:r>
                              <m:t>j</m:t>
                            </m:r>
                            <m:r>
                              <m:rPr>
                                <m:sty m:val="p"/>
                              </m:rPr>
                              <m:t>,</m:t>
                            </m:r>
                            <m:r>
                              <m:t>k</m:t>
                            </m:r>
                          </m:sub>
                        </m:sSub>
                        <m:sSup>
                          <m:e>
                            <m:r>
                              <m:rPr>
                                <m:sty m:val="p"/>
                              </m:rPr>
                              <m:t>)</m:t>
                            </m:r>
                          </m:e>
                          <m:sup>
                            <m:r>
                              <m:t>2</m:t>
                            </m:r>
                          </m:sup>
                        </m:sSup>
                      </m:e>
                    </m:rad>
                  </m:oMath>
                </a14:m>
              </a:p>
              <a:p>
                <a:pPr lvl="2"/>
                <a:r>
                  <a:rPr/>
                  <a:t>Pythagorean theorem extended to many dimensions!</a:t>
                </a:r>
              </a:p>
              <a:p>
                <a:pPr lvl="2"/>
                <a:r>
                  <a:rPr b="1"/>
                  <a:t>Key point</a:t>
                </a:r>
                <a:r>
                  <a:rPr/>
                  <a:t>: Distance should use </a:t>
                </a:r>
                <a:r>
                  <a:rPr i="1"/>
                  <a:t>standardized</a:t>
                </a:r>
                <a:r>
                  <a:rPr/>
                  <a:t> values so all variables contribute equally</a:t>
                </a:r>
              </a:p>
            </p:txBody>
          </p:sp>
        </mc:Choice>
      </mc:AlternateContent>
      <p:sp>
        <p:nvSpPr>
          <p:cNvPr id="4" name="Content Placeholder 3"/>
          <p:cNvSpPr>
            <a:spLocks noGrp="1"/>
          </p:cNvSpPr>
          <p:nvPr>
            <p:ph idx="2" sz="half"/>
          </p:nvPr>
        </p:nvSpPr>
        <p:spPr/>
        <p:txBody>
          <a:bodyPr/>
          <a:lstStyle/>
          <a:p>
            <a:pPr lvl="0" indent="0">
              <a:buNone/>
            </a:pPr>
            <a:r>
              <a:rPr>
                <a:latin typeface="Courier"/>
              </a:rPr>
              <a:t>## 
## Distance between plants 1 and 2 (standardized):
##  3.53 standard deviations
## 
##  
## Note: Standardization uses mean and SD from ALL plants,
##  not just these two plants!</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Standardizing the Data</a:t>
            </a:r>
          </a:p>
        </p:txBody>
      </p:sp>
      <p:sp>
        <p:nvSpPr>
          <p:cNvPr id="3" name="Text Placeholder 2"/>
          <p:cNvSpPr>
            <a:spLocks noGrp="1"/>
          </p:cNvSpPr>
          <p:nvPr>
            <p:ph idx="1" type="body"/>
          </p:nvPr>
        </p:nvSpPr>
        <p:spPr/>
        <p:txBody>
          <a:bodyPr/>
          <a:lstStyle/>
          <a:p>
            <a:pPr lvl="0" indent="0" marL="0">
              <a:spcBef>
                <a:spcPts val="3000"/>
              </a:spcBef>
              <a:buNone/>
            </a:pPr>
            <a:r>
              <a:rPr b="1"/>
              <a:t>Step 2: Z-score Transformation</a:t>
            </a:r>
          </a:p>
        </p:txBody>
      </p:sp>
      <p:pic>
        <p:nvPicPr>
          <p:cNvPr descr="multivariate_statistics_lecture_files/figure-pptx/standardize-1.png" id="0" name="Picture 1"/>
          <p:cNvPicPr>
            <a:picLocks noGrp="1" noChangeAspect="1"/>
          </p:cNvPicPr>
          <p:nvPr/>
        </p:nvPicPr>
        <p:blipFill>
          <a:blip r:embed="rId2"/>
          <a:stretch>
            <a:fillRect/>
          </a:stretch>
        </p:blipFill>
        <p:spPr bwMode="auto">
          <a:xfrm>
            <a:off x="685800" y="1270000"/>
            <a:ext cx="3302000" cy="3302000"/>
          </a:xfrm>
          <a:prstGeom prst="rect">
            <a:avLst/>
          </a:prstGeom>
          <a:noFill/>
          <a:ln w="9525">
            <a:noFill/>
            <a:headEnd/>
            <a:tailEnd/>
          </a:ln>
        </p:spPr>
      </p:pic>
      <p:sp>
        <p:nvSpPr>
          <p:cNvPr id="5" name="Text Placeholder 4"/>
          <p:cNvSpPr>
            <a:spLocks noGrp="1"/>
          </p:cNvSpPr>
          <p:nvPr>
            <p:ph idx="3" sz="quarter" type="body"/>
          </p:nvPr>
        </p:nvSpPr>
        <p:spPr/>
        <p:txBody>
          <a:bodyPr/>
          <a:lstStyle/>
          <a:p>
            <a:pPr lvl="0" indent="0" marL="0">
              <a:spcBef>
                <a:spcPts val="3000"/>
              </a:spcBef>
              <a:buNone/>
            </a:pPr>
            <a:r>
              <a:rPr b="1"/>
              <a:t>Visualizing Standardized Data</a:t>
            </a:r>
          </a:p>
        </p:txBody>
      </p:sp>
      <p:pic>
        <p:nvPicPr>
          <p:cNvPr descr="multivariate_statistics_lecture_files/figure-pptx/scaled_comparison-1.png" id="0" name="Picture 1"/>
          <p:cNvPicPr>
            <a:picLocks noGrp="1" noChangeAspect="1"/>
          </p:cNvPicPr>
          <p:nvPr/>
        </p:nvPicPr>
        <p:blipFill>
          <a:blip r:embed="rId3"/>
          <a:stretch>
            <a:fillRect/>
          </a:stretch>
        </p:blipFill>
        <p:spPr bwMode="auto">
          <a:xfrm>
            <a:off x="5130800" y="1295400"/>
            <a:ext cx="3276600" cy="3276600"/>
          </a:xfrm>
          <a:prstGeom prst="rect">
            <a:avLst/>
          </a:prstGeom>
          <a:noFill/>
          <a:ln w="9525">
            <a:noFill/>
            <a:headEnd/>
            <a:tailEnd/>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Multivariate Statistics</dc:title>
  <dc:creator>Bill Perry</dc:creator>
  <cp:keywords/>
  <dc:description>Introduction to multivariate analysis of ecological data — standardization, Euclidean distance, principal component analysis (PCA), loadings and scores, ordination, and PERMANOVA for testing group differences, using a Darlingtonia (cobra lily) morphology dataset.</dc:description>
  <dcterms:created xsi:type="dcterms:W3CDTF">2026-09-03T18:48:41Z</dcterms:created>
  <dcterms:modified xsi:type="dcterms:W3CDTF">2026-09-03T18:48:41Z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xecute">
    <vt:lpwstr/>
  </property>
  <property fmtid="{D5CDD505-2E9C-101B-9397-08002B2CF9AE}" pid="7" name="format">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knitr">
    <vt:lpwstr/>
  </property>
  <property fmtid="{D5CDD505-2E9C-101B-9397-08002B2CF9AE}" pid="12" name="labels">
    <vt:lpwstr/>
  </property>
  <property fmtid="{D5CDD505-2E9C-101B-9397-08002B2CF9AE}" pid="13" name="order">
    <vt:lpwstr>18</vt:lpwstr>
  </property>
  <property fmtid="{D5CDD505-2E9C-101B-9397-08002B2CF9AE}" pid="14" name="resources">
    <vt:lpwstr/>
  </property>
  <property fmtid="{D5CDD505-2E9C-101B-9397-08002B2CF9AE}" pid="15" name="subtitle">
    <vt:lpwstr>Multivariate intro</vt:lpwstr>
  </property>
  <property fmtid="{D5CDD505-2E9C-101B-9397-08002B2CF9AE}" pid="16" name="toc-title">
    <vt:lpwstr>Table of contents</vt:lpwstr>
  </property>
  <property fmtid="{D5CDD505-2E9C-101B-9397-08002B2CF9AE}" pid="17" name="week">
    <vt:lpwstr>13</vt:lpwstr>
  </property>
</Properties>
</file>