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3" Type="http://schemas.openxmlformats.org/officeDocument/2006/relationships/viewProps" Target="viewProps.xml" /><Relationship Id="rId42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5" Type="http://schemas.openxmlformats.org/officeDocument/2006/relationships/tableStyles" Target="tableStyles.xml" /><Relationship Id="rId4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6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7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9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9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0.pn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png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1.png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Nested ANOVA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Hierarchical designs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Design Example: Limpet Fecundity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Effect of season and density on limpet fecundity:</a:t>
            </a:r>
          </a:p>
          <a:p>
            <a:pPr lvl="0"/>
            <a:r>
              <a:rPr/>
              <a:t>2 seasons (Factor A)</a:t>
            </a:r>
          </a:p>
          <a:p>
            <a:pPr lvl="0"/>
            <a:r>
              <a:rPr/>
              <a:t>4 density treatments (Factor B)</a:t>
            </a:r>
          </a:p>
          <a:p>
            <a:pPr lvl="0"/>
            <a:r>
              <a:rPr/>
              <a:t>3 replicates in each cell</a:t>
            </a:r>
          </a:p>
        </p:txBody>
      </p:sp>
      <p:pic>
        <p:nvPicPr>
          <p:cNvPr descr="images/clipboard-1223732443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803400"/>
            <a:ext cx="2781300" cy="1689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limpets clustered on a rock above a table crossing Factor A (season: Winter, Summer) with Factor B (density: 8, 15, 30, 45 per plate), with each cell showing 3 replicate IDs (e.g., W.8.1…W.8.3), illustrating the limpet-fecundity factorial design example.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Nested Designs — Examples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Nested designs cover:</a:t>
            </a:r>
            <a:r>
              <a:rPr/>
              <a:t> nested design examples, the linear model, analysis of variance, null hypotheses, unbalanced designs, assumptions, mixed-model ANOVA.</a:t>
            </a:r>
          </a:p>
          <a:p>
            <a:pPr lvl="0" indent="0" marL="0">
              <a:buNone/>
            </a:pPr>
            <a:r>
              <a:rPr b="1"/>
              <a:t>Nested designs:</a:t>
            </a:r>
            <a:r>
              <a:rPr/>
              <a:t> Factor A is usually fixed; Factor B is usually random.</a:t>
            </a:r>
          </a:p>
        </p:txBody>
      </p:sp>
      <p:pic>
        <p:nvPicPr>
          <p:cNvPr descr="images/clipboard-312525661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2362200"/>
            <a:ext cx="2781300" cy="54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Grid layout with Factor A across the top (4 levels) and Factor B down the side, each of the 4 levels of B uniquely numbered 1 through 12 nested within its own level of A, with two rows of X’s marking replicate observations under each B level.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 Example: Limpet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Study on effects of enclosure size on limpet growth:</a:t>
            </a:r>
          </a:p>
          <a:p>
            <a:pPr lvl="0"/>
            <a:r>
              <a:rPr/>
              <a:t>2 enclosure sizes (Factor A)</a:t>
            </a:r>
          </a:p>
          <a:p>
            <a:pPr lvl="0"/>
            <a:r>
              <a:rPr/>
              <a:t>5 replicate enclosures (Factor B)</a:t>
            </a:r>
          </a:p>
          <a:p>
            <a:pPr lvl="0"/>
            <a:r>
              <a:rPr/>
              <a:t>5 replicate limpets per enclosure</a:t>
            </a:r>
          </a:p>
        </p:txBody>
      </p:sp>
      <p:pic>
        <p:nvPicPr>
          <p:cNvPr descr="images/clipboard-186791795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298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limpets on a rock above a table for Factor A (enclosure size: Small, Large), each with 5 replicate enclosures (S1-S5 or L1-L5) and 5 replicate limpets per enclosure, illustrating the limpet-growth nested design example.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 Example: Reef Fish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Study on reef fish recruitment:</a:t>
            </a:r>
          </a:p>
          <a:p>
            <a:pPr lvl="0"/>
            <a:r>
              <a:rPr/>
              <a:t>5 sites (Factor A)</a:t>
            </a:r>
          </a:p>
          <a:p>
            <a:pPr lvl="0"/>
            <a:r>
              <a:rPr/>
              <a:t>6 transects at each site (Factor B)</a:t>
            </a:r>
          </a:p>
          <a:p>
            <a:pPr lvl="0"/>
            <a:r>
              <a:rPr/>
              <a:t>Replicate observations along each transect</a:t>
            </a:r>
          </a:p>
        </p:txBody>
      </p:sp>
      <p:pic>
        <p:nvPicPr>
          <p:cNvPr descr="images/clipboard-162178171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206500"/>
            <a:ext cx="2781300" cy="2870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Underwater photo of reef fish above coral, above a table for Factor A (site: Site 1, Site 2), each with several transects (T1.1, T1.2, … T1.6) and replicate observations along each transect, illustrating the reef-fish recruitment nested design example.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 Example: Sea Urchin Grazing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Effects of sea urchin grazing on biomass of filamentous algae:</a:t>
            </a:r>
          </a:p>
          <a:p>
            <a:pPr lvl="0"/>
            <a:r>
              <a:rPr/>
              <a:t>4 levels of urchin grazing: none, low, medium, high</a:t>
            </a:r>
          </a:p>
          <a:p>
            <a:pPr lvl="0"/>
            <a:r>
              <a:rPr/>
              <a:t>4 patches of rocky bottom (3–4 m²) nested in each grazing level</a:t>
            </a:r>
          </a:p>
          <a:p>
            <a:pPr lvl="0"/>
            <a:r>
              <a:rPr/>
              <a:t>5 replicate quadrats per patch</a:t>
            </a:r>
          </a:p>
          <a:p>
            <a:pPr lvl="0" indent="0" marL="0">
              <a:buNone/>
            </a:pPr>
            <a:r>
              <a:rPr i="1"/>
              <a:t>This is our worked example for the rest of the lecture.</a:t>
            </a:r>
          </a:p>
        </p:txBody>
      </p:sp>
      <p:pic>
        <p:nvPicPr>
          <p:cNvPr descr="images/clipboard-357010641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143000"/>
            <a:ext cx="2781300" cy="2997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Underwater photo of a black sea urchin on coral, above a table for grazing level (None, Low, Medium, High) each with 4 patches nested inside it and 5 replicate quadrats per patch, illustrating the sea urchin grazing worked example used for the rest of this lecture.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The Nested Design Model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Design: Linear Model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Consider a nested design with:</a:t>
            </a:r>
          </a:p>
          <a:p>
            <a:pPr lvl="0"/>
            <a:r>
              <a:rPr/>
              <a:t>p levels of factor A (i = 1…p) — e.g., 4 grazing levels</a:t>
            </a:r>
          </a:p>
          <a:p>
            <a:pPr lvl="0"/>
            <a:r>
              <a:rPr/>
              <a:t>q levels of factor B (j = 1…q), nested within each level of A — e.g., 4 different patches per grazing level</a:t>
            </a:r>
          </a:p>
          <a:p>
            <a:pPr lvl="0"/>
            <a:r>
              <a:rPr/>
              <a:t>n replicates (k = 1…n) in each combination of A and B — e.g., 5 replicate quadrats in each patch in each grazing level</a:t>
            </a:r>
          </a:p>
        </p:txBody>
      </p:sp>
      <p:pic>
        <p:nvPicPr>
          <p:cNvPr descr="images/clipboard-246015343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81800" y="660400"/>
            <a:ext cx="14478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Hierarchical tree diagram of the nested design structure: a top-level factor A_1 branching into several B levels nested within it, each branching further into individual replicate y observations, repeated for a general level A_i.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Calculating Means in a Nested Design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We can calculate several means:</a:t>
                </a:r>
              </a:p>
              <a:p>
                <a:pPr lvl="0"/>
                <a:r>
                  <a:rPr/>
                  <a:t>Overall mean (across all levels of A and B) = </a:t>
                </a:r>
                <a14:m>
                  <m:oMath xmlns:m="http://schemas.openxmlformats.org/officeDocument/2006/math">
                    <m:acc>
                      <m:accPr>
                        <m:chr m:val="‾"/>
                      </m:accPr>
                      <m:e>
                        <m:r>
                          <m:t>y</m:t>
                        </m:r>
                      </m:e>
                    </m:acc>
                  </m:oMath>
                </a14:m>
              </a:p>
              <a:p>
                <a:pPr lvl="0"/>
                <a:r>
                  <a:rPr/>
                  <a:t>A mean for each level of A (across all levels of B in that A) = </a:t>
                </a:r>
                <a14:m>
                  <m:oMath xmlns:m="http://schemas.openxmlformats.org/officeDocument/2006/math">
                    <m:sSub>
                      <m:e>
                        <m:acc>
                          <m:accPr>
                            <m:chr m:val="‾"/>
                          </m:accPr>
                          <m:e>
                            <m:r>
                              <m:t>y</m:t>
                            </m:r>
                          </m:e>
                        </m:acc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</a:p>
              <a:p>
                <a:pPr lvl="0"/>
                <a:r>
                  <a:rPr/>
                  <a:t>A mean for each level of B within each A = </a:t>
                </a:r>
                <a14:m>
                  <m:oMath xmlns:m="http://schemas.openxmlformats.org/officeDocument/2006/math">
                    <m:sSub>
                      <m:e>
                        <m:acc>
                          <m:accPr>
                            <m:chr m:val="‾"/>
                          </m:accPr>
                          <m:e>
                            <m:r>
                              <m:t>y</m:t>
                            </m:r>
                          </m:e>
                        </m:acc>
                      </m:e>
                      <m:sub>
                        <m:r>
                          <m:t>j</m:t>
                        </m:r>
                        <m:r>
                          <m:rPr>
                            <m:sty m:val="p"/>
                          </m:rPr>
                          <m:t>(</m:t>
                        </m:r>
                        <m:r>
                          <m:t>i</m:t>
                        </m:r>
                        <m:r>
                          <m:rPr>
                            <m:sty m:val="p"/>
                          </m:rPr>
                          <m:t>)</m:t>
                        </m:r>
                      </m:sub>
                    </m:sSub>
                  </m:oMath>
                </a14:m>
              </a:p>
            </p:txBody>
          </p:sp>
        </mc:Choice>
      </mc:AlternateContent>
      <p:pic>
        <p:nvPicPr>
          <p:cNvPr descr="images/clipboard-209802240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78000"/>
            <a:ext cx="2781300" cy="1727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Grazing-level-by-patch table (grazing level: None, Low, Medium, High, each with 4 patches numbered 1-16) with each patch cell listing 5 replicate quadrat IDs, the layout used to compute overall, A-level, and B-within-A means.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Nested Design Means, Visualized</a:t>
            </a:r>
          </a:p>
        </p:txBody>
      </p:sp>
      <p:pic>
        <p:nvPicPr>
          <p:cNvPr descr="images/clipboard-147461105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81100" y="609600"/>
            <a:ext cx="6705600" cy="3403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0" y="4013200"/>
            <a:ext cx="9080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Full worked data table for the sea urchin example: for each grazing level (A1-A4, 0-100%) the density mean is shown boxed in blue (e.g., 39.2 for 0%), and for each patch nested within it the patch mean is shown boxed in green, with the overall mean mu = 20.26 marked on the right by a red bar spanning all values.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Covered last time — two-factor ANOVA:</a:t>
            </a:r>
          </a:p>
          <a:p>
            <a:pPr lvl="0"/>
            <a:r>
              <a:rPr/>
              <a:t>Example, linear model, analysis of variance</a:t>
            </a:r>
          </a:p>
          <a:p>
            <a:pPr lvl="0"/>
            <a:r>
              <a:rPr/>
              <a:t>Null hypotheses</a:t>
            </a:r>
          </a:p>
          <a:p>
            <a:pPr lvl="0"/>
            <a:r>
              <a:rPr/>
              <a:t>Interactions and main effects</a:t>
            </a:r>
          </a:p>
          <a:p>
            <a:pPr lvl="0"/>
            <a:r>
              <a:rPr/>
              <a:t>Unequal sample size</a:t>
            </a:r>
          </a:p>
          <a:p>
            <a:pPr lvl="0"/>
            <a:r>
              <a:rPr/>
              <a:t>Assumptions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last lecture</a:t>
            </a:r>
          </a:p>
          <a:p>
            <a:pPr lvl="0" indent="0" marL="1270000">
              <a:buNone/>
            </a:pPr>
            <a:r>
              <a:rPr sz="2000"/>
              <a:t>In a factorial design, every level of B appears under every level of A. Today: what happens when B is only ever nested </a:t>
            </a:r>
            <a:r>
              <a:rPr sz="2000" i="1"/>
              <a:t>inside</a:t>
            </a:r>
            <a:r>
              <a:rPr sz="2000"/>
              <a:t> one specific level of A?</a:t>
            </a:r>
          </a:p>
        </p:txBody>
      </p:sp>
      <p:pic>
        <p:nvPicPr>
          <p:cNvPr descr="images/clipboard-164276892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84900" y="660400"/>
            <a:ext cx="26543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XKCD comic listing p-value ranges with increasingly tongue-in-cheek interpretations, from ‘Highly Significant’ at p under 0.03 down through ‘On the edge of significance’ and ‘Hey, look at this interesting subgroup analysis’ at p &gt;= 0.1, captioned ‘If all else fails, use significant at a p&gt;0.05 level and hope no one notices’ — a joke about p-hacking and misusing significance thresholds.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Nested Design Linear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i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</m:oMath>
                </a14:m>
                <a:r>
                  <a:rPr/>
                  <a:t> is the response variable — the value of the k-th replicate in the j-th level of B in the i-th level of A (e.g., algal biomass in the 3rd quadrat, in the 2nd patch, in the low-grazing treatment)</a:t>
                </a:r>
              </a:p>
              <a:p>
                <a:pPr lvl="0"/>
                <a14:m>
                  <m:oMath xmlns:m="http://schemas.openxmlformats.org/officeDocument/2006/math">
                    <m:r>
                      <m:t>μ</m:t>
                    </m:r>
                  </m:oMath>
                </a14:m>
                <a:r>
                  <a:rPr/>
                  <a:t> is the overall mean (overall average algal biomass)</a:t>
                </a:r>
              </a:p>
            </p:txBody>
          </p:sp>
        </mc:Choice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1270000">
                  <a:buNone/>
                </a:pPr>
                <a:r>
                  <a:rPr sz="2000" b="1"/>
                  <a:t>Tip</a:t>
                </a:r>
              </a:p>
              <a:p>
                <a:pPr lvl="0" indent="0" marL="1270000">
                  <a:buNone/>
                </a:pPr>
                <a:r>
                  <a:rPr sz="2000" b="1"/>
                  <a:t>🖐 Notice</a:t>
                </a:r>
              </a:p>
              <a:p>
                <a:pPr lvl="0" indent="0" marL="1270000">
                  <a:buNone/>
                </a:pPr>
                <a:r>
                  <a:rPr sz="2000"/>
                  <a:t>This looks almost identical to the two-way ANOVA model — the difference is entirely in the subscript: </a:t>
                </a:r>
                <a14:m>
                  <m:oMath xmlns:m="http://schemas.openxmlformats.org/officeDocument/2006/math"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  <m:r>
                          <m:rPr>
                            <m:sty m:val="p"/>
                          </m:rPr>
                          <m:t>(</m:t>
                        </m:r>
                        <m:r>
                          <m:t>i</m:t>
                        </m:r>
                        <m:r>
                          <m:rPr>
                            <m:sty m:val="p"/>
                          </m:rPr>
                          <m:t>)</m:t>
                        </m:r>
                      </m:sub>
                    </m:sSub>
                  </m:oMath>
                </a14:m>
                <a:r>
                  <a:rPr sz="2000"/>
                  <a:t>, not </a:t>
                </a:r>
                <a14:m>
                  <m:oMath xmlns:m="http://schemas.openxmlformats.org/officeDocument/2006/math"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</m:sub>
                    </m:sSub>
                  </m:oMath>
                </a14:m>
                <a:r>
                  <a:rPr sz="2000"/>
                  <a:t>. B only exists </a:t>
                </a:r>
                <a:r>
                  <a:rPr sz="2000" i="1"/>
                  <a:t>inside</a:t>
                </a:r>
                <a:r>
                  <a:rPr sz="2000"/>
                  <a:t> a specific A.</a:t>
                </a:r>
              </a:p>
            </p:txBody>
          </p:sp>
        </mc:Choice>
      </mc:AlternateContent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Fixed and Random Effects in the Nested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i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  <a:r>
                  <a:rPr/>
                  <a:t> is the fixed effect of factor A — the difference between the average biomass in all low-grazing-level quadrats and the overall mean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j</m:t>
                        </m:r>
                        <m:r>
                          <m:rPr>
                            <m:sty m:val="p"/>
                          </m:rPr>
                          <m:t>(</m:t>
                        </m:r>
                        <m:r>
                          <m:t>i</m:t>
                        </m:r>
                        <m:r>
                          <m:rPr>
                            <m:sty m:val="p"/>
                          </m:rPr>
                          <m:t>)</m:t>
                        </m:r>
                      </m:sub>
                    </m:sSub>
                  </m:oMath>
                </a14:m>
                <a:r>
                  <a:rPr/>
                  <a:t> is the </a:t>
                </a:r>
                <a:r>
                  <a:rPr i="1"/>
                  <a:t>random</a:t>
                </a:r>
                <a:r>
                  <a:rPr/>
                  <a:t> effect of factor B nested within factor A — usually a random variable measuring variance among all possible levels of B within each level of A (variance among all possible patches that could have been used in the low-grazing treatment)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B being random is the whole point of nesting: you don’t care about </a:t>
            </a:r>
            <a:r>
              <a:rPr sz="2000" i="1"/>
              <a:t>these specific</a:t>
            </a:r>
            <a:r>
              <a:rPr sz="2000"/>
              <a:t> patches — you care about patch-to-patch variability in general.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Error Term in the Nested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μ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j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i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ε</m:t>
                          </m:r>
                        </m:e>
                        <m:sub>
                          <m:r>
                            <m:t>i</m:t>
                          </m:r>
                          <m:r>
                            <m:t>j</m:t>
                          </m:r>
                          <m:r>
                            <m:t>k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</m:oMath>
                </a14:m>
                <a:r>
                  <a:rPr/>
                  <a:t> is the error term — the unexplained variance associated with the k-th replicate in the j-th level of B in the i-th level of A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  <a:r>
                  <a:rPr/>
                  <a:t> is the effect of the i-th level of A: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r>
                      <m:t>μ</m:t>
                    </m:r>
                  </m:oMath>
                </a14:m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  <m:r>
                          <m:t>k</m:t>
                        </m:r>
                      </m:sub>
                    </m:sSub>
                  </m:oMath>
                </a14:m>
                <a:r>
                  <a:rPr/>
                  <a:t>: the difference between the observed algal biomass in the 3rd quadrat in the 2nd patch in the low-grazing treatment, and the </a:t>
                </a:r>
                <a:r>
                  <a:rPr i="1"/>
                  <a:t>predicted</a:t>
                </a:r>
                <a:r>
                  <a:rPr/>
                  <a:t> biomass (the average biomass in that 2nd patch in the low-grazing treatment)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The residual is measured against the </a:t>
            </a:r>
            <a:r>
              <a:rPr sz="2000" i="1"/>
              <a:t>cell</a:t>
            </a:r>
            <a:r>
              <a:rPr sz="2000"/>
              <a:t> mean (this specific patch), not the treatment mean — that’s what makes it “nested,” arithmetically.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Partitioning Variance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Analysis of Variance: Residual and Total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</m:sub>
                    </m:sSub>
                  </m:oMath>
                </a14:m>
                <a:r>
                  <a:rPr/>
                  <a:t> is the difference between each observation and the mean for its level of factor B, summed over all observations</a:t>
                </a:r>
              </a:p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t</m:t>
                        </m:r>
                        <m:r>
                          <m:t>o</m:t>
                        </m:r>
                        <m:r>
                          <m:t>t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B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</m:sub>
                    </m:sSub>
                  </m:oMath>
                </a14:m>
              </a:p>
              <a:p>
                <a:pPr lvl="0"/>
                <a:r>
                  <a:rPr/>
                  <a:t>SS can be turned into MS by dividing by the appropriate df</a:t>
                </a:r>
              </a:p>
            </p:txBody>
          </p:sp>
        </mc:Choice>
      </mc:AlternateContent>
      <p:pic>
        <p:nvPicPr>
          <p:cNvPr descr="images/clipboard-235775617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30400"/>
            <a:ext cx="2781300" cy="142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Nested ANOVA table listing Source (A, B(A), Residual, Total), each with its sum-of-squares formula and degrees of freedom (p-1, p(q-1), pq(n-1), pqn-1), with the Residual and Total rows outlined in red to highlight how SS_residual is the deviation of each observation from its own B(A) cell mean.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Analysis of Variance: SSA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As before, we partition the variance in the response variable using SS.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A</m:t>
                        </m:r>
                      </m:sub>
                    </m:sSub>
                  </m:oMath>
                </a14:m>
                <a:r>
                  <a:rPr/>
                  <a:t> is the SS of differences between the mean in each level of A and the overall mean.</a:t>
                </a:r>
              </a:p>
            </p:txBody>
          </p:sp>
        </mc:Choice>
      </mc:AlternateContent>
      <p:pic>
        <p:nvPicPr>
          <p:cNvPr descr="images/clipboard-121987093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30400"/>
            <a:ext cx="2781300" cy="142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nested ANOVA table with the A row outlined in red, highlighting SS_A as the sum of squared deviations of each level-A mean from the overall mean.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Analysis of Variance: SSB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B</m:t>
                        </m:r>
                      </m:sub>
                    </m:sSub>
                  </m:oMath>
                </a14:m>
                <a:r>
                  <a:rPr/>
                  <a:t> is the SS of the difference between the mean in each level of B and the mean of the corresponding level of A, summed across all levels of A.</a:t>
                </a:r>
              </a:p>
            </p:txBody>
          </p:sp>
        </mc:Choice>
      </mc:AlternateContent>
      <p:pic>
        <p:nvPicPr>
          <p:cNvPr descr="images/clipboard-246711966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30400"/>
            <a:ext cx="2781300" cy="142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nested ANOVA table with the B(A) row outlined in red, highlighting SS_B(A) as the sum of squared deviations of each level-B-within-A mean from its corresponding level-A mean.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Nested ANOVA Table</a:t>
            </a:r>
          </a:p>
        </p:txBody>
      </p:sp>
      <p:pic>
        <p:nvPicPr>
          <p:cNvPr descr="images/clipboard-44912194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0700" y="609600"/>
            <a:ext cx="5499100" cy="3403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0" y="4013200"/>
            <a:ext cx="9080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full sea urchin data table repeated (density means per grazing level, patch means nested within each, overall mean y-bar = 20.26), shown here alongside the nested ANOVA table structure it feeds into.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Hypotheses and Assumptions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Null Hypotheses: Factor 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Two hypotheses are tested on values of MS. </a:t>
                </a:r>
                <a:r>
                  <a:rPr b="1"/>
                  <a:t>1. No effects of factor A</a:t>
                </a:r>
                <a:r>
                  <a:rPr/>
                  <a:t> — assuming A is fixed: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A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.</m:t>
                    </m:r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μ</m:t>
                    </m:r>
                  </m:oMath>
                </a14:m>
              </a:p>
              <a:p>
                <a:pPr lvl="0"/>
                <a:r>
                  <a:rPr/>
                  <a:t>Same as in 1-factor ANOVA, using means from B factors nested within each level of A</a:t>
                </a:r>
              </a:p>
              <a:p>
                <a:pPr lvl="0"/>
                <a:r>
                  <a:rPr/>
                  <a:t>(no difference in algal biomass across all grazing levels: </a:t>
                </a:r>
                <a14:m>
                  <m:oMath xmlns:m="http://schemas.openxmlformats.org/officeDocument/2006/math"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n</m:t>
                        </m:r>
                        <m:r>
                          <m:t>o</m:t>
                        </m:r>
                        <m:r>
                          <m:t>n</m:t>
                        </m:r>
                        <m:r>
                          <m:t>e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l</m:t>
                        </m:r>
                        <m:r>
                          <m:t>o</m:t>
                        </m:r>
                        <m:r>
                          <m:t>w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m</m:t>
                        </m:r>
                        <m:r>
                          <m:t>e</m:t>
                        </m:r>
                        <m:r>
                          <m:t>d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μ</m:t>
                        </m:r>
                      </m:e>
                      <m:sub>
                        <m:r>
                          <m:t>h</m:t>
                        </m:r>
                        <m:r>
                          <m:t>i</m:t>
                        </m:r>
                        <m:r>
                          <m:t>g</m:t>
                        </m:r>
                        <m:r>
                          <m:t>h</m:t>
                        </m:r>
                      </m:sub>
                    </m:sSub>
                  </m:oMath>
                </a14:m>
                <a:r>
                  <a:rPr/>
                  <a:t>)</a:t>
                </a:r>
              </a:p>
            </p:txBody>
          </p:sp>
        </mc:Choice>
      </mc:AlternateContent>
      <p:pic>
        <p:nvPicPr>
          <p:cNvPr descr="images/clipboard-131068530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01800"/>
            <a:ext cx="2781300" cy="1879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Table for the ‘A fixed, B random’ case listing the expected mean square and F-ratio formula for each source (A, B(A), Residual), showing that A is tested against MS_B(A) rather than MS_Residual because B is a random effect.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Multifactor Designs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Null Hypotheses: Factor 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2. No effects of factor B nested in A</a:t>
                </a:r>
                <a:r>
                  <a:rPr/>
                  <a:t> — assuming B is random:</a:t>
                </a:r>
              </a:p>
              <a:p>
                <a:pPr lvl="0"/>
                <a14:m>
                  <m:oMath xmlns:m="http://schemas.openxmlformats.org/officeDocument/2006/math">
                    <m:sSub>
                      <m:e>
                        <m:r>
                          <m:t>H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(</m:t>
                    </m:r>
                    <m:r>
                      <m:t>B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: </a:t>
                </a:r>
                <a14:m>
                  <m:oMath xmlns:m="http://schemas.openxmlformats.org/officeDocument/2006/math">
                    <m:sSubSup>
                      <m:e>
                        <m:r>
                          <m:t>σ</m:t>
                        </m:r>
                      </m:e>
                      <m:sub>
                        <m:r>
                          <m:t>β</m:t>
                        </m:r>
                      </m:sub>
                      <m:sup>
                        <m:r>
                          <m:t>2</m:t>
                        </m:r>
                      </m:sup>
                    </m:sSubSup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(no variance added due to differences between all possible levels of B)</a:t>
                </a:r>
              </a:p>
              <a:p>
                <a:pPr lvl="0"/>
                <a:r>
                  <a:rPr/>
                  <a:t>(no variance added due to differences between patches)</a:t>
                </a:r>
              </a:p>
            </p:txBody>
          </p:sp>
        </mc:Choice>
      </mc:AlternateContent>
      <p:pic>
        <p:nvPicPr>
          <p:cNvPr descr="images/clipboard-131068530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01800"/>
            <a:ext cx="2781300" cy="1879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Table for the ‘A fixed, B random’ case listing the expected mean square and F-ratio formula for each source (A, B(A), Residual), showing that A is tested against MS_B(A) rather than MS_Residual because B is a random effect.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Conclusions from the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Conclusion:</a:t>
            </a:r>
          </a:p>
          <a:p>
            <a:pPr lvl="0" indent="0" marL="0">
              <a:buNone/>
            </a:pPr>
            <a:r>
              <a:rPr/>
              <a:t>“Significant variation between replicate patches within each treatment, but no significant difference in the amount of filamentous algae between treatments.”</a:t>
            </a:r>
          </a:p>
        </p:txBody>
      </p:sp>
      <p:pic>
        <p:nvPicPr>
          <p:cNvPr descr="images/clipboard-3596669693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47800"/>
            <a:ext cx="2781300" cy="237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Published nested ANOVA results table for the sea urchin study, showing Treatment not significant (F = 2.72, p = 0.091) but Patches(treatment) highly significant (F = 5.93, p &lt; 0.001), with a boxplot below showing percent cover of filamentous algae declining from the None to High urchin-density treatments.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Unbalanced Nested Designs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Unequal sample sizes can arise from:</a:t>
            </a:r>
          </a:p>
          <a:p>
            <a:pPr lvl="0"/>
            <a:r>
              <a:rPr/>
              <a:t>An uneven number of B levels within each A</a:t>
            </a:r>
          </a:p>
          <a:p>
            <a:pPr lvl="0"/>
            <a:r>
              <a:rPr/>
              <a:t>An uneven number of replicates within each level of B</a:t>
            </a:r>
          </a:p>
          <a:p>
            <a:pPr lvl="0" indent="0" marL="0">
              <a:buNone/>
            </a:pPr>
            <a:r>
              <a:rPr/>
              <a:t>Not a problem unless you have unequal variance or a large deviation from normality.</a:t>
            </a:r>
          </a:p>
        </p:txBody>
      </p:sp>
      <p:pic>
        <p:nvPicPr>
          <p:cNvPr descr="images/clipboard-209802240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78000"/>
            <a:ext cx="2781300" cy="1727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same grazing-level-by-patch layout table repeated, shown here in the context of unequal sample sizes in unbalanced nested designs.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Nested Design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As usual, we assume: equal variance, normality, no outliers, independence of observations.</a:t>
            </a:r>
          </a:p>
          <a:p>
            <a:pPr lvl="0" indent="0" marL="0">
              <a:buNone/>
            </a:pPr>
            <a:r>
              <a:rPr/>
              <a:t>Equal variance + normality need to be assessed at </a:t>
            </a:r>
            <a:r>
              <a:rPr b="1"/>
              <a:t>both levels</a:t>
            </a:r>
            <a:r>
              <a:rPr/>
              <a:t>:</a:t>
            </a:r>
          </a:p>
          <a:p>
            <a:pPr lvl="0"/>
            <a:r>
              <a:rPr/>
              <a:t>Since means for each level of B within each A are used for the H-test about A, need to assess whether </a:t>
            </a:r>
            <a:r>
              <a:rPr i="1"/>
              <a:t>those means</a:t>
            </a:r>
            <a:r>
              <a:rPr/>
              <a:t> meet normality and equal variance</a:t>
            </a:r>
          </a:p>
          <a:p>
            <a:pPr lvl="0"/>
            <a:r>
              <a:rPr/>
              <a:t>Examine residuals for the H-test about B</a:t>
            </a:r>
          </a:p>
          <a:p>
            <a:pPr lvl="0"/>
            <a:r>
              <a:rPr/>
              <a:t>Transformations can be used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This is the part people most often get wrong: checking assumptions on the </a:t>
            </a:r>
            <a:r>
              <a:rPr sz="2000" i="1"/>
              <a:t>raw data</a:t>
            </a:r>
            <a:r>
              <a:rPr sz="2000"/>
              <a:t> isn’t enough for a nested design — you need to check them at the level each hypothesis test actually operates on.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The Sea Urchin Example — Data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Nested Design, the Hard 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analysis examines the effects of varying sea urchin densities on the percentage cover of filamentous algae. The experiment was designed with:</a:t>
            </a:r>
          </a:p>
          <a:p>
            <a:pPr lvl="0"/>
            <a:r>
              <a:rPr/>
              <a:t>Four random patches</a:t>
            </a:r>
          </a:p>
          <a:p>
            <a:pPr lvl="0"/>
            <a:r>
              <a:rPr/>
              <a:t>Four urchin density treatments (none = removed, low = control, medium = 33% of original density, high = 66% of original density)</a:t>
            </a:r>
          </a:p>
          <a:p>
            <a:pPr lvl="0"/>
            <a:r>
              <a:rPr/>
              <a:t>Five replicate quadrats measured within each treatment-patch combination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Quinn &amp; Keough (2002), </a:t>
            </a:r>
            <a:r>
              <a:rPr sz="2000" i="1"/>
              <a:t>Experimental Design and Data Analysis for Biologists</a:t>
            </a:r>
            <a:r>
              <a:rPr sz="2000"/>
              <a:t> — this dataset and analysis follow their treatment of the sea urchin/algae example.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data frame contains: </a:t>
            </a:r>
            <a:r>
              <a:rPr>
                <a:latin typeface="Courier"/>
              </a:rPr>
              <a:t>patch</a:t>
            </a:r>
            <a:r>
              <a:rPr/>
              <a:t> (random patches 1–16 where treatments were applied), </a:t>
            </a:r>
            <a:r>
              <a:rPr>
                <a:latin typeface="Courier"/>
              </a:rPr>
              <a:t>treat</a:t>
            </a:r>
            <a:r>
              <a:rPr/>
              <a:t> (urchin density treatment), </a:t>
            </a:r>
            <a:r>
              <a:rPr>
                <a:latin typeface="Courier"/>
              </a:rPr>
              <a:t>quad</a:t>
            </a:r>
            <a:r>
              <a:rPr/>
              <a:t> (replicate quadrats within each treatment-patch combination), </a:t>
            </a:r>
            <a:r>
              <a:rPr>
                <a:latin typeface="Courier"/>
              </a:rPr>
              <a:t>algae</a:t>
            </a:r>
            <a:r>
              <a:rPr/>
              <a:t> (percentage cover of filamentous algae — the response variable).</a:t>
            </a:r>
          </a:p>
          <a:p>
            <a:pPr lvl="0" indent="0">
              <a:buNone/>
            </a:pPr>
            <a:r>
              <a:rPr>
                <a:latin typeface="Courier"/>
              </a:rPr>
              <a:t>## Data
## # A tibble: 6 × 4
##   treat patch  quad algae
##   &lt;fct&gt; &lt;fct&gt; &lt;dbl&gt; &lt;dbl&gt;
## 1 high  1         1     0
## 2 high  1         2     0
## 3 high  1         3     0
## 4 high  1         4     6
## 5 high  1         5     2
## 6 high  2         1     0
## 
## 
## Treatment levels:
## [1] "none"   "low"    "medium" "high"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## Summary statistics by treatment:
## # A tibble: 4 × 7
##   treat      n  mean    sd    se   min   max
##   &lt;fct&gt;  &lt;int&gt; &lt;dbl&gt; &lt;dbl&gt; &lt;dbl&gt; &lt;dbl&gt; &lt;dbl&gt;
## 1 none      20  39.2 28.7  6.41      0    83
## 2 low       20  21.6 25.1  5.62      0    79
## 3 medium    20  19   25.7  5.74      0    71
## 4 high      20   1.3  3.18 0.711     0    13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 First Look at the Data</a:t>
            </a:r>
          </a:p>
        </p:txBody>
      </p:sp>
      <p:pic>
        <p:nvPicPr>
          <p:cNvPr descr="nested_anova_lecture_files/figure-pptx/unnamed-chunk-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97100" y="609600"/>
            <a:ext cx="4699000" cy="391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The Wrong Way — Naive Factorial Model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Manual Nested ANOVA — Setting Up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In this experimental design, </a:t>
                </a:r>
                <a:r>
                  <a:rPr>
                    <a:latin typeface="Courier"/>
                  </a:rPr>
                  <a:t>patch</a:t>
                </a:r>
                <a:r>
                  <a:rPr/>
                  <a:t> is nested within </a:t>
                </a:r>
                <a:r>
                  <a:rPr>
                    <a:latin typeface="Courier"/>
                  </a:rPr>
                  <a:t>treat</a:t>
                </a:r>
                <a:r>
                  <a:rPr/>
                  <a:t> because each patch received only one treatment level — a hierarchical design where the effect of patches must be considered </a:t>
                </a:r>
                <a:r>
                  <a:rPr i="1"/>
                  <a:t>within</a:t>
                </a:r>
                <a:r>
                  <a:rPr/>
                  <a:t> each treatment (Quinn &amp; Keough 2002).</a:t>
                </a:r>
              </a:p>
              <a:p>
                <a:pPr lvl="0" indent="0" marL="0">
                  <a:buNone/>
                </a:pPr>
                <a:r>
                  <a:rPr/>
                  <a:t>We’ll use a traditional nested ANOVA. You </a:t>
                </a:r>
                <a:r>
                  <a:rPr i="1"/>
                  <a:t>could</a:t>
                </a:r>
                <a:r>
                  <a:rPr/>
                  <a:t> make this easy by averaging </a:t>
                </a:r>
                <a:r>
                  <a:rPr>
                    <a:latin typeface="Courier"/>
                  </a:rPr>
                  <a:t>algae</a:t>
                </a:r>
                <a:r>
                  <a:rPr/>
                  <a:t> per patch and running a one-way ANOVA — but your power is significantly reduced, and you lose estimates of variability among patches.</a:t>
                </a:r>
              </a:p>
              <a:p>
                <a:pPr lvl="0" indent="0" marL="0">
                  <a:buNone/>
                </a:pPr>
                <a:r>
                  <a:rPr b="1"/>
                  <a:t>This first attempt is really a regular factorial ANOVA</a:t>
                </a:r>
                <a:r>
                  <a:rPr/>
                  <a:t> — not appropriate, since it’s pseudoreplicated. Also, the F-value for Treat is using </a:t>
                </a:r>
                <a14:m>
                  <m:oMath xmlns:m="http://schemas.openxmlformats.org/officeDocument/2006/math">
                    <m:r>
                      <m:t>M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</m:sub>
                    </m:sSub>
                  </m:oMath>
                </a14:m>
                <a:r>
                  <a:rPr/>
                  <a:t> when it should use </a:t>
                </a:r>
                <a14:m>
                  <m:oMath xmlns:m="http://schemas.openxmlformats.org/officeDocument/2006/math">
                    <m:r>
                      <m:t>M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t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a</m:t>
                        </m:r>
                        <m:r>
                          <m:t>t</m:t>
                        </m:r>
                        <m:r>
                          <m:rPr>
                            <m:sty m:val="p"/>
                          </m:rPr>
                          <m:t>:</m:t>
                        </m:r>
                        <m:r>
                          <m:t>p</m:t>
                        </m:r>
                        <m:r>
                          <m:t>a</m:t>
                        </m:r>
                        <m:r>
                          <m:t>t</m:t>
                        </m:r>
                        <m:r>
                          <m:t>c</m:t>
                        </m:r>
                        <m:r>
                          <m:t>h</m:t>
                        </m:r>
                      </m:sub>
                    </m:sSub>
                  </m:oMath>
                </a14:m>
                <a:r>
                  <a:rPr/>
                  <a:t>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u_fact_model &lt;- </a:t>
            </a:r>
            <a:r>
              <a:rPr>
                <a:solidFill>
                  <a:srgbClr val="4758AB"/>
                </a:solidFill>
                <a:latin typeface="Courier"/>
              </a:rPr>
              <a:t>aov</a:t>
            </a:r>
            <a:r>
              <a:rPr>
                <a:solidFill>
                  <a:srgbClr val="003B4F"/>
                </a:solidFill>
                <a:latin typeface="Courier"/>
              </a:rPr>
              <a:t>(algae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treat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treat</a:t>
            </a:r>
            <a:r>
              <a:rPr>
                <a:solidFill>
                  <a:srgbClr val="5E5E5E"/>
                </a:solidFill>
                <a:latin typeface="Courier"/>
              </a:rPr>
              <a:t>:</a:t>
            </a:r>
            <a:r>
              <a:rPr>
                <a:solidFill>
                  <a:srgbClr val="003B4F"/>
                </a:solidFill>
                <a:latin typeface="Courier"/>
              </a:rPr>
              <a:t>patch,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u_df)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"Factorial model summary: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Factorial model summary: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(u_fact_model)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  Df Sum Sq Mean Sq F value       Pr(&gt;F)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        3  14429    4810  16.108 0.0000000658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treat:patch 12  21242    1770   5.928 0.0000008323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  64  19110     299                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Two-Factor (2-Way) ANOVA, 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We often consider more than 1 factor (independent categorical variables) to reduce unexplained variance and look at interactions</a:t>
            </a:r>
          </a:p>
          <a:p>
            <a:pPr lvl="0"/>
            <a:r>
              <a:rPr/>
              <a:t>2-factor designs (2-way ANOVA) are very common in ecology</a:t>
            </a:r>
          </a:p>
          <a:p>
            <a:pPr lvl="0"/>
            <a:r>
              <a:rPr/>
              <a:t>Can have more factors (e.g., 3-way ANOVA) — interpretation gets tricky</a:t>
            </a:r>
          </a:p>
          <a:p>
            <a:pPr lvl="0"/>
            <a:r>
              <a:rPr/>
              <a:t>Most multifactor designs are: factorial, nested, or mixed</a:t>
            </a:r>
          </a:p>
        </p:txBody>
      </p:sp>
      <p:pic>
        <p:nvPicPr>
          <p:cNvPr descr="images/clipboard-1173869376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11900" y="660400"/>
            <a:ext cx="24003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of a cow (representing manure/fertilizer) and a smiling sun icon, each with an arrow pointing down to a small green seedling, illustrating two factors that can each affect plant growth.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Why the Factorial ANOVA Is Not Correct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We can correct this by specifying the error term</a:t>
            </a:r>
          </a:p>
          <a:p>
            <a:pPr lvl="0"/>
            <a:r>
              <a:rPr/>
              <a:t>The MS needed for the F-value is really MS(patch nested in treatment), because those are the true replicates</a:t>
            </a:r>
          </a:p>
          <a:p>
            <a:pPr lvl="0"/>
            <a:r>
              <a:rPr/>
              <a:t>We can specify that — the problem is this approach can’t really handle unbalanced designs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u_nested_model &lt;- </a:t>
            </a:r>
            <a:r>
              <a:rPr>
                <a:solidFill>
                  <a:srgbClr val="4758AB"/>
                </a:solidFill>
                <a:latin typeface="Courier"/>
              </a:rPr>
              <a:t>aov</a:t>
            </a:r>
            <a:r>
              <a:rPr>
                <a:solidFill>
                  <a:srgbClr val="003B4F"/>
                </a:solidFill>
                <a:latin typeface="Courier"/>
              </a:rPr>
              <a:t>(algae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treat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Error</a:t>
            </a:r>
            <a:r>
              <a:rPr>
                <a:solidFill>
                  <a:srgbClr val="003B4F"/>
                </a:solidFill>
                <a:latin typeface="Courier"/>
              </a:rPr>
              <a:t>(treat</a:t>
            </a:r>
            <a:r>
              <a:rPr>
                <a:solidFill>
                  <a:srgbClr val="5E5E5E"/>
                </a:solidFill>
                <a:latin typeface="Courier"/>
              </a:rPr>
              <a:t>:</a:t>
            </a:r>
            <a:r>
              <a:rPr>
                <a:solidFill>
                  <a:srgbClr val="003B4F"/>
                </a:solidFill>
                <a:latin typeface="Courier"/>
              </a:rPr>
              <a:t>patch),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u_df)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"Correctly specified nested ANOVA: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Correctly specified nested ANOVA: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(u_nested_model)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Error: treat:patch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Df Sum Sq Mean Sq F value Pr(&gt;F)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      3  14429    4810   2.717 0.0913 .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12  21242    1770        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Error: Within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Df Sum Sq Mean Sq F value Pr(&gt;F)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64  19110   298.6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Versus Nested Designs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Consider two factors, A and B:</a:t>
            </a:r>
          </a:p>
          <a:p>
            <a:pPr lvl="0"/>
            <a:r>
              <a:rPr b="1"/>
              <a:t>Factorial/crossed:</a:t>
            </a:r>
            <a:r>
              <a:rPr/>
              <a:t> every level of B in every level of A</a:t>
            </a:r>
          </a:p>
          <a:p>
            <a:pPr lvl="0"/>
            <a:r>
              <a:rPr b="1"/>
              <a:t>Nested/hierarchical:</a:t>
            </a:r>
            <a:r>
              <a:rPr/>
              <a:t> levels of B occur only in 1 level of A</a:t>
            </a:r>
          </a:p>
          <a:p>
            <a:pPr lvl="1"/>
            <a:r>
              <a:rPr/>
              <a:t>both fixed — rare</a:t>
            </a:r>
          </a:p>
          <a:p>
            <a:pPr lvl="1"/>
            <a:r>
              <a:rPr/>
              <a:t>one fixed, one random</a:t>
            </a:r>
          </a:p>
          <a:p>
            <a:pPr lvl="1"/>
            <a:r>
              <a:rPr/>
              <a:t>both random — rare in ecology, common in genetics</a:t>
            </a:r>
          </a:p>
        </p:txBody>
      </p:sp>
      <p:pic>
        <p:nvPicPr>
          <p:cNvPr descr="images/clipboard-75801904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50000" y="660400"/>
            <a:ext cx="23368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Diagram contrasting a crossed design, where both levels of Factor 1 (A, B) connect to every level of Factor 2 (a, b, c, d), against a nested design below it, where each level of Factor 1 connects only to its own subset of (random) Factor 2 levels, both feeding into individual observations (Schielzth &amp; Nakagawa 2013).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Factorial Designs — Examples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Designs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Factorial designs: both factors are typically fixed (but not always).</a:t>
            </a:r>
          </a:p>
        </p:txBody>
      </p:sp>
      <p:pic>
        <p:nvPicPr>
          <p:cNvPr descr="images/clipboard-72364825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943100"/>
            <a:ext cx="2781300" cy="1397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Two grid diagrams of a factorial design with Factor A across the top (4 levels) and Factor B down the side (3 levels): a compact 4x3 grid marked ‘XX’ in every cell, and an expanded layout below showing each of the 12 A-by-B combinations as its own column with two replicate marks (X, X).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Design Example: Seedling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Effects of light level on growth of seedlings of different size:</a:t>
            </a:r>
          </a:p>
          <a:p>
            <a:pPr lvl="0"/>
            <a:r>
              <a:rPr/>
              <a:t>3 light levels (Factor A)</a:t>
            </a:r>
          </a:p>
          <a:p>
            <a:pPr lvl="0"/>
            <a:r>
              <a:rPr/>
              <a:t>3 size classes (Factor B)</a:t>
            </a:r>
          </a:p>
          <a:p>
            <a:pPr lvl="0"/>
            <a:r>
              <a:rPr/>
              <a:t>5 replicate seedlings in each cell</a:t>
            </a:r>
          </a:p>
        </p:txBody>
      </p:sp>
      <p:pic>
        <p:nvPicPr>
          <p:cNvPr descr="images/clipboard-105737669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739900"/>
            <a:ext cx="2781300" cy="181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a small seedling above a table crossing Factor A (light: Low, Medium, High) with Factor B (size: Small, Medium, Large), with each cell showing 5 replicate seedling IDs (e.g., 1_LS…5_LS), illustrating the seedling-growth factorial design example.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Factorial Design Example: Salamander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Effects of food level and tadpole presence on larval salamander growth:</a:t>
            </a:r>
          </a:p>
          <a:p>
            <a:pPr lvl="0"/>
            <a:r>
              <a:rPr/>
              <a:t>2 food levels (Factor A)</a:t>
            </a:r>
          </a:p>
          <a:p>
            <a:pPr lvl="0"/>
            <a:r>
              <a:rPr/>
              <a:t>Presence/absence of tadpoles (Factor B)</a:t>
            </a:r>
          </a:p>
          <a:p>
            <a:pPr lvl="0"/>
            <a:r>
              <a:rPr/>
              <a:t>8 replicates in each cell</a:t>
            </a:r>
          </a:p>
        </p:txBody>
      </p:sp>
      <p:pic>
        <p:nvPicPr>
          <p:cNvPr descr="images/clipboard-369784081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00200"/>
            <a:ext cx="2781300" cy="20828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Photo of a larval salamander above a table crossing Factor A (food level: Low, High) with Factor B (tadpoles: Absent, Present), with each cell showing 8 replicate IDs (e.g., 1_LA…8_LA), illustrating the salamander-growth factorial design example.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Nested ANOVA</dc:title>
  <dc:creator>Bill Perry</dc:creator>
  <cp:keywords/>
  <dc:description>Factorial vs. nested designs, the nested-ANOVA linear model and variance partitioning, and a naive-vs-correct worked example (sea urchin grazing and algae cover) using the traditional aov() approach — the modern mixed-model (lmer) alternative continues in the Linear Mixed Models lecture.</dc:description>
  <dcterms:created xsi:type="dcterms:W3CDTF">2026-09-03T18:48:48Z</dcterms:created>
  <dcterms:modified xsi:type="dcterms:W3CDTF">2026-09-03T18:48:48Z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ditor">
    <vt:lpwstr/>
  </property>
  <property fmtid="{D5CDD505-2E9C-101B-9397-08002B2CF9AE}" pid="7" name="execute">
    <vt:lpwstr/>
  </property>
  <property fmtid="{D5CDD505-2E9C-101B-9397-08002B2CF9AE}" pid="8" name="format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knitr">
    <vt:lpwstr/>
  </property>
  <property fmtid="{D5CDD505-2E9C-101B-9397-08002B2CF9AE}" pid="13" name="labels">
    <vt:lpwstr/>
  </property>
  <property fmtid="{D5CDD505-2E9C-101B-9397-08002B2CF9AE}" pid="14" name="order">
    <vt:lpwstr>14</vt:lpwstr>
  </property>
  <property fmtid="{D5CDD505-2E9C-101B-9397-08002B2CF9AE}" pid="15" name="resources">
    <vt:lpwstr/>
  </property>
  <property fmtid="{D5CDD505-2E9C-101B-9397-08002B2CF9AE}" pid="16" name="subtitle">
    <vt:lpwstr>Hierarchical designs</vt:lpwstr>
  </property>
  <property fmtid="{D5CDD505-2E9C-101B-9397-08002B2CF9AE}" pid="17" name="toc-title">
    <vt:lpwstr>Table of contents</vt:lpwstr>
  </property>
  <property fmtid="{D5CDD505-2E9C-101B-9397-08002B2CF9AE}" pid="18" name="week">
    <vt:lpwstr>9</vt:lpwstr>
  </property>
</Properties>
</file>