
<file path=[Content_Types].xml><?xml version="1.0" encoding="utf-8"?>
<Types xmlns="http://schemas.openxmlformats.org/package/2006/content-types">
  <Default Extension="xml" ContentType="application/xml"/>
  <Default Extension="rels" ContentType="application/vnd.openxmlformats-package.relationships+xml"/>
  <Default Extension="jpg" ContentType="image/jpeg"/>
  <Default Extension="png" ContentType="image/png"/>
  <Override PartName="/docProps/app.xml" ContentType="application/vnd.openxmlformats-officedocument.extended-properties+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CC31"/>
    <a:srgbClr val="70121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726"/>
  </p:normalViewPr>
  <p:slideViewPr>
    <p:cSldViewPr snapToGrid="0" snapToObjects="1">
      <p:cViewPr varScale="1">
        <p:scale>
          <a:sx d="100" n="165"/>
          <a:sy d="100" n="165"/>
        </p:scale>
        <p:origin x="560" y="176"/>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slide" Target="slides/slide23.xml" /><Relationship Id="rId25" Type="http://schemas.openxmlformats.org/officeDocument/2006/relationships/slide" Target="slides/slide24.xml" /><Relationship Id="rId26" Type="http://schemas.openxmlformats.org/officeDocument/2006/relationships/slide" Target="slides/slide25.xml" /><Relationship Id="rId27" Type="http://schemas.openxmlformats.org/officeDocument/2006/relationships/slide" Target="slides/slide26.xml" /><Relationship Id="rId28" Type="http://schemas.openxmlformats.org/officeDocument/2006/relationships/slide" Target="slides/slide27.xml" /><Relationship Id="rId29" Type="http://schemas.openxmlformats.org/officeDocument/2006/relationships/slide" Target="slides/slide28.xml" /><Relationship Id="rId30" Type="http://schemas.openxmlformats.org/officeDocument/2006/relationships/slide" Target="slides/slide29.xml" /><Relationship Id="rId31" Type="http://schemas.openxmlformats.org/officeDocument/2006/relationships/slide" Target="slides/slide30.xml" /><Relationship Id="rId32" Type="http://schemas.openxmlformats.org/officeDocument/2006/relationships/slide" Target="slides/slide31.xml" /><Relationship Id="rId33" Type="http://schemas.openxmlformats.org/officeDocument/2006/relationships/slide" Target="slides/slide32.xml" /><Relationship Id="rId34" Type="http://schemas.openxmlformats.org/officeDocument/2006/relationships/slide" Target="slides/slide33.xml" /><Relationship Id="rId35" Type="http://schemas.openxmlformats.org/officeDocument/2006/relationships/slide" Target="slides/slide34.xml" /><Relationship Id="rId36" Type="http://schemas.openxmlformats.org/officeDocument/2006/relationships/slide" Target="slides/slide35.xml" /><Relationship Id="rId38" Type="http://schemas.openxmlformats.org/officeDocument/2006/relationships/viewProps" Target="viewProps.xml" /><Relationship Id="rId37" Type="http://schemas.openxmlformats.org/officeDocument/2006/relationships/presProps" Target="presProps.xml" /><Relationship Id="rId1" Type="http://schemas.openxmlformats.org/officeDocument/2006/relationships/slideMaster" Target="slideMasters/slideMaster1.xml" /><Relationship Id="rId40" Type="http://schemas.openxmlformats.org/officeDocument/2006/relationships/tableStyles" Target="tableStyles.xml" /><Relationship Id="rId39" Type="http://schemas.openxmlformats.org/officeDocument/2006/relationships/theme" Target="theme/theme1.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65688"/>
          </a:xfrm>
        </p:spPr>
        <p:txBody>
          <a:bodyPr>
            <a:normAutofit/>
          </a:bodyPr>
          <a:lstStyle>
            <a:lvl1pPr>
              <a:defRPr sz="2400"/>
            </a:lvl1pPr>
          </a:lstStyle>
          <a:p>
            <a:r>
              <a:rPr lang="en-US" dirty="0"/>
              <a:t>Click to edit Master title style</a:t>
            </a:r>
          </a:p>
        </p:txBody>
      </p:sp>
      <p:sp>
        <p:nvSpPr>
          <p:cNvPr id="3" name="Subtitle 2"/>
          <p:cNvSpPr>
            <a:spLocks noGrp="1"/>
          </p:cNvSpPr>
          <p:nvPr>
            <p:ph type="subTitle" idx="1"/>
          </p:nvPr>
        </p:nvSpPr>
        <p:spPr>
          <a:xfrm>
            <a:off x="255722" y="565689"/>
            <a:ext cx="6400800" cy="1314450"/>
          </a:xfrm>
        </p:spPr>
        <p:txBody>
          <a:bodyPr>
            <a:normAutofit/>
          </a:bodyPr>
          <a:lstStyle>
            <a:lvl1pPr marL="0" indent="0" algn="ctr">
              <a:buNone/>
              <a:defRPr sz="2000">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normAutofit/>
          </a:bodyPr>
          <a:lstStyle>
            <a:lvl1pPr algn="l">
              <a:defRPr sz="2400"/>
            </a:lvl1pPr>
          </a:lstStyle>
          <a:p>
            <a:r>
              <a:rPr lang="en-US" dirty="0"/>
              <a:t>Click to edit Master title style</a:t>
            </a:r>
          </a:p>
        </p:txBody>
      </p:sp>
      <p:sp>
        <p:nvSpPr>
          <p:cNvPr id="3" name="Content Placeholder 2"/>
          <p:cNvSpPr>
            <a:spLocks noGrp="1"/>
          </p:cNvSpPr>
          <p:nvPr>
            <p:ph idx="1"/>
          </p:nvPr>
        </p:nvSpPr>
        <p:spPr>
          <a:xfrm>
            <a:off x="0" y="614605"/>
            <a:ext cx="9089756" cy="3914289"/>
          </a:xfrm>
        </p:spPr>
        <p:txBody>
          <a:bodyPr>
            <a:normAutofit/>
          </a:bodyPr>
          <a:lstStyle>
            <a:lvl1pPr marL="230188" indent="-230188">
              <a:tabLst/>
              <a:defRPr sz="1800"/>
            </a:lvl1pPr>
            <a:lvl2pPr marL="514350" indent="-284163">
              <a:spcBef>
                <a:spcPts val="0"/>
              </a:spcBef>
              <a:tabLst/>
              <a:defRPr sz="1600"/>
            </a:lvl2pPr>
            <a:lvl3pPr marL="692150" indent="-177800">
              <a:spcBef>
                <a:spcPts val="0"/>
              </a:spcBef>
              <a:tabLst/>
              <a:defRPr sz="1400"/>
            </a:lvl3pPr>
            <a:lvl4pPr marL="914400" indent="-222250">
              <a:spcBef>
                <a:spcPts val="0"/>
              </a:spcBef>
              <a:tabLst/>
              <a:defRPr sz="1400"/>
            </a:lvl4pPr>
            <a:lvl5pPr marL="1146175" indent="-231775">
              <a:spcBef>
                <a:spcPts val="0"/>
              </a:spcBef>
              <a:tabLs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7200" y="1141649"/>
            <a:ext cx="7772400" cy="1125140"/>
          </a:xfrm>
        </p:spPr>
        <p:txBody>
          <a:bodyPr anchor="b">
            <a:normAutofit/>
          </a:bodyPr>
          <a:lstStyle>
            <a:lvl1pPr marL="0" indent="0">
              <a:buNone/>
              <a:defRPr sz="16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lvl1pPr algn="l">
              <a:defRPr b="0">
                <a:solidFill>
                  <a:srgbClr val="FDCC31"/>
                </a:solidFill>
              </a:defRPr>
            </a:lvl1pPr>
          </a:lstStyle>
          <a:p>
            <a:r>
              <a:rPr lang="en-US" dirty="0"/>
              <a:t>Click to edit Master title style</a:t>
            </a:r>
          </a:p>
        </p:txBody>
      </p:sp>
      <p:sp>
        <p:nvSpPr>
          <p:cNvPr id="3" name="Content Placeholder 2"/>
          <p:cNvSpPr>
            <a:spLocks noGrp="1"/>
          </p:cNvSpPr>
          <p:nvPr>
            <p:ph sz="half" idx="1"/>
          </p:nvPr>
        </p:nvSpPr>
        <p:spPr>
          <a:xfrm>
            <a:off x="9040" y="662663"/>
            <a:ext cx="6010759" cy="4480837"/>
          </a:xfrm>
        </p:spPr>
        <p:txBody>
          <a:bodyPr>
            <a:normAutofit/>
          </a:bodyPr>
          <a:lstStyle>
            <a:lvl1pPr marL="230188" indent="-230188">
              <a:tabLst/>
              <a:defRPr sz="1800"/>
            </a:lvl1pPr>
            <a:lvl2pPr marL="460375" indent="-230188">
              <a:tabLst/>
              <a:defRPr sz="1600"/>
            </a:lvl2pPr>
            <a:lvl3pPr marL="630238" indent="-169863">
              <a:tabLst/>
              <a:defRPr sz="1400"/>
            </a:lvl3pPr>
            <a:lvl4pPr marL="914400" indent="-284163">
              <a:tabLst/>
              <a:defRPr sz="1400"/>
            </a:lvl4pPr>
            <a:lvl5pPr marL="1146175" indent="-231775">
              <a:tabLst/>
              <a:defRPr sz="14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29580" y="662664"/>
            <a:ext cx="2790986" cy="4480836"/>
          </a:xfrm>
        </p:spPr>
        <p:txBody>
          <a:bodyPr>
            <a:normAutofit/>
          </a:bodyPr>
          <a:lstStyle>
            <a:lvl1pPr marL="342900" indent="-342900">
              <a:defRPr lang="en-US" sz="1800" kern="1200" dirty="0">
                <a:solidFill>
                  <a:schemeClr val="tx1"/>
                </a:solidFill>
                <a:latin typeface="+mn-lt"/>
                <a:ea typeface="+mn-ea"/>
                <a:cs typeface="+mn-cs"/>
              </a:defRPr>
            </a:lvl1pPr>
            <a:lvl2pPr marL="515937" indent="-285750">
              <a:defRPr lang="en-US" sz="1600" kern="1200" dirty="0">
                <a:solidFill>
                  <a:schemeClr val="tx1"/>
                </a:solidFill>
                <a:latin typeface="+mn-lt"/>
                <a:ea typeface="+mn-ea"/>
                <a:cs typeface="+mn-cs"/>
              </a:defRPr>
            </a:lvl2pPr>
            <a:lvl3pPr marL="746125" indent="-285750">
              <a:defRPr lang="en-US" sz="1400" kern="1200" dirty="0">
                <a:solidFill>
                  <a:schemeClr val="tx1"/>
                </a:solidFill>
                <a:latin typeface="+mn-lt"/>
                <a:ea typeface="+mn-ea"/>
                <a:cs typeface="+mn-cs"/>
              </a:defRPr>
            </a:lvl3pPr>
            <a:lvl4pPr marL="915987" indent="-285750">
              <a:defRPr lang="en-US" sz="1400" kern="1200" dirty="0">
                <a:solidFill>
                  <a:schemeClr val="tx1"/>
                </a:solidFill>
                <a:latin typeface="+mn-lt"/>
                <a:ea typeface="+mn-ea"/>
                <a:cs typeface="+mn-cs"/>
              </a:defRPr>
            </a:lvl4pPr>
            <a:lvl5pPr marL="1200150" indent="-285750">
              <a:defRPr lang="en-US" sz="1400" kern="1200" dirty="0">
                <a:solidFill>
                  <a:schemeClr val="tx1"/>
                </a:solidFill>
                <a:latin typeface="+mn-lt"/>
                <a:ea typeface="+mn-ea"/>
                <a:cs typeface="+mn-cs"/>
              </a:defRPr>
            </a:lvl5pPr>
            <a:lvl6pPr>
              <a:defRPr sz="1350"/>
            </a:lvl6pPr>
            <a:lvl7pPr>
              <a:defRPr sz="1350"/>
            </a:lvl7pPr>
            <a:lvl8pPr>
              <a:defRPr sz="1350"/>
            </a:lvl8pPr>
            <a:lvl9pPr>
              <a:defRPr sz="1350"/>
            </a:lvl9pPr>
          </a:lstStyle>
          <a:p>
            <a:pPr marL="230188" lvl="0" indent="-230188" algn="l" defTabSz="342900" rtl="0" eaLnBrk="1" latinLnBrk="0" hangingPunct="1">
              <a:spcBef>
                <a:spcPct val="20000"/>
              </a:spcBef>
              <a:buFont typeface="Arial"/>
              <a:buChar char="•"/>
              <a:tabLst/>
            </a:pPr>
            <a:r>
              <a:rPr lang="en-US" dirty="0"/>
              <a:t>Click to edit Master text styles</a:t>
            </a:r>
          </a:p>
          <a:p>
            <a:pPr marL="460375" lvl="1" indent="-230188" algn="l" defTabSz="342900" rtl="0" eaLnBrk="1" latinLnBrk="0" hangingPunct="1">
              <a:spcBef>
                <a:spcPct val="20000"/>
              </a:spcBef>
              <a:buFont typeface="Arial"/>
              <a:buChar char="–"/>
              <a:tabLst/>
            </a:pPr>
            <a:r>
              <a:rPr lang="en-US" dirty="0"/>
              <a:t>Second level</a:t>
            </a:r>
          </a:p>
          <a:p>
            <a:pPr marL="630238" lvl="2" indent="-169863" algn="l" defTabSz="342900" rtl="0" eaLnBrk="1" latinLnBrk="0" hangingPunct="1">
              <a:spcBef>
                <a:spcPct val="20000"/>
              </a:spcBef>
              <a:buFont typeface="Arial"/>
              <a:buChar char="•"/>
              <a:tabLst/>
            </a:pPr>
            <a:r>
              <a:rPr lang="en-US" dirty="0"/>
              <a:t>Third level</a:t>
            </a:r>
          </a:p>
          <a:p>
            <a:pPr marL="914400" lvl="3" indent="-284163" algn="l" defTabSz="342900" rtl="0" eaLnBrk="1" latinLnBrk="0" hangingPunct="1">
              <a:spcBef>
                <a:spcPct val="20000"/>
              </a:spcBef>
              <a:buFont typeface="Arial"/>
              <a:buChar char="–"/>
              <a:tabLst/>
            </a:pPr>
            <a:r>
              <a:rPr lang="en-US" dirty="0"/>
              <a:t>Fourth level</a:t>
            </a:r>
          </a:p>
          <a:p>
            <a:pPr marL="1146175" lvl="4" indent="-231775" algn="l" defTabSz="342900" rtl="0" eaLnBrk="1" latinLnBrk="0" hangingPunct="1">
              <a:spcBef>
                <a:spcPct val="20000"/>
              </a:spcBef>
              <a:buFont typeface="Arial"/>
              <a:buChar char="»"/>
              <a:tabLst/>
            </a:pPr>
            <a:r>
              <a:rPr lang="en-US" dirty="0"/>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normAutofit/>
          </a:bodyPr>
          <a:lstStyle>
            <a:lvl1pPr algn="l">
              <a:defRPr sz="2800"/>
            </a:lvl1pPr>
          </a:lstStyle>
          <a:p>
            <a:r>
              <a:rPr lang="en-US" dirty="0"/>
              <a:t>Click to edit Master title style</a:t>
            </a:r>
          </a:p>
        </p:txBody>
      </p:sp>
      <p:sp>
        <p:nvSpPr>
          <p:cNvPr id="3" name="Text Placeholder 2"/>
          <p:cNvSpPr>
            <a:spLocks noGrp="1"/>
          </p:cNvSpPr>
          <p:nvPr>
            <p:ph type="body" idx="1"/>
          </p:nvPr>
        </p:nvSpPr>
        <p:spPr>
          <a:xfrm>
            <a:off x="136201" y="802623"/>
            <a:ext cx="4435799" cy="479822"/>
          </a:xfrm>
        </p:spPr>
        <p:txBody>
          <a:bodyPr anchor="b">
            <a:normAutofit/>
          </a:bodyPr>
          <a:lstStyle>
            <a:lvl1pPr marL="0" indent="0">
              <a:buNone/>
              <a:defRPr sz="16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136201" y="1282444"/>
            <a:ext cx="4435799" cy="3305054"/>
          </a:xfrm>
        </p:spPr>
        <p:txBody>
          <a:bodyPr/>
          <a:lstStyle>
            <a:lvl1pPr>
              <a:defRPr sz="16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753514" y="823389"/>
            <a:ext cx="4041775" cy="479822"/>
          </a:xfrm>
        </p:spPr>
        <p:txBody>
          <a:bodyPr anchor="b">
            <a:normAutofit/>
          </a:bodyPr>
          <a:lstStyle>
            <a:lvl1pPr marL="0" indent="0">
              <a:buNone/>
              <a:defRPr sz="16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53514" y="1303210"/>
            <a:ext cx="4041775" cy="3284288"/>
          </a:xfrm>
        </p:spPr>
        <p:txBody>
          <a:bodyPr/>
          <a:lstStyle>
            <a:lvl1pPr>
              <a:defRPr sz="16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3/24/25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3/24/25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3/24/25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71538"/>
          </a:xfrm>
        </p:spPr>
        <p:txBody>
          <a:bodyPr anchor="t" anchorCtr="0">
            <a:normAutofit/>
          </a:bodyPr>
          <a:lstStyle>
            <a:lvl1pPr algn="l">
              <a:defRPr sz="2400" b="1"/>
            </a:lvl1pPr>
          </a:lstStyle>
          <a:p>
            <a:r>
              <a:rPr lang="en-US"/>
              <a:t>Click to edit Master title style</a:t>
            </a:r>
          </a:p>
        </p:txBody>
      </p:sp>
      <p:sp>
        <p:nvSpPr>
          <p:cNvPr id="3" name="Content Placeholder 2"/>
          <p:cNvSpPr>
            <a:spLocks noGrp="1"/>
          </p:cNvSpPr>
          <p:nvPr>
            <p:ph idx="1"/>
          </p:nvPr>
        </p:nvSpPr>
        <p:spPr>
          <a:xfrm>
            <a:off x="3657600" y="960804"/>
            <a:ext cx="5238426" cy="3806460"/>
          </a:xfrm>
        </p:spPr>
        <p:txBody>
          <a:bodyPr>
            <a:normAutofit/>
          </a:bodyPr>
          <a:lstStyle>
            <a:lvl1pPr>
              <a:defRPr sz="1800"/>
            </a:lvl1pPr>
            <a:lvl2pPr>
              <a:defRPr sz="1600"/>
            </a:lvl2pPr>
            <a:lvl3pPr>
              <a:defRPr sz="1600"/>
            </a:lvl3pPr>
            <a:lvl4pPr>
              <a:defRPr sz="1600"/>
            </a:lvl4pPr>
            <a:lvl5pPr>
              <a:defRPr sz="16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0" y="960803"/>
            <a:ext cx="3541363" cy="3518297"/>
          </a:xfrm>
        </p:spPr>
        <p:txBody>
          <a:bodyPr>
            <a:normAutofit/>
          </a:bodyPr>
          <a:lstStyle>
            <a:lvl1pPr marL="0" indent="0">
              <a:buNone/>
              <a:defRPr sz="16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490" y="102393"/>
            <a:ext cx="8934774" cy="582780"/>
          </a:xfrm>
          <a:prstGeom prst="rect">
            <a:avLst/>
          </a:prstGeom>
          <a:solidFill>
            <a:srgbClr val="70121D"/>
          </a:solidFill>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77489" y="781696"/>
            <a:ext cx="8934773" cy="3914289"/>
          </a:xfrm>
          <a:prstGeom prst="rect">
            <a:avLst/>
          </a:prstGeom>
        </p:spPr>
        <p:txBody>
          <a:bodyPr bIns="45720" lIns="91440" rIns="91440" rtlCol="0" tIns="45720" vert="horz">
            <a:normAutofit/>
          </a:bodyPr>
          <a:lstStyle/>
          <a:p>
            <a:pPr lvl="0"/>
            <a:r>
              <a:rPr dirty="0" lang="en-US"/>
              <a:t>Click to edit Master text styles</a:t>
            </a:r>
          </a:p>
          <a:p>
            <a:pPr lvl="1"/>
            <a:r>
              <a:rPr dirty="0" lang="en-US"/>
              <a:t>Second level</a:t>
            </a:r>
          </a:p>
          <a:p>
            <a:pPr lvl="2"/>
            <a:r>
              <a:rPr dirty="0" lang="en-US"/>
              <a:t>Third level</a:t>
            </a:r>
          </a:p>
          <a:p>
            <a:pPr lvl="3"/>
            <a:r>
              <a:rPr dirty="0" lang="en-US"/>
              <a:t>Fourth level</a:t>
            </a:r>
          </a:p>
          <a:p>
            <a:pPr lvl="4"/>
            <a:r>
              <a:rPr dirty="0"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3/24/25</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342900" eaLnBrk="1" hangingPunct="1" latinLnBrk="0" rtl="0">
        <a:spcBef>
          <a:spcPct val="0"/>
        </a:spcBef>
        <a:buNone/>
        <a:defRPr kern="1200" sz="2800">
          <a:solidFill>
            <a:srgbClr val="FDCC31"/>
          </a:solidFill>
          <a:latin typeface="+mj-lt"/>
          <a:ea typeface="+mj-ea"/>
          <a:cs typeface="+mj-cs"/>
        </a:defRPr>
      </a:lvl1pPr>
    </p:titleStyle>
    <p:bodyStyle>
      <a:lvl1pPr algn="l" defTabSz="342900" eaLnBrk="1" hangingPunct="1" indent="-342900" latinLnBrk="0" marL="342900" rtl="0">
        <a:spcBef>
          <a:spcPts val="0"/>
        </a:spcBef>
        <a:buFont typeface="Arial"/>
        <a:buChar char="•"/>
        <a:defRPr b="0" kern="1200" sz="1800">
          <a:solidFill>
            <a:schemeClr val="tx1"/>
          </a:solidFill>
          <a:latin typeface="+mn-lt"/>
          <a:ea typeface="+mn-ea"/>
          <a:cs typeface="+mn-cs"/>
        </a:defRPr>
      </a:lvl1pPr>
      <a:lvl2pPr algn="l" defTabSz="342900" eaLnBrk="1" hangingPunct="1" indent="-342900" latinLnBrk="0" marL="685800" rtl="0">
        <a:spcBef>
          <a:spcPts val="0"/>
        </a:spcBef>
        <a:buFont typeface="Arial"/>
        <a:buChar char="–"/>
        <a:defRPr kern="1200" sz="1600">
          <a:solidFill>
            <a:schemeClr val="tx1"/>
          </a:solidFill>
          <a:latin typeface="+mn-lt"/>
          <a:ea typeface="+mn-ea"/>
          <a:cs typeface="+mn-cs"/>
        </a:defRPr>
      </a:lvl2pPr>
      <a:lvl3pPr algn="l" defTabSz="342900" eaLnBrk="1" hangingPunct="1" indent="-342900" latinLnBrk="0" marL="1028700" rtl="0">
        <a:spcBef>
          <a:spcPts val="0"/>
        </a:spcBef>
        <a:buFont typeface="Arial"/>
        <a:buChar char="•"/>
        <a:defRPr kern="1200" sz="1600">
          <a:solidFill>
            <a:schemeClr val="tx1"/>
          </a:solidFill>
          <a:latin typeface="+mn-lt"/>
          <a:ea typeface="+mn-ea"/>
          <a:cs typeface="+mn-cs"/>
        </a:defRPr>
      </a:lvl3pPr>
      <a:lvl4pPr algn="l" defTabSz="342900" eaLnBrk="1" hangingPunct="1" indent="-342900" latinLnBrk="0" marL="1371600" rtl="0">
        <a:spcBef>
          <a:spcPts val="0"/>
        </a:spcBef>
        <a:buFont typeface="Arial"/>
        <a:buChar char="–"/>
        <a:defRPr kern="1200" sz="1600">
          <a:solidFill>
            <a:schemeClr val="tx1"/>
          </a:solidFill>
          <a:latin typeface="+mn-lt"/>
          <a:ea typeface="+mn-ea"/>
          <a:cs typeface="+mn-cs"/>
        </a:defRPr>
      </a:lvl4pPr>
      <a:lvl5pPr algn="l" defTabSz="342900" eaLnBrk="1" hangingPunct="1" indent="-342900" latinLnBrk="0" marL="1714500" rtl="0">
        <a:spcBef>
          <a:spcPts val="0"/>
        </a:spcBef>
        <a:buFont typeface="Arial"/>
        <a:buChar char="»"/>
        <a:defRPr kern="1200" sz="16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5.png" /></Relationships>
</file>

<file path=ppt/slides/_rels/slide11.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6.png" /></Relationships>
</file>

<file path=ppt/slides/_rels/slide13.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14.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7.png" /></Relationships>
</file>

<file path=ppt/slides/_rels/slide15.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8.png" /></Relationships>
</file>

<file path=ppt/slides/_rels/slide1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9.png" /></Relationships>
</file>

<file path=ppt/slides/_rels/slide18.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0.png" /></Relationships>
</file>

<file path=ppt/slides/_rels/slide19.xml.rels><?xml version="1.0" encoding="UTF-8"?><Relationships xmlns="http://schemas.openxmlformats.org/package/2006/relationships"><Relationship Id="rId1" Type="http://schemas.openxmlformats.org/officeDocument/2006/relationships/slideLayout" Target="../slideLayouts/slideLayout4.xml" /><Relationship Id="rId3" Type="http://schemas.openxmlformats.org/officeDocument/2006/relationships/hyperlink" Target="https://www.elsblog.org/the_empirical_legal_studi/2006/08/variable_transf.html" TargetMode="External" /><Relationship Id="rId2" Type="http://schemas.openxmlformats.org/officeDocument/2006/relationships/image" Target="../media/image11.jpg" /></Relationships>
</file>

<file path=ppt/slides/_rels/slide2.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jpg" /></Relationships>
</file>

<file path=ppt/slides/_rels/slide20.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1.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2.png" /></Relationships>
</file>

<file path=ppt/slides/_rels/slide22.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2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4.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25.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2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7.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13.png" /></Relationships>
</file>

<file path=ppt/slides/_rels/slide28.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hyperlink" Target="https://www.jwilber.me/permutationtest/" TargetMode="External" /></Relationships>
</file>

<file path=ppt/slides/_rels/slide29.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3.xml.rels><?xml version="1.0" encoding="UTF-8"?><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2.jpg" /></Relationships>
</file>

<file path=ppt/slides/_rels/slide30.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1.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32.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33.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34.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35.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6.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3.png" /></Relationships>
</file>

<file path=ppt/slides/_rels/slide9.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4.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65688"/>
          </a:xfrm>
        </p:spPr>
        <p:txBody>
          <a:bodyPr/>
          <a:lstStyle/>
          <a:p>
            <a:pPr lvl="0" indent="0" marL="0">
              <a:buNone/>
            </a:pPr>
            <a:r>
              <a:rPr/>
              <a:t>Lecture: Non-Parametric T-Tests</a:t>
            </a:r>
          </a:p>
        </p:txBody>
      </p:sp>
      <p:sp>
        <p:nvSpPr>
          <p:cNvPr id="3" name="Subtitle 2"/>
          <p:cNvSpPr>
            <a:spLocks noGrp="1"/>
          </p:cNvSpPr>
          <p:nvPr>
            <p:ph idx="1" type="subTitle"/>
          </p:nvPr>
        </p:nvSpPr>
        <p:spPr>
          <a:xfrm>
            <a:off x="255722" y="565689"/>
            <a:ext cx="6400800" cy="1314450"/>
          </a:xfrm>
        </p:spPr>
        <p:txBody>
          <a:bodyPr/>
          <a:lstStyle/>
          <a:p>
            <a:pPr lvl="0" indent="0" marL="0">
              <a:buNone/>
            </a:pPr>
            <a:r>
              <a:rPr/>
              <a:t>Rank-based tests</a:t>
            </a:r>
            <a:br/>
            <a:br/>
            <a:r>
              <a:rPr/>
              <a:t>Bill Perry</a:t>
            </a:r>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Assumptions — Random Sampling</a:t>
            </a:r>
          </a:p>
        </p:txBody>
      </p:sp>
      <p:sp>
        <p:nvSpPr>
          <p:cNvPr id="3" name="Content Placeholder 2"/>
          <p:cNvSpPr>
            <a:spLocks noGrp="1"/>
          </p:cNvSpPr>
          <p:nvPr>
            <p:ph idx="1" sz="half"/>
          </p:nvPr>
        </p:nvSpPr>
        <p:spPr/>
        <p:txBody>
          <a:bodyPr/>
          <a:lstStyle/>
          <a:p>
            <a:pPr lvl="0" indent="0" marL="0">
              <a:buNone/>
            </a:pPr>
            <a:r>
              <a:rPr/>
              <a:t>Basic assumptions of parametric t-tests: random sampling, normality, equal variance, no outliers.</a:t>
            </a:r>
          </a:p>
          <a:p>
            <a:pPr lvl="0" indent="0" marL="0">
              <a:buNone/>
            </a:pPr>
            <a:r>
              <a:rPr b="1"/>
              <a:t>Random sampling:</a:t>
            </a:r>
          </a:p>
          <a:p>
            <a:pPr lvl="0"/>
            <a:r>
              <a:rPr/>
              <a:t>samples are randomly collected from populations; part of experimental design</a:t>
            </a:r>
          </a:p>
          <a:p>
            <a:pPr lvl="0"/>
            <a:r>
              <a:rPr/>
              <a:t>necessary for sample → population inference</a:t>
            </a:r>
          </a:p>
        </p:txBody>
      </p:sp>
      <p:pic>
        <p:nvPicPr>
          <p:cNvPr descr="images/clipboard-2526616735.png" id="0" name="Picture 1"/>
          <p:cNvPicPr>
            <a:picLocks noGrp="1" noChangeAspect="1"/>
          </p:cNvPicPr>
          <p:nvPr/>
        </p:nvPicPr>
        <p:blipFill>
          <a:blip r:embed="rId2"/>
          <a:stretch>
            <a:fillRect/>
          </a:stretch>
        </p:blipFill>
        <p:spPr bwMode="auto">
          <a:xfrm>
            <a:off x="6121400" y="863600"/>
            <a:ext cx="2781300" cy="35687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Diagram of a large circle labeled ‘population’ full of dots, with orange arrows showing a subset being drawn down into a small circle labeled ‘sample’, illustrating random sampling from a population.</a:t>
            </a:r>
          </a:p>
        </p:txBody>
      </p:sp>
    </p:spTree>
  </p:cSl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Assumptions — Normality Testing</a:t>
            </a:r>
          </a:p>
        </p:txBody>
      </p:sp>
      <p:sp>
        <p:nvSpPr>
          <p:cNvPr id="3" name="Content Placeholder 2"/>
          <p:cNvSpPr>
            <a:spLocks noGrp="1"/>
          </p:cNvSpPr>
          <p:nvPr>
            <p:ph idx="1"/>
          </p:nvPr>
        </p:nvSpPr>
        <p:spPr/>
        <p:txBody>
          <a:bodyPr/>
          <a:lstStyle/>
          <a:p>
            <a:pPr lvl="0" indent="0" marL="1270000">
              <a:buNone/>
            </a:pPr>
            <a:r>
              <a:rPr sz="2000" b="1"/>
              <a:t>Note</a:t>
            </a:r>
          </a:p>
          <a:p>
            <a:pPr lvl="0" indent="0" marL="1270000">
              <a:buNone/>
            </a:pPr>
            <a:r>
              <a:rPr sz="2000" b="1"/>
              <a:t>🔮 Predict first:</a:t>
            </a:r>
            <a:r>
              <a:rPr sz="2000"/>
              <a:t> We’re about to look at histogram, dotplot, boxplot, and QQ-plot views of the </a:t>
            </a:r>
            <a:r>
              <a:rPr sz="2000" i="1"/>
              <a:t>same</a:t>
            </a:r>
            <a:r>
              <a:rPr sz="2000"/>
              <a:t> NE 12 mass data. Which of the four do you expect to be most convincing about normality?</a:t>
            </a:r>
          </a:p>
        </p:txBody>
      </p:sp>
    </p:spTree>
  </p:cSl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sz="half"/>
          </p:nvPr>
        </p:nvSpPr>
        <p:spPr/>
        <p:txBody>
          <a:bodyPr/>
          <a:lstStyle/>
          <a:p>
            <a:pPr lvl="0" indent="0" marL="0">
              <a:buNone/>
            </a:pPr>
            <a:r>
              <a:rPr/>
              <a:t>Let’s test normality for one lake — </a:t>
            </a:r>
            <a:r>
              <a:rPr b="1">
                <a:latin typeface="Courier"/>
              </a:rPr>
              <a:t>NE 12</a:t>
            </a:r>
            <a:r>
              <a:rPr/>
              <a:t> — as if we were going to run a one-sample t-test. We need a new data frame with only NE 12 data, called </a:t>
            </a:r>
            <a:r>
              <a:rPr>
                <a:latin typeface="Courier"/>
              </a:rPr>
              <a:t>ne12_data</a:t>
            </a:r>
            <a:r>
              <a:rPr/>
              <a:t>.</a:t>
            </a:r>
          </a:p>
          <a:p>
            <a:pPr lvl="0" indent="0" marL="0">
              <a:buNone/>
            </a:pPr>
            <a:r>
              <a:rPr b="1"/>
              <a:t>Normality:</a:t>
            </a:r>
            <a:r>
              <a:rPr/>
              <a:t> samples from a normally distributed population</a:t>
            </a:r>
          </a:p>
          <a:p>
            <a:pPr lvl="0"/>
            <a:r>
              <a:rPr/>
              <a:t>Graphical tests: histograms, dotplots, boxplots, </a:t>
            </a:r>
            <a:r>
              <a:rPr b="1"/>
              <a:t>QQ-plots</a:t>
            </a:r>
          </a:p>
          <a:p>
            <a:pPr lvl="0"/>
            <a:r>
              <a:rPr/>
              <a:t>“Formal” tests: </a:t>
            </a:r>
            <a:r>
              <a:rPr b="1"/>
              <a:t>Shapiro-Wilk test</a:t>
            </a:r>
            <a:r>
              <a:rPr/>
              <a:t> — sometimes not useful</a:t>
            </a:r>
          </a:p>
        </p:txBody>
      </p:sp>
      <p:pic>
        <p:nvPicPr>
          <p:cNvPr descr="nonparametric_t_tests_lecture_files/figure-pptx/unnamed-chunk-4-1.png" id="0" name="Picture 1"/>
          <p:cNvPicPr>
            <a:picLocks noGrp="1" noChangeAspect="1"/>
          </p:cNvPicPr>
          <p:nvPr/>
        </p:nvPicPr>
        <p:blipFill>
          <a:blip r:embed="rId2"/>
          <a:stretch>
            <a:fillRect/>
          </a:stretch>
        </p:blipFill>
        <p:spPr bwMode="auto">
          <a:xfrm>
            <a:off x="6121400" y="1638300"/>
            <a:ext cx="2781300" cy="2501900"/>
          </a:xfrm>
          <a:prstGeom prst="rect">
            <a:avLst/>
          </a:prstGeom>
          <a:noFill/>
          <a:ln w="9525">
            <a:noFill/>
            <a:headEnd/>
            <a:tailEnd/>
          </a:ln>
        </p:spPr>
      </p:pic>
    </p:spTree>
  </p:cSl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Shapiro-Wilk Test for Normality</a:t>
            </a:r>
          </a:p>
        </p:txBody>
      </p:sp>
      <p:sp>
        <p:nvSpPr>
          <p:cNvPr id="3" name="Content Placeholder 2"/>
          <p:cNvSpPr>
            <a:spLocks noGrp="1"/>
          </p:cNvSpPr>
          <p:nvPr>
            <p:ph idx="1" sz="half"/>
          </p:nvPr>
        </p:nvSpPr>
        <p:spPr/>
        <p:txBody>
          <a:bodyPr/>
          <a:lstStyle/>
          <a:p>
            <a:pPr lvl="0" indent="0" marL="0">
              <a:buNone/>
            </a:pPr>
            <a:r>
              <a:rPr/>
              <a:t>“Null hypothesis is that data is normally distributed.”</a:t>
            </a:r>
          </a:p>
          <a:p>
            <a:pPr lvl="0"/>
            <a:r>
              <a:rPr/>
              <a:t>Normality: samples from a normally distributed population</a:t>
            </a:r>
          </a:p>
          <a:p>
            <a:pPr lvl="0"/>
            <a:r>
              <a:rPr/>
              <a:t>Graphical tests: histograms, dotplots, boxplots, </a:t>
            </a:r>
            <a:r>
              <a:rPr b="1"/>
              <a:t>QQ-plots</a:t>
            </a:r>
          </a:p>
          <a:p>
            <a:pPr lvl="0"/>
            <a:r>
              <a:rPr/>
              <a:t>“Formal” tests: </a:t>
            </a:r>
            <a:r>
              <a:rPr b="1"/>
              <a:t>Shapiro-Wilk test</a:t>
            </a:r>
            <a:r>
              <a:rPr/>
              <a:t> — sometimes not useful</a:t>
            </a:r>
          </a:p>
        </p:txBody>
      </p:sp>
      <p:sp>
        <p:nvSpPr>
          <p:cNvPr id="4" name="Content Placeholder 3"/>
          <p:cNvSpPr>
            <a:spLocks noGrp="1"/>
          </p:cNvSpPr>
          <p:nvPr>
            <p:ph idx="2" sz="half"/>
          </p:nvPr>
        </p:nvSpPr>
        <p:spPr/>
        <p:txBody>
          <a:bodyPr/>
          <a:lstStyle/>
          <a:p>
            <a:pPr lvl="0" indent="0">
              <a:buNone/>
            </a:pPr>
            <a:r>
              <a:rPr>
                <a:latin typeface="Courier"/>
              </a:rPr>
              <a:t>
    Shapiro-Wilk normality test
data:  ne12_data$length_mm
W = 0.94528, p-value = 1.56e-09</a:t>
            </a:r>
          </a:p>
        </p:txBody>
      </p:sp>
    </p:spTree>
  </p:cSl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Testing the Equal Variance Assumption</a:t>
            </a:r>
          </a:p>
        </p:txBody>
      </p:sp>
      <p:sp>
        <p:nvSpPr>
          <p:cNvPr id="3" name="Content Placeholder 2"/>
          <p:cNvSpPr>
            <a:spLocks noGrp="1"/>
          </p:cNvSpPr>
          <p:nvPr>
            <p:ph idx="1" sz="half"/>
          </p:nvPr>
        </p:nvSpPr>
        <p:spPr/>
        <p:txBody>
          <a:bodyPr/>
          <a:lstStyle/>
          <a:p>
            <a:pPr lvl="0" indent="0" marL="0">
              <a:buNone/>
            </a:pPr>
            <a:r>
              <a:rPr b="1"/>
              <a:t>Equal variance:</a:t>
            </a:r>
            <a:r>
              <a:rPr/>
              <a:t> samples are from populations with a similar degree of variability.</a:t>
            </a:r>
          </a:p>
          <a:p>
            <a:pPr lvl="0"/>
            <a:r>
              <a:rPr/>
              <a:t>Graphical tests: boxplots</a:t>
            </a:r>
          </a:p>
          <a:p>
            <a:pPr lvl="0"/>
            <a:r>
              <a:rPr/>
              <a:t>“Formal” tests: F-ratio test</a:t>
            </a:r>
          </a:p>
          <a:p>
            <a:pPr lvl="0"/>
            <a:r>
              <a:rPr/>
              <a:t>When sample sizes are equal, parametric tests are most robust to violations of normality — less so for equal variance</a:t>
            </a:r>
          </a:p>
        </p:txBody>
      </p:sp>
      <p:pic>
        <p:nvPicPr>
          <p:cNvPr descr="nonparametric_t_tests_lecture_files/figure-pptx/unnamed-chunk-6-1.png" id="0" name="Picture 1"/>
          <p:cNvPicPr>
            <a:picLocks noGrp="1" noChangeAspect="1"/>
          </p:cNvPicPr>
          <p:nvPr/>
        </p:nvPicPr>
        <p:blipFill>
          <a:blip r:embed="rId2"/>
          <a:stretch>
            <a:fillRect/>
          </a:stretch>
        </p:blipFill>
        <p:spPr bwMode="auto">
          <a:xfrm>
            <a:off x="6121400" y="1676400"/>
            <a:ext cx="2781300" cy="2438400"/>
          </a:xfrm>
          <a:prstGeom prst="rect">
            <a:avLst/>
          </a:prstGeom>
          <a:noFill/>
          <a:ln w="9525">
            <a:noFill/>
            <a:headEnd/>
            <a:tailEnd/>
          </a:ln>
        </p:spPr>
      </p:pic>
    </p:spTree>
  </p:cSl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Testing for Outliers</a:t>
            </a:r>
          </a:p>
        </p:txBody>
      </p:sp>
      <p:sp>
        <p:nvSpPr>
          <p:cNvPr id="3" name="Content Placeholder 2"/>
          <p:cNvSpPr>
            <a:spLocks noGrp="1"/>
          </p:cNvSpPr>
          <p:nvPr>
            <p:ph idx="1" sz="half"/>
          </p:nvPr>
        </p:nvSpPr>
        <p:spPr/>
        <p:txBody>
          <a:bodyPr/>
          <a:lstStyle/>
          <a:p>
            <a:pPr lvl="0" indent="0" marL="0">
              <a:buNone/>
            </a:pPr>
            <a:r>
              <a:rPr b="1"/>
              <a:t>No outliers:</a:t>
            </a:r>
            <a:r>
              <a:rPr/>
              <a:t> no “extreme” values very different from the rest of the sample.</a:t>
            </a:r>
          </a:p>
          <a:p>
            <a:pPr lvl="0"/>
            <a:r>
              <a:rPr/>
              <a:t>Graphical tests: boxplots, histograms</a:t>
            </a:r>
          </a:p>
          <a:p>
            <a:pPr lvl="0"/>
            <a:r>
              <a:rPr/>
              <a:t>“Formal tests”: Grubbs’ test — no one really does this</a:t>
            </a:r>
          </a:p>
          <a:p>
            <a:pPr lvl="0" indent="0" marL="1270000">
              <a:buNone/>
            </a:pPr>
            <a:r>
              <a:rPr sz="2000" b="1"/>
              <a:t>Warning</a:t>
            </a:r>
          </a:p>
          <a:p>
            <a:pPr lvl="0" indent="0" marL="1270000">
              <a:buNone/>
            </a:pPr>
            <a:r>
              <a:rPr sz="2000" b="1"/>
              <a:t>⚠️ Watch out!</a:t>
            </a:r>
          </a:p>
          <a:p>
            <a:pPr lvl="0" indent="0" marL="1270000">
              <a:buNone/>
            </a:pPr>
            <a:r>
              <a:rPr sz="2000"/>
              <a:t>Outliers are a problem for non-parametric tests as well — switching to a rank-based test doesn’t make an outlier stop mattering.</a:t>
            </a:r>
          </a:p>
        </p:txBody>
      </p:sp>
      <p:pic>
        <p:nvPicPr>
          <p:cNvPr descr="nonparametric_t_tests_lecture_files/figure-pptx/unnamed-chunk-7-1.png" id="0" name="Picture 1"/>
          <p:cNvPicPr>
            <a:picLocks noGrp="1" noChangeAspect="1"/>
          </p:cNvPicPr>
          <p:nvPr/>
        </p:nvPicPr>
        <p:blipFill>
          <a:blip r:embed="rId2"/>
          <a:stretch>
            <a:fillRect/>
          </a:stretch>
        </p:blipFill>
        <p:spPr bwMode="auto">
          <a:xfrm>
            <a:off x="6121400" y="1676400"/>
            <a:ext cx="2781300" cy="2438400"/>
          </a:xfrm>
          <a:prstGeom prst="rect">
            <a:avLst/>
          </a:prstGeom>
          <a:noFill/>
          <a:ln w="9525">
            <a:noFill/>
            <a:headEnd/>
            <a:tailEnd/>
          </a:ln>
        </p:spPr>
      </p:pic>
    </p:spTree>
  </p:cSl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3 · When Assumptions Fail</a:t>
            </a:r>
          </a:p>
        </p:txBody>
      </p:sp>
    </p:spTree>
  </p:cSl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Alternative Tests When Assumptions Fail</a:t>
            </a:r>
          </a:p>
        </p:txBody>
      </p:sp>
      <p:sp>
        <p:nvSpPr>
          <p:cNvPr id="3" name="Content Placeholder 2"/>
          <p:cNvSpPr>
            <a:spLocks noGrp="1"/>
          </p:cNvSpPr>
          <p:nvPr>
            <p:ph idx="1" sz="half"/>
          </p:nvPr>
        </p:nvSpPr>
        <p:spPr/>
        <p:txBody>
          <a:bodyPr/>
          <a:lstStyle/>
          <a:p>
            <a:pPr lvl="0" indent="0" marL="0">
              <a:buNone/>
            </a:pPr>
            <a:r>
              <a:rPr/>
              <a:t>What if t-test assumptions fail? Alternative tests, with more relaxed assumptions, are available. In which case would you use each?</a:t>
            </a:r>
          </a:p>
          <a:p>
            <a:pPr lvl="0"/>
            <a:r>
              <a:rPr b="1"/>
              <a:t>Welch’s t-test:</a:t>
            </a:r>
            <a:r>
              <a:rPr/>
              <a:t> </a:t>
            </a:r>
            <a:r>
              <a:rPr i="1"/>
              <a:t>distribution normal but variance unequal</a:t>
            </a:r>
          </a:p>
          <a:p>
            <a:pPr lvl="0"/>
            <a:r>
              <a:rPr b="1"/>
              <a:t>Mann-Whitney-Wilcoxon test:</a:t>
            </a:r>
            <a:r>
              <a:rPr/>
              <a:t> </a:t>
            </a:r>
            <a:r>
              <a:rPr i="1"/>
              <a:t>distribution not normal and/or outliers present (but both groups should still have similar distributions and ~equal variance)</a:t>
            </a:r>
          </a:p>
          <a:p>
            <a:pPr lvl="0"/>
            <a:r>
              <a:rPr b="1"/>
              <a:t>Permutation test for two samples:</a:t>
            </a:r>
            <a:r>
              <a:rPr/>
              <a:t> </a:t>
            </a:r>
            <a:r>
              <a:rPr i="1"/>
              <a:t>distribution not normal (but both groups should still have similar distributions and ~equal variance)</a:t>
            </a:r>
          </a:p>
        </p:txBody>
      </p:sp>
      <p:pic>
        <p:nvPicPr>
          <p:cNvPr descr="nonparametric_t_tests_lecture_files/figure-pptx/unnamed-chunk-8-1.png" id="0" name="Picture 1"/>
          <p:cNvPicPr>
            <a:picLocks noGrp="1" noChangeAspect="1"/>
          </p:cNvPicPr>
          <p:nvPr/>
        </p:nvPicPr>
        <p:blipFill>
          <a:blip r:embed="rId2"/>
          <a:stretch>
            <a:fillRect/>
          </a:stretch>
        </p:blipFill>
        <p:spPr bwMode="auto">
          <a:xfrm>
            <a:off x="6121400" y="1155700"/>
            <a:ext cx="2781300" cy="3479800"/>
          </a:xfrm>
          <a:prstGeom prst="rect">
            <a:avLst/>
          </a:prstGeom>
          <a:noFill/>
          <a:ln w="9525">
            <a:noFill/>
            <a:headEnd/>
            <a:tailEnd/>
          </a:ln>
        </p:spPr>
      </p:pic>
    </p:spTree>
  </p:cSl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Understanding QQ-Plots</a:t>
            </a:r>
          </a:p>
        </p:txBody>
      </p:sp>
      <p:sp>
        <p:nvSpPr>
          <p:cNvPr id="3" name="Content Placeholder 2"/>
          <p:cNvSpPr>
            <a:spLocks noGrp="1"/>
          </p:cNvSpPr>
          <p:nvPr>
            <p:ph idx="1" sz="half"/>
          </p:nvPr>
        </p:nvSpPr>
        <p:spPr/>
        <p:txBody>
          <a:bodyPr/>
          <a:lstStyle/>
          <a:p>
            <a:pPr lvl="0" indent="0" marL="0">
              <a:buNone/>
            </a:pPr>
            <a:r>
              <a:rPr b="1"/>
              <a:t>QQ-plots:</a:t>
            </a:r>
            <a:r>
              <a:rPr/>
              <a:t> a tool for assessing normality.</a:t>
            </a:r>
          </a:p>
          <a:p>
            <a:pPr lvl="0"/>
            <a:r>
              <a:rPr/>
              <a:t>On x: theoretical quantiles from a standard normal distribution</a:t>
            </a:r>
          </a:p>
          <a:p>
            <a:pPr lvl="0"/>
            <a:r>
              <a:rPr/>
              <a:t>On y: ordered sample values</a:t>
            </a:r>
          </a:p>
          <a:p>
            <a:pPr lvl="0"/>
            <a:r>
              <a:rPr/>
              <a:t>Deviation from normal can be detected as deviation from a straight line</a:t>
            </a:r>
          </a:p>
        </p:txBody>
      </p:sp>
      <p:pic>
        <p:nvPicPr>
          <p:cNvPr descr="nonparametric_t_tests_lecture_files/figure-pptx/unnamed-chunk-9-1.png" id="0" name="Picture 1"/>
          <p:cNvPicPr>
            <a:picLocks noGrp="1" noChangeAspect="1"/>
          </p:cNvPicPr>
          <p:nvPr/>
        </p:nvPicPr>
        <p:blipFill>
          <a:blip r:embed="rId2"/>
          <a:stretch>
            <a:fillRect/>
          </a:stretch>
        </p:blipFill>
        <p:spPr bwMode="auto">
          <a:xfrm>
            <a:off x="6121400" y="1752600"/>
            <a:ext cx="2781300" cy="2286000"/>
          </a:xfrm>
          <a:prstGeom prst="rect">
            <a:avLst/>
          </a:prstGeom>
          <a:noFill/>
          <a:ln w="9525">
            <a:noFill/>
            <a:headEnd/>
            <a:tailEnd/>
          </a:ln>
        </p:spPr>
      </p:pic>
    </p:spTree>
  </p:cSl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Data Transformations</a:t>
            </a:r>
          </a:p>
        </p:txBody>
      </p:sp>
      <p:sp>
        <p:nvSpPr>
          <p:cNvPr id="3" name="Content Placeholder 2"/>
          <p:cNvSpPr>
            <a:spLocks noGrp="1"/>
          </p:cNvSpPr>
          <p:nvPr>
            <p:ph idx="1" sz="half"/>
          </p:nvPr>
        </p:nvSpPr>
        <p:spPr/>
        <p:txBody>
          <a:bodyPr/>
          <a:lstStyle/>
          <a:p>
            <a:pPr lvl="0" indent="0" marL="0">
              <a:buNone/>
            </a:pPr>
            <a:r>
              <a:rPr/>
              <a:t>In some cases, data can be mathematically “transformed” to meet the assumptions of parametric tests. This can be done in R and usually involves:</a:t>
            </a:r>
          </a:p>
          <a:p>
            <a:pPr lvl="0"/>
            <a:r>
              <a:rPr/>
              <a:t>log₁₀ transformations</a:t>
            </a:r>
          </a:p>
          <a:p>
            <a:pPr lvl="0"/>
            <a:r>
              <a:rPr/>
              <a:t>square root transformations</a:t>
            </a:r>
          </a:p>
          <a:p>
            <a:pPr lvl="0"/>
            <a:r>
              <a:rPr/>
              <a:t>and many others</a:t>
            </a:r>
          </a:p>
        </p:txBody>
      </p:sp>
      <p:pic>
        <p:nvPicPr>
          <p:cNvPr descr="images/transformations_2%20jpg.jpg" id="0" name="Picture 1"/>
          <p:cNvPicPr>
            <a:picLocks noGrp="1" noChangeAspect="1"/>
          </p:cNvPicPr>
          <p:nvPr/>
        </p:nvPicPr>
        <p:blipFill>
          <a:blip r:embed="rId2"/>
          <a:stretch>
            <a:fillRect/>
          </a:stretch>
        </p:blipFill>
        <p:spPr bwMode="auto">
          <a:xfrm>
            <a:off x="6121400" y="787400"/>
            <a:ext cx="2781300" cy="37084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Reference chart of six common data transformations (square root, logarithm, inverse, and their ‘reflect and’ variants for left-skewed data), each shown as a small curve with its transformation formula, used to pick a transformation that matches a variable’s skew shape.</a:t>
            </a:r>
          </a:p>
        </p:txBody>
      </p:sp>
      <p:sp>
        <p:nvSpPr>
          <p:cNvPr id="4" name="Content Placeholder 3"/>
          <p:cNvSpPr>
            <a:spLocks noGrp="1"/>
          </p:cNvSpPr>
          <p:nvPr>
            <p:ph idx="2" sz="half"/>
          </p:nvPr>
        </p:nvSpPr>
        <p:spPr/>
        <p:txBody>
          <a:bodyPr/>
          <a:lstStyle/>
          <a:p>
            <a:pPr lvl="0" indent="0" marL="0">
              <a:buNone/>
            </a:pPr>
            <a:r>
              <a:rPr>
                <a:hlinkClick r:id="rId3"/>
              </a:rPr>
              <a:t>source</a:t>
            </a:r>
          </a:p>
        </p:txBody>
      </p:sp>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Where We Left Off</a:t>
            </a:r>
          </a:p>
        </p:txBody>
      </p:sp>
      <p:sp>
        <p:nvSpPr>
          <p:cNvPr id="3" name="Content Placeholder 2"/>
          <p:cNvSpPr>
            <a:spLocks noGrp="1"/>
          </p:cNvSpPr>
          <p:nvPr>
            <p:ph idx="1" sz="half"/>
          </p:nvPr>
        </p:nvSpPr>
        <p:spPr/>
        <p:txBody>
          <a:bodyPr/>
          <a:lstStyle/>
          <a:p>
            <a:pPr lvl="0" indent="0" marL="0">
              <a:buNone/>
            </a:pPr>
            <a:r>
              <a:rPr/>
              <a:t>A brief review:</a:t>
            </a:r>
          </a:p>
          <a:p>
            <a:pPr lvl="0"/>
            <a:r>
              <a:rPr/>
              <a:t>Hypotheses</a:t>
            </a:r>
          </a:p>
          <a:p>
            <a:pPr lvl="0"/>
            <a:r>
              <a:rPr/>
              <a:t>One- and two-sided t-tests</a:t>
            </a:r>
          </a:p>
          <a:p>
            <a:pPr lvl="0"/>
            <a:r>
              <a:rPr/>
              <a:t>Power — what it is and why we talk about it</a:t>
            </a:r>
          </a:p>
          <a:p>
            <a:pPr lvl="0"/>
            <a:r>
              <a:rPr b="1"/>
              <a:t>Assumptions of parametric tests</a:t>
            </a:r>
          </a:p>
          <a:p>
            <a:pPr lvl="0"/>
            <a:r>
              <a:rPr/>
              <a:t>What next — when assumptions fail!</a:t>
            </a:r>
          </a:p>
          <a:p>
            <a:pPr lvl="1"/>
            <a:r>
              <a:rPr/>
              <a:t>we will always cover parametric tests first</a:t>
            </a:r>
          </a:p>
          <a:p>
            <a:pPr lvl="1"/>
            <a:r>
              <a:rPr/>
              <a:t>then non-parametric approaches</a:t>
            </a:r>
          </a:p>
          <a:p>
            <a:pPr lvl="1"/>
            <a:r>
              <a:rPr/>
              <a:t>later, other approaches use the appropriate underlying distribution when it isn’t normal, but Poisson or other</a:t>
            </a:r>
          </a:p>
          <a:p>
            <a:pPr lvl="0" indent="0" marL="1270000">
              <a:buNone/>
            </a:pPr>
            <a:r>
              <a:rPr sz="2000" b="1"/>
              <a:t>Note</a:t>
            </a:r>
          </a:p>
          <a:p>
            <a:pPr lvl="0" indent="0" marL="1270000">
              <a:buNone/>
            </a:pPr>
            <a:r>
              <a:rPr sz="2000" b="1"/>
              <a:t>✅ Key idea from last lecture</a:t>
            </a:r>
          </a:p>
          <a:p>
            <a:pPr lvl="0" indent="0" marL="1270000">
              <a:buNone/>
            </a:pPr>
            <a:r>
              <a:rPr sz="2000"/>
              <a:t>A t-test’s p-value is only trustworthy if its assumptions hold. Today is about what to do when they don’t.</a:t>
            </a:r>
          </a:p>
        </p:txBody>
      </p:sp>
      <p:pic>
        <p:nvPicPr>
          <p:cNvPr descr="images/pine_needles.jpg" id="0" name="Picture 1"/>
          <p:cNvPicPr>
            <a:picLocks noGrp="1" noChangeAspect="1"/>
          </p:cNvPicPr>
          <p:nvPr/>
        </p:nvPicPr>
        <p:blipFill>
          <a:blip r:embed="rId2"/>
          <a:stretch>
            <a:fillRect/>
          </a:stretch>
        </p:blipFill>
        <p:spPr bwMode="auto">
          <a:xfrm>
            <a:off x="6121400" y="787400"/>
            <a:ext cx="2781300" cy="37084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Photo comparing needle length and bundle count across six pine species (Pinus ponderosa, nigra, resinosa, strobus, sylvestris, banksiana).</a:t>
            </a:r>
          </a:p>
        </p:txBody>
      </p:sp>
    </p:spTree>
  </p:cSl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4 · Welch’s T-Test</a:t>
            </a:r>
          </a:p>
        </p:txBody>
      </p:sp>
    </p:spTree>
  </p:cSl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Robust Tests — Welch’s T-Test</a:t>
            </a:r>
          </a:p>
        </p:txBody>
      </p:sp>
      <p:sp>
        <p:nvSpPr>
          <p:cNvPr id="3" name="Content Placeholder 2"/>
          <p:cNvSpPr>
            <a:spLocks noGrp="1"/>
          </p:cNvSpPr>
          <p:nvPr>
            <p:ph idx="1" sz="half"/>
          </p:nvPr>
        </p:nvSpPr>
        <p:spPr/>
        <p:txBody>
          <a:bodyPr/>
          <a:lstStyle/>
          <a:p>
            <a:pPr lvl="0" indent="0" marL="0">
              <a:buNone/>
            </a:pPr>
            <a:r>
              <a:rPr b="1"/>
              <a:t>Welch’s t-test:</a:t>
            </a:r>
          </a:p>
          <a:p>
            <a:pPr lvl="0"/>
            <a:r>
              <a:rPr/>
              <a:t>a common “robust” test for the means of two populations</a:t>
            </a:r>
          </a:p>
          <a:p>
            <a:pPr lvl="0"/>
            <a:r>
              <a:rPr/>
              <a:t>robust to violation of the equal-variance assumption; deals better with unequal sample sizes</a:t>
            </a:r>
          </a:p>
          <a:p>
            <a:pPr lvl="0"/>
            <a:r>
              <a:rPr/>
              <a:t>still a </a:t>
            </a:r>
            <a:r>
              <a:rPr b="1"/>
              <a:t>parametric</a:t>
            </a:r>
            <a:r>
              <a:rPr/>
              <a:t> test (assumes normal distribution)</a:t>
            </a:r>
          </a:p>
          <a:p>
            <a:pPr lvl="0"/>
            <a:r>
              <a:rPr/>
              <a:t>calculates a t statistic, but recalculates degrees of freedom based on sample sizes and s</a:t>
            </a:r>
          </a:p>
        </p:txBody>
      </p:sp>
      <p:pic>
        <p:nvPicPr>
          <p:cNvPr descr="nonparametric_t_tests_lecture_files/figure-pptx/unnamed-chunk-10-1.png" id="0" name="Picture 1"/>
          <p:cNvPicPr>
            <a:picLocks noGrp="1" noChangeAspect="1"/>
          </p:cNvPicPr>
          <p:nvPr/>
        </p:nvPicPr>
        <p:blipFill>
          <a:blip r:embed="rId2"/>
          <a:stretch>
            <a:fillRect/>
          </a:stretch>
        </p:blipFill>
        <p:spPr bwMode="auto">
          <a:xfrm>
            <a:off x="6121400" y="1752600"/>
            <a:ext cx="2781300" cy="2286000"/>
          </a:xfrm>
          <a:prstGeom prst="rect">
            <a:avLst/>
          </a:prstGeom>
          <a:noFill/>
          <a:ln w="9525">
            <a:noFill/>
            <a:headEnd/>
            <a:tailEnd/>
          </a:ln>
        </p:spPr>
      </p:pic>
    </p:spTree>
  </p:cSl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Comparing Standard T-Test vs. Welch’s T-Test</a:t>
            </a:r>
          </a:p>
        </p:txBody>
      </p:sp>
      <p:sp>
        <p:nvSpPr>
          <p:cNvPr id="3" name="Content Placeholder 2"/>
          <p:cNvSpPr>
            <a:spLocks noGrp="1"/>
          </p:cNvSpPr>
          <p:nvPr>
            <p:ph idx="1" sz="half"/>
          </p:nvPr>
        </p:nvSpPr>
        <p:spPr/>
        <p:txBody>
          <a:bodyPr/>
          <a:lstStyle/>
          <a:p>
            <a:pPr lvl="0" indent="0" marL="0">
              <a:buNone/>
            </a:pPr>
            <a:r>
              <a:rPr/>
              <a:t>Let’s compare a parametric t-test to a Welch’s t-test:</a:t>
            </a:r>
          </a:p>
          <a:p>
            <a:pPr lvl="0"/>
            <a:r>
              <a:rPr/>
              <a:t>Standard: </a:t>
            </a:r>
            <a:r>
              <a:rPr b="1">
                <a:latin typeface="Courier"/>
              </a:rPr>
              <a:t>t.test(y1, y2, var.equal = TRUE, paired = FALSE)</a:t>
            </a:r>
          </a:p>
          <a:p>
            <a:pPr lvl="0"/>
            <a:r>
              <a:rPr/>
              <a:t>Welch’s: </a:t>
            </a:r>
            <a:r>
              <a:rPr b="1">
                <a:latin typeface="Courier"/>
              </a:rPr>
              <a:t>t.test(y1, y2, var.equal = FALSE, paired = FALSE)</a:t>
            </a:r>
          </a:p>
        </p:txBody>
      </p:sp>
      <p:sp>
        <p:nvSpPr>
          <p:cNvPr id="4" name="Content Placeholder 3"/>
          <p:cNvSpPr>
            <a:spLocks noGrp="1"/>
          </p:cNvSpPr>
          <p:nvPr>
            <p:ph idx="2" sz="half"/>
          </p:nvPr>
        </p:nvSpPr>
        <p:spPr/>
        <p:txBody>
          <a:bodyPr/>
          <a:lstStyle/>
          <a:p>
            <a:pPr lvl="0" indent="0">
              <a:buNone/>
            </a:pPr>
            <a:r>
              <a:rPr>
                <a:latin typeface="Courier"/>
              </a:rPr>
              <a:t>[1] "Standard t-test results for mass_g:"</a:t>
            </a:r>
          </a:p>
          <a:p>
            <a:pPr lvl="0" indent="0">
              <a:buNone/>
            </a:pPr>
            <a:r>
              <a:rPr>
                <a:latin typeface="Courier"/>
              </a:rPr>
              <a:t>
    Two Sample t-test
data:  mass_g by lake
t = 14.181, df = 330, p-value &lt; 2.2e-16
alternative hypothesis: true difference in means between group Island Lake and group NE 12 is not equal to 0
95 percent confidence interval:
 2266.304 2996.360
sample estimates:
mean in group Island Lake       mean in group NE 12 
                3165.0000                  533.6677 </a:t>
            </a:r>
          </a:p>
          <a:p>
            <a:pPr lvl="0" indent="0">
              <a:buNone/>
            </a:pPr>
            <a:r>
              <a:rPr>
                <a:latin typeface="Courier"/>
              </a:rPr>
              <a:t>[1] "Welch's t-test results for mass_g:"</a:t>
            </a:r>
          </a:p>
          <a:p>
            <a:pPr lvl="0" indent="0">
              <a:buNone/>
            </a:pPr>
            <a:r>
              <a:rPr>
                <a:latin typeface="Courier"/>
              </a:rPr>
              <a:t>
    Welch Two Sample t-test
data:  mass_g by lake
t = 5.1368, df = 9.0578, p-value = 0.0006016
alternative hypothesis: true difference in means between group Island Lake and group NE 12 is not equal to 0
95 percent confidence interval:
 1473.676 3788.989
sample estimates:
mean in group Island Lake       mean in group NE 12 
                3165.0000                  533.6677 </a:t>
            </a:r>
          </a:p>
        </p:txBody>
      </p:sp>
    </p:spTree>
  </p:cSl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5 · Rank-Based Tests</a:t>
            </a:r>
          </a:p>
        </p:txBody>
      </p:sp>
    </p:spTree>
  </p:cSl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Rank-Based Tests</a:t>
            </a:r>
          </a:p>
        </p:txBody>
      </p:sp>
      <p:sp>
        <p:nvSpPr>
          <p:cNvPr id="3" name="Content Placeholder 2"/>
          <p:cNvSpPr>
            <a:spLocks noGrp="1"/>
          </p:cNvSpPr>
          <p:nvPr>
            <p:ph idx="1" sz="half"/>
          </p:nvPr>
        </p:nvSpPr>
        <p:spPr/>
        <p:txBody>
          <a:bodyPr/>
          <a:lstStyle/>
          <a:p>
            <a:pPr lvl="0" indent="0" marL="0">
              <a:buNone/>
            </a:pPr>
            <a:r>
              <a:rPr/>
              <a:t>Rank-based tests: no assumptions about distribution (non-parametric).</a:t>
            </a:r>
          </a:p>
          <a:p>
            <a:pPr lvl="0"/>
            <a:r>
              <a:rPr/>
              <a:t>Ranks of data: observations are assigned ranks; sums (and signs, for paired tests) of ranks for groups are compared</a:t>
            </a:r>
          </a:p>
          <a:p>
            <a:pPr lvl="0"/>
            <a:r>
              <a:rPr b="1"/>
              <a:t>Mann-Whitney U test</a:t>
            </a:r>
            <a:r>
              <a:rPr/>
              <a:t> — common alternative to the independent-samples t-test</a:t>
            </a:r>
          </a:p>
          <a:p>
            <a:pPr lvl="0"/>
            <a:r>
              <a:rPr b="1"/>
              <a:t>Wilcoxon signed-rank test</a:t>
            </a:r>
            <a:r>
              <a:rPr/>
              <a:t> — alternative to the paired t-test</a:t>
            </a:r>
          </a:p>
          <a:p>
            <a:pPr lvl="0"/>
            <a:r>
              <a:rPr/>
              <a:t>Assumptions: similar distributions for groups, equal variance</a:t>
            </a:r>
          </a:p>
          <a:p>
            <a:pPr lvl="0"/>
            <a:r>
              <a:rPr/>
              <a:t>Less power than parametric tests</a:t>
            </a:r>
          </a:p>
          <a:p>
            <a:pPr lvl="0"/>
            <a:r>
              <a:rPr/>
              <a:t>Best when normality can’t be met by transformation (weird distribution) or there are large outliers</a:t>
            </a:r>
          </a:p>
        </p:txBody>
      </p:sp>
      <p:sp>
        <p:nvSpPr>
          <p:cNvPr id="4" name="Content Placeholder 3"/>
          <p:cNvSpPr>
            <a:spLocks noGrp="1"/>
          </p:cNvSpPr>
          <p:nvPr>
            <p:ph idx="2" sz="half"/>
          </p:nvPr>
        </p:nvSpPr>
        <p:spPr/>
        <p:txBody>
          <a:bodyPr/>
          <a:lstStyle/>
          <a:p>
            <a:pPr lvl="0" indent="0" marL="1270000">
              <a:buNone/>
            </a:pPr>
            <a:r>
              <a:rPr sz="2000" b="1"/>
              <a:t>Note</a:t>
            </a:r>
          </a:p>
          <a:p>
            <a:pPr lvl="0" indent="0" marL="1270000">
              <a:buNone/>
            </a:pPr>
            <a:r>
              <a:rPr sz="2000" b="1"/>
              <a:t>📖 Reference</a:t>
            </a:r>
          </a:p>
          <a:p>
            <a:pPr lvl="0" indent="0" marL="1270000">
              <a:buNone/>
            </a:pPr>
            <a:r>
              <a:rPr sz="2000"/>
              <a:t>Whitlock &amp; Schluter, Ch. 13, covers the Mann-Whitney U test and Wilcoxon signed-rank test as the standard rank-based alternatives.</a:t>
            </a:r>
          </a:p>
        </p:txBody>
      </p:sp>
    </p:spTree>
  </p:cSl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Mann-Whitney U Test Results</a:t>
            </a:r>
          </a:p>
        </p:txBody>
      </p:sp>
      <p:sp>
        <p:nvSpPr>
          <p:cNvPr id="3" name="Content Placeholder 2"/>
          <p:cNvSpPr>
            <a:spLocks noGrp="1"/>
          </p:cNvSpPr>
          <p:nvPr>
            <p:ph idx="1" sz="half"/>
          </p:nvPr>
        </p:nvSpPr>
        <p:spPr/>
        <p:txBody>
          <a:bodyPr/>
          <a:lstStyle/>
          <a:p>
            <a:pPr lvl="0" indent="0">
              <a:buNone/>
            </a:pPr>
            <a:r>
              <a:rPr>
                <a:latin typeface="Courier"/>
              </a:rPr>
              <a:t>[1] "Mann-Whitney U test results mass_g:"</a:t>
            </a:r>
          </a:p>
          <a:p>
            <a:pPr lvl="0" indent="0">
              <a:buNone/>
            </a:pPr>
            <a:r>
              <a:rPr>
                <a:latin typeface="Courier"/>
              </a:rPr>
              <a:t>
    Wilcoxon rank sum test with continuity correction
data:  mass_g by lake
W = 3205.5, p-value = 9.506e-08
alternative hypothesis: true location shift is not equal to 0</a:t>
            </a:r>
          </a:p>
        </p:txBody>
      </p:sp>
      <p:sp>
        <p:nvSpPr>
          <p:cNvPr id="4" name="Content Placeholder 3"/>
          <p:cNvSpPr>
            <a:spLocks noGrp="1"/>
          </p:cNvSpPr>
          <p:nvPr>
            <p:ph idx="2" sz="half"/>
          </p:nvPr>
        </p:nvSpPr>
        <p:spPr/>
        <p:txBody>
          <a:bodyPr/>
          <a:lstStyle/>
          <a:p>
            <a:pPr lvl="0" indent="0" marL="1270000">
              <a:buNone/>
            </a:pPr>
            <a:r>
              <a:rPr sz="2000" b="1"/>
              <a:t>Tip</a:t>
            </a:r>
          </a:p>
          <a:p>
            <a:pPr lvl="0" indent="0" marL="1270000">
              <a:buNone/>
            </a:pPr>
            <a:r>
              <a:rPr sz="2000" b="1"/>
              <a:t>🖐 Notice</a:t>
            </a:r>
          </a:p>
          <a:p>
            <a:pPr lvl="0" indent="0" marL="1270000">
              <a:buNone/>
            </a:pPr>
            <a:r>
              <a:rPr sz="2000"/>
              <a:t>The test statistic is </a:t>
            </a:r>
            <a:r>
              <a:rPr sz="2000">
                <a:latin typeface="Courier"/>
              </a:rPr>
              <a:t>W</a:t>
            </a:r>
            <a:r>
              <a:rPr sz="2000"/>
              <a:t>, not </a:t>
            </a:r>
            <a:r>
              <a:rPr sz="2000">
                <a:latin typeface="Courier"/>
              </a:rPr>
              <a:t>t</a:t>
            </a:r>
            <a:r>
              <a:rPr sz="2000"/>
              <a:t> — a signal you’re reading rank-based test output, not a t-test.</a:t>
            </a:r>
          </a:p>
        </p:txBody>
      </p:sp>
    </p:spTree>
  </p:cSl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6 · Permutation Tests</a:t>
            </a:r>
          </a:p>
        </p:txBody>
      </p:sp>
    </p:spTree>
  </p:cSl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Permutation Tests — Concept</a:t>
            </a:r>
          </a:p>
        </p:txBody>
      </p:sp>
      <p:sp>
        <p:nvSpPr>
          <p:cNvPr id="3" name="Content Placeholder 2"/>
          <p:cNvSpPr>
            <a:spLocks noGrp="1"/>
          </p:cNvSpPr>
          <p:nvPr>
            <p:ph idx="1" sz="half"/>
          </p:nvPr>
        </p:nvSpPr>
        <p:spPr/>
        <p:txBody>
          <a:bodyPr/>
          <a:lstStyle/>
          <a:p>
            <a:pPr lvl="0"/>
            <a:r>
              <a:rPr/>
              <a:t>Permutation tests are based on resampling: reshuffling the original data</a:t>
            </a:r>
          </a:p>
          <a:p>
            <a:pPr lvl="0"/>
            <a:r>
              <a:rPr/>
              <a:t>Resampling allows parameter estimation when the distribution is unknown, including SEs and CIs of statistics (means, medians)</a:t>
            </a:r>
          </a:p>
          <a:p>
            <a:pPr lvl="0"/>
            <a:r>
              <a:rPr/>
              <a:t>A common approach is the bootstrap: resample with replacement many times, recalculate sample stats</a:t>
            </a:r>
          </a:p>
          <a:p>
            <a:pPr lvl="0"/>
            <a:r>
              <a:rPr/>
              <a:t>We use the </a:t>
            </a:r>
            <a:r>
              <a:rPr>
                <a:latin typeface="Courier"/>
              </a:rPr>
              <a:t>perm</a:t>
            </a:r>
            <a:r>
              <a:rPr/>
              <a:t> package</a:t>
            </a:r>
          </a:p>
          <a:p>
            <a:pPr lvl="0"/>
            <a:r>
              <a:rPr/>
              <a:t>H₀: µ_A = µ_B, Hₐ: µ_A ≠ µ_B</a:t>
            </a:r>
          </a:p>
          <a:p>
            <a:pPr lvl="0"/>
            <a:r>
              <a:rPr/>
              <a:t>Calculates the difference Δ in means between two groups</a:t>
            </a:r>
          </a:p>
        </p:txBody>
      </p:sp>
      <p:pic>
        <p:nvPicPr>
          <p:cNvPr descr="nonparametric_t_tests_lecture_files/figure-pptx/unnamed-chunk-13-1.png" id="0" name="Picture 1"/>
          <p:cNvPicPr>
            <a:picLocks noGrp="1" noChangeAspect="1"/>
          </p:cNvPicPr>
          <p:nvPr/>
        </p:nvPicPr>
        <p:blipFill>
          <a:blip r:embed="rId2"/>
          <a:stretch>
            <a:fillRect/>
          </a:stretch>
        </p:blipFill>
        <p:spPr bwMode="auto">
          <a:xfrm>
            <a:off x="6121400" y="1676400"/>
            <a:ext cx="2781300" cy="2438400"/>
          </a:xfrm>
          <a:prstGeom prst="rect">
            <a:avLst/>
          </a:prstGeom>
          <a:noFill/>
          <a:ln w="9525">
            <a:noFill/>
            <a:headEnd/>
            <a:tailEnd/>
          </a:ln>
        </p:spPr>
      </p:pic>
    </p:spTree>
  </p:cSl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Permutation Tests — Method</a:t>
            </a:r>
          </a:p>
        </p:txBody>
      </p:sp>
      <p:sp>
        <p:nvSpPr>
          <p:cNvPr id="3" name="Content Placeholder 2"/>
          <p:cNvSpPr>
            <a:spLocks noGrp="1"/>
          </p:cNvSpPr>
          <p:nvPr>
            <p:ph idx="1" sz="half"/>
          </p:nvPr>
        </p:nvSpPr>
        <p:spPr/>
        <p:txBody>
          <a:bodyPr/>
          <a:lstStyle/>
          <a:p>
            <a:pPr lvl="0"/>
            <a:r>
              <a:rPr/>
              <a:t>Randomly reshuffle observations between groups (keeping n₍NE 12₎ = 323 and n₍Island₎ = 10), calculate Δ</a:t>
            </a:r>
          </a:p>
          <a:p>
            <a:pPr lvl="0"/>
            <a:r>
              <a:rPr/>
              <a:t>Repeat &gt; 1,000 times</a:t>
            </a:r>
          </a:p>
          <a:p>
            <a:pPr lvl="0"/>
            <a:r>
              <a:rPr/>
              <a:t>Record the proportion of the differences in means as extreme as (or more extreme than) observed</a:t>
            </a:r>
          </a:p>
          <a:p>
            <a:pPr lvl="0"/>
            <a:r>
              <a:rPr/>
              <a:t>This is equivalent to a p-value, and can be used in the “traditional” hypothesis-testing framework</a:t>
            </a:r>
          </a:p>
        </p:txBody>
      </p:sp>
      <p:sp>
        <p:nvSpPr>
          <p:cNvPr id="4" name="Content Placeholder 3"/>
          <p:cNvSpPr>
            <a:spLocks noGrp="1"/>
          </p:cNvSpPr>
          <p:nvPr>
            <p:ph idx="2" sz="half"/>
          </p:nvPr>
        </p:nvSpPr>
        <p:spPr/>
        <p:txBody>
          <a:bodyPr/>
          <a:lstStyle/>
          <a:p>
            <a:pPr lvl="0" indent="0" marL="1270000">
              <a:buNone/>
            </a:pPr>
            <a:r>
              <a:rPr sz="2000" b="1"/>
              <a:t>Tip</a:t>
            </a:r>
          </a:p>
          <a:p>
            <a:pPr lvl="0" indent="0" marL="1270000">
              <a:buNone/>
            </a:pPr>
            <a:r>
              <a:rPr sz="2000" b="1"/>
              <a:t>🖐 For a graphical explanation</a:t>
            </a:r>
          </a:p>
          <a:p>
            <a:pPr lvl="0" indent="0" marL="1270000">
              <a:buNone/>
            </a:pPr>
            <a:r>
              <a:rPr sz="2000">
                <a:hlinkClick r:id="rId2"/>
              </a:rPr>
              <a:t>jwilber.me/permutationtest</a:t>
            </a:r>
          </a:p>
        </p:txBody>
      </p:sp>
    </p:spTree>
  </p:cSl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Permutation Test Implementation</a:t>
            </a:r>
          </a:p>
        </p:txBody>
      </p:sp>
      <p:sp>
        <p:nvSpPr>
          <p:cNvPr id="3" name="Content Placeholder 2"/>
          <p:cNvSpPr>
            <a:spLocks noGrp="1"/>
          </p:cNvSpPr>
          <p:nvPr>
            <p:ph idx="1" sz="half"/>
          </p:nvPr>
        </p:nvSpPr>
        <p:spPr/>
        <p:txBody>
          <a:bodyPr/>
          <a:lstStyle/>
          <a:p>
            <a:pPr lvl="0" indent="0" marL="0">
              <a:buNone/>
            </a:pPr>
            <a:r>
              <a:rPr/>
              <a:t>In R, using the </a:t>
            </a:r>
            <a:r>
              <a:rPr>
                <a:latin typeface="Courier"/>
              </a:rPr>
              <a:t>perm</a:t>
            </a:r>
            <a:r>
              <a:rPr/>
              <a:t> package. Assumptions: both groups have a similar distribution; equal variance.</a:t>
            </a:r>
          </a:p>
          <a:p>
            <a:pPr lvl="0" indent="0">
              <a:buNone/>
            </a:pPr>
            <a:r>
              <a:rPr>
                <a:solidFill>
                  <a:srgbClr val="4758AB"/>
                </a:solidFill>
                <a:latin typeface="Courier"/>
              </a:rPr>
              <a:t>library</a:t>
            </a:r>
            <a:r>
              <a:rPr>
                <a:solidFill>
                  <a:srgbClr val="003B4F"/>
                </a:solidFill>
                <a:latin typeface="Courier"/>
              </a:rPr>
              <a:t>(perm)</a:t>
            </a:r>
            <a:br/>
            <a:br/>
            <a:r>
              <a:rPr>
                <a:solidFill>
                  <a:srgbClr val="003B4F"/>
                </a:solidFill>
                <a:latin typeface="Courier"/>
              </a:rPr>
              <a:t>ne12_perm_data &lt;- isl_ne12_df </a:t>
            </a:r>
            <a:r>
              <a:rPr>
                <a:solidFill>
                  <a:srgbClr val="5E5E5E"/>
                </a:solidFill>
                <a:latin typeface="Courier"/>
              </a:rPr>
              <a:t>%&gt;%</a:t>
            </a:r>
            <a:br/>
            <a:r>
              <a:rPr>
                <a:solidFill>
                  <a:srgbClr val="003B4F"/>
                </a:solidFill>
                <a:latin typeface="Courier"/>
              </a:rPr>
              <a:t>  </a:t>
            </a:r>
            <a:r>
              <a:rPr>
                <a:solidFill>
                  <a:srgbClr val="4758AB"/>
                </a:solidFill>
                <a:latin typeface="Courier"/>
              </a:rPr>
              <a:t>filter</a:t>
            </a:r>
            <a:r>
              <a:rPr>
                <a:solidFill>
                  <a:srgbClr val="003B4F"/>
                </a:solidFill>
                <a:latin typeface="Courier"/>
              </a:rPr>
              <a:t>(lake </a:t>
            </a:r>
            <a:r>
              <a:rPr>
                <a:solidFill>
                  <a:srgbClr val="5E5E5E"/>
                </a:solidFill>
                <a:latin typeface="Courier"/>
              </a:rPr>
              <a:t>==</a:t>
            </a:r>
            <a:r>
              <a:rPr>
                <a:solidFill>
                  <a:srgbClr val="003B4F"/>
                </a:solidFill>
                <a:latin typeface="Courier"/>
              </a:rPr>
              <a:t> </a:t>
            </a:r>
            <a:r>
              <a:rPr>
                <a:solidFill>
                  <a:srgbClr val="20794D"/>
                </a:solidFill>
                <a:latin typeface="Courier"/>
              </a:rPr>
              <a:t>"NE 12"</a:t>
            </a:r>
            <a:r>
              <a:rPr>
                <a:solidFill>
                  <a:srgbClr val="003B4F"/>
                </a:solidFill>
                <a:latin typeface="Courier"/>
              </a:rPr>
              <a:t>) </a:t>
            </a:r>
            <a:r>
              <a:rPr>
                <a:solidFill>
                  <a:srgbClr val="5E5E5E"/>
                </a:solidFill>
                <a:latin typeface="Courier"/>
              </a:rPr>
              <a:t>%&gt;%</a:t>
            </a:r>
            <a:br/>
            <a:r>
              <a:rPr>
                <a:solidFill>
                  <a:srgbClr val="003B4F"/>
                </a:solidFill>
                <a:latin typeface="Courier"/>
              </a:rPr>
              <a:t>  </a:t>
            </a:r>
            <a:r>
              <a:rPr>
                <a:solidFill>
                  <a:srgbClr val="4758AB"/>
                </a:solidFill>
                <a:latin typeface="Courier"/>
              </a:rPr>
              <a:t>pull</a:t>
            </a:r>
            <a:r>
              <a:rPr>
                <a:solidFill>
                  <a:srgbClr val="003B4F"/>
                </a:solidFill>
                <a:latin typeface="Courier"/>
              </a:rPr>
              <a:t>(length_mm)</a:t>
            </a:r>
            <a:br/>
            <a:br/>
            <a:r>
              <a:rPr>
                <a:solidFill>
                  <a:srgbClr val="5E5E5E"/>
                </a:solidFill>
                <a:latin typeface="Courier"/>
              </a:rPr>
              <a:t># Randomly sample exactly 25 observations from NE 12</a:t>
            </a:r>
            <a:br/>
            <a:r>
              <a:rPr>
                <a:solidFill>
                  <a:srgbClr val="4758AB"/>
                </a:solidFill>
                <a:latin typeface="Courier"/>
              </a:rPr>
              <a:t>set.seed</a:t>
            </a:r>
            <a:r>
              <a:rPr>
                <a:solidFill>
                  <a:srgbClr val="003B4F"/>
                </a:solidFill>
                <a:latin typeface="Courier"/>
              </a:rPr>
              <a:t>(</a:t>
            </a:r>
            <a:r>
              <a:rPr>
                <a:solidFill>
                  <a:srgbClr val="AD0000"/>
                </a:solidFill>
                <a:latin typeface="Courier"/>
              </a:rPr>
              <a:t>123</a:t>
            </a:r>
            <a:r>
              <a:rPr>
                <a:solidFill>
                  <a:srgbClr val="003B4F"/>
                </a:solidFill>
                <a:latin typeface="Courier"/>
              </a:rPr>
              <a:t>)</a:t>
            </a:r>
            <a:br/>
            <a:r>
              <a:rPr>
                <a:solidFill>
                  <a:srgbClr val="003B4F"/>
                </a:solidFill>
                <a:latin typeface="Courier"/>
              </a:rPr>
              <a:t>ne12_perm_data &lt;- </a:t>
            </a:r>
            <a:r>
              <a:rPr>
                <a:solidFill>
                  <a:srgbClr val="4758AB"/>
                </a:solidFill>
                <a:latin typeface="Courier"/>
              </a:rPr>
              <a:t>sample</a:t>
            </a:r>
            <a:r>
              <a:rPr>
                <a:solidFill>
                  <a:srgbClr val="003B4F"/>
                </a:solidFill>
                <a:latin typeface="Courier"/>
              </a:rPr>
              <a:t>(ne12_perm_data, </a:t>
            </a:r>
            <a:r>
              <a:rPr>
                <a:solidFill>
                  <a:srgbClr val="657422"/>
                </a:solidFill>
                <a:latin typeface="Courier"/>
              </a:rPr>
              <a:t>size =</a:t>
            </a:r>
            <a:r>
              <a:rPr>
                <a:solidFill>
                  <a:srgbClr val="003B4F"/>
                </a:solidFill>
                <a:latin typeface="Courier"/>
              </a:rPr>
              <a:t> </a:t>
            </a:r>
            <a:r>
              <a:rPr>
                <a:solidFill>
                  <a:srgbClr val="AD0000"/>
                </a:solidFill>
                <a:latin typeface="Courier"/>
              </a:rPr>
              <a:t>25</a:t>
            </a:r>
            <a:r>
              <a:rPr>
                <a:solidFill>
                  <a:srgbClr val="003B4F"/>
                </a:solidFill>
                <a:latin typeface="Courier"/>
              </a:rPr>
              <a:t>, </a:t>
            </a:r>
            <a:r>
              <a:rPr>
                <a:solidFill>
                  <a:srgbClr val="657422"/>
                </a:solidFill>
                <a:latin typeface="Courier"/>
              </a:rPr>
              <a:t>replace =</a:t>
            </a:r>
            <a:r>
              <a:rPr>
                <a:solidFill>
                  <a:srgbClr val="003B4F"/>
                </a:solidFill>
                <a:latin typeface="Courier"/>
              </a:rPr>
              <a:t> </a:t>
            </a:r>
            <a:r>
              <a:rPr>
                <a:solidFill>
                  <a:srgbClr val="8F5902"/>
                </a:solidFill>
                <a:latin typeface="Courier"/>
              </a:rPr>
              <a:t>FALSE</a:t>
            </a:r>
            <a:r>
              <a:rPr>
                <a:solidFill>
                  <a:srgbClr val="003B4F"/>
                </a:solidFill>
                <a:latin typeface="Courier"/>
              </a:rPr>
              <a:t>)</a:t>
            </a:r>
            <a:br/>
            <a:br/>
            <a:r>
              <a:rPr>
                <a:solidFill>
                  <a:srgbClr val="003B4F"/>
                </a:solidFill>
                <a:latin typeface="Courier"/>
              </a:rPr>
              <a:t>island_perm_data &lt;- isl_ne12_df </a:t>
            </a:r>
            <a:r>
              <a:rPr>
                <a:solidFill>
                  <a:srgbClr val="5E5E5E"/>
                </a:solidFill>
                <a:latin typeface="Courier"/>
              </a:rPr>
              <a:t>%&gt;%</a:t>
            </a:r>
            <a:br/>
            <a:r>
              <a:rPr>
                <a:solidFill>
                  <a:srgbClr val="003B4F"/>
                </a:solidFill>
                <a:latin typeface="Courier"/>
              </a:rPr>
              <a:t>  </a:t>
            </a:r>
            <a:r>
              <a:rPr>
                <a:solidFill>
                  <a:srgbClr val="4758AB"/>
                </a:solidFill>
                <a:latin typeface="Courier"/>
              </a:rPr>
              <a:t>filter</a:t>
            </a:r>
            <a:r>
              <a:rPr>
                <a:solidFill>
                  <a:srgbClr val="003B4F"/>
                </a:solidFill>
                <a:latin typeface="Courier"/>
              </a:rPr>
              <a:t>(lake </a:t>
            </a:r>
            <a:r>
              <a:rPr>
                <a:solidFill>
                  <a:srgbClr val="5E5E5E"/>
                </a:solidFill>
                <a:latin typeface="Courier"/>
              </a:rPr>
              <a:t>==</a:t>
            </a:r>
            <a:r>
              <a:rPr>
                <a:solidFill>
                  <a:srgbClr val="003B4F"/>
                </a:solidFill>
                <a:latin typeface="Courier"/>
              </a:rPr>
              <a:t> </a:t>
            </a:r>
            <a:r>
              <a:rPr>
                <a:solidFill>
                  <a:srgbClr val="20794D"/>
                </a:solidFill>
                <a:latin typeface="Courier"/>
              </a:rPr>
              <a:t>"Island Lake"</a:t>
            </a:r>
            <a:r>
              <a:rPr>
                <a:solidFill>
                  <a:srgbClr val="003B4F"/>
                </a:solidFill>
                <a:latin typeface="Courier"/>
              </a:rPr>
              <a:t>) </a:t>
            </a:r>
            <a:r>
              <a:rPr>
                <a:solidFill>
                  <a:srgbClr val="5E5E5E"/>
                </a:solidFill>
                <a:latin typeface="Courier"/>
              </a:rPr>
              <a:t>%&gt;%</a:t>
            </a:r>
            <a:br/>
            <a:r>
              <a:rPr>
                <a:solidFill>
                  <a:srgbClr val="003B4F"/>
                </a:solidFill>
                <a:latin typeface="Courier"/>
              </a:rPr>
              <a:t>  </a:t>
            </a:r>
            <a:r>
              <a:rPr>
                <a:solidFill>
                  <a:srgbClr val="4758AB"/>
                </a:solidFill>
                <a:latin typeface="Courier"/>
              </a:rPr>
              <a:t>pull</a:t>
            </a:r>
            <a:r>
              <a:rPr>
                <a:solidFill>
                  <a:srgbClr val="003B4F"/>
                </a:solidFill>
                <a:latin typeface="Courier"/>
              </a:rPr>
              <a:t>(length_mm)</a:t>
            </a:r>
            <a:br/>
            <a:br/>
            <a:r>
              <a:rPr>
                <a:solidFill>
                  <a:srgbClr val="003B4F"/>
                </a:solidFill>
                <a:latin typeface="Courier"/>
              </a:rPr>
              <a:t>observed_diff &lt;- </a:t>
            </a:r>
            <a:r>
              <a:rPr>
                <a:solidFill>
                  <a:srgbClr val="4758AB"/>
                </a:solidFill>
                <a:latin typeface="Courier"/>
              </a:rPr>
              <a:t>mean</a:t>
            </a:r>
            <a:r>
              <a:rPr>
                <a:solidFill>
                  <a:srgbClr val="003B4F"/>
                </a:solidFill>
                <a:latin typeface="Courier"/>
              </a:rPr>
              <a:t>(ne12_perm_data, </a:t>
            </a:r>
            <a:r>
              <a:rPr>
                <a:solidFill>
                  <a:srgbClr val="657422"/>
                </a:solidFill>
                <a:latin typeface="Courier"/>
              </a:rPr>
              <a:t>na.rm =</a:t>
            </a:r>
            <a:r>
              <a:rPr>
                <a:solidFill>
                  <a:srgbClr val="003B4F"/>
                </a:solidFill>
                <a:latin typeface="Courier"/>
              </a:rPr>
              <a:t> </a:t>
            </a:r>
            <a:r>
              <a:rPr>
                <a:solidFill>
                  <a:srgbClr val="8F5902"/>
                </a:solidFill>
                <a:latin typeface="Courier"/>
              </a:rPr>
              <a:t>TRUE</a:t>
            </a:r>
            <a:r>
              <a:rPr>
                <a:solidFill>
                  <a:srgbClr val="003B4F"/>
                </a:solidFill>
                <a:latin typeface="Courier"/>
              </a:rPr>
              <a:t>) </a:t>
            </a:r>
            <a:r>
              <a:rPr>
                <a:solidFill>
                  <a:srgbClr val="5E5E5E"/>
                </a:solidFill>
                <a:latin typeface="Courier"/>
              </a:rPr>
              <a:t>-</a:t>
            </a:r>
            <a:r>
              <a:rPr>
                <a:solidFill>
                  <a:srgbClr val="003B4F"/>
                </a:solidFill>
                <a:latin typeface="Courier"/>
              </a:rPr>
              <a:t> </a:t>
            </a:r>
            <a:r>
              <a:rPr>
                <a:solidFill>
                  <a:srgbClr val="4758AB"/>
                </a:solidFill>
                <a:latin typeface="Courier"/>
              </a:rPr>
              <a:t>mean</a:t>
            </a:r>
            <a:r>
              <a:rPr>
                <a:solidFill>
                  <a:srgbClr val="003B4F"/>
                </a:solidFill>
                <a:latin typeface="Courier"/>
              </a:rPr>
              <a:t>(island_perm_data, </a:t>
            </a:r>
            <a:r>
              <a:rPr>
                <a:solidFill>
                  <a:srgbClr val="657422"/>
                </a:solidFill>
                <a:latin typeface="Courier"/>
              </a:rPr>
              <a:t>na.rm =</a:t>
            </a:r>
            <a:r>
              <a:rPr>
                <a:solidFill>
                  <a:srgbClr val="003B4F"/>
                </a:solidFill>
                <a:latin typeface="Courier"/>
              </a:rPr>
              <a:t> </a:t>
            </a:r>
            <a:r>
              <a:rPr>
                <a:solidFill>
                  <a:srgbClr val="8F5902"/>
                </a:solidFill>
                <a:latin typeface="Courier"/>
              </a:rPr>
              <a:t>TRUE</a:t>
            </a:r>
            <a:r>
              <a:rPr>
                <a:solidFill>
                  <a:srgbClr val="003B4F"/>
                </a:solidFill>
                <a:latin typeface="Courier"/>
              </a:rPr>
              <a:t>)</a:t>
            </a:r>
          </a:p>
        </p:txBody>
      </p:sp>
      <p:sp>
        <p:nvSpPr>
          <p:cNvPr id="4" name="Content Placeholder 3"/>
          <p:cNvSpPr>
            <a:spLocks noGrp="1"/>
          </p:cNvSpPr>
          <p:nvPr>
            <p:ph idx="2" sz="half"/>
          </p:nvPr>
        </p:nvSpPr>
        <p:spPr/>
        <p:txBody>
          <a:bodyPr/>
          <a:lstStyle/>
          <a:p>
            <a:pPr lvl="0" indent="0">
              <a:buNone/>
            </a:pPr>
            <a:r>
              <a:rPr>
                <a:solidFill>
                  <a:srgbClr val="4758AB"/>
                </a:solidFill>
                <a:latin typeface="Courier"/>
              </a:rPr>
              <a:t>permTS</a:t>
            </a:r>
            <a:r>
              <a:rPr>
                <a:solidFill>
                  <a:srgbClr val="003B4F"/>
                </a:solidFill>
                <a:latin typeface="Courier"/>
              </a:rPr>
              <a:t>(ne12_perm_data, island_perm_data,</a:t>
            </a:r>
            <a:br/>
            <a:r>
              <a:rPr>
                <a:solidFill>
                  <a:srgbClr val="003B4F"/>
                </a:solidFill>
                <a:latin typeface="Courier"/>
              </a:rPr>
              <a:t>       </a:t>
            </a:r>
            <a:r>
              <a:rPr>
                <a:solidFill>
                  <a:srgbClr val="657422"/>
                </a:solidFill>
                <a:latin typeface="Courier"/>
              </a:rPr>
              <a:t>alternative =</a:t>
            </a:r>
            <a:r>
              <a:rPr>
                <a:solidFill>
                  <a:srgbClr val="003B4F"/>
                </a:solidFill>
                <a:latin typeface="Courier"/>
              </a:rPr>
              <a:t> </a:t>
            </a:r>
            <a:r>
              <a:rPr>
                <a:solidFill>
                  <a:srgbClr val="20794D"/>
                </a:solidFill>
                <a:latin typeface="Courier"/>
              </a:rPr>
              <a:t>"two.sided"</a:t>
            </a:r>
            <a:r>
              <a:rPr>
                <a:solidFill>
                  <a:srgbClr val="003B4F"/>
                </a:solidFill>
                <a:latin typeface="Courier"/>
              </a:rPr>
              <a:t>,</a:t>
            </a:r>
            <a:br/>
            <a:r>
              <a:rPr>
                <a:solidFill>
                  <a:srgbClr val="003B4F"/>
                </a:solidFill>
                <a:latin typeface="Courier"/>
              </a:rPr>
              <a:t>       </a:t>
            </a:r>
            <a:r>
              <a:rPr>
                <a:solidFill>
                  <a:srgbClr val="657422"/>
                </a:solidFill>
                <a:latin typeface="Courier"/>
              </a:rPr>
              <a:t>method =</a:t>
            </a:r>
            <a:r>
              <a:rPr>
                <a:solidFill>
                  <a:srgbClr val="003B4F"/>
                </a:solidFill>
                <a:latin typeface="Courier"/>
              </a:rPr>
              <a:t> </a:t>
            </a:r>
            <a:r>
              <a:rPr>
                <a:solidFill>
                  <a:srgbClr val="20794D"/>
                </a:solidFill>
                <a:latin typeface="Courier"/>
              </a:rPr>
              <a:t>"exact.mc"</a:t>
            </a:r>
            <a:r>
              <a:rPr>
                <a:solidFill>
                  <a:srgbClr val="003B4F"/>
                </a:solidFill>
                <a:latin typeface="Courier"/>
              </a:rPr>
              <a:t>,</a:t>
            </a:r>
            <a:br/>
            <a:r>
              <a:rPr>
                <a:solidFill>
                  <a:srgbClr val="003B4F"/>
                </a:solidFill>
                <a:latin typeface="Courier"/>
              </a:rPr>
              <a:t>       </a:t>
            </a:r>
            <a:r>
              <a:rPr>
                <a:solidFill>
                  <a:srgbClr val="657422"/>
                </a:solidFill>
                <a:latin typeface="Courier"/>
              </a:rPr>
              <a:t>control =</a:t>
            </a:r>
            <a:r>
              <a:rPr>
                <a:solidFill>
                  <a:srgbClr val="003B4F"/>
                </a:solidFill>
                <a:latin typeface="Courier"/>
              </a:rPr>
              <a:t> </a:t>
            </a:r>
            <a:r>
              <a:rPr>
                <a:solidFill>
                  <a:srgbClr val="4758AB"/>
                </a:solidFill>
                <a:latin typeface="Courier"/>
              </a:rPr>
              <a:t>permControl</a:t>
            </a:r>
            <a:r>
              <a:rPr>
                <a:solidFill>
                  <a:srgbClr val="003B4F"/>
                </a:solidFill>
                <a:latin typeface="Courier"/>
              </a:rPr>
              <a:t>(</a:t>
            </a:r>
            <a:r>
              <a:rPr>
                <a:solidFill>
                  <a:srgbClr val="657422"/>
                </a:solidFill>
                <a:latin typeface="Courier"/>
              </a:rPr>
              <a:t>nmc =</a:t>
            </a:r>
            <a:r>
              <a:rPr>
                <a:solidFill>
                  <a:srgbClr val="003B4F"/>
                </a:solidFill>
                <a:latin typeface="Courier"/>
              </a:rPr>
              <a:t> </a:t>
            </a:r>
            <a:r>
              <a:rPr>
                <a:solidFill>
                  <a:srgbClr val="AD0000"/>
                </a:solidFill>
                <a:latin typeface="Courier"/>
              </a:rPr>
              <a:t>10000</a:t>
            </a:r>
            <a:r>
              <a:rPr>
                <a:solidFill>
                  <a:srgbClr val="003B4F"/>
                </a:solidFill>
                <a:latin typeface="Courier"/>
              </a:rPr>
              <a:t>))</a:t>
            </a:r>
          </a:p>
          <a:p>
            <a:pPr lvl="0" indent="0">
              <a:buNone/>
            </a:pPr>
            <a:r>
              <a:rPr>
                <a:latin typeface="Courier"/>
              </a:rPr>
              <a:t>
    Exact Permutation Test Estimated by Monte Carlo
data:  GROUP 1 and GROUP 2
p-value = 2e-04
alternative hypothesis: true mean GROUP 1 - mean GROUP 2 is not equal to 0
sample estimates:
mean GROUP 1 - mean GROUP 2 
                    -333.08 
p-value estimated from 10000 Monte Carlo replications
99 percent confidence interval on p-value:
 0.000000000 0.001059383 </a:t>
            </a:r>
          </a:p>
        </p:txBody>
      </p:sp>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lstStyle/>
          <a:p>
            <a:pPr lvl="0" indent="0" marL="0">
              <a:buNone/>
            </a:pPr>
            <a:r>
              <a:rPr/>
              <a:t>Today’s Overview</a:t>
            </a:r>
          </a:p>
        </p:txBody>
      </p:sp>
      <p:sp>
        <p:nvSpPr>
          <p:cNvPr id="3" name="Text Placeholder 2"/>
          <p:cNvSpPr>
            <a:spLocks noGrp="1"/>
          </p:cNvSpPr>
          <p:nvPr>
            <p:ph idx="1" type="body"/>
          </p:nvPr>
        </p:nvSpPr>
        <p:spPr/>
        <p:txBody>
          <a:bodyPr/>
          <a:lstStyle/>
          <a:p>
            <a:pPr lvl="0" indent="0" marL="0">
              <a:buNone/>
            </a:pPr>
            <a:r>
              <a:rPr/>
              <a:t>What we will cover today:</a:t>
            </a:r>
          </a:p>
          <a:p>
            <a:pPr lvl="0"/>
            <a:r>
              <a:rPr/>
              <a:t>What are the assumptions again, and how do you assess them?</a:t>
            </a:r>
          </a:p>
          <a:p>
            <a:pPr lvl="0"/>
            <a:r>
              <a:rPr/>
              <a:t>What to do when assumptions fail:</a:t>
            </a:r>
          </a:p>
          <a:p>
            <a:pPr lvl="1"/>
            <a:r>
              <a:rPr/>
              <a:t>Robust tests</a:t>
            </a:r>
          </a:p>
          <a:p>
            <a:pPr lvl="1"/>
            <a:r>
              <a:rPr/>
              <a:t>Rank-based tests</a:t>
            </a:r>
          </a:p>
          <a:p>
            <a:pPr lvl="1"/>
            <a:r>
              <a:rPr/>
              <a:t>Permutation tests</a:t>
            </a:r>
          </a:p>
        </p:txBody>
      </p:sp>
      <p:sp>
        <p:nvSpPr>
          <p:cNvPr id="5" name="Text Placeholder 4"/>
          <p:cNvSpPr>
            <a:spLocks noGrp="1"/>
          </p:cNvSpPr>
          <p:nvPr>
            <p:ph idx="3" sz="quarter" type="body"/>
          </p:nvPr>
        </p:nvSpPr>
        <p:spPr/>
        <p:txBody>
          <a:bodyPr/>
          <a:lstStyle/>
          <a:p>
            <a:pPr lvl="0" indent="0" marL="0">
              <a:buNone/>
            </a:pPr>
            <a:r>
              <a:rPr/>
              <a:t>Let’s work with the lake trout data, as the weights are pretty cool and the assumptions may or may not hold. This easily translates to any of the other data frames you might want to use.</a:t>
            </a:r>
          </a:p>
        </p:txBody>
      </p:sp>
      <p:pic>
        <p:nvPicPr>
          <p:cNvPr descr="images/lake_trout.jpg" id="0" name="Picture 1"/>
          <p:cNvPicPr>
            <a:picLocks noGrp="1" noChangeAspect="1"/>
          </p:cNvPicPr>
          <p:nvPr/>
        </p:nvPicPr>
        <p:blipFill>
          <a:blip r:embed="rId2"/>
          <a:stretch>
            <a:fillRect/>
          </a:stretch>
        </p:blipFill>
        <p:spPr bwMode="auto">
          <a:xfrm>
            <a:off x="4749800" y="1955800"/>
            <a:ext cx="4038600" cy="1447800"/>
          </a:xfrm>
          <a:prstGeom prst="rect">
            <a:avLst/>
          </a:prstGeom>
          <a:noFill/>
          <a:ln w="9525">
            <a:noFill/>
            <a:headEnd/>
            <a:tailEnd/>
          </a:ln>
        </p:spPr>
      </p:pic>
      <p:sp>
        <p:nvSpPr>
          <p:cNvPr id="1" name="TextBox 3"/>
          <p:cNvSpPr txBox="1"/>
          <p:nvPr>
            <p:ph idx="1"/>
          </p:nvPr>
        </p:nvSpPr>
        <p:spPr>
          <a:xfrm>
            <a:off x="4749800" y="4064000"/>
            <a:ext cx="4038600" cy="508000"/>
          </a:xfrm>
          <a:prstGeom prst="rect">
            <a:avLst/>
          </a:prstGeom>
          <a:noFill/>
        </p:spPr>
        <p:txBody>
          <a:bodyPr/>
          <a:lstStyle/>
          <a:p>
            <a:pPr lvl="0" indent="0" marL="0" algn="ctr">
              <a:buNone/>
            </a:pPr>
            <a:r>
              <a:rPr/>
              <a:t>Illustration of a lake trout in profile, showing its mottled brown-and-cream coloring and forked tail, the species whose weight and length data are used throughout this lecture.</a:t>
            </a:r>
          </a:p>
        </p:txBody>
      </p:sp>
    </p:spTree>
  </p:cSl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7 · Summary</a:t>
            </a:r>
          </a:p>
        </p:txBody>
      </p:sp>
    </p:spTree>
  </p:cSl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Summary — Testing Assumptions</a:t>
            </a:r>
          </a:p>
        </p:txBody>
      </p:sp>
      <p:sp>
        <p:nvSpPr>
          <p:cNvPr id="3" name="Content Placeholder 2"/>
          <p:cNvSpPr>
            <a:spLocks noGrp="1"/>
          </p:cNvSpPr>
          <p:nvPr>
            <p:ph idx="1" sz="half"/>
          </p:nvPr>
        </p:nvSpPr>
        <p:spPr/>
        <p:txBody>
          <a:bodyPr/>
          <a:lstStyle/>
          <a:p>
            <a:pPr lvl="0" indent="0" marL="0">
              <a:buNone/>
            </a:pPr>
            <a:r>
              <a:rPr b="1"/>
              <a:t>Key assumptions:</a:t>
            </a:r>
          </a:p>
          <a:p>
            <a:pPr lvl="0"/>
            <a:r>
              <a:rPr b="1"/>
              <a:t>Random sampling</a:t>
            </a:r>
            <a:r>
              <a:rPr/>
              <a:t> — samples are randomly collected from populations</a:t>
            </a:r>
          </a:p>
          <a:p>
            <a:pPr lvl="0"/>
            <a:r>
              <a:rPr b="1"/>
              <a:t>Normality</a:t>
            </a:r>
            <a:r>
              <a:rPr/>
              <a:t> — data follows a normal distribution</a:t>
            </a:r>
          </a:p>
          <a:p>
            <a:pPr lvl="0"/>
            <a:r>
              <a:rPr b="1"/>
              <a:t>Equal variance</a:t>
            </a:r>
            <a:r>
              <a:rPr/>
              <a:t> — samples come from populations with similar variability</a:t>
            </a:r>
          </a:p>
          <a:p>
            <a:pPr lvl="0"/>
            <a:r>
              <a:rPr b="1"/>
              <a:t>No outliers</a:t>
            </a:r>
            <a:r>
              <a:rPr/>
              <a:t> — no extreme values that can skew results</a:t>
            </a:r>
          </a:p>
        </p:txBody>
      </p:sp>
      <p:sp>
        <p:nvSpPr>
          <p:cNvPr id="4" name="Content Placeholder 3"/>
          <p:cNvSpPr>
            <a:spLocks noGrp="1"/>
          </p:cNvSpPr>
          <p:nvPr>
            <p:ph idx="2" sz="half"/>
          </p:nvPr>
        </p:nvSpPr>
        <p:spPr/>
        <p:txBody>
          <a:bodyPr/>
          <a:lstStyle/>
          <a:p>
            <a:pPr lvl="0" indent="0" marL="1270000">
              <a:buNone/>
            </a:pPr>
            <a:r>
              <a:rPr sz="2000" b="1"/>
              <a:t>Note</a:t>
            </a:r>
          </a:p>
          <a:p>
            <a:pPr lvl="0" indent="0" marL="1270000">
              <a:buNone/>
            </a:pPr>
            <a:r>
              <a:rPr sz="2000" b="1"/>
              <a:t>Assessing assumptions</a:t>
            </a:r>
          </a:p>
          <a:p>
            <a:pPr lvl="0"/>
            <a:r>
              <a:rPr sz="2000"/>
              <a:t>Key to do </a:t>
            </a:r>
            <a:r>
              <a:rPr sz="2000" i="1"/>
              <a:t>every time</a:t>
            </a:r>
          </a:p>
          <a:p>
            <a:pPr lvl="0"/>
            <a:r>
              <a:rPr sz="2000"/>
              <a:t>Should be acknowledged in the manuscript</a:t>
            </a:r>
          </a:p>
        </p:txBody>
      </p:sp>
    </p:spTree>
  </p:cSl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Summary — Data Transformations</a:t>
            </a:r>
          </a:p>
        </p:txBody>
      </p:sp>
      <p:sp>
        <p:nvSpPr>
          <p:cNvPr id="3" name="Content Placeholder 2"/>
          <p:cNvSpPr>
            <a:spLocks noGrp="1"/>
          </p:cNvSpPr>
          <p:nvPr>
            <p:ph idx="1" sz="half"/>
          </p:nvPr>
        </p:nvSpPr>
        <p:spPr/>
        <p:txBody>
          <a:bodyPr/>
          <a:lstStyle/>
          <a:p>
            <a:pPr lvl="0" indent="0" marL="0">
              <a:buNone/>
            </a:pPr>
            <a:r>
              <a:rPr/>
              <a:t>When assumptions aren’t met, transformations may help normalize data:</a:t>
            </a:r>
          </a:p>
          <a:p>
            <a:pPr lvl="0"/>
            <a:r>
              <a:rPr b="1"/>
              <a:t>Log transformation:</a:t>
            </a:r>
            <a:r>
              <a:rPr/>
              <a:t> </a:t>
            </a:r>
            <a:r>
              <a:rPr>
                <a:latin typeface="Courier"/>
              </a:rPr>
              <a:t>log10(x)</a:t>
            </a:r>
            <a:r>
              <a:rPr/>
              <a:t> — useful for right-skewed data, multiplicative effects</a:t>
            </a:r>
          </a:p>
          <a:p>
            <a:pPr lvl="0"/>
            <a:r>
              <a:rPr b="1"/>
              <a:t>Square root:</a:t>
            </a:r>
            <a:r>
              <a:rPr/>
              <a:t> </a:t>
            </a:r>
            <a:r>
              <a:rPr>
                <a:latin typeface="Courier"/>
              </a:rPr>
              <a:t>sqrt(x)</a:t>
            </a:r>
            <a:r>
              <a:rPr/>
              <a:t> — useful for count data, moderately right-skewed distributions</a:t>
            </a:r>
          </a:p>
          <a:p>
            <a:pPr lvl="0"/>
            <a:r>
              <a:rPr b="1"/>
              <a:t>Box-Cox:</a:t>
            </a:r>
            <a:r>
              <a:rPr/>
              <a:t> a more flexible family of power transformations</a:t>
            </a:r>
          </a:p>
          <a:p>
            <a:pPr lvl="0"/>
            <a:r>
              <a:rPr/>
              <a:t>More specialized transformations exist, especially for percentages or proportions</a:t>
            </a:r>
          </a:p>
        </p:txBody>
      </p:sp>
      <p:sp>
        <p:nvSpPr>
          <p:cNvPr id="4" name="Content Placeholder 3"/>
          <p:cNvSpPr>
            <a:spLocks noGrp="1"/>
          </p:cNvSpPr>
          <p:nvPr>
            <p:ph idx="2" sz="half"/>
          </p:nvPr>
        </p:nvSpPr>
        <p:spPr/>
        <p:txBody>
          <a:bodyPr/>
          <a:lstStyle/>
          <a:p>
            <a:pPr lvl="0" indent="0" marL="1270000">
              <a:buNone/>
            </a:pPr>
            <a:r>
              <a:rPr sz="2000" b="1"/>
              <a:t>Tip</a:t>
            </a:r>
          </a:p>
          <a:p>
            <a:pPr lvl="0" indent="0" marL="1270000">
              <a:buNone/>
            </a:pPr>
            <a:r>
              <a:rPr sz="2000" b="1"/>
              <a:t>🖐 Recall</a:t>
            </a:r>
          </a:p>
          <a:p>
            <a:pPr lvl="0" indent="0" marL="1270000">
              <a:buNone/>
            </a:pPr>
            <a:r>
              <a:rPr sz="2000"/>
              <a:t>We saw </a:t>
            </a:r>
            <a:r>
              <a:rPr sz="2000">
                <a:latin typeface="Courier"/>
              </a:rPr>
              <a:t>log10()</a:t>
            </a:r>
            <a:r>
              <a:rPr sz="2000"/>
              <a:t> shrink the gap between the NE 12 and Island Lake boxplots earlier — that’s the transformation working.</a:t>
            </a:r>
          </a:p>
        </p:txBody>
      </p:sp>
    </p:spTree>
  </p:cSl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Summary — Parametric Test Options</a:t>
            </a:r>
          </a:p>
        </p:txBody>
      </p:sp>
      <p:sp>
        <p:nvSpPr>
          <p:cNvPr id="3" name="Content Placeholder 2"/>
          <p:cNvSpPr>
            <a:spLocks noGrp="1"/>
          </p:cNvSpPr>
          <p:nvPr>
            <p:ph idx="1" sz="half"/>
          </p:nvPr>
        </p:nvSpPr>
        <p:spPr/>
        <p:txBody>
          <a:bodyPr/>
          <a:lstStyle/>
          <a:p>
            <a:pPr lvl="0" indent="0" marL="0">
              <a:buNone/>
            </a:pPr>
            <a:r>
              <a:rPr b="1"/>
              <a:t>1. Standard t-test</a:t>
            </a:r>
          </a:p>
          <a:p>
            <a:pPr lvl="0" indent="0" marL="0">
              <a:buNone/>
            </a:pPr>
            <a:r>
              <a:rPr/>
              <a:t>Strengths:</a:t>
            </a:r>
          </a:p>
          <a:p>
            <a:pPr lvl="0"/>
            <a:r>
              <a:rPr/>
              <a:t>High statistical power when assumptions are met</a:t>
            </a:r>
          </a:p>
          <a:p>
            <a:pPr lvl="0"/>
            <a:r>
              <a:rPr/>
              <a:t>Well understood and widely accepted</a:t>
            </a:r>
          </a:p>
          <a:p>
            <a:pPr lvl="0" indent="0" marL="0">
              <a:buNone/>
            </a:pPr>
            <a:r>
              <a:rPr/>
              <a:t>Weaknesses:</a:t>
            </a:r>
          </a:p>
          <a:p>
            <a:pPr lvl="0"/>
            <a:r>
              <a:rPr/>
              <a:t>Sensitive to violations of normality, equal variance</a:t>
            </a:r>
          </a:p>
          <a:p>
            <a:pPr lvl="0"/>
            <a:r>
              <a:rPr/>
              <a:t>Heavily influenced by outliers</a:t>
            </a:r>
          </a:p>
        </p:txBody>
      </p:sp>
      <p:sp>
        <p:nvSpPr>
          <p:cNvPr id="4" name="Content Placeholder 3"/>
          <p:cNvSpPr>
            <a:spLocks noGrp="1"/>
          </p:cNvSpPr>
          <p:nvPr>
            <p:ph idx="2" sz="half"/>
          </p:nvPr>
        </p:nvSpPr>
        <p:spPr/>
        <p:txBody>
          <a:bodyPr/>
          <a:lstStyle/>
          <a:p>
            <a:pPr lvl="0" indent="0" marL="0">
              <a:buNone/>
            </a:pPr>
            <a:r>
              <a:rPr b="1"/>
              <a:t>2. Welch’s t-test</a:t>
            </a:r>
          </a:p>
          <a:p>
            <a:pPr lvl="0" indent="0" marL="0">
              <a:buNone/>
            </a:pPr>
            <a:r>
              <a:rPr/>
              <a:t>Strengths:</a:t>
            </a:r>
          </a:p>
          <a:p>
            <a:pPr lvl="0"/>
            <a:r>
              <a:rPr/>
              <a:t>Robust to violations of the equal-variance assumption</a:t>
            </a:r>
          </a:p>
          <a:p>
            <a:pPr lvl="0"/>
            <a:r>
              <a:rPr/>
              <a:t>Handles unequal sample sizes well</a:t>
            </a:r>
          </a:p>
          <a:p>
            <a:pPr lvl="0"/>
            <a:r>
              <a:rPr/>
              <a:t>Still parametric (assumes normality)</a:t>
            </a:r>
          </a:p>
          <a:p>
            <a:pPr lvl="0" indent="0" marL="0">
              <a:buNone/>
            </a:pPr>
            <a:r>
              <a:rPr/>
              <a:t>Weaknesses:</a:t>
            </a:r>
          </a:p>
          <a:p>
            <a:pPr lvl="0"/>
            <a:r>
              <a:rPr/>
              <a:t>Slightly less powerful than the standard t-test when variances are equal</a:t>
            </a:r>
          </a:p>
          <a:p>
            <a:pPr lvl="0"/>
            <a:r>
              <a:rPr/>
              <a:t>Still assumes a normal distribution</a:t>
            </a:r>
          </a:p>
        </p:txBody>
      </p:sp>
    </p:spTree>
  </p:cSl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Summary — Non-Parametric Options</a:t>
            </a:r>
          </a:p>
        </p:txBody>
      </p:sp>
      <p:sp>
        <p:nvSpPr>
          <p:cNvPr id="3" name="Content Placeholder 2"/>
          <p:cNvSpPr>
            <a:spLocks noGrp="1"/>
          </p:cNvSpPr>
          <p:nvPr>
            <p:ph idx="1" sz="half"/>
          </p:nvPr>
        </p:nvSpPr>
        <p:spPr/>
        <p:txBody>
          <a:bodyPr/>
          <a:lstStyle/>
          <a:p>
            <a:pPr lvl="0" indent="0" marL="0">
              <a:buNone/>
            </a:pPr>
            <a:r>
              <a:rPr b="1"/>
              <a:t>3. Mann-Whitney-Wilcoxon test</a:t>
            </a:r>
          </a:p>
          <a:p>
            <a:pPr lvl="0" indent="0" marL="0">
              <a:buNone/>
            </a:pPr>
            <a:r>
              <a:rPr/>
              <a:t>Strengths:</a:t>
            </a:r>
          </a:p>
          <a:p>
            <a:pPr lvl="0"/>
            <a:r>
              <a:rPr/>
              <a:t>Non-parametric: doesn’t assume normal distribution</a:t>
            </a:r>
          </a:p>
          <a:p>
            <a:pPr lvl="0"/>
            <a:r>
              <a:rPr/>
              <a:t>Robust against outliers</a:t>
            </a:r>
          </a:p>
          <a:p>
            <a:pPr lvl="0"/>
            <a:r>
              <a:rPr/>
              <a:t>Works with ordinal data</a:t>
            </a:r>
          </a:p>
          <a:p>
            <a:pPr lvl="0" indent="0" marL="0">
              <a:buNone/>
            </a:pPr>
            <a:r>
              <a:rPr/>
              <a:t>Weaknesses:</a:t>
            </a:r>
          </a:p>
          <a:p>
            <a:pPr lvl="0"/>
            <a:r>
              <a:rPr/>
              <a:t>Less statistical power than parametric tests</a:t>
            </a:r>
          </a:p>
          <a:p>
            <a:pPr lvl="0"/>
            <a:r>
              <a:rPr/>
              <a:t>Still assumes similar distributions and approximately equal variance</a:t>
            </a:r>
          </a:p>
          <a:p>
            <a:pPr lvl="0"/>
            <a:r>
              <a:rPr/>
              <a:t>Tests median differences rather than mean differences</a:t>
            </a:r>
          </a:p>
        </p:txBody>
      </p:sp>
      <p:sp>
        <p:nvSpPr>
          <p:cNvPr id="4" name="Content Placeholder 3"/>
          <p:cNvSpPr>
            <a:spLocks noGrp="1"/>
          </p:cNvSpPr>
          <p:nvPr>
            <p:ph idx="2" sz="half"/>
          </p:nvPr>
        </p:nvSpPr>
        <p:spPr/>
        <p:txBody>
          <a:bodyPr/>
          <a:lstStyle/>
          <a:p>
            <a:pPr lvl="0" indent="0" marL="0">
              <a:buNone/>
            </a:pPr>
            <a:r>
              <a:rPr b="1"/>
              <a:t>4. Permutation tests</a:t>
            </a:r>
          </a:p>
          <a:p>
            <a:pPr lvl="0" indent="0" marL="0">
              <a:buNone/>
            </a:pPr>
            <a:r>
              <a:rPr/>
              <a:t>Strengths:</a:t>
            </a:r>
          </a:p>
          <a:p>
            <a:pPr lvl="0"/>
            <a:r>
              <a:rPr/>
              <a:t>Distribution-free: doesn’t assume a specific distribution</a:t>
            </a:r>
          </a:p>
          <a:p>
            <a:pPr lvl="0"/>
            <a:r>
              <a:rPr/>
              <a:t>Can be applied to many types of test statistics</a:t>
            </a:r>
          </a:p>
          <a:p>
            <a:pPr lvl="0"/>
            <a:r>
              <a:rPr/>
              <a:t>Handles small sample sizes well</a:t>
            </a:r>
          </a:p>
          <a:p>
            <a:pPr lvl="0"/>
            <a:r>
              <a:rPr/>
              <a:t>Directly estimates p-values through resampling</a:t>
            </a:r>
          </a:p>
          <a:p>
            <a:pPr lvl="0" indent="0" marL="0">
              <a:buNone/>
            </a:pPr>
            <a:r>
              <a:rPr/>
              <a:t>Weaknesses:</a:t>
            </a:r>
          </a:p>
          <a:p>
            <a:pPr lvl="0"/>
            <a:r>
              <a:rPr/>
              <a:t>Computationally intensive</a:t>
            </a:r>
          </a:p>
          <a:p>
            <a:pPr lvl="0"/>
            <a:r>
              <a:rPr/>
              <a:t>Assumes exchangeability under the null hypothesis</a:t>
            </a:r>
          </a:p>
          <a:p>
            <a:pPr lvl="0"/>
            <a:r>
              <a:rPr/>
              <a:t>Requires similar distributions and equal variance</a:t>
            </a:r>
          </a:p>
        </p:txBody>
      </p:sp>
    </p:spTree>
  </p:cSl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Key Takeaway</a:t>
            </a:r>
          </a:p>
        </p:txBody>
      </p:sp>
      <p:sp>
        <p:nvSpPr>
          <p:cNvPr id="3" name="Content Placeholder 2"/>
          <p:cNvSpPr>
            <a:spLocks noGrp="1"/>
          </p:cNvSpPr>
          <p:nvPr>
            <p:ph idx="1" sz="half"/>
          </p:nvPr>
        </p:nvSpPr>
        <p:spPr/>
        <p:txBody>
          <a:bodyPr/>
          <a:lstStyle/>
          <a:p>
            <a:pPr lvl="0" indent="0" marL="0">
              <a:buNone/>
            </a:pPr>
            <a:r>
              <a:rPr/>
              <a:t>Statistical tests have different strengths and assumptions. The choice should be guided by your data’s characteristics, not just convenience.</a:t>
            </a:r>
          </a:p>
          <a:p>
            <a:pPr lvl="0" indent="0" marL="0">
              <a:buNone/>
            </a:pPr>
            <a:r>
              <a:rPr b="1"/>
              <a:t>Always visualize your data before deciding on the appropriate test.</a:t>
            </a:r>
          </a:p>
        </p:txBody>
      </p:sp>
      <p:sp>
        <p:nvSpPr>
          <p:cNvPr id="4" name="Content Placeholder 3"/>
          <p:cNvSpPr>
            <a:spLocks noGrp="1"/>
          </p:cNvSpPr>
          <p:nvPr>
            <p:ph idx="2" sz="half"/>
          </p:nvPr>
        </p:nvSpPr>
        <p:spPr/>
        <p:txBody>
          <a:bodyPr/>
          <a:lstStyle/>
          <a:p>
            <a:pPr lvl="0" indent="0" marL="1270000">
              <a:buNone/>
            </a:pPr>
            <a:r>
              <a:rPr sz="2000" b="1"/>
              <a:t>Note</a:t>
            </a:r>
          </a:p>
          <a:p>
            <a:pPr lvl="0" indent="0" marL="1270000">
              <a:buNone/>
            </a:pPr>
            <a:r>
              <a:rPr sz="2000" b="1"/>
              <a:t>✅ Key idea</a:t>
            </a:r>
          </a:p>
          <a:p>
            <a:pPr lvl="0" indent="0" marL="1270000">
              <a:buNone/>
            </a:pPr>
            <a:r>
              <a:rPr sz="2000"/>
              <a:t>Standard t-test → Welch’s → Mann-Whitney/Permutation isn’t a strict ladder of “better” tests — each answers a slightly different question (means vs. medians) under different assumptions. Pick based on what your data actually looks like.</a:t>
            </a:r>
          </a:p>
        </p:txBody>
      </p:sp>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1 · Setting Up Our Analysis</a:t>
            </a:r>
          </a:p>
        </p:txBody>
      </p:sp>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Setting Up Our Analysis</a:t>
            </a:r>
          </a:p>
        </p:txBody>
      </p:sp>
      <p:sp>
        <p:nvSpPr>
          <p:cNvPr id="3" name="Content Placeholder 2"/>
          <p:cNvSpPr>
            <a:spLocks noGrp="1"/>
          </p:cNvSpPr>
          <p:nvPr>
            <p:ph idx="1" sz="half"/>
          </p:nvPr>
        </p:nvSpPr>
        <p:spPr/>
        <p:txBody>
          <a:bodyPr/>
          <a:lstStyle/>
          <a:p>
            <a:pPr lvl="0" indent="0">
              <a:buNone/>
            </a:pPr>
            <a:r>
              <a:rPr>
                <a:solidFill>
                  <a:srgbClr val="5E5E5E"/>
                </a:solidFill>
                <a:latin typeface="Courier"/>
              </a:rPr>
              <a:t># Load libraries</a:t>
            </a:r>
            <a:br/>
            <a:r>
              <a:rPr>
                <a:solidFill>
                  <a:srgbClr val="4758AB"/>
                </a:solidFill>
                <a:latin typeface="Courier"/>
              </a:rPr>
              <a:t>library</a:t>
            </a:r>
            <a:r>
              <a:rPr>
                <a:solidFill>
                  <a:srgbClr val="003B4F"/>
                </a:solidFill>
                <a:latin typeface="Courier"/>
              </a:rPr>
              <a:t>(car)          </a:t>
            </a:r>
            <a:r>
              <a:rPr>
                <a:solidFill>
                  <a:srgbClr val="5E5E5E"/>
                </a:solidFill>
                <a:latin typeface="Courier"/>
              </a:rPr>
              <a:t># For diagnostic tests</a:t>
            </a:r>
            <a:br/>
            <a:r>
              <a:rPr>
                <a:solidFill>
                  <a:srgbClr val="4758AB"/>
                </a:solidFill>
                <a:latin typeface="Courier"/>
              </a:rPr>
              <a:t>library</a:t>
            </a:r>
            <a:r>
              <a:rPr>
                <a:solidFill>
                  <a:srgbClr val="003B4F"/>
                </a:solidFill>
                <a:latin typeface="Courier"/>
              </a:rPr>
              <a:t>(patchwork)</a:t>
            </a:r>
            <a:br/>
            <a:r>
              <a:rPr>
                <a:solidFill>
                  <a:srgbClr val="4758AB"/>
                </a:solidFill>
                <a:latin typeface="Courier"/>
              </a:rPr>
              <a:t>library</a:t>
            </a:r>
            <a:r>
              <a:rPr>
                <a:solidFill>
                  <a:srgbClr val="003B4F"/>
                </a:solidFill>
                <a:latin typeface="Courier"/>
              </a:rPr>
              <a:t>(tidyverse)    </a:t>
            </a:r>
            <a:r>
              <a:rPr>
                <a:solidFill>
                  <a:srgbClr val="5E5E5E"/>
                </a:solidFill>
                <a:latin typeface="Courier"/>
              </a:rPr>
              <a:t># For data manipulation and visualization</a:t>
            </a:r>
          </a:p>
          <a:p>
            <a:pPr lvl="0" indent="0">
              <a:buNone/>
            </a:pPr>
            <a:r>
              <a:rPr>
                <a:solidFill>
                  <a:srgbClr val="003B4F"/>
                </a:solidFill>
                <a:latin typeface="Courier"/>
              </a:rPr>
              <a:t>lt_df &lt;- </a:t>
            </a:r>
            <a:r>
              <a:rPr>
                <a:solidFill>
                  <a:srgbClr val="4758AB"/>
                </a:solidFill>
                <a:latin typeface="Courier"/>
              </a:rPr>
              <a:t>read_csv</a:t>
            </a:r>
            <a:r>
              <a:rPr>
                <a:solidFill>
                  <a:srgbClr val="003B4F"/>
                </a:solidFill>
                <a:latin typeface="Courier"/>
              </a:rPr>
              <a:t>(</a:t>
            </a:r>
            <a:r>
              <a:rPr>
                <a:solidFill>
                  <a:srgbClr val="20794D"/>
                </a:solidFill>
                <a:latin typeface="Courier"/>
              </a:rPr>
              <a:t>"data/lake_trout.csv"</a:t>
            </a:r>
            <a:r>
              <a:rPr>
                <a:solidFill>
                  <a:srgbClr val="003B4F"/>
                </a:solidFill>
                <a:latin typeface="Courier"/>
              </a:rPr>
              <a:t>)</a:t>
            </a:r>
            <a:br/>
            <a:r>
              <a:rPr>
                <a:solidFill>
                  <a:srgbClr val="4758AB"/>
                </a:solidFill>
                <a:latin typeface="Courier"/>
              </a:rPr>
              <a:t>head</a:t>
            </a:r>
            <a:r>
              <a:rPr>
                <a:solidFill>
                  <a:srgbClr val="003B4F"/>
                </a:solidFill>
                <a:latin typeface="Courier"/>
              </a:rPr>
              <a:t>(lt_df)</a:t>
            </a:r>
          </a:p>
          <a:p>
            <a:pPr lvl="0" indent="0">
              <a:buNone/>
            </a:pPr>
            <a:r>
              <a:rPr>
                <a:latin typeface="Courier"/>
              </a:rPr>
              <a:t># A tibble: 6 × 5
  sampling_site species    length_mm mass_g lake 
  &lt;chr&gt;         &lt;chr&gt;          &lt;dbl&gt;  &lt;dbl&gt; &lt;chr&gt;
1 I8            lake trout       515   1400 I8   
2 I8            lake trout       468   1100 I8   
3 I8            lake trout       527   1550 I8   
4 I8            lake trout       525   1350 I8   
5 I8            lake trout       517   1300 I8   
6 I8            lake trout       607   2100 I8   </a:t>
            </a:r>
          </a:p>
        </p:txBody>
      </p:sp>
      <p:sp>
        <p:nvSpPr>
          <p:cNvPr id="4" name="Content Placeholder 3"/>
          <p:cNvSpPr>
            <a:spLocks noGrp="1"/>
          </p:cNvSpPr>
          <p:nvPr>
            <p:ph idx="2" sz="half"/>
          </p:nvPr>
        </p:nvSpPr>
        <p:spPr/>
        <p:txBody>
          <a:bodyPr/>
          <a:lstStyle/>
          <a:p>
            <a:pPr lvl="0" indent="0" marL="1270000">
              <a:buNone/>
            </a:pPr>
            <a:r>
              <a:rPr sz="2000" b="1"/>
              <a:t>Tip</a:t>
            </a:r>
          </a:p>
          <a:p>
            <a:pPr lvl="0" indent="0" marL="1270000">
              <a:buNone/>
            </a:pPr>
            <a:r>
              <a:rPr sz="2000" b="1"/>
              <a:t>🖐 Notice</a:t>
            </a:r>
          </a:p>
          <a:p>
            <a:pPr lvl="0" indent="0" marL="1270000">
              <a:buNone/>
            </a:pPr>
            <a:r>
              <a:rPr sz="2000"/>
              <a:t>Six lakes’ worth of trout: </a:t>
            </a:r>
            <a:r>
              <a:rPr sz="2000">
                <a:latin typeface="Courier"/>
              </a:rPr>
              <a:t>sampling_site</a:t>
            </a:r>
            <a:r>
              <a:rPr sz="2000"/>
              <a:t>, </a:t>
            </a:r>
            <a:r>
              <a:rPr sz="2000">
                <a:latin typeface="Courier"/>
              </a:rPr>
              <a:t>species</a:t>
            </a:r>
            <a:r>
              <a:rPr sz="2000"/>
              <a:t>, </a:t>
            </a:r>
            <a:r>
              <a:rPr sz="2000">
                <a:latin typeface="Courier"/>
              </a:rPr>
              <a:t>length_mm</a:t>
            </a:r>
            <a:r>
              <a:rPr sz="2000"/>
              <a:t>, </a:t>
            </a:r>
            <a:r>
              <a:rPr sz="2000">
                <a:latin typeface="Courier"/>
              </a:rPr>
              <a:t>mass_g</a:t>
            </a:r>
            <a:r>
              <a:rPr sz="2000"/>
              <a:t>, </a:t>
            </a:r>
            <a:r>
              <a:rPr sz="2000">
                <a:latin typeface="Courier"/>
              </a:rPr>
              <a:t>lake</a:t>
            </a:r>
            <a:r>
              <a:rPr sz="2000"/>
              <a:t>.</a:t>
            </a:r>
          </a:p>
        </p:txBody>
      </p:sp>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Calculating the Mode</a:t>
            </a:r>
          </a:p>
        </p:txBody>
      </p:sp>
      <p:sp>
        <p:nvSpPr>
          <p:cNvPr id="3" name="Content Placeholder 2"/>
          <p:cNvSpPr>
            <a:spLocks noGrp="1"/>
          </p:cNvSpPr>
          <p:nvPr>
            <p:ph idx="1" sz="half"/>
          </p:nvPr>
        </p:nvSpPr>
        <p:spPr/>
        <p:txBody>
          <a:bodyPr/>
          <a:lstStyle/>
          <a:p>
            <a:pPr lvl="0" indent="0">
              <a:buNone/>
            </a:pPr>
            <a:r>
              <a:rPr>
                <a:solidFill>
                  <a:srgbClr val="5E5E5E"/>
                </a:solidFill>
                <a:latin typeface="Courier"/>
              </a:rPr>
              <a:t># I had accidentally asked you to do mode in HW2 without</a:t>
            </a:r>
            <a:br/>
            <a:r>
              <a:rPr>
                <a:solidFill>
                  <a:srgbClr val="5E5E5E"/>
                </a:solidFill>
                <a:latin typeface="Courier"/>
              </a:rPr>
              <a:t># telling you how... here is one approach</a:t>
            </a:r>
            <a:br/>
            <a:r>
              <a:rPr>
                <a:solidFill>
                  <a:srgbClr val="003B4F"/>
                </a:solidFill>
                <a:latin typeface="Courier"/>
              </a:rPr>
              <a:t>lt_df </a:t>
            </a:r>
            <a:r>
              <a:rPr>
                <a:solidFill>
                  <a:srgbClr val="5E5E5E"/>
                </a:solidFill>
                <a:latin typeface="Courier"/>
              </a:rPr>
              <a:t>%&gt;%</a:t>
            </a:r>
            <a:br/>
            <a:r>
              <a:rPr>
                <a:solidFill>
                  <a:srgbClr val="003B4F"/>
                </a:solidFill>
                <a:latin typeface="Courier"/>
              </a:rPr>
              <a:t>  </a:t>
            </a:r>
            <a:r>
              <a:rPr>
                <a:solidFill>
                  <a:srgbClr val="4758AB"/>
                </a:solidFill>
                <a:latin typeface="Courier"/>
              </a:rPr>
              <a:t>filter</a:t>
            </a:r>
            <a:r>
              <a:rPr>
                <a:solidFill>
                  <a:srgbClr val="003B4F"/>
                </a:solidFill>
                <a:latin typeface="Courier"/>
              </a:rPr>
              <a:t>(</a:t>
            </a:r>
            <a:r>
              <a:rPr>
                <a:solidFill>
                  <a:srgbClr val="5E5E5E"/>
                </a:solidFill>
                <a:latin typeface="Courier"/>
              </a:rPr>
              <a:t>!</a:t>
            </a:r>
            <a:r>
              <a:rPr>
                <a:solidFill>
                  <a:srgbClr val="4758AB"/>
                </a:solidFill>
                <a:latin typeface="Courier"/>
              </a:rPr>
              <a:t>is.na</a:t>
            </a:r>
            <a:r>
              <a:rPr>
                <a:solidFill>
                  <a:srgbClr val="003B4F"/>
                </a:solidFill>
                <a:latin typeface="Courier"/>
              </a:rPr>
              <a:t>(mass_g)) </a:t>
            </a:r>
            <a:r>
              <a:rPr>
                <a:solidFill>
                  <a:srgbClr val="5E5E5E"/>
                </a:solidFill>
                <a:latin typeface="Courier"/>
              </a:rPr>
              <a:t>%&gt;%</a:t>
            </a:r>
            <a:br/>
            <a:r>
              <a:rPr>
                <a:solidFill>
                  <a:srgbClr val="003B4F"/>
                </a:solidFill>
                <a:latin typeface="Courier"/>
              </a:rPr>
              <a:t>  </a:t>
            </a:r>
            <a:r>
              <a:rPr>
                <a:solidFill>
                  <a:srgbClr val="4758AB"/>
                </a:solidFill>
                <a:latin typeface="Courier"/>
              </a:rPr>
              <a:t>group_by</a:t>
            </a:r>
            <a:r>
              <a:rPr>
                <a:solidFill>
                  <a:srgbClr val="003B4F"/>
                </a:solidFill>
                <a:latin typeface="Courier"/>
              </a:rPr>
              <a:t>(lake, mass_g) </a:t>
            </a:r>
            <a:r>
              <a:rPr>
                <a:solidFill>
                  <a:srgbClr val="5E5E5E"/>
                </a:solidFill>
                <a:latin typeface="Courier"/>
              </a:rPr>
              <a:t>%&gt;%</a:t>
            </a:r>
            <a:br/>
            <a:r>
              <a:rPr>
                <a:solidFill>
                  <a:srgbClr val="003B4F"/>
                </a:solidFill>
                <a:latin typeface="Courier"/>
              </a:rPr>
              <a:t>  </a:t>
            </a:r>
            <a:r>
              <a:rPr>
                <a:solidFill>
                  <a:srgbClr val="4758AB"/>
                </a:solidFill>
                <a:latin typeface="Courier"/>
              </a:rPr>
              <a:t>summarise</a:t>
            </a:r>
            <a:r>
              <a:rPr>
                <a:solidFill>
                  <a:srgbClr val="003B4F"/>
                </a:solidFill>
                <a:latin typeface="Courier"/>
              </a:rPr>
              <a:t>(</a:t>
            </a:r>
            <a:r>
              <a:rPr>
                <a:solidFill>
                  <a:srgbClr val="657422"/>
                </a:solidFill>
                <a:latin typeface="Courier"/>
              </a:rPr>
              <a:t>count =</a:t>
            </a:r>
            <a:r>
              <a:rPr>
                <a:solidFill>
                  <a:srgbClr val="003B4F"/>
                </a:solidFill>
                <a:latin typeface="Courier"/>
              </a:rPr>
              <a:t> </a:t>
            </a:r>
            <a:r>
              <a:rPr>
                <a:solidFill>
                  <a:srgbClr val="4758AB"/>
                </a:solidFill>
                <a:latin typeface="Courier"/>
              </a:rPr>
              <a:t>n</a:t>
            </a:r>
            <a:r>
              <a:rPr>
                <a:solidFill>
                  <a:srgbClr val="003B4F"/>
                </a:solidFill>
                <a:latin typeface="Courier"/>
              </a:rPr>
              <a:t>(), </a:t>
            </a:r>
            <a:r>
              <a:rPr>
                <a:solidFill>
                  <a:srgbClr val="657422"/>
                </a:solidFill>
                <a:latin typeface="Courier"/>
              </a:rPr>
              <a:t>.groups =</a:t>
            </a:r>
            <a:r>
              <a:rPr>
                <a:solidFill>
                  <a:srgbClr val="003B4F"/>
                </a:solidFill>
                <a:latin typeface="Courier"/>
              </a:rPr>
              <a:t> </a:t>
            </a:r>
            <a:r>
              <a:rPr>
                <a:solidFill>
                  <a:srgbClr val="20794D"/>
                </a:solidFill>
                <a:latin typeface="Courier"/>
              </a:rPr>
              <a:t>"drop_last"</a:t>
            </a:r>
            <a:r>
              <a:rPr>
                <a:solidFill>
                  <a:srgbClr val="003B4F"/>
                </a:solidFill>
                <a:latin typeface="Courier"/>
              </a:rPr>
              <a:t>) </a:t>
            </a:r>
            <a:r>
              <a:rPr>
                <a:solidFill>
                  <a:srgbClr val="5E5E5E"/>
                </a:solidFill>
                <a:latin typeface="Courier"/>
              </a:rPr>
              <a:t>%&gt;%</a:t>
            </a:r>
            <a:br/>
            <a:r>
              <a:rPr>
                <a:solidFill>
                  <a:srgbClr val="003B4F"/>
                </a:solidFill>
                <a:latin typeface="Courier"/>
              </a:rPr>
              <a:t>  </a:t>
            </a:r>
            <a:r>
              <a:rPr>
                <a:solidFill>
                  <a:srgbClr val="4758AB"/>
                </a:solidFill>
                <a:latin typeface="Courier"/>
              </a:rPr>
              <a:t>arrange</a:t>
            </a:r>
            <a:r>
              <a:rPr>
                <a:solidFill>
                  <a:srgbClr val="003B4F"/>
                </a:solidFill>
                <a:latin typeface="Courier"/>
              </a:rPr>
              <a:t>(</a:t>
            </a:r>
            <a:r>
              <a:rPr>
                <a:solidFill>
                  <a:srgbClr val="4758AB"/>
                </a:solidFill>
                <a:latin typeface="Courier"/>
              </a:rPr>
              <a:t>desc</a:t>
            </a:r>
            <a:r>
              <a:rPr>
                <a:solidFill>
                  <a:srgbClr val="003B4F"/>
                </a:solidFill>
                <a:latin typeface="Courier"/>
              </a:rPr>
              <a:t>(count)) </a:t>
            </a:r>
            <a:r>
              <a:rPr>
                <a:solidFill>
                  <a:srgbClr val="5E5E5E"/>
                </a:solidFill>
                <a:latin typeface="Courier"/>
              </a:rPr>
              <a:t>%&gt;%</a:t>
            </a:r>
            <a:br/>
            <a:r>
              <a:rPr>
                <a:solidFill>
                  <a:srgbClr val="003B4F"/>
                </a:solidFill>
                <a:latin typeface="Courier"/>
              </a:rPr>
              <a:t>  </a:t>
            </a:r>
            <a:r>
              <a:rPr>
                <a:solidFill>
                  <a:srgbClr val="4758AB"/>
                </a:solidFill>
                <a:latin typeface="Courier"/>
              </a:rPr>
              <a:t>slice</a:t>
            </a:r>
            <a:r>
              <a:rPr>
                <a:solidFill>
                  <a:srgbClr val="003B4F"/>
                </a:solidFill>
                <a:latin typeface="Courier"/>
              </a:rPr>
              <a:t>(</a:t>
            </a:r>
            <a:r>
              <a:rPr>
                <a:solidFill>
                  <a:srgbClr val="AD0000"/>
                </a:solidFill>
                <a:latin typeface="Courier"/>
              </a:rPr>
              <a:t>1</a:t>
            </a:r>
            <a:r>
              <a:rPr>
                <a:solidFill>
                  <a:srgbClr val="003B4F"/>
                </a:solidFill>
                <a:latin typeface="Courier"/>
              </a:rPr>
              <a:t>) </a:t>
            </a:r>
            <a:r>
              <a:rPr>
                <a:solidFill>
                  <a:srgbClr val="5E5E5E"/>
                </a:solidFill>
                <a:latin typeface="Courier"/>
              </a:rPr>
              <a:t>%&gt;%</a:t>
            </a:r>
            <a:br/>
            <a:r>
              <a:rPr>
                <a:solidFill>
                  <a:srgbClr val="003B4F"/>
                </a:solidFill>
                <a:latin typeface="Courier"/>
              </a:rPr>
              <a:t>  </a:t>
            </a:r>
            <a:r>
              <a:rPr>
                <a:solidFill>
                  <a:srgbClr val="4758AB"/>
                </a:solidFill>
                <a:latin typeface="Courier"/>
              </a:rPr>
              <a:t>select</a:t>
            </a:r>
            <a:r>
              <a:rPr>
                <a:solidFill>
                  <a:srgbClr val="003B4F"/>
                </a:solidFill>
                <a:latin typeface="Courier"/>
              </a:rPr>
              <a:t>(</a:t>
            </a:r>
            <a:r>
              <a:rPr>
                <a:solidFill>
                  <a:srgbClr val="5E5E5E"/>
                </a:solidFill>
                <a:latin typeface="Courier"/>
              </a:rPr>
              <a:t>-</a:t>
            </a:r>
            <a:r>
              <a:rPr>
                <a:solidFill>
                  <a:srgbClr val="003B4F"/>
                </a:solidFill>
                <a:latin typeface="Courier"/>
              </a:rPr>
              <a:t>count) </a:t>
            </a:r>
            <a:r>
              <a:rPr>
                <a:solidFill>
                  <a:srgbClr val="5E5E5E"/>
                </a:solidFill>
                <a:latin typeface="Courier"/>
              </a:rPr>
              <a:t>%&gt;%</a:t>
            </a:r>
            <a:br/>
            <a:r>
              <a:rPr>
                <a:solidFill>
                  <a:srgbClr val="003B4F"/>
                </a:solidFill>
                <a:latin typeface="Courier"/>
              </a:rPr>
              <a:t>  </a:t>
            </a:r>
            <a:r>
              <a:rPr>
                <a:solidFill>
                  <a:srgbClr val="4758AB"/>
                </a:solidFill>
                <a:latin typeface="Courier"/>
              </a:rPr>
              <a:t>rename</a:t>
            </a:r>
            <a:r>
              <a:rPr>
                <a:solidFill>
                  <a:srgbClr val="003B4F"/>
                </a:solidFill>
                <a:latin typeface="Courier"/>
              </a:rPr>
              <a:t>(</a:t>
            </a:r>
            <a:r>
              <a:rPr>
                <a:solidFill>
                  <a:srgbClr val="657422"/>
                </a:solidFill>
                <a:latin typeface="Courier"/>
              </a:rPr>
              <a:t>mode_mass =</a:t>
            </a:r>
            <a:r>
              <a:rPr>
                <a:solidFill>
                  <a:srgbClr val="003B4F"/>
                </a:solidFill>
                <a:latin typeface="Courier"/>
              </a:rPr>
              <a:t> mass_g)</a:t>
            </a:r>
          </a:p>
          <a:p>
            <a:pPr lvl="0" indent="0">
              <a:buNone/>
            </a:pPr>
            <a:r>
              <a:rPr>
                <a:latin typeface="Courier"/>
              </a:rPr>
              <a:t># A tibble: 6 × 2
# Groups:   lake [6]
  lake        mode_mass
  &lt;chr&gt;           &lt;dbl&gt;
1 I8               1000
2 Island Lake      2200
3 N 01             1000
4 NE 12              90
5 NE 14            1150
6 Toolik            340</a:t>
            </a:r>
          </a:p>
        </p:txBody>
      </p:sp>
      <p:sp>
        <p:nvSpPr>
          <p:cNvPr id="4" name="Content Placeholder 3"/>
          <p:cNvSpPr>
            <a:spLocks noGrp="1"/>
          </p:cNvSpPr>
          <p:nvPr>
            <p:ph idx="2" sz="half"/>
          </p:nvPr>
        </p:nvSpPr>
        <p:spPr/>
        <p:txBody>
          <a:bodyPr/>
          <a:lstStyle/>
          <a:p>
            <a:pPr lvl="0" indent="0" marL="1270000">
              <a:buNone/>
            </a:pPr>
            <a:r>
              <a:rPr sz="2000" b="1"/>
              <a:t>Note</a:t>
            </a:r>
          </a:p>
          <a:p>
            <a:pPr lvl="0" indent="0" marL="1270000">
              <a:buNone/>
            </a:pPr>
            <a:r>
              <a:rPr sz="2000" b="1"/>
              <a:t>📖 New pattern</a:t>
            </a:r>
          </a:p>
          <a:p>
            <a:pPr lvl="0" indent="0" marL="1270000">
              <a:buNone/>
            </a:pPr>
            <a:r>
              <a:rPr sz="2000"/>
              <a:t>R has no built-in </a:t>
            </a:r>
            <a:r>
              <a:rPr sz="2000">
                <a:latin typeface="Courier"/>
              </a:rPr>
              <a:t>mode()</a:t>
            </a:r>
            <a:r>
              <a:rPr sz="2000"/>
              <a:t> function for statistical mode — this </a:t>
            </a:r>
            <a:r>
              <a:rPr sz="2000">
                <a:latin typeface="Courier"/>
              </a:rPr>
              <a:t>group_by()</a:t>
            </a:r>
            <a:r>
              <a:rPr sz="2000"/>
              <a:t> + </a:t>
            </a:r>
            <a:r>
              <a:rPr sz="2000">
                <a:latin typeface="Courier"/>
              </a:rPr>
              <a:t>count</a:t>
            </a:r>
            <a:r>
              <a:rPr sz="2000"/>
              <a:t> + </a:t>
            </a:r>
            <a:r>
              <a:rPr sz="2000">
                <a:latin typeface="Courier"/>
              </a:rPr>
              <a:t>slice(1)</a:t>
            </a:r>
            <a:r>
              <a:rPr sz="2000"/>
              <a:t> pattern is the standard workaround.</a:t>
            </a:r>
          </a:p>
        </p:txBody>
      </p:sp>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2 · Assumptions of Parametric Tests</a:t>
            </a:r>
          </a:p>
        </p:txBody>
      </p:sp>
    </p:spTree>
  </p:cSl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Parametric vs. Non-Parametric Tests</a:t>
            </a:r>
          </a:p>
        </p:txBody>
      </p:sp>
      <p:sp>
        <p:nvSpPr>
          <p:cNvPr id="3" name="Content Placeholder 2"/>
          <p:cNvSpPr>
            <a:spLocks noGrp="1"/>
          </p:cNvSpPr>
          <p:nvPr>
            <p:ph idx="1" sz="half"/>
          </p:nvPr>
        </p:nvSpPr>
        <p:spPr/>
        <p:txBody>
          <a:bodyPr/>
          <a:lstStyle/>
          <a:p>
            <a:pPr lvl="0" indent="0" marL="0">
              <a:buNone/>
            </a:pPr>
            <a:r>
              <a:rPr/>
              <a:t>T-tests are </a:t>
            </a:r>
            <a:r>
              <a:rPr b="1"/>
              <a:t>parametric</a:t>
            </a:r>
            <a:r>
              <a:rPr/>
              <a:t> tests.</a:t>
            </a:r>
          </a:p>
          <a:p>
            <a:pPr lvl="0"/>
            <a:r>
              <a:rPr b="1"/>
              <a:t>Parametric tests:</a:t>
            </a:r>
          </a:p>
          <a:p>
            <a:pPr lvl="1"/>
            <a:r>
              <a:rPr/>
              <a:t>specify/assume the probability distribution the parameters came from</a:t>
            </a:r>
          </a:p>
          <a:p>
            <a:pPr lvl="1"/>
            <a:r>
              <a:rPr/>
              <a:t>basic assumptions of parametric t-tests: random sampling, normality, equal variance (or Welch’s t-test), no outliers</a:t>
            </a:r>
          </a:p>
          <a:p>
            <a:pPr lvl="0"/>
            <a:r>
              <a:rPr b="1"/>
              <a:t>Non-parametric tests:</a:t>
            </a:r>
            <a:r>
              <a:rPr/>
              <a:t> no assumption about the probability distribution/normality</a:t>
            </a:r>
          </a:p>
          <a:p>
            <a:pPr lvl="1"/>
            <a:r>
              <a:rPr/>
              <a:t>Mukasa et al. 2021, DOI: 10.4236/ojbm.2021.93081</a:t>
            </a:r>
          </a:p>
          <a:p>
            <a:pPr lvl="0" indent="0" marL="1270000">
              <a:buNone/>
            </a:pPr>
            <a:r>
              <a:rPr sz="2000" b="1"/>
              <a:t>Note</a:t>
            </a:r>
          </a:p>
          <a:p>
            <a:pPr lvl="0" indent="0" marL="1270000">
              <a:buNone/>
            </a:pPr>
            <a:r>
              <a:rPr sz="2000" b="1"/>
              <a:t>📖 Reference</a:t>
            </a:r>
          </a:p>
          <a:p>
            <a:pPr lvl="0" indent="0" marL="1270000">
              <a:buNone/>
            </a:pPr>
            <a:r>
              <a:rPr sz="2000"/>
              <a:t>Whitlock &amp; Schluter, </a:t>
            </a:r>
            <a:r>
              <a:rPr sz="2000" i="1"/>
              <a:t>Analysis of Biological Data</a:t>
            </a:r>
            <a:r>
              <a:rPr sz="2000"/>
              <a:t>, Ch. 13 — Handling Violations of Assumptions, is the core reference for this whole lecture.</a:t>
            </a:r>
          </a:p>
        </p:txBody>
      </p:sp>
      <p:pic>
        <p:nvPicPr>
          <p:cNvPr descr="images/clipboard-2948249782.png" id="0" name="Picture 1"/>
          <p:cNvPicPr>
            <a:picLocks noGrp="1" noChangeAspect="1"/>
          </p:cNvPicPr>
          <p:nvPr/>
        </p:nvPicPr>
        <p:blipFill>
          <a:blip r:embed="rId2"/>
          <a:stretch>
            <a:fillRect/>
          </a:stretch>
        </p:blipFill>
        <p:spPr bwMode="auto">
          <a:xfrm>
            <a:off x="6121400" y="1727200"/>
            <a:ext cx="2781300" cy="18161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Flowchart of hypothesis tests branching into parametric and nonparametric tests, each split into one-sample and two-sample (independent vs. paired) tests, listing specific tests under each branch (e.g., t test and z test under parametric one-sample; Mann-Whitney and Wilcoxon under nonparametric two-sample).</a:t>
            </a:r>
          </a:p>
        </p:txBody>
      </p:sp>
    </p:spTree>
  </p:cSl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Assumptions of Parametric Tests — Overview</a:t>
            </a:r>
          </a:p>
        </p:txBody>
      </p:sp>
      <p:sp>
        <p:nvSpPr>
          <p:cNvPr id="3" name="Content Placeholder 2"/>
          <p:cNvSpPr>
            <a:spLocks noGrp="1"/>
          </p:cNvSpPr>
          <p:nvPr>
            <p:ph idx="1" sz="half"/>
          </p:nvPr>
        </p:nvSpPr>
        <p:spPr/>
        <p:txBody>
          <a:bodyPr/>
          <a:lstStyle/>
          <a:p>
            <a:pPr lvl="0"/>
            <a:r>
              <a:rPr/>
              <a:t>If a parametric test’s assumptions are violated, the test becomes unreliable</a:t>
            </a:r>
          </a:p>
          <a:p>
            <a:pPr lvl="0"/>
            <a:r>
              <a:rPr/>
              <a:t>This is because the test statistic may no longer follow the distribution it’s supposed to</a:t>
            </a:r>
          </a:p>
          <a:p>
            <a:pPr lvl="0"/>
            <a:r>
              <a:rPr/>
              <a:t>Most parametric tests are robust to mild/moderate violations of normality</a:t>
            </a:r>
          </a:p>
        </p:txBody>
      </p:sp>
      <p:pic>
        <p:nvPicPr>
          <p:cNvPr descr="images/clipboard-286482702.png" id="0" name="Picture 1"/>
          <p:cNvPicPr>
            <a:picLocks noGrp="1" noChangeAspect="1"/>
          </p:cNvPicPr>
          <p:nvPr/>
        </p:nvPicPr>
        <p:blipFill>
          <a:blip r:embed="rId2"/>
          <a:stretch>
            <a:fillRect/>
          </a:stretch>
        </p:blipFill>
        <p:spPr bwMode="auto">
          <a:xfrm>
            <a:off x="6121400" y="1244600"/>
            <a:ext cx="2781300" cy="27813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Three probability density curves for a right-skewed distribution family at different sigma values (0.25, 0.5, 1) with mu = 0, showing how larger sigma produces a flatter, more spread-out, and less peaked skewed curve.</a:t>
            </a: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46</Words>
  <Application>Microsoft Macintosh PowerPoint</Application>
  <PresentationFormat>On-screen Show (16:9)</PresentationFormat>
  <Paragraphs>14</Paragraphs>
  <Slides>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Non-Parametric T-Tests</dc:title>
  <dc:creator>Bill Perry</dc:creator>
  <cp:keywords/>
  <dc:description>Assumptions of parametric tests, data transformations, Welch’s t-test, rank-based tests (Mann-Whitney), and permutation tests when assumptions fail — on the lake trout dataset.</dc:description>
  <dcterms:created xsi:type="dcterms:W3CDTF">2026-09-03T18:49:23Z</dcterms:created>
  <dcterms:modified xsi:type="dcterms:W3CDTF">2026-09-03T18:49:23Z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uthors">
    <vt:lpwstr/>
  </property>
  <property fmtid="{D5CDD505-2E9C-101B-9397-08002B2CF9AE}" pid="3" name="biblio-config">
    <vt:lpwstr>True</vt:lpwstr>
  </property>
  <property fmtid="{D5CDD505-2E9C-101B-9397-08002B2CF9AE}" pid="4" name="by-author">
    <vt:lpwstr/>
  </property>
  <property fmtid="{D5CDD505-2E9C-101B-9397-08002B2CF9AE}" pid="5" name="categories">
    <vt:lpwstr/>
  </property>
  <property fmtid="{D5CDD505-2E9C-101B-9397-08002B2CF9AE}" pid="6" name="execute">
    <vt:lpwstr/>
  </property>
  <property fmtid="{D5CDD505-2E9C-101B-9397-08002B2CF9AE}" pid="7" name="format">
    <vt:lpwstr/>
  </property>
  <property fmtid="{D5CDD505-2E9C-101B-9397-08002B2CF9AE}" pid="8" name="header-includes">
    <vt:lpwstr/>
  </property>
  <property fmtid="{D5CDD505-2E9C-101B-9397-08002B2CF9AE}" pid="9" name="include-after">
    <vt:lpwstr/>
  </property>
  <property fmtid="{D5CDD505-2E9C-101B-9397-08002B2CF9AE}" pid="10" name="include-before">
    <vt:lpwstr/>
  </property>
  <property fmtid="{D5CDD505-2E9C-101B-9397-08002B2CF9AE}" pid="11" name="knitr">
    <vt:lpwstr/>
  </property>
  <property fmtid="{D5CDD505-2E9C-101B-9397-08002B2CF9AE}" pid="12" name="labels">
    <vt:lpwstr/>
  </property>
  <property fmtid="{D5CDD505-2E9C-101B-9397-08002B2CF9AE}" pid="13" name="order">
    <vt:lpwstr>7</vt:lpwstr>
  </property>
  <property fmtid="{D5CDD505-2E9C-101B-9397-08002B2CF9AE}" pid="14" name="resources">
    <vt:lpwstr/>
  </property>
  <property fmtid="{D5CDD505-2E9C-101B-9397-08002B2CF9AE}" pid="15" name="subtitle">
    <vt:lpwstr>Rank-based tests</vt:lpwstr>
  </property>
  <property fmtid="{D5CDD505-2E9C-101B-9397-08002B2CF9AE}" pid="16" name="toc-title">
    <vt:lpwstr>Table of contents</vt:lpwstr>
  </property>
  <property fmtid="{D5CDD505-2E9C-101B-9397-08002B2CF9AE}" pid="17" name="week">
    <vt:lpwstr>4</vt:lpwstr>
  </property>
</Properties>
</file>