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0" Type="http://schemas.openxmlformats.org/officeDocument/2006/relationships/slide" Target="slides/slide39.xml" /><Relationship Id="rId41" Type="http://schemas.openxmlformats.org/officeDocument/2006/relationships/slide" Target="slides/slide40.xml" /><Relationship Id="rId42" Type="http://schemas.openxmlformats.org/officeDocument/2006/relationships/slide" Target="slides/slide41.xml" /><Relationship Id="rId43" Type="http://schemas.openxmlformats.org/officeDocument/2006/relationships/slide" Target="slides/slide42.xml" /><Relationship Id="rId44" Type="http://schemas.openxmlformats.org/officeDocument/2006/relationships/slide" Target="slides/slide43.xml" /><Relationship Id="rId45" Type="http://schemas.openxmlformats.org/officeDocument/2006/relationships/slide" Target="slides/slide44.xml" /><Relationship Id="rId46" Type="http://schemas.openxmlformats.org/officeDocument/2006/relationships/slide" Target="slides/slide45.xml" /><Relationship Id="rId47" Type="http://schemas.openxmlformats.org/officeDocument/2006/relationships/slide" Target="slides/slide46.xml" /><Relationship Id="rId48" Type="http://schemas.openxmlformats.org/officeDocument/2006/relationships/slide" Target="slides/slide47.xml" /><Relationship Id="rId49" Type="http://schemas.openxmlformats.org/officeDocument/2006/relationships/slide" Target="slides/slide48.xml" /><Relationship Id="rId50" Type="http://schemas.openxmlformats.org/officeDocument/2006/relationships/slide" Target="slides/slide49.xml" /><Relationship Id="rId51" Type="http://schemas.openxmlformats.org/officeDocument/2006/relationships/slide" Target="slides/slide50.xml" /><Relationship Id="rId52" Type="http://schemas.openxmlformats.org/officeDocument/2006/relationships/slide" Target="slides/slide51.xml" /><Relationship Id="rId54" Type="http://schemas.openxmlformats.org/officeDocument/2006/relationships/viewProps" Target="viewProps.xml" /><Relationship Id="rId53" Type="http://schemas.openxmlformats.org/officeDocument/2006/relationships/presProps" Target="presProps.xml" /><Relationship Id="rId1" Type="http://schemas.openxmlformats.org/officeDocument/2006/relationships/slideMaster" Target="slideMasters/slideMaster1.xml" /><Relationship Id="rId56" Type="http://schemas.openxmlformats.org/officeDocument/2006/relationships/tableStyles" Target="tableStyles.xml" /><Relationship Id="rId55"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3.png"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4.png"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5.png"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6.png"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png"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2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2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png" /></Relationships>
</file>

<file path=ppt/slides/_rels/slide2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5.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png" /></Relationships>
</file>

<file path=ppt/slides/_rels/slide3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png"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Principal Component Analysis</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Ordination</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Data for PCA Analysis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Load the iris dataset</a:t>
            </a:r>
            <a:br/>
            <a:r>
              <a:rPr>
                <a:solidFill>
                  <a:srgbClr val="003B4F"/>
                </a:solidFill>
                <a:latin typeface="Courier"/>
              </a:rPr>
              <a:t>iris_df &lt;- iris </a:t>
            </a:r>
            <a:r>
              <a:rPr>
                <a:solidFill>
                  <a:srgbClr val="5E5E5E"/>
                </a:solidFill>
                <a:latin typeface="Courier"/>
              </a:rPr>
              <a:t>%&gt;%</a:t>
            </a:r>
            <a:r>
              <a:rPr>
                <a:solidFill>
                  <a:srgbClr val="003B4F"/>
                </a:solidFill>
                <a:latin typeface="Courier"/>
              </a:rPr>
              <a:t> </a:t>
            </a:r>
            <a:r>
              <a:rPr>
                <a:solidFill>
                  <a:srgbClr val="4758AB"/>
                </a:solidFill>
                <a:latin typeface="Courier"/>
              </a:rPr>
              <a:t>clean_names</a:t>
            </a:r>
            <a:r>
              <a:rPr>
                <a:solidFill>
                  <a:srgbClr val="003B4F"/>
                </a:solidFill>
                <a:latin typeface="Courier"/>
              </a:rPr>
              <a:t>() </a:t>
            </a:r>
            <a:r>
              <a:rPr>
                <a:solidFill>
                  <a:srgbClr val="5E5E5E"/>
                </a:solidFill>
                <a:latin typeface="Courier"/>
              </a:rPr>
              <a:t>%&gt;%</a:t>
            </a: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ind =</a:t>
            </a:r>
            <a:r>
              <a:rPr>
                <a:solidFill>
                  <a:srgbClr val="003B4F"/>
                </a:solidFill>
                <a:latin typeface="Courier"/>
              </a:rPr>
              <a:t> </a:t>
            </a:r>
            <a:r>
              <a:rPr>
                <a:solidFill>
                  <a:srgbClr val="4758AB"/>
                </a:solidFill>
                <a:latin typeface="Courier"/>
              </a:rPr>
              <a:t>row_number</a:t>
            </a:r>
            <a:r>
              <a:rPr>
                <a:solidFill>
                  <a:srgbClr val="003B4F"/>
                </a:solidFill>
                <a:latin typeface="Courier"/>
              </a:rPr>
              <a:t>()) </a:t>
            </a:r>
            <a:r>
              <a:rPr>
                <a:solidFill>
                  <a:srgbClr val="5E5E5E"/>
                </a:solidFill>
                <a:latin typeface="Courier"/>
              </a:rPr>
              <a:t>%&gt;%</a:t>
            </a:r>
            <a:r>
              <a:rPr>
                <a:solidFill>
                  <a:srgbClr val="003B4F"/>
                </a:solidFill>
                <a:latin typeface="Courier"/>
              </a:rPr>
              <a:t> </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species_ind =</a:t>
            </a:r>
            <a:r>
              <a:rPr>
                <a:solidFill>
                  <a:srgbClr val="003B4F"/>
                </a:solidFill>
                <a:latin typeface="Courier"/>
              </a:rPr>
              <a:t> </a:t>
            </a:r>
            <a:r>
              <a:rPr>
                <a:solidFill>
                  <a:srgbClr val="4758AB"/>
                </a:solidFill>
                <a:latin typeface="Courier"/>
              </a:rPr>
              <a:t>paste</a:t>
            </a:r>
            <a:r>
              <a:rPr>
                <a:solidFill>
                  <a:srgbClr val="003B4F"/>
                </a:solidFill>
                <a:latin typeface="Courier"/>
              </a:rPr>
              <a:t>(species, ind, </a:t>
            </a:r>
            <a:r>
              <a:rPr>
                <a:solidFill>
                  <a:srgbClr val="657422"/>
                </a:solidFill>
                <a:latin typeface="Courier"/>
              </a:rPr>
              <a:t>sep=</a:t>
            </a:r>
            <a:r>
              <a:rPr>
                <a:solidFill>
                  <a:srgbClr val="20794D"/>
                </a:solidFill>
                <a:latin typeface="Courier"/>
              </a:rPr>
              <a:t>"_"</a:t>
            </a:r>
            <a:r>
              <a:rPr>
                <a:solidFill>
                  <a:srgbClr val="003B4F"/>
                </a:solidFill>
                <a:latin typeface="Courier"/>
              </a:rPr>
              <a:t>))</a:t>
            </a:r>
            <a:br/>
            <a:br/>
            <a:r>
              <a:rPr>
                <a:solidFill>
                  <a:srgbClr val="5E5E5E"/>
                </a:solidFill>
                <a:latin typeface="Courier"/>
              </a:rPr>
              <a:t># get values only</a:t>
            </a:r>
            <a:br/>
            <a:r>
              <a:rPr>
                <a:solidFill>
                  <a:srgbClr val="003B4F"/>
                </a:solidFill>
                <a:latin typeface="Courier"/>
              </a:rPr>
              <a:t>iris_data &lt;- iris_df  </a:t>
            </a:r>
            <a:r>
              <a:rPr>
                <a:solidFill>
                  <a:srgbClr val="5E5E5E"/>
                </a:solidFill>
                <a:latin typeface="Courier"/>
              </a:rPr>
              <a:t>%&gt;%</a:t>
            </a:r>
            <a:r>
              <a:rPr>
                <a:solidFill>
                  <a:srgbClr val="003B4F"/>
                </a:solidFill>
                <a:latin typeface="Courier"/>
              </a:rPr>
              <a:t> </a:t>
            </a:r>
            <a:r>
              <a:rPr>
                <a:solidFill>
                  <a:srgbClr val="4758AB"/>
                </a:solidFill>
                <a:latin typeface="Courier"/>
              </a:rPr>
              <a:t>select</a:t>
            </a:r>
            <a:r>
              <a:rPr>
                <a:solidFill>
                  <a:srgbClr val="003B4F"/>
                </a:solidFill>
                <a:latin typeface="Courier"/>
              </a:rPr>
              <a:t>(</a:t>
            </a:r>
            <a:r>
              <a:rPr>
                <a:solidFill>
                  <a:srgbClr val="5E5E5E"/>
                </a:solidFill>
                <a:latin typeface="Courier"/>
              </a:rPr>
              <a:t>-</a:t>
            </a:r>
            <a:r>
              <a:rPr>
                <a:solidFill>
                  <a:srgbClr val="003B4F"/>
                </a:solidFill>
                <a:latin typeface="Courier"/>
              </a:rPr>
              <a:t>species, </a:t>
            </a:r>
            <a:r>
              <a:rPr>
                <a:solidFill>
                  <a:srgbClr val="5E5E5E"/>
                </a:solidFill>
                <a:latin typeface="Courier"/>
              </a:rPr>
              <a:t>-</a:t>
            </a:r>
            <a:r>
              <a:rPr>
                <a:solidFill>
                  <a:srgbClr val="003B4F"/>
                </a:solidFill>
                <a:latin typeface="Courier"/>
              </a:rPr>
              <a:t>ind, </a:t>
            </a:r>
            <a:r>
              <a:rPr>
                <a:solidFill>
                  <a:srgbClr val="5E5E5E"/>
                </a:solidFill>
                <a:latin typeface="Courier"/>
              </a:rPr>
              <a:t>-</a:t>
            </a:r>
            <a:r>
              <a:rPr>
                <a:solidFill>
                  <a:srgbClr val="003B4F"/>
                </a:solidFill>
                <a:latin typeface="Courier"/>
              </a:rPr>
              <a:t>species_ind)</a:t>
            </a:r>
            <a:br/>
            <a:br/>
            <a:r>
              <a:rPr>
                <a:solidFill>
                  <a:srgbClr val="5E5E5E"/>
                </a:solidFill>
                <a:latin typeface="Courier"/>
              </a:rPr>
              <a:t># Keep species for later visualization</a:t>
            </a:r>
            <a:br/>
            <a:r>
              <a:rPr>
                <a:solidFill>
                  <a:srgbClr val="003B4F"/>
                </a:solidFill>
                <a:latin typeface="Courier"/>
              </a:rPr>
              <a:t>iris_species &lt;- iris_df  </a:t>
            </a:r>
            <a:r>
              <a:rPr>
                <a:solidFill>
                  <a:srgbClr val="5E5E5E"/>
                </a:solidFill>
                <a:latin typeface="Courier"/>
              </a:rPr>
              <a:t>%&gt;%</a:t>
            </a:r>
            <a:r>
              <a:rPr>
                <a:solidFill>
                  <a:srgbClr val="003B4F"/>
                </a:solidFill>
                <a:latin typeface="Courier"/>
              </a:rPr>
              <a:t> </a:t>
            </a:r>
            <a:r>
              <a:rPr>
                <a:solidFill>
                  <a:srgbClr val="4758AB"/>
                </a:solidFill>
                <a:latin typeface="Courier"/>
              </a:rPr>
              <a:t>select</a:t>
            </a:r>
            <a:r>
              <a:rPr>
                <a:solidFill>
                  <a:srgbClr val="003B4F"/>
                </a:solidFill>
                <a:latin typeface="Courier"/>
              </a:rPr>
              <a:t>(species, ind, species_ind)</a:t>
            </a:r>
            <a:br/>
            <a:br/>
            <a:r>
              <a:rPr>
                <a:solidFill>
                  <a:srgbClr val="5E5E5E"/>
                </a:solidFill>
                <a:latin typeface="Courier"/>
              </a:rPr>
              <a:t># pivot to long formt for viewing</a:t>
            </a:r>
            <a:br/>
            <a:r>
              <a:rPr>
                <a:solidFill>
                  <a:srgbClr val="003B4F"/>
                </a:solidFill>
                <a:latin typeface="Courier"/>
              </a:rPr>
              <a:t>iris_long_df &lt;- iris_df </a:t>
            </a:r>
            <a:r>
              <a:rPr>
                <a:solidFill>
                  <a:srgbClr val="5E5E5E"/>
                </a:solidFill>
                <a:latin typeface="Courier"/>
              </a:rPr>
              <a:t>%&gt;%</a:t>
            </a:r>
            <a:br/>
            <a:r>
              <a:rPr>
                <a:solidFill>
                  <a:srgbClr val="003B4F"/>
                </a:solidFill>
                <a:latin typeface="Courier"/>
              </a:rPr>
              <a:t>  </a:t>
            </a:r>
            <a:r>
              <a:rPr>
                <a:solidFill>
                  <a:srgbClr val="4758AB"/>
                </a:solidFill>
                <a:latin typeface="Courier"/>
              </a:rPr>
              <a:t>pivot_longer</a:t>
            </a:r>
            <a:r>
              <a:rPr>
                <a:solidFill>
                  <a:srgbClr val="003B4F"/>
                </a:solidFill>
                <a:latin typeface="Courier"/>
              </a:rPr>
              <a:t>(</a:t>
            </a:r>
            <a:br/>
            <a:r>
              <a:rPr>
                <a:solidFill>
                  <a:srgbClr val="003B4F"/>
                </a:solidFill>
                <a:latin typeface="Courier"/>
              </a:rPr>
              <a:t>    </a:t>
            </a:r>
            <a:r>
              <a:rPr>
                <a:solidFill>
                  <a:srgbClr val="657422"/>
                </a:solidFill>
                <a:latin typeface="Courier"/>
              </a:rPr>
              <a:t>cols =</a:t>
            </a:r>
            <a:r>
              <a:rPr>
                <a:solidFill>
                  <a:srgbClr val="003B4F"/>
                </a:solidFill>
                <a:latin typeface="Courier"/>
              </a:rPr>
              <a:t> </a:t>
            </a:r>
            <a:r>
              <a:rPr>
                <a:solidFill>
                  <a:srgbClr val="5E5E5E"/>
                </a:solidFill>
                <a:latin typeface="Courier"/>
              </a:rPr>
              <a:t>-</a:t>
            </a:r>
            <a:r>
              <a:rPr>
                <a:solidFill>
                  <a:srgbClr val="4758AB"/>
                </a:solidFill>
                <a:latin typeface="Courier"/>
              </a:rPr>
              <a:t>c</a:t>
            </a:r>
            <a:r>
              <a:rPr>
                <a:solidFill>
                  <a:srgbClr val="003B4F"/>
                </a:solidFill>
                <a:latin typeface="Courier"/>
              </a:rPr>
              <a:t>(species, ind, species_ind),</a:t>
            </a:r>
            <a:br/>
            <a:r>
              <a:rPr>
                <a:solidFill>
                  <a:srgbClr val="003B4F"/>
                </a:solidFill>
                <a:latin typeface="Courier"/>
              </a:rPr>
              <a:t>    </a:t>
            </a:r>
            <a:r>
              <a:rPr>
                <a:solidFill>
                  <a:srgbClr val="657422"/>
                </a:solidFill>
                <a:latin typeface="Courier"/>
              </a:rPr>
              <a:t>names_to =</a:t>
            </a:r>
            <a:r>
              <a:rPr>
                <a:solidFill>
                  <a:srgbClr val="003B4F"/>
                </a:solidFill>
                <a:latin typeface="Courier"/>
              </a:rPr>
              <a:t> </a:t>
            </a:r>
            <a:r>
              <a:rPr>
                <a:solidFill>
                  <a:srgbClr val="20794D"/>
                </a:solidFill>
                <a:latin typeface="Courier"/>
              </a:rPr>
              <a:t>"variable"</a:t>
            </a:r>
            <a:r>
              <a:rPr>
                <a:solidFill>
                  <a:srgbClr val="003B4F"/>
                </a:solidFill>
                <a:latin typeface="Courier"/>
              </a:rPr>
              <a:t>,</a:t>
            </a:r>
            <a:br/>
            <a:r>
              <a:rPr>
                <a:solidFill>
                  <a:srgbClr val="003B4F"/>
                </a:solidFill>
                <a:latin typeface="Courier"/>
              </a:rPr>
              <a:t>    </a:t>
            </a:r>
            <a:r>
              <a:rPr>
                <a:solidFill>
                  <a:srgbClr val="657422"/>
                </a:solidFill>
                <a:latin typeface="Courier"/>
              </a:rPr>
              <a:t>values_to =</a:t>
            </a:r>
            <a:r>
              <a:rPr>
                <a:solidFill>
                  <a:srgbClr val="003B4F"/>
                </a:solidFill>
                <a:latin typeface="Courier"/>
              </a:rPr>
              <a:t> </a:t>
            </a:r>
            <a:r>
              <a:rPr>
                <a:solidFill>
                  <a:srgbClr val="20794D"/>
                </a:solidFill>
                <a:latin typeface="Courier"/>
              </a:rPr>
              <a:t>"values"</a:t>
            </a:r>
            <a:r>
              <a:rPr>
                <a:solidFill>
                  <a:srgbClr val="003B4F"/>
                </a:solidFill>
                <a:latin typeface="Courier"/>
              </a:rPr>
              <a:t>)</a:t>
            </a:r>
            <a:br/>
            <a:r>
              <a:rPr>
                <a:solidFill>
                  <a:srgbClr val="003B4F"/>
                </a:solidFill>
                <a:latin typeface="Courier"/>
              </a:rPr>
              <a:t> </a:t>
            </a:r>
            <a:br/>
            <a:r>
              <a:rPr>
                <a:solidFill>
                  <a:srgbClr val="003B4F"/>
                </a:solidFill>
                <a:latin typeface="Courier"/>
              </a:rPr>
              <a:t>iris_df </a:t>
            </a:r>
            <a:br/>
            <a:r>
              <a:rPr i="1">
                <a:solidFill>
                  <a:srgbClr val="5E5E5E"/>
                </a:solidFill>
                <a:latin typeface="Courier"/>
              </a:rPr>
              <a:t>##     sepal_length sepal_width petal_length petal_width    species ind</a:t>
            </a:r>
            <a:br/>
            <a:r>
              <a:rPr i="1">
                <a:solidFill>
                  <a:srgbClr val="5E5E5E"/>
                </a:solidFill>
                <a:latin typeface="Courier"/>
              </a:rPr>
              <a:t>## 1            5.1         3.5          1.4         0.2     setosa   1</a:t>
            </a:r>
            <a:br/>
            <a:r>
              <a:rPr i="1">
                <a:solidFill>
                  <a:srgbClr val="5E5E5E"/>
                </a:solidFill>
                <a:latin typeface="Courier"/>
              </a:rPr>
              <a:t>## 2            4.9         3.0          1.4         0.2     setosa   2</a:t>
            </a:r>
            <a:br/>
            <a:r>
              <a:rPr i="1">
                <a:solidFill>
                  <a:srgbClr val="5E5E5E"/>
                </a:solidFill>
                <a:latin typeface="Courier"/>
              </a:rPr>
              <a:t>## 3            4.7         3.2          1.3         0.2     setosa   3</a:t>
            </a:r>
            <a:br/>
            <a:r>
              <a:rPr i="1">
                <a:solidFill>
                  <a:srgbClr val="5E5E5E"/>
                </a:solidFill>
                <a:latin typeface="Courier"/>
              </a:rPr>
              <a:t>## 4            4.6         3.1          1.5         0.2     setosa   4</a:t>
            </a:r>
            <a:br/>
            <a:r>
              <a:rPr i="1">
                <a:solidFill>
                  <a:srgbClr val="5E5E5E"/>
                </a:solidFill>
                <a:latin typeface="Courier"/>
              </a:rPr>
              <a:t>## 5            5.0         3.6          1.4         0.2     setosa   5</a:t>
            </a:r>
            <a:br/>
            <a:r>
              <a:rPr i="1">
                <a:solidFill>
                  <a:srgbClr val="5E5E5E"/>
                </a:solidFill>
                <a:latin typeface="Courier"/>
              </a:rPr>
              <a:t>## 6            5.4         3.9          1.7         0.4     setosa   6</a:t>
            </a:r>
            <a:br/>
            <a:r>
              <a:rPr i="1">
                <a:solidFill>
                  <a:srgbClr val="5E5E5E"/>
                </a:solidFill>
                <a:latin typeface="Courier"/>
              </a:rPr>
              <a:t>## 7            4.6         3.4          1.4         0.3     setosa   7</a:t>
            </a:r>
            <a:br/>
            <a:r>
              <a:rPr i="1">
                <a:solidFill>
                  <a:srgbClr val="5E5E5E"/>
                </a:solidFill>
                <a:latin typeface="Courier"/>
              </a:rPr>
              <a:t>## 8            5.0         3.4          1.5         0.2     setosa   8</a:t>
            </a:r>
            <a:br/>
            <a:r>
              <a:rPr i="1">
                <a:solidFill>
                  <a:srgbClr val="5E5E5E"/>
                </a:solidFill>
                <a:latin typeface="Courier"/>
              </a:rPr>
              <a:t>## 9            4.4         2.9          1.4         0.2     setosa   9</a:t>
            </a:r>
            <a:br/>
            <a:r>
              <a:rPr i="1">
                <a:solidFill>
                  <a:srgbClr val="5E5E5E"/>
                </a:solidFill>
                <a:latin typeface="Courier"/>
              </a:rPr>
              <a:t>## 10           4.9         3.1          1.5         0.1     setosa  10</a:t>
            </a:r>
            <a:br/>
            <a:r>
              <a:rPr i="1">
                <a:solidFill>
                  <a:srgbClr val="5E5E5E"/>
                </a:solidFill>
                <a:latin typeface="Courier"/>
              </a:rPr>
              <a:t>## 11           5.4         3.7          1.5         0.2     setosa  11</a:t>
            </a:r>
            <a:br/>
            <a:r>
              <a:rPr i="1">
                <a:solidFill>
                  <a:srgbClr val="5E5E5E"/>
                </a:solidFill>
                <a:latin typeface="Courier"/>
              </a:rPr>
              <a:t>## 12           4.8         3.4          1.6         0.2     setosa  12</a:t>
            </a:r>
            <a:br/>
            <a:r>
              <a:rPr i="1">
                <a:solidFill>
                  <a:srgbClr val="5E5E5E"/>
                </a:solidFill>
                <a:latin typeface="Courier"/>
              </a:rPr>
              <a:t>## 13           4.8         3.0          1.4         0.1     setosa  13</a:t>
            </a:r>
            <a:br/>
            <a:r>
              <a:rPr i="1">
                <a:solidFill>
                  <a:srgbClr val="5E5E5E"/>
                </a:solidFill>
                <a:latin typeface="Courier"/>
              </a:rPr>
              <a:t>## 14           4.3         3.0          1.1         0.1     setosa  14</a:t>
            </a:r>
            <a:br/>
            <a:r>
              <a:rPr i="1">
                <a:solidFill>
                  <a:srgbClr val="5E5E5E"/>
                </a:solidFill>
                <a:latin typeface="Courier"/>
              </a:rPr>
              <a:t>## 15           5.8         4.0          1.2         0.2     setosa  15</a:t>
            </a:r>
            <a:br/>
            <a:r>
              <a:rPr i="1">
                <a:solidFill>
                  <a:srgbClr val="5E5E5E"/>
                </a:solidFill>
                <a:latin typeface="Courier"/>
              </a:rPr>
              <a:t>## 16           5.7         4.4          1.5         0.4     setosa  16</a:t>
            </a:r>
            <a:br/>
            <a:r>
              <a:rPr i="1">
                <a:solidFill>
                  <a:srgbClr val="5E5E5E"/>
                </a:solidFill>
                <a:latin typeface="Courier"/>
              </a:rPr>
              <a:t>## 17           5.4         3.9          1.3         0.4     setosa  17</a:t>
            </a:r>
            <a:br/>
            <a:r>
              <a:rPr i="1">
                <a:solidFill>
                  <a:srgbClr val="5E5E5E"/>
                </a:solidFill>
                <a:latin typeface="Courier"/>
              </a:rPr>
              <a:t>## 18           5.1         3.5          1.4         0.3     setosa  18</a:t>
            </a:r>
            <a:br/>
            <a:r>
              <a:rPr i="1">
                <a:solidFill>
                  <a:srgbClr val="5E5E5E"/>
                </a:solidFill>
                <a:latin typeface="Courier"/>
              </a:rPr>
              <a:t>## 19           5.7         3.8          1.7         0.3     setosa  19</a:t>
            </a:r>
            <a:br/>
            <a:r>
              <a:rPr i="1">
                <a:solidFill>
                  <a:srgbClr val="5E5E5E"/>
                </a:solidFill>
                <a:latin typeface="Courier"/>
              </a:rPr>
              <a:t>## 20           5.1         3.8          1.5         0.3     setosa  20</a:t>
            </a:r>
            <a:br/>
            <a:r>
              <a:rPr i="1">
                <a:solidFill>
                  <a:srgbClr val="5E5E5E"/>
                </a:solidFill>
                <a:latin typeface="Courier"/>
              </a:rPr>
              <a:t>## 21           5.4         3.4          1.7         0.2     setosa  21</a:t>
            </a:r>
            <a:br/>
            <a:r>
              <a:rPr i="1">
                <a:solidFill>
                  <a:srgbClr val="5E5E5E"/>
                </a:solidFill>
                <a:latin typeface="Courier"/>
              </a:rPr>
              <a:t>## 22           5.1         3.7          1.5         0.4     setosa  22</a:t>
            </a:r>
            <a:br/>
            <a:r>
              <a:rPr i="1">
                <a:solidFill>
                  <a:srgbClr val="5E5E5E"/>
                </a:solidFill>
                <a:latin typeface="Courier"/>
              </a:rPr>
              <a:t>## 23           4.6         3.6          1.0         0.2     setosa  23</a:t>
            </a:r>
            <a:br/>
            <a:r>
              <a:rPr i="1">
                <a:solidFill>
                  <a:srgbClr val="5E5E5E"/>
                </a:solidFill>
                <a:latin typeface="Courier"/>
              </a:rPr>
              <a:t>## 24           5.1         3.3          1.7         0.5     setosa  24</a:t>
            </a:r>
            <a:br/>
            <a:r>
              <a:rPr i="1">
                <a:solidFill>
                  <a:srgbClr val="5E5E5E"/>
                </a:solidFill>
                <a:latin typeface="Courier"/>
              </a:rPr>
              <a:t>## 25           4.8         3.4          1.9         0.2     setosa  25</a:t>
            </a:r>
            <a:br/>
            <a:r>
              <a:rPr i="1">
                <a:solidFill>
                  <a:srgbClr val="5E5E5E"/>
                </a:solidFill>
                <a:latin typeface="Courier"/>
              </a:rPr>
              <a:t>## 26           5.0         3.0          1.6         0.2     setosa  26</a:t>
            </a:r>
            <a:br/>
            <a:r>
              <a:rPr i="1">
                <a:solidFill>
                  <a:srgbClr val="5E5E5E"/>
                </a:solidFill>
                <a:latin typeface="Courier"/>
              </a:rPr>
              <a:t>## 27           5.0         3.4          1.6         0.4     setosa  27</a:t>
            </a:r>
            <a:br/>
            <a:r>
              <a:rPr i="1">
                <a:solidFill>
                  <a:srgbClr val="5E5E5E"/>
                </a:solidFill>
                <a:latin typeface="Courier"/>
              </a:rPr>
              <a:t>## 28           5.2         3.5          1.5         0.2     setosa  28</a:t>
            </a:r>
            <a:br/>
            <a:r>
              <a:rPr i="1">
                <a:solidFill>
                  <a:srgbClr val="5E5E5E"/>
                </a:solidFill>
                <a:latin typeface="Courier"/>
              </a:rPr>
              <a:t>## 29           5.2         3.4          1.4         0.2     setosa  29</a:t>
            </a:r>
            <a:br/>
            <a:r>
              <a:rPr i="1">
                <a:solidFill>
                  <a:srgbClr val="5E5E5E"/>
                </a:solidFill>
                <a:latin typeface="Courier"/>
              </a:rPr>
              <a:t>## 30           4.7         3.2          1.6         0.2     setosa  30</a:t>
            </a:r>
            <a:br/>
            <a:r>
              <a:rPr i="1">
                <a:solidFill>
                  <a:srgbClr val="5E5E5E"/>
                </a:solidFill>
                <a:latin typeface="Courier"/>
              </a:rPr>
              <a:t>## 31           4.8         3.1          1.6         0.2     setosa  31</a:t>
            </a:r>
            <a:br/>
            <a:r>
              <a:rPr i="1">
                <a:solidFill>
                  <a:srgbClr val="5E5E5E"/>
                </a:solidFill>
                <a:latin typeface="Courier"/>
              </a:rPr>
              <a:t>## 32           5.4         3.4          1.5         0.4     setosa  32</a:t>
            </a:r>
            <a:br/>
            <a:r>
              <a:rPr i="1">
                <a:solidFill>
                  <a:srgbClr val="5E5E5E"/>
                </a:solidFill>
                <a:latin typeface="Courier"/>
              </a:rPr>
              <a:t>## 33           5.2         4.1          1.5         0.1     setosa  33</a:t>
            </a:r>
            <a:br/>
            <a:r>
              <a:rPr i="1">
                <a:solidFill>
                  <a:srgbClr val="5E5E5E"/>
                </a:solidFill>
                <a:latin typeface="Courier"/>
              </a:rPr>
              <a:t>## 34           5.5         4.2          1.4         0.2     setosa  34</a:t>
            </a:r>
            <a:br/>
            <a:r>
              <a:rPr i="1">
                <a:solidFill>
                  <a:srgbClr val="5E5E5E"/>
                </a:solidFill>
                <a:latin typeface="Courier"/>
              </a:rPr>
              <a:t>## 35           4.9         3.1          1.5         0.2     setosa  35</a:t>
            </a:r>
            <a:br/>
            <a:r>
              <a:rPr i="1">
                <a:solidFill>
                  <a:srgbClr val="5E5E5E"/>
                </a:solidFill>
                <a:latin typeface="Courier"/>
              </a:rPr>
              <a:t>## 36           5.0         3.2          1.2         0.2     setosa  36</a:t>
            </a:r>
            <a:br/>
            <a:r>
              <a:rPr i="1">
                <a:solidFill>
                  <a:srgbClr val="5E5E5E"/>
                </a:solidFill>
                <a:latin typeface="Courier"/>
              </a:rPr>
              <a:t>## 37           5.5         3.5          1.3         0.2     setosa  37</a:t>
            </a:r>
            <a:br/>
            <a:r>
              <a:rPr i="1">
                <a:solidFill>
                  <a:srgbClr val="5E5E5E"/>
                </a:solidFill>
                <a:latin typeface="Courier"/>
              </a:rPr>
              <a:t>## 38           4.9         3.6          1.4         0.1     setosa  38</a:t>
            </a:r>
            <a:br/>
            <a:r>
              <a:rPr i="1">
                <a:solidFill>
                  <a:srgbClr val="5E5E5E"/>
                </a:solidFill>
                <a:latin typeface="Courier"/>
              </a:rPr>
              <a:t>## 39           4.4         3.0          1.3         0.2     setosa  39</a:t>
            </a:r>
            <a:br/>
            <a:r>
              <a:rPr i="1">
                <a:solidFill>
                  <a:srgbClr val="5E5E5E"/>
                </a:solidFill>
                <a:latin typeface="Courier"/>
              </a:rPr>
              <a:t>## 40           5.1         3.4          1.5         0.2     setosa  40</a:t>
            </a:r>
            <a:br/>
            <a:r>
              <a:rPr i="1">
                <a:solidFill>
                  <a:srgbClr val="5E5E5E"/>
                </a:solidFill>
                <a:latin typeface="Courier"/>
              </a:rPr>
              <a:t>## 41           5.0         3.5          1.3         0.3     setosa  41</a:t>
            </a:r>
            <a:br/>
            <a:r>
              <a:rPr i="1">
                <a:solidFill>
                  <a:srgbClr val="5E5E5E"/>
                </a:solidFill>
                <a:latin typeface="Courier"/>
              </a:rPr>
              <a:t>## 42           4.5         2.3          1.3         0.3     setosa  42</a:t>
            </a:r>
            <a:br/>
            <a:r>
              <a:rPr i="1">
                <a:solidFill>
                  <a:srgbClr val="5E5E5E"/>
                </a:solidFill>
                <a:latin typeface="Courier"/>
              </a:rPr>
              <a:t>## 43           4.4         3.2          1.3         0.2     setosa  43</a:t>
            </a:r>
            <a:br/>
            <a:r>
              <a:rPr i="1">
                <a:solidFill>
                  <a:srgbClr val="5E5E5E"/>
                </a:solidFill>
                <a:latin typeface="Courier"/>
              </a:rPr>
              <a:t>## 44           5.0         3.5          1.6         0.6     setosa  44</a:t>
            </a:r>
            <a:br/>
            <a:r>
              <a:rPr i="1">
                <a:solidFill>
                  <a:srgbClr val="5E5E5E"/>
                </a:solidFill>
                <a:latin typeface="Courier"/>
              </a:rPr>
              <a:t>## 45           5.1         3.8          1.9         0.4     setosa  45</a:t>
            </a:r>
            <a:br/>
            <a:r>
              <a:rPr i="1">
                <a:solidFill>
                  <a:srgbClr val="5E5E5E"/>
                </a:solidFill>
                <a:latin typeface="Courier"/>
              </a:rPr>
              <a:t>## 46           4.8         3.0          1.4         0.3     setosa  46</a:t>
            </a:r>
            <a:br/>
            <a:r>
              <a:rPr i="1">
                <a:solidFill>
                  <a:srgbClr val="5E5E5E"/>
                </a:solidFill>
                <a:latin typeface="Courier"/>
              </a:rPr>
              <a:t>## 47           5.1         3.8          1.6         0.2     setosa  47</a:t>
            </a:r>
            <a:br/>
            <a:r>
              <a:rPr i="1">
                <a:solidFill>
                  <a:srgbClr val="5E5E5E"/>
                </a:solidFill>
                <a:latin typeface="Courier"/>
              </a:rPr>
              <a:t>## 48           4.6         3.2          1.4         0.2     setosa  48</a:t>
            </a:r>
            <a:br/>
            <a:r>
              <a:rPr i="1">
                <a:solidFill>
                  <a:srgbClr val="5E5E5E"/>
                </a:solidFill>
                <a:latin typeface="Courier"/>
              </a:rPr>
              <a:t>## 49           5.3         3.7          1.5         0.2     setosa  49</a:t>
            </a:r>
            <a:br/>
            <a:r>
              <a:rPr i="1">
                <a:solidFill>
                  <a:srgbClr val="5E5E5E"/>
                </a:solidFill>
                <a:latin typeface="Courier"/>
              </a:rPr>
              <a:t>## 50           5.0         3.3          1.4         0.2     setosa  50</a:t>
            </a:r>
            <a:br/>
            <a:r>
              <a:rPr i="1">
                <a:solidFill>
                  <a:srgbClr val="5E5E5E"/>
                </a:solidFill>
                <a:latin typeface="Courier"/>
              </a:rPr>
              <a:t>## 51           7.0         3.2          4.7         1.4 versicolor  51</a:t>
            </a:r>
            <a:br/>
            <a:r>
              <a:rPr i="1">
                <a:solidFill>
                  <a:srgbClr val="5E5E5E"/>
                </a:solidFill>
                <a:latin typeface="Courier"/>
              </a:rPr>
              <a:t>## 52           6.4         3.2          4.5         1.5 versicolor  52</a:t>
            </a:r>
            <a:br/>
            <a:r>
              <a:rPr i="1">
                <a:solidFill>
                  <a:srgbClr val="5E5E5E"/>
                </a:solidFill>
                <a:latin typeface="Courier"/>
              </a:rPr>
              <a:t>## 53           6.9         3.1          4.9         1.5 versicolor  53</a:t>
            </a:r>
            <a:br/>
            <a:r>
              <a:rPr i="1">
                <a:solidFill>
                  <a:srgbClr val="5E5E5E"/>
                </a:solidFill>
                <a:latin typeface="Courier"/>
              </a:rPr>
              <a:t>## 54           5.5         2.3          4.0         1.3 versicolor  54</a:t>
            </a:r>
            <a:br/>
            <a:r>
              <a:rPr i="1">
                <a:solidFill>
                  <a:srgbClr val="5E5E5E"/>
                </a:solidFill>
                <a:latin typeface="Courier"/>
              </a:rPr>
              <a:t>## 55           6.5         2.8          4.6         1.5 versicolor  55</a:t>
            </a:r>
            <a:br/>
            <a:r>
              <a:rPr i="1">
                <a:solidFill>
                  <a:srgbClr val="5E5E5E"/>
                </a:solidFill>
                <a:latin typeface="Courier"/>
              </a:rPr>
              <a:t>## 56           5.7         2.8          4.5         1.3 versicolor  56</a:t>
            </a:r>
            <a:br/>
            <a:r>
              <a:rPr i="1">
                <a:solidFill>
                  <a:srgbClr val="5E5E5E"/>
                </a:solidFill>
                <a:latin typeface="Courier"/>
              </a:rPr>
              <a:t>## 57           6.3         3.3          4.7         1.6 versicolor  57</a:t>
            </a:r>
            <a:br/>
            <a:r>
              <a:rPr i="1">
                <a:solidFill>
                  <a:srgbClr val="5E5E5E"/>
                </a:solidFill>
                <a:latin typeface="Courier"/>
              </a:rPr>
              <a:t>## 58           4.9         2.4          3.3         1.0 versicolor  58</a:t>
            </a:r>
            <a:br/>
            <a:r>
              <a:rPr i="1">
                <a:solidFill>
                  <a:srgbClr val="5E5E5E"/>
                </a:solidFill>
                <a:latin typeface="Courier"/>
              </a:rPr>
              <a:t>## 59           6.6         2.9          4.6         1.3 versicolor  59</a:t>
            </a:r>
            <a:br/>
            <a:r>
              <a:rPr i="1">
                <a:solidFill>
                  <a:srgbClr val="5E5E5E"/>
                </a:solidFill>
                <a:latin typeface="Courier"/>
              </a:rPr>
              <a:t>## 60           5.2         2.7          3.9         1.4 versicolor  60</a:t>
            </a:r>
            <a:br/>
            <a:r>
              <a:rPr i="1">
                <a:solidFill>
                  <a:srgbClr val="5E5E5E"/>
                </a:solidFill>
                <a:latin typeface="Courier"/>
              </a:rPr>
              <a:t>## 61           5.0         2.0          3.5         1.0 versicolor  61</a:t>
            </a:r>
            <a:br/>
            <a:r>
              <a:rPr i="1">
                <a:solidFill>
                  <a:srgbClr val="5E5E5E"/>
                </a:solidFill>
                <a:latin typeface="Courier"/>
              </a:rPr>
              <a:t>## 62           5.9         3.0          4.2         1.5 versicolor  62</a:t>
            </a:r>
            <a:br/>
            <a:r>
              <a:rPr i="1">
                <a:solidFill>
                  <a:srgbClr val="5E5E5E"/>
                </a:solidFill>
                <a:latin typeface="Courier"/>
              </a:rPr>
              <a:t>## 63           6.0         2.2          4.0         1.0 versicolor  63</a:t>
            </a:r>
            <a:br/>
            <a:r>
              <a:rPr i="1">
                <a:solidFill>
                  <a:srgbClr val="5E5E5E"/>
                </a:solidFill>
                <a:latin typeface="Courier"/>
              </a:rPr>
              <a:t>## 64           6.1         2.9          4.7         1.4 versicolor  64</a:t>
            </a:r>
            <a:br/>
            <a:r>
              <a:rPr i="1">
                <a:solidFill>
                  <a:srgbClr val="5E5E5E"/>
                </a:solidFill>
                <a:latin typeface="Courier"/>
              </a:rPr>
              <a:t>## 65           5.6         2.9          3.6         1.3 versicolor  65</a:t>
            </a:r>
            <a:br/>
            <a:r>
              <a:rPr i="1">
                <a:solidFill>
                  <a:srgbClr val="5E5E5E"/>
                </a:solidFill>
                <a:latin typeface="Courier"/>
              </a:rPr>
              <a:t>## 66           6.7         3.1          4.4         1.4 versicolor  66</a:t>
            </a:r>
            <a:br/>
            <a:r>
              <a:rPr i="1">
                <a:solidFill>
                  <a:srgbClr val="5E5E5E"/>
                </a:solidFill>
                <a:latin typeface="Courier"/>
              </a:rPr>
              <a:t>## 67           5.6         3.0          4.5         1.5 versicolor  67</a:t>
            </a:r>
            <a:br/>
            <a:r>
              <a:rPr i="1">
                <a:solidFill>
                  <a:srgbClr val="5E5E5E"/>
                </a:solidFill>
                <a:latin typeface="Courier"/>
              </a:rPr>
              <a:t>## 68           5.8         2.7          4.1         1.0 versicolor  68</a:t>
            </a:r>
            <a:br/>
            <a:r>
              <a:rPr i="1">
                <a:solidFill>
                  <a:srgbClr val="5E5E5E"/>
                </a:solidFill>
                <a:latin typeface="Courier"/>
              </a:rPr>
              <a:t>## 69           6.2         2.2          4.5         1.5 versicolor  69</a:t>
            </a:r>
            <a:br/>
            <a:r>
              <a:rPr i="1">
                <a:solidFill>
                  <a:srgbClr val="5E5E5E"/>
                </a:solidFill>
                <a:latin typeface="Courier"/>
              </a:rPr>
              <a:t>## 70           5.6         2.5          3.9         1.1 versicolor  70</a:t>
            </a:r>
            <a:br/>
            <a:r>
              <a:rPr i="1">
                <a:solidFill>
                  <a:srgbClr val="5E5E5E"/>
                </a:solidFill>
                <a:latin typeface="Courier"/>
              </a:rPr>
              <a:t>## 71           5.9         3.2          4.8         1.8 versicolor  71</a:t>
            </a:r>
            <a:br/>
            <a:r>
              <a:rPr i="1">
                <a:solidFill>
                  <a:srgbClr val="5E5E5E"/>
                </a:solidFill>
                <a:latin typeface="Courier"/>
              </a:rPr>
              <a:t>## 72           6.1         2.8          4.0         1.3 versicolor  72</a:t>
            </a:r>
            <a:br/>
            <a:r>
              <a:rPr i="1">
                <a:solidFill>
                  <a:srgbClr val="5E5E5E"/>
                </a:solidFill>
                <a:latin typeface="Courier"/>
              </a:rPr>
              <a:t>## 73           6.3         2.5          4.9         1.5 versicolor  73</a:t>
            </a:r>
            <a:br/>
            <a:r>
              <a:rPr i="1">
                <a:solidFill>
                  <a:srgbClr val="5E5E5E"/>
                </a:solidFill>
                <a:latin typeface="Courier"/>
              </a:rPr>
              <a:t>## 74           6.1         2.8          4.7         1.2 versicolor  74</a:t>
            </a:r>
            <a:br/>
            <a:r>
              <a:rPr i="1">
                <a:solidFill>
                  <a:srgbClr val="5E5E5E"/>
                </a:solidFill>
                <a:latin typeface="Courier"/>
              </a:rPr>
              <a:t>## 75           6.4         2.9          4.3         1.3 versicolor  75</a:t>
            </a:r>
            <a:br/>
            <a:r>
              <a:rPr i="1">
                <a:solidFill>
                  <a:srgbClr val="5E5E5E"/>
                </a:solidFill>
                <a:latin typeface="Courier"/>
              </a:rPr>
              <a:t>## 76           6.6         3.0          4.4         1.4 versicolor  76</a:t>
            </a:r>
            <a:br/>
            <a:r>
              <a:rPr i="1">
                <a:solidFill>
                  <a:srgbClr val="5E5E5E"/>
                </a:solidFill>
                <a:latin typeface="Courier"/>
              </a:rPr>
              <a:t>## 77           6.8         2.8          4.8         1.4 versicolor  77</a:t>
            </a:r>
            <a:br/>
            <a:r>
              <a:rPr i="1">
                <a:solidFill>
                  <a:srgbClr val="5E5E5E"/>
                </a:solidFill>
                <a:latin typeface="Courier"/>
              </a:rPr>
              <a:t>## 78           6.7         3.0          5.0         1.7 versicolor  78</a:t>
            </a:r>
            <a:br/>
            <a:r>
              <a:rPr i="1">
                <a:solidFill>
                  <a:srgbClr val="5E5E5E"/>
                </a:solidFill>
                <a:latin typeface="Courier"/>
              </a:rPr>
              <a:t>## 79           6.0         2.9          4.5         1.5 versicolor  79</a:t>
            </a:r>
            <a:br/>
            <a:r>
              <a:rPr i="1">
                <a:solidFill>
                  <a:srgbClr val="5E5E5E"/>
                </a:solidFill>
                <a:latin typeface="Courier"/>
              </a:rPr>
              <a:t>## 80           5.7         2.6          3.5         1.0 versicolor  80</a:t>
            </a:r>
            <a:br/>
            <a:r>
              <a:rPr i="1">
                <a:solidFill>
                  <a:srgbClr val="5E5E5E"/>
                </a:solidFill>
                <a:latin typeface="Courier"/>
              </a:rPr>
              <a:t>## 81           5.5         2.4          3.8         1.1 versicolor  81</a:t>
            </a:r>
            <a:br/>
            <a:r>
              <a:rPr i="1">
                <a:solidFill>
                  <a:srgbClr val="5E5E5E"/>
                </a:solidFill>
                <a:latin typeface="Courier"/>
              </a:rPr>
              <a:t>## 82           5.5         2.4          3.7         1.0 versicolor  82</a:t>
            </a:r>
            <a:br/>
            <a:r>
              <a:rPr i="1">
                <a:solidFill>
                  <a:srgbClr val="5E5E5E"/>
                </a:solidFill>
                <a:latin typeface="Courier"/>
              </a:rPr>
              <a:t>## 83           5.8         2.7          3.9         1.2 versicolor  83</a:t>
            </a:r>
            <a:br/>
            <a:r>
              <a:rPr i="1">
                <a:solidFill>
                  <a:srgbClr val="5E5E5E"/>
                </a:solidFill>
                <a:latin typeface="Courier"/>
              </a:rPr>
              <a:t>## 84           6.0         2.7          5.1         1.6 versicolor  84</a:t>
            </a:r>
            <a:br/>
            <a:r>
              <a:rPr i="1">
                <a:solidFill>
                  <a:srgbClr val="5E5E5E"/>
                </a:solidFill>
                <a:latin typeface="Courier"/>
              </a:rPr>
              <a:t>## 85           5.4         3.0          4.5         1.5 versicolor  85</a:t>
            </a:r>
            <a:br/>
            <a:r>
              <a:rPr i="1">
                <a:solidFill>
                  <a:srgbClr val="5E5E5E"/>
                </a:solidFill>
                <a:latin typeface="Courier"/>
              </a:rPr>
              <a:t>## 86           6.0         3.4          4.5         1.6 versicolor  86</a:t>
            </a:r>
            <a:br/>
            <a:r>
              <a:rPr i="1">
                <a:solidFill>
                  <a:srgbClr val="5E5E5E"/>
                </a:solidFill>
                <a:latin typeface="Courier"/>
              </a:rPr>
              <a:t>## 87           6.7         3.1          4.7         1.5 versicolor  87</a:t>
            </a:r>
            <a:br/>
            <a:r>
              <a:rPr i="1">
                <a:solidFill>
                  <a:srgbClr val="5E5E5E"/>
                </a:solidFill>
                <a:latin typeface="Courier"/>
              </a:rPr>
              <a:t>## 88           6.3         2.3          4.4         1.3 versicolor  88</a:t>
            </a:r>
            <a:br/>
            <a:r>
              <a:rPr i="1">
                <a:solidFill>
                  <a:srgbClr val="5E5E5E"/>
                </a:solidFill>
                <a:latin typeface="Courier"/>
              </a:rPr>
              <a:t>## 89           5.6         3.0          4.1         1.3 versicolor  89</a:t>
            </a:r>
            <a:br/>
            <a:r>
              <a:rPr i="1">
                <a:solidFill>
                  <a:srgbClr val="5E5E5E"/>
                </a:solidFill>
                <a:latin typeface="Courier"/>
              </a:rPr>
              <a:t>## 90           5.5         2.5          4.0         1.3 versicolor  90</a:t>
            </a:r>
            <a:br/>
            <a:r>
              <a:rPr i="1">
                <a:solidFill>
                  <a:srgbClr val="5E5E5E"/>
                </a:solidFill>
                <a:latin typeface="Courier"/>
              </a:rPr>
              <a:t>## 91           5.5         2.6          4.4         1.2 versicolor  91</a:t>
            </a:r>
            <a:br/>
            <a:r>
              <a:rPr i="1">
                <a:solidFill>
                  <a:srgbClr val="5E5E5E"/>
                </a:solidFill>
                <a:latin typeface="Courier"/>
              </a:rPr>
              <a:t>## 92           6.1         3.0          4.6         1.4 versicolor  92</a:t>
            </a:r>
            <a:br/>
            <a:r>
              <a:rPr i="1">
                <a:solidFill>
                  <a:srgbClr val="5E5E5E"/>
                </a:solidFill>
                <a:latin typeface="Courier"/>
              </a:rPr>
              <a:t>## 93           5.8         2.6          4.0         1.2 versicolor  93</a:t>
            </a:r>
            <a:br/>
            <a:r>
              <a:rPr i="1">
                <a:solidFill>
                  <a:srgbClr val="5E5E5E"/>
                </a:solidFill>
                <a:latin typeface="Courier"/>
              </a:rPr>
              <a:t>## 94           5.0         2.3          3.3         1.0 versicolor  94</a:t>
            </a:r>
            <a:br/>
            <a:r>
              <a:rPr i="1">
                <a:solidFill>
                  <a:srgbClr val="5E5E5E"/>
                </a:solidFill>
                <a:latin typeface="Courier"/>
              </a:rPr>
              <a:t>## 95           5.6         2.7          4.2         1.3 versicolor  95</a:t>
            </a:r>
            <a:br/>
            <a:r>
              <a:rPr i="1">
                <a:solidFill>
                  <a:srgbClr val="5E5E5E"/>
                </a:solidFill>
                <a:latin typeface="Courier"/>
              </a:rPr>
              <a:t>## 96           5.7         3.0          4.2         1.2 versicolor  96</a:t>
            </a:r>
            <a:br/>
            <a:r>
              <a:rPr i="1">
                <a:solidFill>
                  <a:srgbClr val="5E5E5E"/>
                </a:solidFill>
                <a:latin typeface="Courier"/>
              </a:rPr>
              <a:t>## 97           5.7         2.9          4.2         1.3 versicolor  97</a:t>
            </a:r>
            <a:br/>
            <a:r>
              <a:rPr i="1">
                <a:solidFill>
                  <a:srgbClr val="5E5E5E"/>
                </a:solidFill>
                <a:latin typeface="Courier"/>
              </a:rPr>
              <a:t>## 98           6.2         2.9          4.3         1.3 versicolor  98</a:t>
            </a:r>
            <a:br/>
            <a:r>
              <a:rPr i="1">
                <a:solidFill>
                  <a:srgbClr val="5E5E5E"/>
                </a:solidFill>
                <a:latin typeface="Courier"/>
              </a:rPr>
              <a:t>## 99           5.1         2.5          3.0         1.1 versicolor  99</a:t>
            </a:r>
            <a:br/>
            <a:r>
              <a:rPr i="1">
                <a:solidFill>
                  <a:srgbClr val="5E5E5E"/>
                </a:solidFill>
                <a:latin typeface="Courier"/>
              </a:rPr>
              <a:t>## 100          5.7         2.8          4.1         1.3 versicolor 100</a:t>
            </a:r>
            <a:br/>
            <a:r>
              <a:rPr i="1">
                <a:solidFill>
                  <a:srgbClr val="5E5E5E"/>
                </a:solidFill>
                <a:latin typeface="Courier"/>
              </a:rPr>
              <a:t>## 101          6.3         3.3          6.0         2.5  virginica 101</a:t>
            </a:r>
            <a:br/>
            <a:r>
              <a:rPr i="1">
                <a:solidFill>
                  <a:srgbClr val="5E5E5E"/>
                </a:solidFill>
                <a:latin typeface="Courier"/>
              </a:rPr>
              <a:t>## 102          5.8         2.7          5.1         1.9  virginica 102</a:t>
            </a:r>
            <a:br/>
            <a:r>
              <a:rPr i="1">
                <a:solidFill>
                  <a:srgbClr val="5E5E5E"/>
                </a:solidFill>
                <a:latin typeface="Courier"/>
              </a:rPr>
              <a:t>## 103          7.1         3.0          5.9         2.1  virginica 103</a:t>
            </a:r>
            <a:br/>
            <a:r>
              <a:rPr i="1">
                <a:solidFill>
                  <a:srgbClr val="5E5E5E"/>
                </a:solidFill>
                <a:latin typeface="Courier"/>
              </a:rPr>
              <a:t>## 104          6.3         2.9          5.6         1.8  virginica 104</a:t>
            </a:r>
            <a:br/>
            <a:r>
              <a:rPr i="1">
                <a:solidFill>
                  <a:srgbClr val="5E5E5E"/>
                </a:solidFill>
                <a:latin typeface="Courier"/>
              </a:rPr>
              <a:t>## 105          6.5         3.0          5.8         2.2  virginica 105</a:t>
            </a:r>
            <a:br/>
            <a:r>
              <a:rPr i="1">
                <a:solidFill>
                  <a:srgbClr val="5E5E5E"/>
                </a:solidFill>
                <a:latin typeface="Courier"/>
              </a:rPr>
              <a:t>## 106          7.6         3.0          6.6         2.1  virginica 106</a:t>
            </a:r>
            <a:br/>
            <a:r>
              <a:rPr i="1">
                <a:solidFill>
                  <a:srgbClr val="5E5E5E"/>
                </a:solidFill>
                <a:latin typeface="Courier"/>
              </a:rPr>
              <a:t>## 107          4.9         2.5          4.5         1.7  virginica 107</a:t>
            </a:r>
            <a:br/>
            <a:r>
              <a:rPr i="1">
                <a:solidFill>
                  <a:srgbClr val="5E5E5E"/>
                </a:solidFill>
                <a:latin typeface="Courier"/>
              </a:rPr>
              <a:t>## 108          7.3         2.9          6.3         1.8  virginica 108</a:t>
            </a:r>
            <a:br/>
            <a:r>
              <a:rPr i="1">
                <a:solidFill>
                  <a:srgbClr val="5E5E5E"/>
                </a:solidFill>
                <a:latin typeface="Courier"/>
              </a:rPr>
              <a:t>## 109          6.7         2.5          5.8         1.8  virginica 109</a:t>
            </a:r>
            <a:br/>
            <a:r>
              <a:rPr i="1">
                <a:solidFill>
                  <a:srgbClr val="5E5E5E"/>
                </a:solidFill>
                <a:latin typeface="Courier"/>
              </a:rPr>
              <a:t>## 110          7.2         3.6          6.1         2.5  virginica 110</a:t>
            </a:r>
            <a:br/>
            <a:r>
              <a:rPr i="1">
                <a:solidFill>
                  <a:srgbClr val="5E5E5E"/>
                </a:solidFill>
                <a:latin typeface="Courier"/>
              </a:rPr>
              <a:t>## 111          6.5         3.2          5.1         2.0  virginica 111</a:t>
            </a:r>
            <a:br/>
            <a:r>
              <a:rPr i="1">
                <a:solidFill>
                  <a:srgbClr val="5E5E5E"/>
                </a:solidFill>
                <a:latin typeface="Courier"/>
              </a:rPr>
              <a:t>## 112          6.4         2.7          5.3         1.9  virginica 112</a:t>
            </a:r>
            <a:br/>
            <a:r>
              <a:rPr i="1">
                <a:solidFill>
                  <a:srgbClr val="5E5E5E"/>
                </a:solidFill>
                <a:latin typeface="Courier"/>
              </a:rPr>
              <a:t>## 113          6.8         3.0          5.5         2.1  virginica 113</a:t>
            </a:r>
            <a:br/>
            <a:r>
              <a:rPr i="1">
                <a:solidFill>
                  <a:srgbClr val="5E5E5E"/>
                </a:solidFill>
                <a:latin typeface="Courier"/>
              </a:rPr>
              <a:t>## 114          5.7         2.5          5.0         2.0  virginica 114</a:t>
            </a:r>
            <a:br/>
            <a:r>
              <a:rPr i="1">
                <a:solidFill>
                  <a:srgbClr val="5E5E5E"/>
                </a:solidFill>
                <a:latin typeface="Courier"/>
              </a:rPr>
              <a:t>## 115          5.8         2.8          5.1         2.4  virginica 115</a:t>
            </a:r>
            <a:br/>
            <a:r>
              <a:rPr i="1">
                <a:solidFill>
                  <a:srgbClr val="5E5E5E"/>
                </a:solidFill>
                <a:latin typeface="Courier"/>
              </a:rPr>
              <a:t>## 116          6.4         3.2          5.3         2.3  virginica 116</a:t>
            </a:r>
            <a:br/>
            <a:r>
              <a:rPr i="1">
                <a:solidFill>
                  <a:srgbClr val="5E5E5E"/>
                </a:solidFill>
                <a:latin typeface="Courier"/>
              </a:rPr>
              <a:t>## 117          6.5         3.0          5.5         1.8  virginica 117</a:t>
            </a:r>
            <a:br/>
            <a:r>
              <a:rPr i="1">
                <a:solidFill>
                  <a:srgbClr val="5E5E5E"/>
                </a:solidFill>
                <a:latin typeface="Courier"/>
              </a:rPr>
              <a:t>## 118          7.7         3.8          6.7         2.2  virginica 118</a:t>
            </a:r>
            <a:br/>
            <a:r>
              <a:rPr i="1">
                <a:solidFill>
                  <a:srgbClr val="5E5E5E"/>
                </a:solidFill>
                <a:latin typeface="Courier"/>
              </a:rPr>
              <a:t>## 119          7.7         2.6          6.9         2.3  virginica 119</a:t>
            </a:r>
            <a:br/>
            <a:r>
              <a:rPr i="1">
                <a:solidFill>
                  <a:srgbClr val="5E5E5E"/>
                </a:solidFill>
                <a:latin typeface="Courier"/>
              </a:rPr>
              <a:t>## 120          6.0         2.2          5.0         1.5  virginica 120</a:t>
            </a:r>
            <a:br/>
            <a:r>
              <a:rPr i="1">
                <a:solidFill>
                  <a:srgbClr val="5E5E5E"/>
                </a:solidFill>
                <a:latin typeface="Courier"/>
              </a:rPr>
              <a:t>## 121          6.9         3.2          5.7         2.3  virginica 121</a:t>
            </a:r>
            <a:br/>
            <a:r>
              <a:rPr i="1">
                <a:solidFill>
                  <a:srgbClr val="5E5E5E"/>
                </a:solidFill>
                <a:latin typeface="Courier"/>
              </a:rPr>
              <a:t>## 122          5.6         2.8          4.9         2.0  virginica 122</a:t>
            </a:r>
            <a:br/>
            <a:r>
              <a:rPr i="1">
                <a:solidFill>
                  <a:srgbClr val="5E5E5E"/>
                </a:solidFill>
                <a:latin typeface="Courier"/>
              </a:rPr>
              <a:t>## 123          7.7         2.8          6.7         2.0  virginica 123</a:t>
            </a:r>
            <a:br/>
            <a:r>
              <a:rPr i="1">
                <a:solidFill>
                  <a:srgbClr val="5E5E5E"/>
                </a:solidFill>
                <a:latin typeface="Courier"/>
              </a:rPr>
              <a:t>## 124          6.3         2.7          4.9         1.8  virginica 124</a:t>
            </a:r>
            <a:br/>
            <a:r>
              <a:rPr i="1">
                <a:solidFill>
                  <a:srgbClr val="5E5E5E"/>
                </a:solidFill>
                <a:latin typeface="Courier"/>
              </a:rPr>
              <a:t>## 125          6.7         3.3          5.7         2.1  virginica 125</a:t>
            </a:r>
            <a:br/>
            <a:r>
              <a:rPr i="1">
                <a:solidFill>
                  <a:srgbClr val="5E5E5E"/>
                </a:solidFill>
                <a:latin typeface="Courier"/>
              </a:rPr>
              <a:t>## 126          7.2         3.2          6.0         1.8  virginica 126</a:t>
            </a:r>
            <a:br/>
            <a:r>
              <a:rPr i="1">
                <a:solidFill>
                  <a:srgbClr val="5E5E5E"/>
                </a:solidFill>
                <a:latin typeface="Courier"/>
              </a:rPr>
              <a:t>## 127          6.2         2.8          4.8         1.8  virginica 127</a:t>
            </a:r>
            <a:br/>
            <a:r>
              <a:rPr i="1">
                <a:solidFill>
                  <a:srgbClr val="5E5E5E"/>
                </a:solidFill>
                <a:latin typeface="Courier"/>
              </a:rPr>
              <a:t>## 128          6.1         3.0          4.9         1.8  virginica 128</a:t>
            </a:r>
            <a:br/>
            <a:r>
              <a:rPr i="1">
                <a:solidFill>
                  <a:srgbClr val="5E5E5E"/>
                </a:solidFill>
                <a:latin typeface="Courier"/>
              </a:rPr>
              <a:t>## 129          6.4         2.8          5.6         2.1  virginica 129</a:t>
            </a:r>
            <a:br/>
            <a:r>
              <a:rPr i="1">
                <a:solidFill>
                  <a:srgbClr val="5E5E5E"/>
                </a:solidFill>
                <a:latin typeface="Courier"/>
              </a:rPr>
              <a:t>## 130          7.2         3.0          5.8         1.6  virginica 130</a:t>
            </a:r>
            <a:br/>
            <a:r>
              <a:rPr i="1">
                <a:solidFill>
                  <a:srgbClr val="5E5E5E"/>
                </a:solidFill>
                <a:latin typeface="Courier"/>
              </a:rPr>
              <a:t>## 131          7.4         2.8          6.1         1.9  virginica 131</a:t>
            </a:r>
            <a:br/>
            <a:r>
              <a:rPr i="1">
                <a:solidFill>
                  <a:srgbClr val="5E5E5E"/>
                </a:solidFill>
                <a:latin typeface="Courier"/>
              </a:rPr>
              <a:t>## 132          7.9         3.8          6.4         2.0  virginica 132</a:t>
            </a:r>
            <a:br/>
            <a:r>
              <a:rPr i="1">
                <a:solidFill>
                  <a:srgbClr val="5E5E5E"/>
                </a:solidFill>
                <a:latin typeface="Courier"/>
              </a:rPr>
              <a:t>## 133          6.4         2.8          5.6         2.2  virginica 133</a:t>
            </a:r>
            <a:br/>
            <a:r>
              <a:rPr i="1">
                <a:solidFill>
                  <a:srgbClr val="5E5E5E"/>
                </a:solidFill>
                <a:latin typeface="Courier"/>
              </a:rPr>
              <a:t>## 134          6.3         2.8          5.1         1.5  virginica 134</a:t>
            </a:r>
            <a:br/>
            <a:r>
              <a:rPr i="1">
                <a:solidFill>
                  <a:srgbClr val="5E5E5E"/>
                </a:solidFill>
                <a:latin typeface="Courier"/>
              </a:rPr>
              <a:t>## 135          6.1         2.6          5.6         1.4  virginica 135</a:t>
            </a:r>
            <a:br/>
            <a:r>
              <a:rPr i="1">
                <a:solidFill>
                  <a:srgbClr val="5E5E5E"/>
                </a:solidFill>
                <a:latin typeface="Courier"/>
              </a:rPr>
              <a:t>## 136          7.7         3.0          6.1         2.3  virginica 136</a:t>
            </a:r>
            <a:br/>
            <a:r>
              <a:rPr i="1">
                <a:solidFill>
                  <a:srgbClr val="5E5E5E"/>
                </a:solidFill>
                <a:latin typeface="Courier"/>
              </a:rPr>
              <a:t>## 137          6.3         3.4          5.6         2.4  virginica 137</a:t>
            </a:r>
            <a:br/>
            <a:r>
              <a:rPr i="1">
                <a:solidFill>
                  <a:srgbClr val="5E5E5E"/>
                </a:solidFill>
                <a:latin typeface="Courier"/>
              </a:rPr>
              <a:t>## 138          6.4         3.1          5.5         1.8  virginica 138</a:t>
            </a:r>
            <a:br/>
            <a:r>
              <a:rPr i="1">
                <a:solidFill>
                  <a:srgbClr val="5E5E5E"/>
                </a:solidFill>
                <a:latin typeface="Courier"/>
              </a:rPr>
              <a:t>## 139          6.0         3.0          4.8         1.8  virginica 139</a:t>
            </a:r>
            <a:br/>
            <a:r>
              <a:rPr i="1">
                <a:solidFill>
                  <a:srgbClr val="5E5E5E"/>
                </a:solidFill>
                <a:latin typeface="Courier"/>
              </a:rPr>
              <a:t>## 140          6.9         3.1          5.4         2.1  virginica 140</a:t>
            </a:r>
            <a:br/>
            <a:r>
              <a:rPr i="1">
                <a:solidFill>
                  <a:srgbClr val="5E5E5E"/>
                </a:solidFill>
                <a:latin typeface="Courier"/>
              </a:rPr>
              <a:t>## 141          6.7         3.1          5.6         2.4  virginica 141</a:t>
            </a:r>
            <a:br/>
            <a:r>
              <a:rPr i="1">
                <a:solidFill>
                  <a:srgbClr val="5E5E5E"/>
                </a:solidFill>
                <a:latin typeface="Courier"/>
              </a:rPr>
              <a:t>## 142          6.9         3.1          5.1         2.3  virginica 142</a:t>
            </a:r>
            <a:br/>
            <a:r>
              <a:rPr i="1">
                <a:solidFill>
                  <a:srgbClr val="5E5E5E"/>
                </a:solidFill>
                <a:latin typeface="Courier"/>
              </a:rPr>
              <a:t>## 143          5.8         2.7          5.1         1.9  virginica 143</a:t>
            </a:r>
            <a:br/>
            <a:r>
              <a:rPr i="1">
                <a:solidFill>
                  <a:srgbClr val="5E5E5E"/>
                </a:solidFill>
                <a:latin typeface="Courier"/>
              </a:rPr>
              <a:t>## 144          6.8         3.2          5.9         2.3  virginica 144</a:t>
            </a:r>
            <a:br/>
            <a:r>
              <a:rPr i="1">
                <a:solidFill>
                  <a:srgbClr val="5E5E5E"/>
                </a:solidFill>
                <a:latin typeface="Courier"/>
              </a:rPr>
              <a:t>## 145          6.7         3.3          5.7         2.5  virginica 145</a:t>
            </a:r>
            <a:br/>
            <a:r>
              <a:rPr i="1">
                <a:solidFill>
                  <a:srgbClr val="5E5E5E"/>
                </a:solidFill>
                <a:latin typeface="Courier"/>
              </a:rPr>
              <a:t>## 146          6.7         3.0          5.2         2.3  virginica 146</a:t>
            </a:r>
            <a:br/>
            <a:r>
              <a:rPr i="1">
                <a:solidFill>
                  <a:srgbClr val="5E5E5E"/>
                </a:solidFill>
                <a:latin typeface="Courier"/>
              </a:rPr>
              <a:t>## 147          6.3         2.5          5.0         1.9  virginica 147</a:t>
            </a:r>
            <a:br/>
            <a:r>
              <a:rPr i="1">
                <a:solidFill>
                  <a:srgbClr val="5E5E5E"/>
                </a:solidFill>
                <a:latin typeface="Courier"/>
              </a:rPr>
              <a:t>## 148          6.5         3.0          5.2         2.0  virginica 148</a:t>
            </a:r>
            <a:br/>
            <a:r>
              <a:rPr i="1">
                <a:solidFill>
                  <a:srgbClr val="5E5E5E"/>
                </a:solidFill>
                <a:latin typeface="Courier"/>
              </a:rPr>
              <a:t>## 149          6.2         3.4          5.4         2.3  virginica 149</a:t>
            </a:r>
            <a:br/>
            <a:r>
              <a:rPr i="1">
                <a:solidFill>
                  <a:srgbClr val="5E5E5E"/>
                </a:solidFill>
                <a:latin typeface="Courier"/>
              </a:rPr>
              <a:t>## 150          5.9         3.0          5.1         1.8  virginica 150</a:t>
            </a:r>
            <a:br/>
            <a:r>
              <a:rPr i="1">
                <a:solidFill>
                  <a:srgbClr val="5E5E5E"/>
                </a:solidFill>
                <a:latin typeface="Courier"/>
              </a:rPr>
              <a:t>##        species_ind</a:t>
            </a:r>
            <a:br/>
            <a:r>
              <a:rPr i="1">
                <a:solidFill>
                  <a:srgbClr val="5E5E5E"/>
                </a:solidFill>
                <a:latin typeface="Courier"/>
              </a:rPr>
              <a:t>## 1         setosa_1</a:t>
            </a:r>
            <a:br/>
            <a:r>
              <a:rPr i="1">
                <a:solidFill>
                  <a:srgbClr val="5E5E5E"/>
                </a:solidFill>
                <a:latin typeface="Courier"/>
              </a:rPr>
              <a:t>## 2         setosa_2</a:t>
            </a:r>
            <a:br/>
            <a:r>
              <a:rPr i="1">
                <a:solidFill>
                  <a:srgbClr val="5E5E5E"/>
                </a:solidFill>
                <a:latin typeface="Courier"/>
              </a:rPr>
              <a:t>## 3         setosa_3</a:t>
            </a:r>
            <a:br/>
            <a:r>
              <a:rPr i="1">
                <a:solidFill>
                  <a:srgbClr val="5E5E5E"/>
                </a:solidFill>
                <a:latin typeface="Courier"/>
              </a:rPr>
              <a:t>## 4         setosa_4</a:t>
            </a:r>
            <a:br/>
            <a:r>
              <a:rPr i="1">
                <a:solidFill>
                  <a:srgbClr val="5E5E5E"/>
                </a:solidFill>
                <a:latin typeface="Courier"/>
              </a:rPr>
              <a:t>## 5         setosa_5</a:t>
            </a:r>
            <a:br/>
            <a:r>
              <a:rPr i="1">
                <a:solidFill>
                  <a:srgbClr val="5E5E5E"/>
                </a:solidFill>
                <a:latin typeface="Courier"/>
              </a:rPr>
              <a:t>## 6         setosa_6</a:t>
            </a:r>
            <a:br/>
            <a:r>
              <a:rPr i="1">
                <a:solidFill>
                  <a:srgbClr val="5E5E5E"/>
                </a:solidFill>
                <a:latin typeface="Courier"/>
              </a:rPr>
              <a:t>## 7         setosa_7</a:t>
            </a:r>
            <a:br/>
            <a:r>
              <a:rPr i="1">
                <a:solidFill>
                  <a:srgbClr val="5E5E5E"/>
                </a:solidFill>
                <a:latin typeface="Courier"/>
              </a:rPr>
              <a:t>## 8         setosa_8</a:t>
            </a:r>
            <a:br/>
            <a:r>
              <a:rPr i="1">
                <a:solidFill>
                  <a:srgbClr val="5E5E5E"/>
                </a:solidFill>
                <a:latin typeface="Courier"/>
              </a:rPr>
              <a:t>## 9         setosa_9</a:t>
            </a:r>
            <a:br/>
            <a:r>
              <a:rPr i="1">
                <a:solidFill>
                  <a:srgbClr val="5E5E5E"/>
                </a:solidFill>
                <a:latin typeface="Courier"/>
              </a:rPr>
              <a:t>## 10       setosa_10</a:t>
            </a:r>
            <a:br/>
            <a:r>
              <a:rPr i="1">
                <a:solidFill>
                  <a:srgbClr val="5E5E5E"/>
                </a:solidFill>
                <a:latin typeface="Courier"/>
              </a:rPr>
              <a:t>## 11       setosa_11</a:t>
            </a:r>
            <a:br/>
            <a:r>
              <a:rPr i="1">
                <a:solidFill>
                  <a:srgbClr val="5E5E5E"/>
                </a:solidFill>
                <a:latin typeface="Courier"/>
              </a:rPr>
              <a:t>## 12       setosa_12</a:t>
            </a:r>
            <a:br/>
            <a:r>
              <a:rPr i="1">
                <a:solidFill>
                  <a:srgbClr val="5E5E5E"/>
                </a:solidFill>
                <a:latin typeface="Courier"/>
              </a:rPr>
              <a:t>## 13       setosa_13</a:t>
            </a:r>
            <a:br/>
            <a:r>
              <a:rPr i="1">
                <a:solidFill>
                  <a:srgbClr val="5E5E5E"/>
                </a:solidFill>
                <a:latin typeface="Courier"/>
              </a:rPr>
              <a:t>## 14       setosa_14</a:t>
            </a:r>
            <a:br/>
            <a:r>
              <a:rPr i="1">
                <a:solidFill>
                  <a:srgbClr val="5E5E5E"/>
                </a:solidFill>
                <a:latin typeface="Courier"/>
              </a:rPr>
              <a:t>## 15       setosa_15</a:t>
            </a:r>
            <a:br/>
            <a:r>
              <a:rPr i="1">
                <a:solidFill>
                  <a:srgbClr val="5E5E5E"/>
                </a:solidFill>
                <a:latin typeface="Courier"/>
              </a:rPr>
              <a:t>## 16       setosa_16</a:t>
            </a:r>
            <a:br/>
            <a:r>
              <a:rPr i="1">
                <a:solidFill>
                  <a:srgbClr val="5E5E5E"/>
                </a:solidFill>
                <a:latin typeface="Courier"/>
              </a:rPr>
              <a:t>## 17       setosa_17</a:t>
            </a:r>
            <a:br/>
            <a:r>
              <a:rPr i="1">
                <a:solidFill>
                  <a:srgbClr val="5E5E5E"/>
                </a:solidFill>
                <a:latin typeface="Courier"/>
              </a:rPr>
              <a:t>## 18       setosa_18</a:t>
            </a:r>
            <a:br/>
            <a:r>
              <a:rPr i="1">
                <a:solidFill>
                  <a:srgbClr val="5E5E5E"/>
                </a:solidFill>
                <a:latin typeface="Courier"/>
              </a:rPr>
              <a:t>## 19       setosa_19</a:t>
            </a:r>
            <a:br/>
            <a:r>
              <a:rPr i="1">
                <a:solidFill>
                  <a:srgbClr val="5E5E5E"/>
                </a:solidFill>
                <a:latin typeface="Courier"/>
              </a:rPr>
              <a:t>## 20       setosa_20</a:t>
            </a:r>
            <a:br/>
            <a:r>
              <a:rPr i="1">
                <a:solidFill>
                  <a:srgbClr val="5E5E5E"/>
                </a:solidFill>
                <a:latin typeface="Courier"/>
              </a:rPr>
              <a:t>## 21       setosa_21</a:t>
            </a:r>
            <a:br/>
            <a:r>
              <a:rPr i="1">
                <a:solidFill>
                  <a:srgbClr val="5E5E5E"/>
                </a:solidFill>
                <a:latin typeface="Courier"/>
              </a:rPr>
              <a:t>## 22       setosa_22</a:t>
            </a:r>
            <a:br/>
            <a:r>
              <a:rPr i="1">
                <a:solidFill>
                  <a:srgbClr val="5E5E5E"/>
                </a:solidFill>
                <a:latin typeface="Courier"/>
              </a:rPr>
              <a:t>## 23       setosa_23</a:t>
            </a:r>
            <a:br/>
            <a:r>
              <a:rPr i="1">
                <a:solidFill>
                  <a:srgbClr val="5E5E5E"/>
                </a:solidFill>
                <a:latin typeface="Courier"/>
              </a:rPr>
              <a:t>## 24       setosa_24</a:t>
            </a:r>
            <a:br/>
            <a:r>
              <a:rPr i="1">
                <a:solidFill>
                  <a:srgbClr val="5E5E5E"/>
                </a:solidFill>
                <a:latin typeface="Courier"/>
              </a:rPr>
              <a:t>## 25       setosa_25</a:t>
            </a:r>
            <a:br/>
            <a:r>
              <a:rPr i="1">
                <a:solidFill>
                  <a:srgbClr val="5E5E5E"/>
                </a:solidFill>
                <a:latin typeface="Courier"/>
              </a:rPr>
              <a:t>## 26       setosa_26</a:t>
            </a:r>
            <a:br/>
            <a:r>
              <a:rPr i="1">
                <a:solidFill>
                  <a:srgbClr val="5E5E5E"/>
                </a:solidFill>
                <a:latin typeface="Courier"/>
              </a:rPr>
              <a:t>## 27       setosa_27</a:t>
            </a:r>
            <a:br/>
            <a:r>
              <a:rPr i="1">
                <a:solidFill>
                  <a:srgbClr val="5E5E5E"/>
                </a:solidFill>
                <a:latin typeface="Courier"/>
              </a:rPr>
              <a:t>## 28       setosa_28</a:t>
            </a:r>
            <a:br/>
            <a:r>
              <a:rPr i="1">
                <a:solidFill>
                  <a:srgbClr val="5E5E5E"/>
                </a:solidFill>
                <a:latin typeface="Courier"/>
              </a:rPr>
              <a:t>## 29       setosa_29</a:t>
            </a:r>
            <a:br/>
            <a:r>
              <a:rPr i="1">
                <a:solidFill>
                  <a:srgbClr val="5E5E5E"/>
                </a:solidFill>
                <a:latin typeface="Courier"/>
              </a:rPr>
              <a:t>## 30       setosa_30</a:t>
            </a:r>
            <a:br/>
            <a:r>
              <a:rPr i="1">
                <a:solidFill>
                  <a:srgbClr val="5E5E5E"/>
                </a:solidFill>
                <a:latin typeface="Courier"/>
              </a:rPr>
              <a:t>## 31       setosa_31</a:t>
            </a:r>
            <a:br/>
            <a:r>
              <a:rPr i="1">
                <a:solidFill>
                  <a:srgbClr val="5E5E5E"/>
                </a:solidFill>
                <a:latin typeface="Courier"/>
              </a:rPr>
              <a:t>## 32       setosa_32</a:t>
            </a:r>
            <a:br/>
            <a:r>
              <a:rPr i="1">
                <a:solidFill>
                  <a:srgbClr val="5E5E5E"/>
                </a:solidFill>
                <a:latin typeface="Courier"/>
              </a:rPr>
              <a:t>## 33       setosa_33</a:t>
            </a:r>
            <a:br/>
            <a:r>
              <a:rPr i="1">
                <a:solidFill>
                  <a:srgbClr val="5E5E5E"/>
                </a:solidFill>
                <a:latin typeface="Courier"/>
              </a:rPr>
              <a:t>## 34       setosa_34</a:t>
            </a:r>
            <a:br/>
            <a:r>
              <a:rPr i="1">
                <a:solidFill>
                  <a:srgbClr val="5E5E5E"/>
                </a:solidFill>
                <a:latin typeface="Courier"/>
              </a:rPr>
              <a:t>## 35       setosa_35</a:t>
            </a:r>
            <a:br/>
            <a:r>
              <a:rPr i="1">
                <a:solidFill>
                  <a:srgbClr val="5E5E5E"/>
                </a:solidFill>
                <a:latin typeface="Courier"/>
              </a:rPr>
              <a:t>## 36       setosa_36</a:t>
            </a:r>
            <a:br/>
            <a:r>
              <a:rPr i="1">
                <a:solidFill>
                  <a:srgbClr val="5E5E5E"/>
                </a:solidFill>
                <a:latin typeface="Courier"/>
              </a:rPr>
              <a:t>## 37       setosa_37</a:t>
            </a:r>
            <a:br/>
            <a:r>
              <a:rPr i="1">
                <a:solidFill>
                  <a:srgbClr val="5E5E5E"/>
                </a:solidFill>
                <a:latin typeface="Courier"/>
              </a:rPr>
              <a:t>## 38       setosa_38</a:t>
            </a:r>
            <a:br/>
            <a:r>
              <a:rPr i="1">
                <a:solidFill>
                  <a:srgbClr val="5E5E5E"/>
                </a:solidFill>
                <a:latin typeface="Courier"/>
              </a:rPr>
              <a:t>## 39       setosa_39</a:t>
            </a:r>
            <a:br/>
            <a:r>
              <a:rPr i="1">
                <a:solidFill>
                  <a:srgbClr val="5E5E5E"/>
                </a:solidFill>
                <a:latin typeface="Courier"/>
              </a:rPr>
              <a:t>## 40       setosa_40</a:t>
            </a:r>
            <a:br/>
            <a:r>
              <a:rPr i="1">
                <a:solidFill>
                  <a:srgbClr val="5E5E5E"/>
                </a:solidFill>
                <a:latin typeface="Courier"/>
              </a:rPr>
              <a:t>## 41       setosa_41</a:t>
            </a:r>
            <a:br/>
            <a:r>
              <a:rPr i="1">
                <a:solidFill>
                  <a:srgbClr val="5E5E5E"/>
                </a:solidFill>
                <a:latin typeface="Courier"/>
              </a:rPr>
              <a:t>## 42       setosa_42</a:t>
            </a:r>
            <a:br/>
            <a:r>
              <a:rPr i="1">
                <a:solidFill>
                  <a:srgbClr val="5E5E5E"/>
                </a:solidFill>
                <a:latin typeface="Courier"/>
              </a:rPr>
              <a:t>## 43       setosa_43</a:t>
            </a:r>
            <a:br/>
            <a:r>
              <a:rPr i="1">
                <a:solidFill>
                  <a:srgbClr val="5E5E5E"/>
                </a:solidFill>
                <a:latin typeface="Courier"/>
              </a:rPr>
              <a:t>## 44       setosa_44</a:t>
            </a:r>
            <a:br/>
            <a:r>
              <a:rPr i="1">
                <a:solidFill>
                  <a:srgbClr val="5E5E5E"/>
                </a:solidFill>
                <a:latin typeface="Courier"/>
              </a:rPr>
              <a:t>## 45       setosa_45</a:t>
            </a:r>
            <a:br/>
            <a:r>
              <a:rPr i="1">
                <a:solidFill>
                  <a:srgbClr val="5E5E5E"/>
                </a:solidFill>
                <a:latin typeface="Courier"/>
              </a:rPr>
              <a:t>## 46       setosa_46</a:t>
            </a:r>
            <a:br/>
            <a:r>
              <a:rPr i="1">
                <a:solidFill>
                  <a:srgbClr val="5E5E5E"/>
                </a:solidFill>
                <a:latin typeface="Courier"/>
              </a:rPr>
              <a:t>## 47       setosa_47</a:t>
            </a:r>
            <a:br/>
            <a:r>
              <a:rPr i="1">
                <a:solidFill>
                  <a:srgbClr val="5E5E5E"/>
                </a:solidFill>
                <a:latin typeface="Courier"/>
              </a:rPr>
              <a:t>## 48       setosa_48</a:t>
            </a:r>
            <a:br/>
            <a:r>
              <a:rPr i="1">
                <a:solidFill>
                  <a:srgbClr val="5E5E5E"/>
                </a:solidFill>
                <a:latin typeface="Courier"/>
              </a:rPr>
              <a:t>## 49       setosa_49</a:t>
            </a:r>
            <a:br/>
            <a:r>
              <a:rPr i="1">
                <a:solidFill>
                  <a:srgbClr val="5E5E5E"/>
                </a:solidFill>
                <a:latin typeface="Courier"/>
              </a:rPr>
              <a:t>## 50       setosa_50</a:t>
            </a:r>
            <a:br/>
            <a:r>
              <a:rPr i="1">
                <a:solidFill>
                  <a:srgbClr val="5E5E5E"/>
                </a:solidFill>
                <a:latin typeface="Courier"/>
              </a:rPr>
              <a:t>## 51   versicolor_51</a:t>
            </a:r>
            <a:br/>
            <a:r>
              <a:rPr i="1">
                <a:solidFill>
                  <a:srgbClr val="5E5E5E"/>
                </a:solidFill>
                <a:latin typeface="Courier"/>
              </a:rPr>
              <a:t>## 52   versicolor_52</a:t>
            </a:r>
            <a:br/>
            <a:r>
              <a:rPr i="1">
                <a:solidFill>
                  <a:srgbClr val="5E5E5E"/>
                </a:solidFill>
                <a:latin typeface="Courier"/>
              </a:rPr>
              <a:t>## 53   versicolor_53</a:t>
            </a:r>
            <a:br/>
            <a:r>
              <a:rPr i="1">
                <a:solidFill>
                  <a:srgbClr val="5E5E5E"/>
                </a:solidFill>
                <a:latin typeface="Courier"/>
              </a:rPr>
              <a:t>## 54   versicolor_54</a:t>
            </a:r>
            <a:br/>
            <a:r>
              <a:rPr i="1">
                <a:solidFill>
                  <a:srgbClr val="5E5E5E"/>
                </a:solidFill>
                <a:latin typeface="Courier"/>
              </a:rPr>
              <a:t>## 55   versicolor_55</a:t>
            </a:r>
            <a:br/>
            <a:r>
              <a:rPr i="1">
                <a:solidFill>
                  <a:srgbClr val="5E5E5E"/>
                </a:solidFill>
                <a:latin typeface="Courier"/>
              </a:rPr>
              <a:t>## 56   versicolor_56</a:t>
            </a:r>
            <a:br/>
            <a:r>
              <a:rPr i="1">
                <a:solidFill>
                  <a:srgbClr val="5E5E5E"/>
                </a:solidFill>
                <a:latin typeface="Courier"/>
              </a:rPr>
              <a:t>## 57   versicolor_57</a:t>
            </a:r>
            <a:br/>
            <a:r>
              <a:rPr i="1">
                <a:solidFill>
                  <a:srgbClr val="5E5E5E"/>
                </a:solidFill>
                <a:latin typeface="Courier"/>
              </a:rPr>
              <a:t>## 58   versicolor_58</a:t>
            </a:r>
            <a:br/>
            <a:r>
              <a:rPr i="1">
                <a:solidFill>
                  <a:srgbClr val="5E5E5E"/>
                </a:solidFill>
                <a:latin typeface="Courier"/>
              </a:rPr>
              <a:t>## 59   versicolor_59</a:t>
            </a:r>
            <a:br/>
            <a:r>
              <a:rPr i="1">
                <a:solidFill>
                  <a:srgbClr val="5E5E5E"/>
                </a:solidFill>
                <a:latin typeface="Courier"/>
              </a:rPr>
              <a:t>## 60   versicolor_60</a:t>
            </a:r>
            <a:br/>
            <a:r>
              <a:rPr i="1">
                <a:solidFill>
                  <a:srgbClr val="5E5E5E"/>
                </a:solidFill>
                <a:latin typeface="Courier"/>
              </a:rPr>
              <a:t>## 61   versicolor_61</a:t>
            </a:r>
            <a:br/>
            <a:r>
              <a:rPr i="1">
                <a:solidFill>
                  <a:srgbClr val="5E5E5E"/>
                </a:solidFill>
                <a:latin typeface="Courier"/>
              </a:rPr>
              <a:t>## 62   versicolor_62</a:t>
            </a:r>
            <a:br/>
            <a:r>
              <a:rPr i="1">
                <a:solidFill>
                  <a:srgbClr val="5E5E5E"/>
                </a:solidFill>
                <a:latin typeface="Courier"/>
              </a:rPr>
              <a:t>## 63   versicolor_63</a:t>
            </a:r>
            <a:br/>
            <a:r>
              <a:rPr i="1">
                <a:solidFill>
                  <a:srgbClr val="5E5E5E"/>
                </a:solidFill>
                <a:latin typeface="Courier"/>
              </a:rPr>
              <a:t>## 64   versicolor_64</a:t>
            </a:r>
            <a:br/>
            <a:r>
              <a:rPr i="1">
                <a:solidFill>
                  <a:srgbClr val="5E5E5E"/>
                </a:solidFill>
                <a:latin typeface="Courier"/>
              </a:rPr>
              <a:t>## 65   versicolor_65</a:t>
            </a:r>
            <a:br/>
            <a:r>
              <a:rPr i="1">
                <a:solidFill>
                  <a:srgbClr val="5E5E5E"/>
                </a:solidFill>
                <a:latin typeface="Courier"/>
              </a:rPr>
              <a:t>## 66   versicolor_66</a:t>
            </a:r>
            <a:br/>
            <a:r>
              <a:rPr i="1">
                <a:solidFill>
                  <a:srgbClr val="5E5E5E"/>
                </a:solidFill>
                <a:latin typeface="Courier"/>
              </a:rPr>
              <a:t>## 67   versicolor_67</a:t>
            </a:r>
            <a:br/>
            <a:r>
              <a:rPr i="1">
                <a:solidFill>
                  <a:srgbClr val="5E5E5E"/>
                </a:solidFill>
                <a:latin typeface="Courier"/>
              </a:rPr>
              <a:t>## 68   versicolor_68</a:t>
            </a:r>
            <a:br/>
            <a:r>
              <a:rPr i="1">
                <a:solidFill>
                  <a:srgbClr val="5E5E5E"/>
                </a:solidFill>
                <a:latin typeface="Courier"/>
              </a:rPr>
              <a:t>## 69   versicolor_69</a:t>
            </a:r>
            <a:br/>
            <a:r>
              <a:rPr i="1">
                <a:solidFill>
                  <a:srgbClr val="5E5E5E"/>
                </a:solidFill>
                <a:latin typeface="Courier"/>
              </a:rPr>
              <a:t>## 70   versicolor_70</a:t>
            </a:r>
            <a:br/>
            <a:r>
              <a:rPr i="1">
                <a:solidFill>
                  <a:srgbClr val="5E5E5E"/>
                </a:solidFill>
                <a:latin typeface="Courier"/>
              </a:rPr>
              <a:t>## 71   versicolor_71</a:t>
            </a:r>
            <a:br/>
            <a:r>
              <a:rPr i="1">
                <a:solidFill>
                  <a:srgbClr val="5E5E5E"/>
                </a:solidFill>
                <a:latin typeface="Courier"/>
              </a:rPr>
              <a:t>## 72   versicolor_72</a:t>
            </a:r>
            <a:br/>
            <a:r>
              <a:rPr i="1">
                <a:solidFill>
                  <a:srgbClr val="5E5E5E"/>
                </a:solidFill>
                <a:latin typeface="Courier"/>
              </a:rPr>
              <a:t>## 73   versicolor_73</a:t>
            </a:r>
            <a:br/>
            <a:r>
              <a:rPr i="1">
                <a:solidFill>
                  <a:srgbClr val="5E5E5E"/>
                </a:solidFill>
                <a:latin typeface="Courier"/>
              </a:rPr>
              <a:t>## 74   versicolor_74</a:t>
            </a:r>
            <a:br/>
            <a:r>
              <a:rPr i="1">
                <a:solidFill>
                  <a:srgbClr val="5E5E5E"/>
                </a:solidFill>
                <a:latin typeface="Courier"/>
              </a:rPr>
              <a:t>## 75   versicolor_75</a:t>
            </a:r>
            <a:br/>
            <a:r>
              <a:rPr i="1">
                <a:solidFill>
                  <a:srgbClr val="5E5E5E"/>
                </a:solidFill>
                <a:latin typeface="Courier"/>
              </a:rPr>
              <a:t>## 76   versicolor_76</a:t>
            </a:r>
            <a:br/>
            <a:r>
              <a:rPr i="1">
                <a:solidFill>
                  <a:srgbClr val="5E5E5E"/>
                </a:solidFill>
                <a:latin typeface="Courier"/>
              </a:rPr>
              <a:t>## 77   versicolor_77</a:t>
            </a:r>
            <a:br/>
            <a:r>
              <a:rPr i="1">
                <a:solidFill>
                  <a:srgbClr val="5E5E5E"/>
                </a:solidFill>
                <a:latin typeface="Courier"/>
              </a:rPr>
              <a:t>## 78   versicolor_78</a:t>
            </a:r>
            <a:br/>
            <a:r>
              <a:rPr i="1">
                <a:solidFill>
                  <a:srgbClr val="5E5E5E"/>
                </a:solidFill>
                <a:latin typeface="Courier"/>
              </a:rPr>
              <a:t>## 79   versicolor_79</a:t>
            </a:r>
            <a:br/>
            <a:r>
              <a:rPr i="1">
                <a:solidFill>
                  <a:srgbClr val="5E5E5E"/>
                </a:solidFill>
                <a:latin typeface="Courier"/>
              </a:rPr>
              <a:t>## 80   versicolor_80</a:t>
            </a:r>
            <a:br/>
            <a:r>
              <a:rPr i="1">
                <a:solidFill>
                  <a:srgbClr val="5E5E5E"/>
                </a:solidFill>
                <a:latin typeface="Courier"/>
              </a:rPr>
              <a:t>## 81   versicolor_81</a:t>
            </a:r>
            <a:br/>
            <a:r>
              <a:rPr i="1">
                <a:solidFill>
                  <a:srgbClr val="5E5E5E"/>
                </a:solidFill>
                <a:latin typeface="Courier"/>
              </a:rPr>
              <a:t>## 82   versicolor_82</a:t>
            </a:r>
            <a:br/>
            <a:r>
              <a:rPr i="1">
                <a:solidFill>
                  <a:srgbClr val="5E5E5E"/>
                </a:solidFill>
                <a:latin typeface="Courier"/>
              </a:rPr>
              <a:t>## 83   versicolor_83</a:t>
            </a:r>
            <a:br/>
            <a:r>
              <a:rPr i="1">
                <a:solidFill>
                  <a:srgbClr val="5E5E5E"/>
                </a:solidFill>
                <a:latin typeface="Courier"/>
              </a:rPr>
              <a:t>## 84   versicolor_84</a:t>
            </a:r>
            <a:br/>
            <a:r>
              <a:rPr i="1">
                <a:solidFill>
                  <a:srgbClr val="5E5E5E"/>
                </a:solidFill>
                <a:latin typeface="Courier"/>
              </a:rPr>
              <a:t>## 85   versicolor_85</a:t>
            </a:r>
            <a:br/>
            <a:r>
              <a:rPr i="1">
                <a:solidFill>
                  <a:srgbClr val="5E5E5E"/>
                </a:solidFill>
                <a:latin typeface="Courier"/>
              </a:rPr>
              <a:t>## 86   versicolor_86</a:t>
            </a:r>
            <a:br/>
            <a:r>
              <a:rPr i="1">
                <a:solidFill>
                  <a:srgbClr val="5E5E5E"/>
                </a:solidFill>
                <a:latin typeface="Courier"/>
              </a:rPr>
              <a:t>## 87   versicolor_87</a:t>
            </a:r>
            <a:br/>
            <a:r>
              <a:rPr i="1">
                <a:solidFill>
                  <a:srgbClr val="5E5E5E"/>
                </a:solidFill>
                <a:latin typeface="Courier"/>
              </a:rPr>
              <a:t>## 88   versicolor_88</a:t>
            </a:r>
            <a:br/>
            <a:r>
              <a:rPr i="1">
                <a:solidFill>
                  <a:srgbClr val="5E5E5E"/>
                </a:solidFill>
                <a:latin typeface="Courier"/>
              </a:rPr>
              <a:t>## 89   versicolor_89</a:t>
            </a:r>
            <a:br/>
            <a:r>
              <a:rPr i="1">
                <a:solidFill>
                  <a:srgbClr val="5E5E5E"/>
                </a:solidFill>
                <a:latin typeface="Courier"/>
              </a:rPr>
              <a:t>## 90   versicolor_90</a:t>
            </a:r>
            <a:br/>
            <a:r>
              <a:rPr i="1">
                <a:solidFill>
                  <a:srgbClr val="5E5E5E"/>
                </a:solidFill>
                <a:latin typeface="Courier"/>
              </a:rPr>
              <a:t>## 91   versicolor_91</a:t>
            </a:r>
            <a:br/>
            <a:r>
              <a:rPr i="1">
                <a:solidFill>
                  <a:srgbClr val="5E5E5E"/>
                </a:solidFill>
                <a:latin typeface="Courier"/>
              </a:rPr>
              <a:t>## 92   versicolor_92</a:t>
            </a:r>
            <a:br/>
            <a:r>
              <a:rPr i="1">
                <a:solidFill>
                  <a:srgbClr val="5E5E5E"/>
                </a:solidFill>
                <a:latin typeface="Courier"/>
              </a:rPr>
              <a:t>## 93   versicolor_93</a:t>
            </a:r>
            <a:br/>
            <a:r>
              <a:rPr i="1">
                <a:solidFill>
                  <a:srgbClr val="5E5E5E"/>
                </a:solidFill>
                <a:latin typeface="Courier"/>
              </a:rPr>
              <a:t>## 94   versicolor_94</a:t>
            </a:r>
            <a:br/>
            <a:r>
              <a:rPr i="1">
                <a:solidFill>
                  <a:srgbClr val="5E5E5E"/>
                </a:solidFill>
                <a:latin typeface="Courier"/>
              </a:rPr>
              <a:t>## 95   versicolor_95</a:t>
            </a:r>
            <a:br/>
            <a:r>
              <a:rPr i="1">
                <a:solidFill>
                  <a:srgbClr val="5E5E5E"/>
                </a:solidFill>
                <a:latin typeface="Courier"/>
              </a:rPr>
              <a:t>## 96   versicolor_96</a:t>
            </a:r>
            <a:br/>
            <a:r>
              <a:rPr i="1">
                <a:solidFill>
                  <a:srgbClr val="5E5E5E"/>
                </a:solidFill>
                <a:latin typeface="Courier"/>
              </a:rPr>
              <a:t>## 97   versicolor_97</a:t>
            </a:r>
            <a:br/>
            <a:r>
              <a:rPr i="1">
                <a:solidFill>
                  <a:srgbClr val="5E5E5E"/>
                </a:solidFill>
                <a:latin typeface="Courier"/>
              </a:rPr>
              <a:t>## 98   versicolor_98</a:t>
            </a:r>
            <a:br/>
            <a:r>
              <a:rPr i="1">
                <a:solidFill>
                  <a:srgbClr val="5E5E5E"/>
                </a:solidFill>
                <a:latin typeface="Courier"/>
              </a:rPr>
              <a:t>## 99   versicolor_99</a:t>
            </a:r>
            <a:br/>
            <a:r>
              <a:rPr i="1">
                <a:solidFill>
                  <a:srgbClr val="5E5E5E"/>
                </a:solidFill>
                <a:latin typeface="Courier"/>
              </a:rPr>
              <a:t>## 100 versicolor_100</a:t>
            </a:r>
            <a:br/>
            <a:r>
              <a:rPr i="1">
                <a:solidFill>
                  <a:srgbClr val="5E5E5E"/>
                </a:solidFill>
                <a:latin typeface="Courier"/>
              </a:rPr>
              <a:t>## 101  virginica_101</a:t>
            </a:r>
            <a:br/>
            <a:r>
              <a:rPr i="1">
                <a:solidFill>
                  <a:srgbClr val="5E5E5E"/>
                </a:solidFill>
                <a:latin typeface="Courier"/>
              </a:rPr>
              <a:t>## 102  virginica_102</a:t>
            </a:r>
            <a:br/>
            <a:r>
              <a:rPr i="1">
                <a:solidFill>
                  <a:srgbClr val="5E5E5E"/>
                </a:solidFill>
                <a:latin typeface="Courier"/>
              </a:rPr>
              <a:t>## 103  virginica_103</a:t>
            </a:r>
            <a:br/>
            <a:r>
              <a:rPr i="1">
                <a:solidFill>
                  <a:srgbClr val="5E5E5E"/>
                </a:solidFill>
                <a:latin typeface="Courier"/>
              </a:rPr>
              <a:t>## 104  virginica_104</a:t>
            </a:r>
            <a:br/>
            <a:r>
              <a:rPr i="1">
                <a:solidFill>
                  <a:srgbClr val="5E5E5E"/>
                </a:solidFill>
                <a:latin typeface="Courier"/>
              </a:rPr>
              <a:t>## 105  virginica_105</a:t>
            </a:r>
            <a:br/>
            <a:r>
              <a:rPr i="1">
                <a:solidFill>
                  <a:srgbClr val="5E5E5E"/>
                </a:solidFill>
                <a:latin typeface="Courier"/>
              </a:rPr>
              <a:t>## 106  virginica_106</a:t>
            </a:r>
            <a:br/>
            <a:r>
              <a:rPr i="1">
                <a:solidFill>
                  <a:srgbClr val="5E5E5E"/>
                </a:solidFill>
                <a:latin typeface="Courier"/>
              </a:rPr>
              <a:t>## 107  virginica_107</a:t>
            </a:r>
            <a:br/>
            <a:r>
              <a:rPr i="1">
                <a:solidFill>
                  <a:srgbClr val="5E5E5E"/>
                </a:solidFill>
                <a:latin typeface="Courier"/>
              </a:rPr>
              <a:t>## 108  virginica_108</a:t>
            </a:r>
            <a:br/>
            <a:r>
              <a:rPr i="1">
                <a:solidFill>
                  <a:srgbClr val="5E5E5E"/>
                </a:solidFill>
                <a:latin typeface="Courier"/>
              </a:rPr>
              <a:t>## 109  virginica_109</a:t>
            </a:r>
            <a:br/>
            <a:r>
              <a:rPr i="1">
                <a:solidFill>
                  <a:srgbClr val="5E5E5E"/>
                </a:solidFill>
                <a:latin typeface="Courier"/>
              </a:rPr>
              <a:t>## 110  virginica_110</a:t>
            </a:r>
            <a:br/>
            <a:r>
              <a:rPr i="1">
                <a:solidFill>
                  <a:srgbClr val="5E5E5E"/>
                </a:solidFill>
                <a:latin typeface="Courier"/>
              </a:rPr>
              <a:t>## 111  virginica_111</a:t>
            </a:r>
            <a:br/>
            <a:r>
              <a:rPr i="1">
                <a:solidFill>
                  <a:srgbClr val="5E5E5E"/>
                </a:solidFill>
                <a:latin typeface="Courier"/>
              </a:rPr>
              <a:t>## 112  virginica_112</a:t>
            </a:r>
            <a:br/>
            <a:r>
              <a:rPr i="1">
                <a:solidFill>
                  <a:srgbClr val="5E5E5E"/>
                </a:solidFill>
                <a:latin typeface="Courier"/>
              </a:rPr>
              <a:t>## 113  virginica_113</a:t>
            </a:r>
            <a:br/>
            <a:r>
              <a:rPr i="1">
                <a:solidFill>
                  <a:srgbClr val="5E5E5E"/>
                </a:solidFill>
                <a:latin typeface="Courier"/>
              </a:rPr>
              <a:t>## 114  virginica_114</a:t>
            </a:r>
            <a:br/>
            <a:r>
              <a:rPr i="1">
                <a:solidFill>
                  <a:srgbClr val="5E5E5E"/>
                </a:solidFill>
                <a:latin typeface="Courier"/>
              </a:rPr>
              <a:t>## 115  virginica_115</a:t>
            </a:r>
            <a:br/>
            <a:r>
              <a:rPr i="1">
                <a:solidFill>
                  <a:srgbClr val="5E5E5E"/>
                </a:solidFill>
                <a:latin typeface="Courier"/>
              </a:rPr>
              <a:t>## 116  virginica_116</a:t>
            </a:r>
            <a:br/>
            <a:r>
              <a:rPr i="1">
                <a:solidFill>
                  <a:srgbClr val="5E5E5E"/>
                </a:solidFill>
                <a:latin typeface="Courier"/>
              </a:rPr>
              <a:t>## 117  virginica_117</a:t>
            </a:r>
            <a:br/>
            <a:r>
              <a:rPr i="1">
                <a:solidFill>
                  <a:srgbClr val="5E5E5E"/>
                </a:solidFill>
                <a:latin typeface="Courier"/>
              </a:rPr>
              <a:t>## 118  virginica_118</a:t>
            </a:r>
            <a:br/>
            <a:r>
              <a:rPr i="1">
                <a:solidFill>
                  <a:srgbClr val="5E5E5E"/>
                </a:solidFill>
                <a:latin typeface="Courier"/>
              </a:rPr>
              <a:t>## 119  virginica_119</a:t>
            </a:r>
            <a:br/>
            <a:r>
              <a:rPr i="1">
                <a:solidFill>
                  <a:srgbClr val="5E5E5E"/>
                </a:solidFill>
                <a:latin typeface="Courier"/>
              </a:rPr>
              <a:t>## 120  virginica_120</a:t>
            </a:r>
            <a:br/>
            <a:r>
              <a:rPr i="1">
                <a:solidFill>
                  <a:srgbClr val="5E5E5E"/>
                </a:solidFill>
                <a:latin typeface="Courier"/>
              </a:rPr>
              <a:t>## 121  virginica_121</a:t>
            </a:r>
            <a:br/>
            <a:r>
              <a:rPr i="1">
                <a:solidFill>
                  <a:srgbClr val="5E5E5E"/>
                </a:solidFill>
                <a:latin typeface="Courier"/>
              </a:rPr>
              <a:t>## 122  virginica_122</a:t>
            </a:r>
            <a:br/>
            <a:r>
              <a:rPr i="1">
                <a:solidFill>
                  <a:srgbClr val="5E5E5E"/>
                </a:solidFill>
                <a:latin typeface="Courier"/>
              </a:rPr>
              <a:t>## 123  virginica_123</a:t>
            </a:r>
            <a:br/>
            <a:r>
              <a:rPr i="1">
                <a:solidFill>
                  <a:srgbClr val="5E5E5E"/>
                </a:solidFill>
                <a:latin typeface="Courier"/>
              </a:rPr>
              <a:t>## 124  virginica_124</a:t>
            </a:r>
            <a:br/>
            <a:r>
              <a:rPr i="1">
                <a:solidFill>
                  <a:srgbClr val="5E5E5E"/>
                </a:solidFill>
                <a:latin typeface="Courier"/>
              </a:rPr>
              <a:t>## 125  virginica_125</a:t>
            </a:r>
            <a:br/>
            <a:r>
              <a:rPr i="1">
                <a:solidFill>
                  <a:srgbClr val="5E5E5E"/>
                </a:solidFill>
                <a:latin typeface="Courier"/>
              </a:rPr>
              <a:t>## 126  virginica_126</a:t>
            </a:r>
            <a:br/>
            <a:r>
              <a:rPr i="1">
                <a:solidFill>
                  <a:srgbClr val="5E5E5E"/>
                </a:solidFill>
                <a:latin typeface="Courier"/>
              </a:rPr>
              <a:t>## 127  virginica_127</a:t>
            </a:r>
            <a:br/>
            <a:r>
              <a:rPr i="1">
                <a:solidFill>
                  <a:srgbClr val="5E5E5E"/>
                </a:solidFill>
                <a:latin typeface="Courier"/>
              </a:rPr>
              <a:t>## 128  virginica_128</a:t>
            </a:r>
            <a:br/>
            <a:r>
              <a:rPr i="1">
                <a:solidFill>
                  <a:srgbClr val="5E5E5E"/>
                </a:solidFill>
                <a:latin typeface="Courier"/>
              </a:rPr>
              <a:t>## 129  virginica_129</a:t>
            </a:r>
            <a:br/>
            <a:r>
              <a:rPr i="1">
                <a:solidFill>
                  <a:srgbClr val="5E5E5E"/>
                </a:solidFill>
                <a:latin typeface="Courier"/>
              </a:rPr>
              <a:t>## 130  virginica_130</a:t>
            </a:r>
            <a:br/>
            <a:r>
              <a:rPr i="1">
                <a:solidFill>
                  <a:srgbClr val="5E5E5E"/>
                </a:solidFill>
                <a:latin typeface="Courier"/>
              </a:rPr>
              <a:t>## 131  virginica_131</a:t>
            </a:r>
            <a:br/>
            <a:r>
              <a:rPr i="1">
                <a:solidFill>
                  <a:srgbClr val="5E5E5E"/>
                </a:solidFill>
                <a:latin typeface="Courier"/>
              </a:rPr>
              <a:t>## 132  virginica_132</a:t>
            </a:r>
            <a:br/>
            <a:r>
              <a:rPr i="1">
                <a:solidFill>
                  <a:srgbClr val="5E5E5E"/>
                </a:solidFill>
                <a:latin typeface="Courier"/>
              </a:rPr>
              <a:t>## 133  virginica_133</a:t>
            </a:r>
            <a:br/>
            <a:r>
              <a:rPr i="1">
                <a:solidFill>
                  <a:srgbClr val="5E5E5E"/>
                </a:solidFill>
                <a:latin typeface="Courier"/>
              </a:rPr>
              <a:t>## 134  virginica_134</a:t>
            </a:r>
            <a:br/>
            <a:r>
              <a:rPr i="1">
                <a:solidFill>
                  <a:srgbClr val="5E5E5E"/>
                </a:solidFill>
                <a:latin typeface="Courier"/>
              </a:rPr>
              <a:t>## 135  virginica_135</a:t>
            </a:r>
            <a:br/>
            <a:r>
              <a:rPr i="1">
                <a:solidFill>
                  <a:srgbClr val="5E5E5E"/>
                </a:solidFill>
                <a:latin typeface="Courier"/>
              </a:rPr>
              <a:t>## 136  virginica_136</a:t>
            </a:r>
            <a:br/>
            <a:r>
              <a:rPr i="1">
                <a:solidFill>
                  <a:srgbClr val="5E5E5E"/>
                </a:solidFill>
                <a:latin typeface="Courier"/>
              </a:rPr>
              <a:t>## 137  virginica_137</a:t>
            </a:r>
            <a:br/>
            <a:r>
              <a:rPr i="1">
                <a:solidFill>
                  <a:srgbClr val="5E5E5E"/>
                </a:solidFill>
                <a:latin typeface="Courier"/>
              </a:rPr>
              <a:t>## 138  virginica_138</a:t>
            </a:r>
            <a:br/>
            <a:r>
              <a:rPr i="1">
                <a:solidFill>
                  <a:srgbClr val="5E5E5E"/>
                </a:solidFill>
                <a:latin typeface="Courier"/>
              </a:rPr>
              <a:t>## 139  virginica_139</a:t>
            </a:r>
            <a:br/>
            <a:r>
              <a:rPr i="1">
                <a:solidFill>
                  <a:srgbClr val="5E5E5E"/>
                </a:solidFill>
                <a:latin typeface="Courier"/>
              </a:rPr>
              <a:t>## 140  virginica_140</a:t>
            </a:r>
            <a:br/>
            <a:r>
              <a:rPr i="1">
                <a:solidFill>
                  <a:srgbClr val="5E5E5E"/>
                </a:solidFill>
                <a:latin typeface="Courier"/>
              </a:rPr>
              <a:t>## 141  virginica_141</a:t>
            </a:r>
            <a:br/>
            <a:r>
              <a:rPr i="1">
                <a:solidFill>
                  <a:srgbClr val="5E5E5E"/>
                </a:solidFill>
                <a:latin typeface="Courier"/>
              </a:rPr>
              <a:t>## 142  virginica_142</a:t>
            </a:r>
            <a:br/>
            <a:r>
              <a:rPr i="1">
                <a:solidFill>
                  <a:srgbClr val="5E5E5E"/>
                </a:solidFill>
                <a:latin typeface="Courier"/>
              </a:rPr>
              <a:t>## 143  virginica_143</a:t>
            </a:r>
            <a:br/>
            <a:r>
              <a:rPr i="1">
                <a:solidFill>
                  <a:srgbClr val="5E5E5E"/>
                </a:solidFill>
                <a:latin typeface="Courier"/>
              </a:rPr>
              <a:t>## 144  virginica_144</a:t>
            </a:r>
            <a:br/>
            <a:r>
              <a:rPr i="1">
                <a:solidFill>
                  <a:srgbClr val="5E5E5E"/>
                </a:solidFill>
                <a:latin typeface="Courier"/>
              </a:rPr>
              <a:t>## 145  virginica_145</a:t>
            </a:r>
            <a:br/>
            <a:r>
              <a:rPr i="1">
                <a:solidFill>
                  <a:srgbClr val="5E5E5E"/>
                </a:solidFill>
                <a:latin typeface="Courier"/>
              </a:rPr>
              <a:t>## 146  virginica_146</a:t>
            </a:r>
            <a:br/>
            <a:r>
              <a:rPr i="1">
                <a:solidFill>
                  <a:srgbClr val="5E5E5E"/>
                </a:solidFill>
                <a:latin typeface="Courier"/>
              </a:rPr>
              <a:t>## 147  virginica_147</a:t>
            </a:r>
            <a:br/>
            <a:r>
              <a:rPr i="1">
                <a:solidFill>
                  <a:srgbClr val="5E5E5E"/>
                </a:solidFill>
                <a:latin typeface="Courier"/>
              </a:rPr>
              <a:t>## 148  virginica_148</a:t>
            </a:r>
            <a:br/>
            <a:r>
              <a:rPr i="1">
                <a:solidFill>
                  <a:srgbClr val="5E5E5E"/>
                </a:solidFill>
                <a:latin typeface="Courier"/>
              </a:rPr>
              <a:t>## 149  virginica_149</a:t>
            </a:r>
            <a:br/>
            <a:r>
              <a:rPr i="1">
                <a:solidFill>
                  <a:srgbClr val="5E5E5E"/>
                </a:solidFill>
                <a:latin typeface="Courier"/>
              </a:rPr>
              <a:t>## 150  virginica_150</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Step 1: Explore the Iris Dataset</a:t>
            </a:r>
          </a:p>
        </p:txBody>
      </p:sp>
      <p:sp>
        <p:nvSpPr>
          <p:cNvPr id="3" name="Text Placeholder 2"/>
          <p:cNvSpPr>
            <a:spLocks noGrp="1"/>
          </p:cNvSpPr>
          <p:nvPr>
            <p:ph idx="1" type="body"/>
          </p:nvPr>
        </p:nvSpPr>
        <p:spPr/>
        <p:txBody>
          <a:bodyPr/>
          <a:lstStyle/>
          <a:p>
            <a:pPr lvl="0" indent="0" marL="0">
              <a:buNone/>
            </a:pPr>
            <a:r>
              <a:rPr/>
              <a:t>As in every case you should be looking at the data first - every time…</a:t>
            </a:r>
          </a:p>
          <a:p>
            <a:pPr lvl="0" indent="0" marL="0">
              <a:buNone/>
            </a:pPr>
            <a:r>
              <a:rPr/>
              <a:t>Right is the data on iris from a long dataframe</a:t>
            </a:r>
          </a:p>
        </p:txBody>
      </p:sp>
      <p:sp>
        <p:nvSpPr>
          <p:cNvPr id="5" name="Text Placeholder 4"/>
          <p:cNvSpPr>
            <a:spLocks noGrp="1"/>
          </p:cNvSpPr>
          <p:nvPr>
            <p:ph idx="3" sz="quarter" type="body"/>
          </p:nvPr>
        </p:nvSpPr>
        <p:spPr/>
        <p:txBody>
          <a:bodyPr/>
          <a:lstStyle/>
          <a:p>
            <a:pPr lvl="0" indent="0">
              <a:buNone/>
            </a:pPr>
            <a:r>
              <a:rPr>
                <a:solidFill>
                  <a:srgbClr val="003B4F"/>
                </a:solidFill>
                <a:latin typeface="Courier"/>
              </a:rPr>
              <a:t>overview_plot &lt;- iris_long_df </a:t>
            </a:r>
            <a:r>
              <a:rPr>
                <a:solidFill>
                  <a:srgbClr val="5E5E5E"/>
                </a:solidFill>
                <a:latin typeface="Courier"/>
              </a:rPr>
              <a:t>%&gt;%</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(species, values, </a:t>
            </a:r>
            <a:r>
              <a:rPr>
                <a:solidFill>
                  <a:srgbClr val="657422"/>
                </a:solidFill>
                <a:latin typeface="Courier"/>
              </a:rPr>
              <a:t>color=</a:t>
            </a:r>
            <a:r>
              <a:rPr>
                <a:solidFill>
                  <a:srgbClr val="003B4F"/>
                </a:solidFill>
                <a:latin typeface="Courier"/>
              </a:rPr>
              <a:t>species)) </a:t>
            </a:r>
            <a:r>
              <a:rPr>
                <a:solidFill>
                  <a:srgbClr val="5E5E5E"/>
                </a:solidFill>
                <a:latin typeface="Courier"/>
              </a:rPr>
              <a:t>+</a:t>
            </a:r>
            <a:r>
              <a:rPr>
                <a:solidFill>
                  <a:srgbClr val="003B4F"/>
                </a:solidFill>
                <a:latin typeface="Courier"/>
              </a:rPr>
              <a:t> </a:t>
            </a:r>
            <a:br/>
            <a:r>
              <a:rPr>
                <a:solidFill>
                  <a:srgbClr val="003B4F"/>
                </a:solidFill>
                <a:latin typeface="Courier"/>
              </a:rPr>
              <a:t>  </a:t>
            </a:r>
            <a:r>
              <a:rPr>
                <a:solidFill>
                  <a:srgbClr val="4758AB"/>
                </a:solidFill>
                <a:latin typeface="Courier"/>
              </a:rPr>
              <a:t>geom_boxplot</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facet_wrap</a:t>
            </a:r>
            <a:r>
              <a:rPr>
                <a:solidFill>
                  <a:srgbClr val="003B4F"/>
                </a:solidFill>
                <a:latin typeface="Courier"/>
              </a:rPr>
              <a:t>(</a:t>
            </a:r>
            <a:r>
              <a:rPr>
                <a:solidFill>
                  <a:srgbClr val="5E5E5E"/>
                </a:solidFill>
                <a:latin typeface="Courier"/>
              </a:rPr>
              <a:t>~</a:t>
            </a:r>
            <a:r>
              <a:rPr>
                <a:solidFill>
                  <a:srgbClr val="003B4F"/>
                </a:solidFill>
                <a:latin typeface="Courier"/>
              </a:rPr>
              <a:t>variable, </a:t>
            </a:r>
            <a:r>
              <a:rPr>
                <a:solidFill>
                  <a:srgbClr val="657422"/>
                </a:solidFill>
                <a:latin typeface="Courier"/>
              </a:rPr>
              <a:t>scales =</a:t>
            </a:r>
            <a:r>
              <a:rPr>
                <a:solidFill>
                  <a:srgbClr val="003B4F"/>
                </a:solidFill>
                <a:latin typeface="Courier"/>
              </a:rPr>
              <a:t> </a:t>
            </a:r>
            <a:r>
              <a:rPr>
                <a:solidFill>
                  <a:srgbClr val="20794D"/>
                </a:solidFill>
                <a:latin typeface="Courier"/>
              </a:rPr>
              <a:t>"free"</a:t>
            </a:r>
            <a:r>
              <a:rPr>
                <a:solidFill>
                  <a:srgbClr val="003B4F"/>
                </a:solidFill>
                <a:latin typeface="Courier"/>
              </a:rPr>
              <a:t>)</a:t>
            </a:r>
            <a:br/>
            <a:r>
              <a:rPr>
                <a:solidFill>
                  <a:srgbClr val="003B4F"/>
                </a:solidFill>
                <a:latin typeface="Courier"/>
              </a:rPr>
              <a:t>overview_plot</a:t>
            </a:r>
          </a:p>
        </p:txBody>
      </p:sp>
      <p:pic>
        <p:nvPicPr>
          <p:cNvPr descr="pca_lecture_files/figure-pptx/l17-01-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is PCA? Goals and Overview</a:t>
            </a:r>
          </a:p>
        </p:txBody>
      </p:sp>
      <p:sp>
        <p:nvSpPr>
          <p:cNvPr id="3" name="Content Placeholder 2"/>
          <p:cNvSpPr>
            <a:spLocks noGrp="1"/>
          </p:cNvSpPr>
          <p:nvPr>
            <p:ph idx="1" sz="half"/>
          </p:nvPr>
        </p:nvSpPr>
        <p:spPr/>
        <p:txBody>
          <a:bodyPr/>
          <a:lstStyle/>
          <a:p>
            <a:pPr lvl="0" indent="0" marL="0">
              <a:spcBef>
                <a:spcPts val="3000"/>
              </a:spcBef>
              <a:buNone/>
            </a:pPr>
            <a:r>
              <a:rPr b="1"/>
              <a:t>Principal Component Analysis Goals:</a:t>
            </a:r>
          </a:p>
          <a:p>
            <a:pPr lvl="0"/>
            <a:r>
              <a:rPr b="1"/>
              <a:t>Variable Reduction</a:t>
            </a:r>
            <a:r>
              <a:rPr/>
              <a:t>: Transform many correlated variables into fewer uncorrelated components</a:t>
            </a:r>
          </a:p>
          <a:p>
            <a:pPr lvl="0"/>
            <a:r>
              <a:rPr b="1"/>
              <a:t>Data Exploration</a:t>
            </a:r>
            <a:r>
              <a:rPr/>
              <a:t>: Visualize patterns and relationships in high-dimensional data</a:t>
            </a:r>
          </a:p>
          <a:p>
            <a:pPr lvl="0"/>
            <a:r>
              <a:rPr b="1"/>
              <a:t>Noise Reduction</a:t>
            </a:r>
            <a:r>
              <a:rPr/>
              <a:t>: Focus on the most important sources of variation</a:t>
            </a:r>
          </a:p>
          <a:p>
            <a:pPr lvl="0"/>
            <a:r>
              <a:rPr b="1"/>
              <a:t>Dimension Reduction</a:t>
            </a:r>
            <a:r>
              <a:rPr/>
              <a:t>: Make complex datasets easier to analyze and interpret</a:t>
            </a:r>
          </a:p>
          <a:p>
            <a:pPr lvl="0" indent="0" marL="0">
              <a:buNone/>
            </a:pPr>
            <a:r>
              <a:rPr b="1"/>
              <a:t>Today’s Example</a:t>
            </a:r>
            <a:r>
              <a:rPr/>
              <a:t>: Iris flower measurements - can we reduce 4 measurements to 2-3 components that capture most variation?</a:t>
            </a:r>
          </a:p>
        </p:txBody>
      </p:sp>
      <p:pic>
        <p:nvPicPr>
          <p:cNvPr descr="pca_lecture_files/figure-pptx/correaltions-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High-Dimensional Data Visualization</a:t>
            </a:r>
          </a:p>
        </p:txBody>
      </p:sp>
      <p:sp>
        <p:nvSpPr>
          <p:cNvPr id="3" name="Content Placeholder 2"/>
          <p:cNvSpPr>
            <a:spLocks noGrp="1"/>
          </p:cNvSpPr>
          <p:nvPr>
            <p:ph idx="1" sz="half"/>
          </p:nvPr>
        </p:nvSpPr>
        <p:spPr/>
        <p:txBody>
          <a:bodyPr/>
          <a:lstStyle/>
          <a:p>
            <a:pPr lvl="0" indent="0" marL="0">
              <a:spcBef>
                <a:spcPts val="3000"/>
              </a:spcBef>
              <a:buNone/>
            </a:pPr>
            <a:r>
              <a:rPr b="1"/>
              <a:t>Principal Component Analysis Goals:</a:t>
            </a:r>
          </a:p>
          <a:p>
            <a:pPr lvl="0"/>
            <a:r>
              <a:rPr b="1"/>
              <a:t>Variable Reduction</a:t>
            </a:r>
            <a:r>
              <a:rPr/>
              <a:t>: Transform many correlated variables into fewer uncorrelated components</a:t>
            </a:r>
          </a:p>
          <a:p>
            <a:pPr lvl="0"/>
            <a:r>
              <a:rPr b="1"/>
              <a:t>Data Exploration</a:t>
            </a:r>
            <a:r>
              <a:rPr/>
              <a:t>: Visualize patterns and relationships in high-dimensional data</a:t>
            </a:r>
          </a:p>
          <a:p>
            <a:pPr lvl="0"/>
            <a:r>
              <a:rPr b="1"/>
              <a:t>Noise Reduction</a:t>
            </a:r>
            <a:r>
              <a:rPr/>
              <a:t>: Focus on the most important sources of variation</a:t>
            </a:r>
          </a:p>
          <a:p>
            <a:pPr lvl="0"/>
            <a:r>
              <a:rPr b="1"/>
              <a:t>Dimension Reduction</a:t>
            </a:r>
            <a:r>
              <a:rPr/>
              <a:t>: Make complex datasets easier to analyze and interpret</a:t>
            </a:r>
          </a:p>
          <a:p>
            <a:pPr lvl="0" indent="0" marL="0">
              <a:buNone/>
            </a:pPr>
            <a:r>
              <a:rPr b="1"/>
              <a:t>Today’s Example</a:t>
            </a:r>
            <a:r>
              <a:rPr/>
              <a:t>: Iris flower measurements - can we reduce 4 measurements to fewer components that capture most variation?</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Assumptions and Standardization</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PCA Assumptions - Critical to Check First!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Key Assumptions:</a:t>
            </a:r>
          </a:p>
        </p:txBody>
      </p:sp>
      <p:sp>
        <p:nvSpPr>
          <p:cNvPr id="3" name="Content Placeholder 2"/>
          <p:cNvSpPr>
            <a:spLocks noGrp="1"/>
          </p:cNvSpPr>
          <p:nvPr>
            <p:ph idx="1"/>
          </p:nvPr>
        </p:nvSpPr>
        <p:spPr/>
        <p:txBody>
          <a:bodyPr/>
          <a:lstStyle/>
          <a:p>
            <a:pPr lvl="0" indent="-342900" marL="342900">
              <a:buAutoNum type="arabicPeriod"/>
            </a:pPr>
            <a:r>
              <a:rPr b="1"/>
              <a:t>Linear relationships</a:t>
            </a:r>
            <a:r>
              <a:rPr/>
              <a:t> between variables</a:t>
            </a:r>
          </a:p>
          <a:p>
            <a:pPr lvl="0" indent="-342900" marL="342900">
              <a:buAutoNum type="arabicPeriod"/>
            </a:pPr>
            <a:r>
              <a:rPr b="1"/>
              <a:t>No extreme outliers</a:t>
            </a:r>
            <a:r>
              <a:rPr/>
              <a:t> (can distort results)</a:t>
            </a:r>
          </a:p>
          <a:p>
            <a:pPr lvl="0" indent="-342900" marL="342900">
              <a:buAutoNum type="arabicPeriod"/>
            </a:pPr>
            <a:r>
              <a:rPr b="1"/>
              <a:t>Variables should be correlated</a:t>
            </a:r>
            <a:r>
              <a:rPr/>
              <a:t> (if not, PCA won’t reduce dimensions)</a:t>
            </a:r>
          </a:p>
          <a:p>
            <a:pPr lvl="0" indent="-342900" marL="342900">
              <a:buAutoNum type="arabicPeriod"/>
            </a:pPr>
            <a:r>
              <a:rPr b="1"/>
              <a:t>Adequate sample size</a:t>
            </a:r>
            <a:r>
              <a:rPr/>
              <a:t> (generally n &gt; 50, preferably n &gt; 100)</a:t>
            </a:r>
          </a:p>
          <a:p>
            <a:pPr lvl="0" indent="-342900" marL="342900">
              <a:buAutoNum type="arabicPeriod"/>
            </a:pPr>
            <a:r>
              <a:rPr b="1"/>
              <a:t>No missing data</a:t>
            </a:r>
            <a:r>
              <a:rPr/>
              <a:t> (complete cases only)</a:t>
            </a:r>
          </a:p>
          <a:p>
            <a:pPr lvl="0" indent="-342900" marL="342900">
              <a:buAutoNum type="arabicPeriod"/>
            </a:pPr>
            <a:r>
              <a:rPr b="1"/>
              <a:t>Consider standardization</a:t>
            </a:r>
            <a:r>
              <a:rPr/>
              <a:t> when variables have different scales</a:t>
            </a:r>
          </a:p>
          <a:p>
            <a:pPr lvl="0" indent="0" marL="0">
              <a:buNone/>
            </a:pPr>
            <a:r>
              <a:rPr b="1"/>
              <a:t>Important</a:t>
            </a:r>
            <a:r>
              <a:rPr/>
              <a:t>: PCA works best when original variables are moderately to highly correlated!</a:t>
            </a:r>
          </a:p>
          <a:p>
            <a:pPr lvl="0" indent="0" marL="0">
              <a:buNone/>
            </a:pPr>
            <a:r>
              <a:rPr b="1"/>
              <a:t>Let’s check these assumptions with our iris data…</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lstStyle/>
          <a:p>
            <a:pPr lvl="0" indent="0" marL="0">
              <a:buNone/>
            </a:pPr>
            <a:r>
              <a:rPr/>
              <a:t>Step 2: Check PCA Assumptions - Correlations</a:t>
            </a:r>
          </a:p>
        </p:txBody>
      </p:sp>
      <p:sp>
        <p:nvSpPr>
          <p:cNvPr id="4" name="Text Placeholder 3"/>
          <p:cNvSpPr>
            <a:spLocks noGrp="1"/>
          </p:cNvSpPr>
          <p:nvPr>
            <p:ph idx="2" sz="half" type="body"/>
          </p:nvPr>
        </p:nvSpPr>
        <p:spPr/>
        <p:txBody>
          <a:bodyPr/>
          <a:lstStyle/>
          <a:p>
            <a:pPr lvl="0" indent="0">
              <a:buNone/>
            </a:pPr>
            <a:r>
              <a:rPr>
                <a:latin typeface="Courier"/>
              </a:rPr>
              <a:t>## [1] "Correlation Matrix:"
##              sepal_length sepal_width petal_length petal_width
## sepal_length        1.000      -0.118        0.872       0.818
## sepal_width        -0.118       1.000       -0.428      -0.366
## petal_length        0.872      -0.428        1.000       0.963
## petal_width         0.818      -0.366        0.963       1.000</a:t>
            </a:r>
          </a:p>
        </p:txBody>
      </p:sp>
      <p:pic>
        <p:nvPicPr>
          <p:cNvPr descr="pca_lecture_files/figure-pptx/check_correlations-1.png" id="0" name="Picture 1"/>
          <p:cNvPicPr>
            <a:picLocks noGrp="1" noChangeAspect="1"/>
          </p:cNvPicPr>
          <p:nvPr/>
        </p:nvPicPr>
        <p:blipFill>
          <a:blip r:embed="rId2"/>
          <a:stretch>
            <a:fillRect/>
          </a:stretch>
        </p:blipFill>
        <p:spPr bwMode="auto">
          <a:xfrm>
            <a:off x="4368800" y="952500"/>
            <a:ext cx="3797300" cy="3797300"/>
          </a:xfrm>
          <a:prstGeom prst="rect">
            <a:avLst/>
          </a:prstGeom>
          <a:noFill/>
          <a:ln w="9525">
            <a:noFill/>
            <a:headEnd/>
            <a:tailEnd/>
          </a:ln>
        </p:spPr>
      </p:pic>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2: Check PCA Assumptions - Linearity</a:t>
            </a:r>
          </a:p>
        </p:txBody>
      </p:sp>
      <p:pic>
        <p:nvPicPr>
          <p:cNvPr descr="pca_lecture_files/figure-pptx/check_linearity-1.png" id="0" name="Picture 1"/>
          <p:cNvPicPr>
            <a:picLocks noGrp="1" noChangeAspect="1"/>
          </p:cNvPicPr>
          <p:nvPr/>
        </p:nvPicPr>
        <p:blipFill>
          <a:blip r:embed="rId2"/>
          <a:stretch>
            <a:fillRect/>
          </a:stretch>
        </p:blipFill>
        <p:spPr bwMode="auto">
          <a:xfrm>
            <a:off x="2590800" y="609600"/>
            <a:ext cx="3911600" cy="3911600"/>
          </a:xfrm>
          <a:prstGeom prst="rect">
            <a:avLst/>
          </a:prstGeom>
          <a:noFill/>
          <a:ln w="9525">
            <a:noFill/>
            <a:headEnd/>
            <a:tailEnd/>
          </a:ln>
        </p:spPr>
      </p:pic>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2: Check PCA Assumptions - Outliers</a:t>
            </a:r>
          </a:p>
        </p:txBody>
      </p:sp>
      <p:pic>
        <p:nvPicPr>
          <p:cNvPr descr="pca_lecture_files/figure-pptx/check_outliers-1.png" id="0" name="Picture 1"/>
          <p:cNvPicPr>
            <a:picLocks noGrp="1" noChangeAspect="1"/>
          </p:cNvPicPr>
          <p:nvPr/>
        </p:nvPicPr>
        <p:blipFill>
          <a:blip r:embed="rId2"/>
          <a:stretch>
            <a:fillRect/>
          </a:stretch>
        </p:blipFill>
        <p:spPr bwMode="auto">
          <a:xfrm>
            <a:off x="2590800" y="609600"/>
            <a:ext cx="3911600" cy="3911600"/>
          </a:xfrm>
          <a:prstGeom prst="rect">
            <a:avLst/>
          </a:prstGeom>
          <a:noFill/>
          <a:ln w="9525">
            <a:noFill/>
            <a:headEnd/>
            <a:tailEnd/>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Review: Eigenvectors, Eigenvalues, Components</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3: Standardize the Data</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STANDARDIZATION: Making all variables comparable</a:t>
            </a:r>
          </a:p>
        </p:txBody>
      </p:sp>
      <p:sp>
        <p:nvSpPr>
          <p:cNvPr id="3" name="Content Placeholder 2"/>
          <p:cNvSpPr>
            <a:spLocks noGrp="1"/>
          </p:cNvSpPr>
          <p:nvPr>
            <p:ph idx="1" sz="half"/>
          </p:nvPr>
        </p:nvSpPr>
        <p:spPr/>
        <p:txBody>
          <a:bodyPr/>
          <a:lstStyle/>
          <a:p>
            <a:pPr lvl="0" indent="0" marL="0">
              <a:buNone/>
            </a:pPr>
            <a:r>
              <a:rPr/>
              <a:t>Why standardize?</a:t>
            </a:r>
          </a:p>
          <a:p>
            <a:pPr lvl="0" indent="0" marL="0">
              <a:buNone/>
            </a:pPr>
            <a:r>
              <a:rPr/>
              <a:t>Our measurements have different units and scales:</a:t>
            </a:r>
          </a:p>
          <a:p>
            <a:pPr lvl="0"/>
            <a:r>
              <a:rPr/>
              <a:t>Sepal length: ranges from ~4-8 cm</a:t>
            </a:r>
          </a:p>
          <a:p>
            <a:pPr lvl="0"/>
            <a:r>
              <a:rPr/>
              <a:t>Sepal width: ranges from ~2-4 cm</a:t>
            </a:r>
          </a:p>
          <a:p>
            <a:pPr lvl="0"/>
            <a:r>
              <a:rPr/>
              <a:t>Petal length: ranges from ~1-7 cm</a:t>
            </a:r>
          </a:p>
          <a:p>
            <a:pPr lvl="0"/>
            <a:r>
              <a:rPr/>
              <a:t>Petal width: ranges from ~0.1-2.5 cm</a:t>
            </a:r>
          </a:p>
          <a:p>
            <a:pPr lvl="0" indent="0" marL="0">
              <a:buNone/>
            </a:pPr>
            <a:r>
              <a:rPr/>
              <a:t>Without standardization, PCA would be dominated by variables with larger numbers (like petal length) simply because they have bigger values, not because they’re more important biologically</a:t>
            </a:r>
          </a:p>
          <a:p>
            <a:pPr lvl="0" indent="0" marL="0">
              <a:buNone/>
            </a:pPr>
            <a:r>
              <a:rPr/>
              <a:t>What does standardization do?</a:t>
            </a:r>
          </a:p>
          <a:p>
            <a:pPr lvl="0"/>
            <a:r>
              <a:rPr/>
              <a:t>Converts each variable to have:</a:t>
            </a:r>
          </a:p>
          <a:p>
            <a:pPr lvl="1"/>
            <a:r>
              <a:rPr/>
              <a:t>Mean = 0 (centered at zero)</a:t>
            </a:r>
          </a:p>
          <a:p>
            <a:pPr lvl="1"/>
            <a:r>
              <a:rPr/>
              <a:t>Standard deviation = 1 (same spread)</a:t>
            </a:r>
          </a:p>
          <a:p>
            <a:pPr lvl="1"/>
            <a:r>
              <a:rPr/>
              <a:t>This gives all variables equal weight in the analysis</a:t>
            </a:r>
          </a:p>
          <a:p>
            <a:pPr lvl="0" indent="0" marL="0">
              <a:buNone/>
            </a:pPr>
            <a:r>
              <a:rPr/>
              <a:t>How to interpret standardized values: Example: A sepal length of 5.1 cm might become -0.9 after standardization, meaning it’s 0.9 standard deviations below the average sepal length</a:t>
            </a:r>
          </a:p>
        </p:txBody>
      </p:sp>
      <p:sp>
        <p:nvSpPr>
          <p:cNvPr id="4" name="Content Placeholder 3"/>
          <p:cNvSpPr>
            <a:spLocks noGrp="1"/>
          </p:cNvSpPr>
          <p:nvPr>
            <p:ph idx="2" sz="half"/>
          </p:nvPr>
        </p:nvSpPr>
        <p:spPr/>
        <p:txBody>
          <a:bodyPr/>
          <a:lstStyle/>
          <a:p>
            <a:pPr lvl="0" indent="0">
              <a:buNone/>
            </a:pPr>
            <a:r>
              <a:rPr>
                <a:latin typeface="Courier"/>
              </a:rPr>
              <a:t>## [1] "Means after standardization (should be ~0):"
## sepal_length  sepal_width petal_length  petal_width 
##            0            0            0            0
## [1] "Standard deviations after standardization (should be 1):"
## sepal_length  sepal_width petal_length  petal_width 
##            1            1            1            1</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Running PCA and Eigen-decomposition</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Step 4: Perform PCA - The Mathematics</a:t>
            </a:r>
          </a:p>
        </p:txBody>
      </p:sp>
      <p:sp>
        <p:nvSpPr>
          <p:cNvPr id="3" name="Content Placeholder 2"/>
          <p:cNvSpPr>
            <a:spLocks noGrp="1"/>
          </p:cNvSpPr>
          <p:nvPr>
            <p:ph idx="1" sz="half"/>
          </p:nvPr>
        </p:nvSpPr>
        <p:spPr/>
        <p:txBody>
          <a:bodyPr/>
          <a:lstStyle/>
          <a:p>
            <a:pPr lvl="0" indent="0" marL="0">
              <a:spcBef>
                <a:spcPts val="3000"/>
              </a:spcBef>
              <a:buNone/>
            </a:pPr>
            <a:r>
              <a:rPr b="1"/>
              <a:t>What is PCA doing?</a:t>
            </a:r>
          </a:p>
          <a:p>
            <a:pPr lvl="0" indent="0" marL="0">
              <a:buNone/>
            </a:pPr>
            <a:r>
              <a:rPr/>
              <a:t>Principal Component Analysis finds new variables (called components) that capture the most variation in your data. Think of it as finding the “best viewing angles” to see differences between flowers.</a:t>
            </a:r>
          </a:p>
        </p:txBody>
      </p:sp>
      <p:sp>
        <p:nvSpPr>
          <p:cNvPr id="4" name="Content Placeholder 3"/>
          <p:cNvSpPr>
            <a:spLocks noGrp="1"/>
          </p:cNvSpPr>
          <p:nvPr>
            <p:ph idx="2" sz="half"/>
          </p:nvPr>
        </p:nvSpPr>
        <p:spPr/>
        <p:txBody>
          <a:bodyPr/>
          <a:lstStyle/>
          <a:p>
            <a:pPr lvl="0" indent="0">
              <a:buNone/>
            </a:pPr>
            <a:r>
              <a:rPr>
                <a:solidFill>
                  <a:srgbClr val="5E5E5E"/>
                </a:solidFill>
                <a:latin typeface="Courier"/>
              </a:rPr>
              <a:t># Perform PCA on standardized data</a:t>
            </a:r>
            <a:br/>
            <a:r>
              <a:rPr>
                <a:solidFill>
                  <a:srgbClr val="003B4F"/>
                </a:solidFill>
                <a:latin typeface="Courier"/>
              </a:rPr>
              <a:t>iris_pca &lt;- </a:t>
            </a:r>
            <a:r>
              <a:rPr>
                <a:solidFill>
                  <a:srgbClr val="4758AB"/>
                </a:solidFill>
                <a:latin typeface="Courier"/>
              </a:rPr>
              <a:t>prcomp</a:t>
            </a:r>
            <a:r>
              <a:rPr>
                <a:solidFill>
                  <a:srgbClr val="003B4F"/>
                </a:solidFill>
                <a:latin typeface="Courier"/>
              </a:rPr>
              <a:t>(iris_scaled, </a:t>
            </a:r>
            <a:r>
              <a:rPr>
                <a:solidFill>
                  <a:srgbClr val="657422"/>
                </a:solidFill>
                <a:latin typeface="Courier"/>
              </a:rPr>
              <a:t>center =</a:t>
            </a:r>
            <a:r>
              <a:rPr>
                <a:solidFill>
                  <a:srgbClr val="003B4F"/>
                </a:solidFill>
                <a:latin typeface="Courier"/>
              </a:rPr>
              <a:t> </a:t>
            </a:r>
            <a:r>
              <a:rPr>
                <a:solidFill>
                  <a:srgbClr val="8F5902"/>
                </a:solidFill>
                <a:latin typeface="Courier"/>
              </a:rPr>
              <a:t>FALSE</a:t>
            </a:r>
            <a:r>
              <a:rPr>
                <a:solidFill>
                  <a:srgbClr val="003B4F"/>
                </a:solidFill>
                <a:latin typeface="Courier"/>
              </a:rPr>
              <a:t>, </a:t>
            </a:r>
            <a:r>
              <a:rPr>
                <a:solidFill>
                  <a:srgbClr val="657422"/>
                </a:solidFill>
                <a:latin typeface="Courier"/>
              </a:rPr>
              <a:t>scale. =</a:t>
            </a:r>
            <a:r>
              <a:rPr>
                <a:solidFill>
                  <a:srgbClr val="003B4F"/>
                </a:solidFill>
                <a:latin typeface="Courier"/>
              </a:rPr>
              <a:t> </a:t>
            </a:r>
            <a:r>
              <a:rPr>
                <a:solidFill>
                  <a:srgbClr val="8F5902"/>
                </a:solidFill>
                <a:latin typeface="Courier"/>
              </a:rPr>
              <a:t>FALSE</a:t>
            </a:r>
            <a:r>
              <a:rPr>
                <a:solidFill>
                  <a:srgbClr val="003B4F"/>
                </a:solidFill>
                <a:latin typeface="Courier"/>
              </a:rPr>
              <a:t>)</a:t>
            </a:r>
            <a:br/>
            <a:r>
              <a:rPr>
                <a:solidFill>
                  <a:srgbClr val="5E5E5E"/>
                </a:solidFill>
                <a:latin typeface="Courier"/>
              </a:rPr>
              <a:t># Note: center and scale are FALSE because we already standardized</a:t>
            </a:r>
            <a:br/>
            <a:br/>
            <a:r>
              <a:rPr>
                <a:solidFill>
                  <a:srgbClr val="5E5E5E"/>
                </a:solidFill>
                <a:latin typeface="Courier"/>
              </a:rPr>
              <a:t># Alternative using vegan package</a:t>
            </a:r>
            <a:br/>
            <a:r>
              <a:rPr>
                <a:solidFill>
                  <a:srgbClr val="003B4F"/>
                </a:solidFill>
                <a:latin typeface="Courier"/>
              </a:rPr>
              <a:t>iris_pca_vegan &lt;- </a:t>
            </a:r>
            <a:r>
              <a:rPr>
                <a:solidFill>
                  <a:srgbClr val="4758AB"/>
                </a:solidFill>
                <a:latin typeface="Courier"/>
              </a:rPr>
              <a:t>rda</a:t>
            </a:r>
            <a:r>
              <a:rPr>
                <a:solidFill>
                  <a:srgbClr val="003B4F"/>
                </a:solidFill>
                <a:latin typeface="Courier"/>
              </a:rPr>
              <a:t>(iris_scaled)</a:t>
            </a:r>
            <a:br/>
            <a:br/>
            <a:r>
              <a:rPr>
                <a:solidFill>
                  <a:srgbClr val="5E5E5E"/>
                </a:solidFill>
                <a:latin typeface="Courier"/>
              </a:rPr>
              <a:t># Summary of PCA results</a:t>
            </a:r>
            <a:br/>
            <a:r>
              <a:rPr>
                <a:solidFill>
                  <a:srgbClr val="4758AB"/>
                </a:solidFill>
                <a:latin typeface="Courier"/>
              </a:rPr>
              <a:t>summary</a:t>
            </a:r>
            <a:r>
              <a:rPr>
                <a:solidFill>
                  <a:srgbClr val="003B4F"/>
                </a:solidFill>
                <a:latin typeface="Courier"/>
              </a:rPr>
              <a:t>(iris_pca)</a:t>
            </a:r>
            <a:br/>
            <a:r>
              <a:rPr i="1">
                <a:solidFill>
                  <a:srgbClr val="5E5E5E"/>
                </a:solidFill>
                <a:latin typeface="Courier"/>
              </a:rPr>
              <a:t>## Importance of components:</a:t>
            </a:r>
            <a:br/>
            <a:r>
              <a:rPr i="1">
                <a:solidFill>
                  <a:srgbClr val="5E5E5E"/>
                </a:solidFill>
                <a:latin typeface="Courier"/>
              </a:rPr>
              <a:t>##                           PC1    PC2     PC3     PC4</a:t>
            </a:r>
            <a:br/>
            <a:r>
              <a:rPr i="1">
                <a:solidFill>
                  <a:srgbClr val="5E5E5E"/>
                </a:solidFill>
                <a:latin typeface="Courier"/>
              </a:rPr>
              <a:t>## Standard deviation     1.7084 0.9560 0.38309 0.14393</a:t>
            </a:r>
            <a:br/>
            <a:r>
              <a:rPr i="1">
                <a:solidFill>
                  <a:srgbClr val="5E5E5E"/>
                </a:solidFill>
                <a:latin typeface="Courier"/>
              </a:rPr>
              <a:t>## Proportion of Variance 0.7296 0.2285 0.03669 0.00518</a:t>
            </a:r>
            <a:br/>
            <a:r>
              <a:rPr i="1">
                <a:solidFill>
                  <a:srgbClr val="5E5E5E"/>
                </a:solidFill>
                <a:latin typeface="Courier"/>
              </a:rPr>
              <a:t>## Cumulative Proportion  0.7296 0.9581 0.99482 1.00000</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Deriving Components: 2D Visualization</a:t>
            </a:r>
          </a:p>
        </p:txBody>
      </p:sp>
      <p:sp>
        <p:nvSpPr>
          <p:cNvPr id="3" name="Content Placeholder 2"/>
          <p:cNvSpPr>
            <a:spLocks noGrp="1"/>
          </p:cNvSpPr>
          <p:nvPr>
            <p:ph idx="1" sz="half"/>
          </p:nvPr>
        </p:nvSpPr>
        <p:spPr/>
        <p:txBody>
          <a:bodyPr/>
          <a:lstStyle/>
          <a:p>
            <a:pPr lvl="0" indent="0" marL="0">
              <a:buNone/>
            </a:pPr>
            <a:r>
              <a:rPr/>
              <a:t>How are new uncorrelated components derived? One way to think it is in terms of axis rotation Consider a 2-variable dataset:</a:t>
            </a:r>
          </a:p>
        </p:txBody>
      </p:sp>
      <p:pic>
        <p:nvPicPr>
          <p:cNvPr descr="images/clipboard-1945433117.png" id="0" name="Picture 1"/>
          <p:cNvPicPr>
            <a:picLocks noGrp="1" noChangeAspect="1"/>
          </p:cNvPicPr>
          <p:nvPr/>
        </p:nvPicPr>
        <p:blipFill>
          <a:blip r:embed="rId2"/>
          <a:stretch>
            <a:fillRect/>
          </a:stretch>
        </p:blipFill>
        <p:spPr bwMode="auto">
          <a:xfrm>
            <a:off x="6121400" y="1485900"/>
            <a:ext cx="2781300" cy="2311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Scatterplot of number of crab burrows versus total crab biomass, with the original centered axes drawn as a horizontal/vertical cross through the data cloud and two diagonal lines labeled PC1 and PC2 showing the rotated principal-component axes, where PC1 runs along the direction of greatest spread in the data.</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Component Derivation: Axis Rotation</a:t>
            </a:r>
          </a:p>
        </p:txBody>
      </p:sp>
      <p:sp>
        <p:nvSpPr>
          <p:cNvPr id="3" name="Content Placeholder 2"/>
          <p:cNvSpPr>
            <a:spLocks noGrp="1"/>
          </p:cNvSpPr>
          <p:nvPr>
            <p:ph idx="1" sz="half"/>
          </p:nvPr>
        </p:nvSpPr>
        <p:spPr/>
        <p:txBody>
          <a:bodyPr/>
          <a:lstStyle/>
          <a:p>
            <a:pPr lvl="0" indent="0" marL="0">
              <a:buNone/>
            </a:pPr>
            <a:r>
              <a:rPr/>
              <a:t>Goal is to “rotate the axes” around center of the data “cloud” in such a way that most of the variation lies along the first axis Then find second axis that explains the second-most variation AND is orthogonal to first axis</a:t>
            </a:r>
          </a:p>
        </p:txBody>
      </p:sp>
      <p:pic>
        <p:nvPicPr>
          <p:cNvPr descr="images/clipboard-369995082.png" id="0" name="Picture 1"/>
          <p:cNvPicPr>
            <a:picLocks noGrp="1" noChangeAspect="1"/>
          </p:cNvPicPr>
          <p:nvPr/>
        </p:nvPicPr>
        <p:blipFill>
          <a:blip r:embed="rId2"/>
          <a:stretch>
            <a:fillRect/>
          </a:stretch>
        </p:blipFill>
        <p:spPr bwMode="auto">
          <a:xfrm>
            <a:off x="6121400" y="1219200"/>
            <a:ext cx="2781300" cy="2832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The same crab burrow and biomass data redrawn after axis rotation, with PC1 and PC2 now shown as the new horizontal and vertical axes and the original burrow-number and biomass axes appearing as diagonal reference lines, illustrating that PCA is literally a rotation of the coordinate system around the data’s center.</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Component Derivation: Multivariate Extension</a:t>
            </a:r>
          </a:p>
        </p:txBody>
      </p:sp>
      <p:sp>
        <p:nvSpPr>
          <p:cNvPr id="3" name="Content Placeholder 2"/>
          <p:cNvSpPr>
            <a:spLocks noGrp="1"/>
          </p:cNvSpPr>
          <p:nvPr>
            <p:ph idx="1" sz="half"/>
          </p:nvPr>
        </p:nvSpPr>
        <p:spPr/>
        <p:txBody>
          <a:bodyPr/>
          <a:lstStyle/>
          <a:p>
            <a:pPr lvl="0" indent="0" marL="0">
              <a:buNone/>
            </a:pPr>
            <a:r>
              <a:rPr/>
              <a:t>Easy to picture in 2D (or even 3D), but harder in multivariate space Practically, components are “extracted” from a covariance of correlation matrix among original variables Will extract as many principal components as original variables</a:t>
            </a:r>
          </a:p>
        </p:txBody>
      </p:sp>
      <p:pic>
        <p:nvPicPr>
          <p:cNvPr descr="images/clipboard-1512013712.png" id="0" name="Picture 1"/>
          <p:cNvPicPr>
            <a:picLocks noGrp="1" noChangeAspect="1"/>
          </p:cNvPicPr>
          <p:nvPr/>
        </p:nvPicPr>
        <p:blipFill>
          <a:blip r:embed="rId2"/>
          <a:stretch>
            <a:fillRect/>
          </a:stretch>
        </p:blipFill>
        <p:spPr bwMode="auto">
          <a:xfrm>
            <a:off x="6121400" y="1143000"/>
            <a:ext cx="2781300" cy="30099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3D scatterplot of a point cloud within a cube, with three colored arrows (red ‘1st’, blue ‘2nd’, green ‘3rd’) radiating from the cloud’s center marking the first three principal-component axes, extending the rotation idea from 2D to 3D multivariate space.</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Component Information: Eigenvalues and Eigenvectors</a:t>
            </a:r>
          </a:p>
        </p:txBody>
      </p:sp>
      <p:sp>
        <p:nvSpPr>
          <p:cNvPr id="3" name="Content Placeholder 2"/>
          <p:cNvSpPr>
            <a:spLocks noGrp="1"/>
          </p:cNvSpPr>
          <p:nvPr>
            <p:ph idx="1"/>
          </p:nvPr>
        </p:nvSpPr>
        <p:spPr/>
        <p:txBody>
          <a:bodyPr/>
          <a:lstStyle/>
          <a:p>
            <a:pPr lvl="0"/>
            <a:r>
              <a:rPr/>
              <a:t>Get two important pieces of information from PCA: eigenvectors and eigenvalues</a:t>
            </a:r>
          </a:p>
          <a:p>
            <a:pPr lvl="0"/>
            <a:r>
              <a:rPr/>
              <a:t>Eigenvalues (latent roots)- how much of the variation is explained by each component?</a:t>
            </a:r>
          </a:p>
          <a:p>
            <a:pPr lvl="0"/>
            <a:r>
              <a:rPr/>
              <a:t>Eigenvectors- list of coefficients for original variables. There are p coefficients in an eigenvector and p eigenvectors</a:t>
            </a:r>
          </a:p>
          <a:p>
            <a:pPr lvl="0"/>
            <a:r>
              <a:rPr/>
              <a:t>Correlation bw original variables will result in fewer components explaining more variance; variable reduction will fail if original variables are not correlated</a:t>
            </a: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Step 4: Understanding Eigenvalues and Variance</a:t>
            </a:r>
          </a:p>
        </p:txBody>
      </p:sp>
      <p:sp>
        <p:nvSpPr>
          <p:cNvPr id="3" name="Text Placeholder 2"/>
          <p:cNvSpPr>
            <a:spLocks noGrp="1"/>
          </p:cNvSpPr>
          <p:nvPr>
            <p:ph idx="1" type="body"/>
          </p:nvPr>
        </p:nvSpPr>
        <p:spPr/>
        <p:txBody>
          <a:bodyPr/>
          <a:lstStyle/>
          <a:p>
            <a:pPr lvl="0" indent="0" marL="0">
              <a:spcBef>
                <a:spcPts val="3000"/>
              </a:spcBef>
              <a:buNone/>
            </a:pPr>
            <a:r>
              <a:rPr b="1"/>
              <a:t>Understanding Eigenvalues and Variance</a:t>
            </a:r>
          </a:p>
          <a:p>
            <a:pPr lvl="0" indent="0" marL="0">
              <a:spcBef>
                <a:spcPts val="3000"/>
              </a:spcBef>
              <a:buNone/>
            </a:pPr>
            <a:r>
              <a:rPr b="1"/>
              <a:t>What are eigenvalues?</a:t>
            </a:r>
          </a:p>
          <a:p>
            <a:pPr lvl="0"/>
            <a:r>
              <a:rPr/>
              <a:t>Eigenvalues tell us how much variation each principal component captures.</a:t>
            </a:r>
          </a:p>
          <a:p>
            <a:pPr lvl="0"/>
            <a:r>
              <a:rPr/>
              <a:t>Larger eigenvalues = more important components.</a:t>
            </a:r>
          </a:p>
          <a:p>
            <a:pPr lvl="0" indent="0" marL="0">
              <a:spcBef>
                <a:spcPts val="3000"/>
              </a:spcBef>
              <a:buNone/>
            </a:pPr>
            <a:r>
              <a:rPr b="1"/>
              <a:t>Key terms explained:</a:t>
            </a:r>
          </a:p>
          <a:p>
            <a:pPr lvl="0"/>
            <a:r>
              <a:rPr b="1"/>
              <a:t>Eigenvalue</a:t>
            </a:r>
            <a:r>
              <a:rPr/>
              <a:t>: The amount of variance captured by each component (always positive)</a:t>
            </a:r>
          </a:p>
          <a:p>
            <a:pPr lvl="0"/>
            <a:r>
              <a:rPr b="1"/>
              <a:t>Proportion of Variance</a:t>
            </a:r>
            <a:r>
              <a:rPr/>
              <a:t>: What percentage of total variation this component explains</a:t>
            </a:r>
          </a:p>
          <a:p>
            <a:pPr lvl="0"/>
            <a:r>
              <a:rPr b="1"/>
              <a:t>Cumulative Variance</a:t>
            </a:r>
            <a:r>
              <a:rPr/>
              <a:t>: Running total - helps us decide how many components we need</a:t>
            </a:r>
          </a:p>
          <a:p>
            <a:pPr lvl="0" indent="0" marL="0">
              <a:spcBef>
                <a:spcPts val="3000"/>
              </a:spcBef>
              <a:buNone/>
            </a:pPr>
            <a:r>
              <a:rPr b="1"/>
              <a:t>How to read the results:</a:t>
            </a:r>
          </a:p>
          <a:p>
            <a:pPr lvl="0"/>
            <a:r>
              <a:rPr/>
              <a:t>If PC1 has eigenvalue = 2.9, it captures 2.9 “units” of variance</a:t>
            </a:r>
          </a:p>
          <a:p>
            <a:pPr lvl="0"/>
            <a:r>
              <a:rPr/>
              <a:t>If Prop_Variance = 0.728, PC1 explains 72.8% of all variation in the data</a:t>
            </a:r>
          </a:p>
          <a:p>
            <a:pPr lvl="0"/>
            <a:r>
              <a:rPr/>
              <a:t>If Cumsum_Variance = 0.959 at PC2, the first 2 components together explain 95.9% of variation</a:t>
            </a:r>
          </a:p>
          <a:p>
            <a:pPr lvl="0" indent="0" marL="0">
              <a:spcBef>
                <a:spcPts val="3000"/>
              </a:spcBef>
              <a:buNone/>
            </a:pPr>
            <a:r>
              <a:rPr b="1"/>
              <a:t>Why this matters:</a:t>
            </a:r>
          </a:p>
          <a:p>
            <a:pPr lvl="0" indent="0" marL="0">
              <a:buNone/>
            </a:pPr>
            <a:r>
              <a:rPr/>
              <a:t>This table helps us decide how many components to keep.</a:t>
            </a:r>
          </a:p>
          <a:p>
            <a:pPr lvl="0"/>
            <a:r>
              <a:rPr/>
              <a:t>If 2 components explain 95% of variance, we’ve successfully reduced 4 variables to 2</a:t>
            </a:r>
          </a:p>
          <a:p>
            <a:pPr lvl="0"/>
            <a:r>
              <a:rPr/>
              <a:t>We only lose 5% of information without including the other variables!</a:t>
            </a:r>
          </a:p>
        </p:txBody>
      </p:sp>
      <p:sp>
        <p:nvSpPr>
          <p:cNvPr id="5" name="Text Placeholder 4"/>
          <p:cNvSpPr>
            <a:spLocks noGrp="1"/>
          </p:cNvSpPr>
          <p:nvPr>
            <p:ph idx="3" sz="quarter" type="body"/>
          </p:nvPr>
        </p:nvSpPr>
        <p:spPr/>
        <p:txBody>
          <a:bodyPr/>
          <a:lstStyle/>
          <a:p>
            <a:pPr lvl="0" indent="0">
              <a:buNone/>
            </a:pPr>
            <a:r>
              <a:rPr>
                <a:solidFill>
                  <a:srgbClr val="5E5E5E"/>
                </a:solidFill>
                <a:latin typeface="Courier"/>
              </a:rPr>
              <a:t># Extract eigenvalues (variance explained by each component)</a:t>
            </a:r>
            <a:br/>
            <a:r>
              <a:rPr>
                <a:solidFill>
                  <a:srgbClr val="003B4F"/>
                </a:solidFill>
                <a:latin typeface="Courier"/>
              </a:rPr>
              <a:t>eigenvalues &lt;- iris_pca</a:t>
            </a:r>
            <a:r>
              <a:rPr>
                <a:solidFill>
                  <a:srgbClr val="5E5E5E"/>
                </a:solidFill>
                <a:latin typeface="Courier"/>
              </a:rPr>
              <a:t>$</a:t>
            </a:r>
            <a:r>
              <a:rPr>
                <a:solidFill>
                  <a:srgbClr val="003B4F"/>
                </a:solidFill>
                <a:latin typeface="Courier"/>
              </a:rPr>
              <a:t>sdev</a:t>
            </a:r>
            <a:r>
              <a:rPr>
                <a:solidFill>
                  <a:srgbClr val="5E5E5E"/>
                </a:solidFill>
                <a:latin typeface="Courier"/>
              </a:rPr>
              <a:t>^</a:t>
            </a:r>
            <a:r>
              <a:rPr>
                <a:solidFill>
                  <a:srgbClr val="AD0000"/>
                </a:solidFill>
                <a:latin typeface="Courier"/>
              </a:rPr>
              <a:t>2</a:t>
            </a:r>
            <a:br/>
            <a:r>
              <a:rPr>
                <a:solidFill>
                  <a:srgbClr val="003B4F"/>
                </a:solidFill>
                <a:latin typeface="Courier"/>
              </a:rPr>
              <a:t>prop_variance &lt;- eigenvalues </a:t>
            </a:r>
            <a:r>
              <a:rPr>
                <a:solidFill>
                  <a:srgbClr val="5E5E5E"/>
                </a:solidFill>
                <a:latin typeface="Courier"/>
              </a:rPr>
              <a:t>/</a:t>
            </a:r>
            <a:r>
              <a:rPr>
                <a:solidFill>
                  <a:srgbClr val="003B4F"/>
                </a:solidFill>
                <a:latin typeface="Courier"/>
              </a:rPr>
              <a:t> </a:t>
            </a:r>
            <a:r>
              <a:rPr>
                <a:solidFill>
                  <a:srgbClr val="4758AB"/>
                </a:solidFill>
                <a:latin typeface="Courier"/>
              </a:rPr>
              <a:t>sum</a:t>
            </a:r>
            <a:r>
              <a:rPr>
                <a:solidFill>
                  <a:srgbClr val="003B4F"/>
                </a:solidFill>
                <a:latin typeface="Courier"/>
              </a:rPr>
              <a:t>(eigenvalues)</a:t>
            </a:r>
            <a:br/>
            <a:r>
              <a:rPr>
                <a:solidFill>
                  <a:srgbClr val="003B4F"/>
                </a:solidFill>
                <a:latin typeface="Courier"/>
              </a:rPr>
              <a:t>cumsum_variance &lt;- </a:t>
            </a:r>
            <a:r>
              <a:rPr>
                <a:solidFill>
                  <a:srgbClr val="4758AB"/>
                </a:solidFill>
                <a:latin typeface="Courier"/>
              </a:rPr>
              <a:t>cumsum</a:t>
            </a:r>
            <a:r>
              <a:rPr>
                <a:solidFill>
                  <a:srgbClr val="003B4F"/>
                </a:solidFill>
                <a:latin typeface="Courier"/>
              </a:rPr>
              <a:t>(prop_variance)</a:t>
            </a:r>
            <a:br/>
            <a:br/>
            <a:r>
              <a:rPr>
                <a:solidFill>
                  <a:srgbClr val="5E5E5E"/>
                </a:solidFill>
                <a:latin typeface="Courier"/>
              </a:rPr>
              <a:t># Create a summary table</a:t>
            </a:r>
            <a:br/>
            <a:r>
              <a:rPr>
                <a:solidFill>
                  <a:srgbClr val="003B4F"/>
                </a:solidFill>
                <a:latin typeface="Courier"/>
              </a:rPr>
              <a:t>pca_summary &lt;- </a:t>
            </a:r>
            <a:r>
              <a:rPr>
                <a:solidFill>
                  <a:srgbClr val="4758AB"/>
                </a:solidFill>
                <a:latin typeface="Courier"/>
              </a:rPr>
              <a:t>data.frame</a:t>
            </a:r>
            <a:r>
              <a:rPr>
                <a:solidFill>
                  <a:srgbClr val="003B4F"/>
                </a:solidFill>
                <a:latin typeface="Courier"/>
              </a:rPr>
              <a:t>(</a:t>
            </a:r>
            <a:br/>
            <a:r>
              <a:rPr>
                <a:solidFill>
                  <a:srgbClr val="003B4F"/>
                </a:solidFill>
                <a:latin typeface="Courier"/>
              </a:rPr>
              <a:t>  </a:t>
            </a:r>
            <a:r>
              <a:rPr>
                <a:solidFill>
                  <a:srgbClr val="657422"/>
                </a:solidFill>
                <a:latin typeface="Courier"/>
              </a:rPr>
              <a:t>Component =</a:t>
            </a:r>
            <a:r>
              <a:rPr>
                <a:solidFill>
                  <a:srgbClr val="003B4F"/>
                </a:solidFill>
                <a:latin typeface="Courier"/>
              </a:rPr>
              <a:t> </a:t>
            </a:r>
            <a:r>
              <a:rPr>
                <a:solidFill>
                  <a:srgbClr val="4758AB"/>
                </a:solidFill>
                <a:latin typeface="Courier"/>
              </a:rPr>
              <a:t>paste0</a:t>
            </a:r>
            <a:r>
              <a:rPr>
                <a:solidFill>
                  <a:srgbClr val="003B4F"/>
                </a:solidFill>
                <a:latin typeface="Courier"/>
              </a:rPr>
              <a:t>(</a:t>
            </a:r>
            <a:r>
              <a:rPr>
                <a:solidFill>
                  <a:srgbClr val="20794D"/>
                </a:solidFill>
                <a:latin typeface="Courier"/>
              </a:rPr>
              <a:t>"PC"</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4758AB"/>
                </a:solidFill>
                <a:latin typeface="Courier"/>
              </a:rPr>
              <a:t>length</a:t>
            </a:r>
            <a:r>
              <a:rPr>
                <a:solidFill>
                  <a:srgbClr val="003B4F"/>
                </a:solidFill>
                <a:latin typeface="Courier"/>
              </a:rPr>
              <a:t>(eigenvalues)),</a:t>
            </a:r>
            <a:br/>
            <a:r>
              <a:rPr>
                <a:solidFill>
                  <a:srgbClr val="003B4F"/>
                </a:solidFill>
                <a:latin typeface="Courier"/>
              </a:rPr>
              <a:t>  </a:t>
            </a:r>
            <a:r>
              <a:rPr>
                <a:solidFill>
                  <a:srgbClr val="657422"/>
                </a:solidFill>
                <a:latin typeface="Courier"/>
              </a:rPr>
              <a:t>Eigenvalue =</a:t>
            </a:r>
            <a:r>
              <a:rPr>
                <a:solidFill>
                  <a:srgbClr val="003B4F"/>
                </a:solidFill>
                <a:latin typeface="Courier"/>
              </a:rPr>
              <a:t> eigenvalues,</a:t>
            </a:r>
            <a:br/>
            <a:r>
              <a:rPr>
                <a:solidFill>
                  <a:srgbClr val="003B4F"/>
                </a:solidFill>
                <a:latin typeface="Courier"/>
              </a:rPr>
              <a:t>  </a:t>
            </a:r>
            <a:r>
              <a:rPr>
                <a:solidFill>
                  <a:srgbClr val="657422"/>
                </a:solidFill>
                <a:latin typeface="Courier"/>
              </a:rPr>
              <a:t>Prop_Variance =</a:t>
            </a:r>
            <a:r>
              <a:rPr>
                <a:solidFill>
                  <a:srgbClr val="003B4F"/>
                </a:solidFill>
                <a:latin typeface="Courier"/>
              </a:rPr>
              <a:t> prop_variance,</a:t>
            </a:r>
            <a:br/>
            <a:r>
              <a:rPr>
                <a:solidFill>
                  <a:srgbClr val="003B4F"/>
                </a:solidFill>
                <a:latin typeface="Courier"/>
              </a:rPr>
              <a:t>  </a:t>
            </a:r>
            <a:r>
              <a:rPr>
                <a:solidFill>
                  <a:srgbClr val="657422"/>
                </a:solidFill>
                <a:latin typeface="Courier"/>
              </a:rPr>
              <a:t>Cumsum_Variance =</a:t>
            </a:r>
            <a:r>
              <a:rPr>
                <a:solidFill>
                  <a:srgbClr val="003B4F"/>
                </a:solidFill>
                <a:latin typeface="Courier"/>
              </a:rPr>
              <a:t> cumsum_variance</a:t>
            </a:r>
            <a:br/>
            <a:r>
              <a:rPr>
                <a:solidFill>
                  <a:srgbClr val="003B4F"/>
                </a:solidFill>
                <a:latin typeface="Courier"/>
              </a:rPr>
              <a:t>)</a:t>
            </a:r>
            <a:br/>
            <a:br/>
            <a:r>
              <a:rPr>
                <a:solidFill>
                  <a:srgbClr val="4758AB"/>
                </a:solidFill>
                <a:latin typeface="Courier"/>
              </a:rPr>
              <a:t>print</a:t>
            </a:r>
            <a:r>
              <a:rPr>
                <a:solidFill>
                  <a:srgbClr val="003B4F"/>
                </a:solidFill>
                <a:latin typeface="Courier"/>
              </a:rPr>
              <a:t>(</a:t>
            </a:r>
            <a:r>
              <a:rPr>
                <a:solidFill>
                  <a:srgbClr val="20794D"/>
                </a:solidFill>
                <a:latin typeface="Courier"/>
              </a:rPr>
              <a:t>"PCA Summary:"</a:t>
            </a:r>
            <a:r>
              <a:rPr>
                <a:solidFill>
                  <a:srgbClr val="003B4F"/>
                </a:solidFill>
                <a:latin typeface="Courier"/>
              </a:rPr>
              <a:t>)</a:t>
            </a:r>
            <a:br/>
            <a:r>
              <a:rPr i="1">
                <a:solidFill>
                  <a:srgbClr val="5E5E5E"/>
                </a:solidFill>
                <a:latin typeface="Courier"/>
              </a:rPr>
              <a:t>## [1] "PCA Summary:"</a:t>
            </a:r>
            <a:br/>
            <a:r>
              <a:rPr>
                <a:solidFill>
                  <a:srgbClr val="4758AB"/>
                </a:solidFill>
                <a:latin typeface="Courier"/>
              </a:rPr>
              <a:t>kable</a:t>
            </a:r>
            <a:r>
              <a:rPr>
                <a:solidFill>
                  <a:srgbClr val="003B4F"/>
                </a:solidFill>
                <a:latin typeface="Courier"/>
              </a:rPr>
              <a:t>(pca_summary, </a:t>
            </a:r>
            <a:r>
              <a:rPr>
                <a:solidFill>
                  <a:srgbClr val="657422"/>
                </a:solidFill>
                <a:latin typeface="Courier"/>
              </a:rPr>
              <a:t>digits =</a:t>
            </a:r>
            <a:r>
              <a:rPr>
                <a:solidFill>
                  <a:srgbClr val="003B4F"/>
                </a:solidFill>
                <a:latin typeface="Courier"/>
              </a:rPr>
              <a:t> </a:t>
            </a:r>
            <a:r>
              <a:rPr>
                <a:solidFill>
                  <a:srgbClr val="AD0000"/>
                </a:solidFill>
                <a:latin typeface="Courier"/>
              </a:rPr>
              <a:t>3</a:t>
            </a:r>
            <a:r>
              <a:rPr>
                <a:solidFill>
                  <a:srgbClr val="003B4F"/>
                </a:solidFill>
                <a:latin typeface="Courier"/>
              </a:rPr>
              <a:t>)</a:t>
            </a:r>
          </a:p>
        </p:txBody>
      </p:sp>
      <p:graphicFrame>
        <p:nvGraphicFramePr>
          <p:cNvPr id="6" name="Content Placeholder 5"/>
          <p:cNvGraphicFramePr>
            <a:graphicFrameLocks noGrp="1"/>
          </p:cNvGraphicFramePr>
          <p:nvPr>
            <p:ph idx="1"/>
          </p:nvPr>
        </p:nvGraphicFramePr>
        <p:xfrm>
          <a:off x="4749800" y="1295400"/>
          <a:ext cx="4038600" cy="3276600"/>
        </p:xfrm>
        <a:graphic>
          <a:graphicData uri="http://schemas.openxmlformats.org/drawingml/2006/table">
            <a:tbl>
              <a:tblPr firstRow="1" bandRow="1">
                <a:tableStyleId>{5C22544A-7EE6-4342-B048-85BDC9FD1C3A}</a:tableStyleId>
              </a:tblPr>
              <a:tblGrid>
                <a:gridCol w="1003300"/>
                <a:gridCol w="1003300"/>
                <a:gridCol w="1003300"/>
                <a:gridCol w="1003300"/>
              </a:tblGrid>
              <a:tr h="0">
                <a:tc>
                  <a:txBody>
                    <a:bodyPr/>
                    <a:lstStyle/>
                    <a:p>
                      <a:pPr lvl="0" indent="0" marL="0" algn="l">
                        <a:buNone/>
                      </a:pPr>
                      <a:r>
                        <a:rPr/>
                        <a:t>Component</a:t>
                      </a:r>
                    </a:p>
                  </a:txBody>
                  <a:tcPr/>
                </a:tc>
                <a:tc>
                  <a:txBody>
                    <a:bodyPr/>
                    <a:lstStyle/>
                    <a:p>
                      <a:pPr lvl="0" indent="0" marL="0" algn="r">
                        <a:buNone/>
                      </a:pPr>
                      <a:r>
                        <a:rPr/>
                        <a:t>Eigenvalue</a:t>
                      </a:r>
                    </a:p>
                  </a:txBody>
                  <a:tcPr/>
                </a:tc>
                <a:tc>
                  <a:txBody>
                    <a:bodyPr/>
                    <a:lstStyle/>
                    <a:p>
                      <a:pPr lvl="0" indent="0" marL="0" algn="r">
                        <a:buNone/>
                      </a:pPr>
                      <a:r>
                        <a:rPr/>
                        <a:t>Prop_Variance</a:t>
                      </a:r>
                    </a:p>
                  </a:txBody>
                  <a:tcPr/>
                </a:tc>
                <a:tc>
                  <a:txBody>
                    <a:bodyPr/>
                    <a:lstStyle/>
                    <a:p>
                      <a:pPr lvl="0" indent="0" marL="0" algn="r">
                        <a:buNone/>
                      </a:pPr>
                      <a:r>
                        <a:rPr/>
                        <a:t>Cumsum_Variance</a:t>
                      </a:r>
                    </a:p>
                  </a:txBody>
                  <a:tcPr/>
                </a:tc>
              </a:tr>
              <a:tr h="0">
                <a:tc>
                  <a:txBody>
                    <a:bodyPr/>
                    <a:lstStyle/>
                    <a:p>
                      <a:pPr lvl="0" indent="0" marL="0" algn="l">
                        <a:buNone/>
                      </a:pPr>
                      <a:r>
                        <a:rPr/>
                        <a:t>PC1</a:t>
                      </a:r>
                    </a:p>
                  </a:txBody>
                </a:tc>
                <a:tc>
                  <a:txBody>
                    <a:bodyPr/>
                    <a:lstStyle/>
                    <a:p>
                      <a:pPr lvl="0" indent="0" marL="0" algn="r">
                        <a:buNone/>
                      </a:pPr>
                      <a:r>
                        <a:rPr/>
                        <a:t>2.918</a:t>
                      </a:r>
                    </a:p>
                  </a:txBody>
                </a:tc>
                <a:tc>
                  <a:txBody>
                    <a:bodyPr/>
                    <a:lstStyle/>
                    <a:p>
                      <a:pPr lvl="0" indent="0" marL="0" algn="r">
                        <a:buNone/>
                      </a:pPr>
                      <a:r>
                        <a:rPr/>
                        <a:t>0.730</a:t>
                      </a:r>
                    </a:p>
                  </a:txBody>
                </a:tc>
                <a:tc>
                  <a:txBody>
                    <a:bodyPr/>
                    <a:lstStyle/>
                    <a:p>
                      <a:pPr lvl="0" indent="0" marL="0" algn="r">
                        <a:buNone/>
                      </a:pPr>
                      <a:r>
                        <a:rPr/>
                        <a:t>0.730</a:t>
                      </a:r>
                    </a:p>
                  </a:txBody>
                </a:tc>
              </a:tr>
              <a:tr h="0">
                <a:tc>
                  <a:txBody>
                    <a:bodyPr/>
                    <a:lstStyle/>
                    <a:p>
                      <a:pPr lvl="0" indent="0" marL="0" algn="l">
                        <a:buNone/>
                      </a:pPr>
                      <a:r>
                        <a:rPr/>
                        <a:t>PC2</a:t>
                      </a:r>
                    </a:p>
                  </a:txBody>
                </a:tc>
                <a:tc>
                  <a:txBody>
                    <a:bodyPr/>
                    <a:lstStyle/>
                    <a:p>
                      <a:pPr lvl="0" indent="0" marL="0" algn="r">
                        <a:buNone/>
                      </a:pPr>
                      <a:r>
                        <a:rPr/>
                        <a:t>0.914</a:t>
                      </a:r>
                    </a:p>
                  </a:txBody>
                </a:tc>
                <a:tc>
                  <a:txBody>
                    <a:bodyPr/>
                    <a:lstStyle/>
                    <a:p>
                      <a:pPr lvl="0" indent="0" marL="0" algn="r">
                        <a:buNone/>
                      </a:pPr>
                      <a:r>
                        <a:rPr/>
                        <a:t>0.229</a:t>
                      </a:r>
                    </a:p>
                  </a:txBody>
                </a:tc>
                <a:tc>
                  <a:txBody>
                    <a:bodyPr/>
                    <a:lstStyle/>
                    <a:p>
                      <a:pPr lvl="0" indent="0" marL="0" algn="r">
                        <a:buNone/>
                      </a:pPr>
                      <a:r>
                        <a:rPr/>
                        <a:t>0.958</a:t>
                      </a:r>
                    </a:p>
                  </a:txBody>
                </a:tc>
              </a:tr>
              <a:tr h="0">
                <a:tc>
                  <a:txBody>
                    <a:bodyPr/>
                    <a:lstStyle/>
                    <a:p>
                      <a:pPr lvl="0" indent="0" marL="0" algn="l">
                        <a:buNone/>
                      </a:pPr>
                      <a:r>
                        <a:rPr/>
                        <a:t>PC3</a:t>
                      </a:r>
                    </a:p>
                  </a:txBody>
                </a:tc>
                <a:tc>
                  <a:txBody>
                    <a:bodyPr/>
                    <a:lstStyle/>
                    <a:p>
                      <a:pPr lvl="0" indent="0" marL="0" algn="r">
                        <a:buNone/>
                      </a:pPr>
                      <a:r>
                        <a:rPr/>
                        <a:t>0.147</a:t>
                      </a:r>
                    </a:p>
                  </a:txBody>
                </a:tc>
                <a:tc>
                  <a:txBody>
                    <a:bodyPr/>
                    <a:lstStyle/>
                    <a:p>
                      <a:pPr lvl="0" indent="0" marL="0" algn="r">
                        <a:buNone/>
                      </a:pPr>
                      <a:r>
                        <a:rPr/>
                        <a:t>0.037</a:t>
                      </a:r>
                    </a:p>
                  </a:txBody>
                </a:tc>
                <a:tc>
                  <a:txBody>
                    <a:bodyPr/>
                    <a:lstStyle/>
                    <a:p>
                      <a:pPr lvl="0" indent="0" marL="0" algn="r">
                        <a:buNone/>
                      </a:pPr>
                      <a:r>
                        <a:rPr/>
                        <a:t>0.995</a:t>
                      </a:r>
                    </a:p>
                  </a:txBody>
                </a:tc>
              </a:tr>
              <a:tr h="0">
                <a:tc>
                  <a:txBody>
                    <a:bodyPr/>
                    <a:lstStyle/>
                    <a:p>
                      <a:pPr lvl="0" indent="0" marL="0" algn="l">
                        <a:buNone/>
                      </a:pPr>
                      <a:r>
                        <a:rPr/>
                        <a:t>PC4</a:t>
                      </a:r>
                    </a:p>
                  </a:txBody>
                </a:tc>
                <a:tc>
                  <a:txBody>
                    <a:bodyPr/>
                    <a:lstStyle/>
                    <a:p>
                      <a:pPr lvl="0" indent="0" marL="0" algn="r">
                        <a:buNone/>
                      </a:pPr>
                      <a:r>
                        <a:rPr/>
                        <a:t>0.021</a:t>
                      </a:r>
                    </a:p>
                  </a:txBody>
                </a:tc>
                <a:tc>
                  <a:txBody>
                    <a:bodyPr/>
                    <a:lstStyle/>
                    <a:p>
                      <a:pPr lvl="0" indent="0" marL="0" algn="r">
                        <a:buNone/>
                      </a:pPr>
                      <a:r>
                        <a:rPr/>
                        <a:t>0.005</a:t>
                      </a:r>
                    </a:p>
                  </a:txBody>
                </a:tc>
                <a:tc>
                  <a:txBody>
                    <a:bodyPr/>
                    <a:lstStyle/>
                    <a:p>
                      <a:pPr lvl="0" indent="0" marL="0" algn="r">
                        <a:buNone/>
                      </a:pPr>
                      <a:r>
                        <a:rPr/>
                        <a:t>1.000</a:t>
                      </a:r>
                    </a:p>
                  </a:txBody>
                </a:tc>
              </a:tr>
            </a:tbl>
          </a:graphicData>
        </a:graphic>
      </p:graphicFrame>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Choosing How Many Components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Review: Multivariate Statistics Overview</a:t>
            </a:r>
          </a:p>
        </p:txBody>
      </p:sp>
      <p:sp>
        <p:nvSpPr>
          <p:cNvPr id="3" name="Content Placeholder 2"/>
          <p:cNvSpPr>
            <a:spLocks noGrp="1"/>
          </p:cNvSpPr>
          <p:nvPr>
            <p:ph idx="1" sz="half"/>
          </p:nvPr>
        </p:nvSpPr>
        <p:spPr/>
        <p:txBody>
          <a:bodyPr/>
          <a:lstStyle/>
          <a:p>
            <a:pPr lvl="0" indent="0" marL="0">
              <a:spcBef>
                <a:spcPts val="3000"/>
              </a:spcBef>
              <a:buNone/>
            </a:pPr>
            <a:r>
              <a:rPr b="1"/>
              <a:t>Review</a:t>
            </a:r>
          </a:p>
          <a:p>
            <a:pPr lvl="0"/>
            <a:r>
              <a:rPr/>
              <a:t>Multivariate data</a:t>
            </a:r>
          </a:p>
          <a:p>
            <a:pPr lvl="0"/>
            <a:r>
              <a:rPr/>
              <a:t>Multivariate statistics in ecology: overview</a:t>
            </a:r>
          </a:p>
          <a:p>
            <a:pPr lvl="0"/>
            <a:r>
              <a:rPr/>
              <a:t>Eigenvectors, eigenvalues, components</a:t>
            </a:r>
          </a:p>
          <a:p>
            <a:pPr lvl="0"/>
            <a:r>
              <a:rPr/>
              <a:t>Distance and dissimilarity in MV space</a:t>
            </a:r>
          </a:p>
          <a:p>
            <a:pPr lvl="0"/>
            <a:r>
              <a:rPr/>
              <a:t>Data standardization</a:t>
            </a:r>
          </a:p>
          <a:p>
            <a:pPr lvl="0"/>
            <a:r>
              <a:rPr/>
              <a:t>Graphics</a:t>
            </a:r>
          </a:p>
          <a:p>
            <a:pPr lvl="0"/>
            <a:r>
              <a:rPr/>
              <a:t>Screening MV data</a:t>
            </a:r>
          </a:p>
          <a:p>
            <a:pPr lvl="0"/>
            <a:r>
              <a:rPr/>
              <a:t>MANOVA</a:t>
            </a:r>
          </a:p>
        </p:txBody>
      </p:sp>
      <p:pic>
        <p:nvPicPr>
          <p:cNvPr descr="images/clipboard-2539526410.png" id="0" name="Picture 1"/>
          <p:cNvPicPr>
            <a:picLocks noGrp="1" noChangeAspect="1"/>
          </p:cNvPicPr>
          <p:nvPr/>
        </p:nvPicPr>
        <p:blipFill>
          <a:blip r:embed="rId2"/>
          <a:stretch>
            <a:fillRect/>
          </a:stretch>
        </p:blipFill>
        <p:spPr bwMode="auto">
          <a:xfrm>
            <a:off x="6121400" y="1663700"/>
            <a:ext cx="2781300" cy="1943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Example NMDS ordination plot from a published lake-ecology study (‘Summer’), with lake samples plotted as colored points (by lake) and shapes (by geographic location) and environmental-variable vectors (dissolved P and N, mixed-layer depth, temperature) overlaid as arrows with their R² and p-values, illustrating a real multivariate ordination used to summarize many variables at once.</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Step 5: Determine Number of Components - Scree Plot</a:t>
            </a:r>
          </a:p>
        </p:txBody>
      </p:sp>
      <p:sp>
        <p:nvSpPr>
          <p:cNvPr id="3" name="Content Placeholder 2"/>
          <p:cNvSpPr>
            <a:spLocks noGrp="1"/>
          </p:cNvSpPr>
          <p:nvPr>
            <p:ph idx="1" sz="half"/>
          </p:nvPr>
        </p:nvSpPr>
        <p:spPr/>
        <p:txBody>
          <a:bodyPr/>
          <a:lstStyle/>
          <a:p>
            <a:pPr lvl="0" indent="0" marL="0">
              <a:spcBef>
                <a:spcPts val="3000"/>
              </a:spcBef>
              <a:buNone/>
            </a:pPr>
            <a:r>
              <a:rPr b="1"/>
              <a:t>What is a Scree Plot?</a:t>
            </a:r>
          </a:p>
          <a:p>
            <a:pPr lvl="0" indent="0" marL="0">
              <a:buNone/>
            </a:pPr>
            <a:r>
              <a:rPr/>
              <a:t>A scree plot shows how much variance each component explains, helping us decide how many components we need. The name comes from the geological term “scree” - loose rocks at the base of a cliff - because the plot often looks like a steep cliff followed by rubble.</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5: Component Selection Rules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Eigenvalue &gt; 1 rule (Kaiser criterion)</a:t>
            </a:r>
            <a:br/>
            <a:r>
              <a:rPr>
                <a:solidFill>
                  <a:srgbClr val="003B4F"/>
                </a:solidFill>
                <a:latin typeface="Courier"/>
              </a:rPr>
              <a:t>components_to_keep &lt;- </a:t>
            </a:r>
            <a:r>
              <a:rPr>
                <a:solidFill>
                  <a:srgbClr val="4758AB"/>
                </a:solidFill>
                <a:latin typeface="Courier"/>
              </a:rPr>
              <a:t>sum</a:t>
            </a:r>
            <a:r>
              <a:rPr>
                <a:solidFill>
                  <a:srgbClr val="003B4F"/>
                </a:solidFill>
                <a:latin typeface="Courier"/>
              </a:rPr>
              <a:t>(eigenvalues </a:t>
            </a:r>
            <a:r>
              <a:rPr>
                <a:solidFill>
                  <a:srgbClr val="5E5E5E"/>
                </a:solidFill>
                <a:latin typeface="Courier"/>
              </a:rPr>
              <a:t>&gt;</a:t>
            </a:r>
            <a:r>
              <a:rPr>
                <a:solidFill>
                  <a:srgbClr val="003B4F"/>
                </a:solidFill>
                <a:latin typeface="Courier"/>
              </a:rPr>
              <a:t> </a:t>
            </a:r>
            <a:r>
              <a:rPr>
                <a:solidFill>
                  <a:srgbClr val="AD0000"/>
                </a:solidFill>
                <a:latin typeface="Courier"/>
              </a:rPr>
              <a:t>1</a:t>
            </a:r>
            <a:r>
              <a:rPr>
                <a:solidFill>
                  <a:srgbClr val="003B4F"/>
                </a:solidFill>
                <a:latin typeface="Courier"/>
              </a:rPr>
              <a:t>)</a:t>
            </a:r>
            <a:br/>
            <a:r>
              <a:rPr>
                <a:solidFill>
                  <a:srgbClr val="4758AB"/>
                </a:solidFill>
                <a:latin typeface="Courier"/>
              </a:rPr>
              <a:t>print</a:t>
            </a:r>
            <a:r>
              <a:rPr>
                <a:solidFill>
                  <a:srgbClr val="003B4F"/>
                </a:solidFill>
                <a:latin typeface="Courier"/>
              </a:rPr>
              <a:t>(</a:t>
            </a:r>
            <a:r>
              <a:rPr>
                <a:solidFill>
                  <a:srgbClr val="4758AB"/>
                </a:solidFill>
                <a:latin typeface="Courier"/>
              </a:rPr>
              <a:t>paste</a:t>
            </a:r>
            <a:r>
              <a:rPr>
                <a:solidFill>
                  <a:srgbClr val="003B4F"/>
                </a:solidFill>
                <a:latin typeface="Courier"/>
              </a:rPr>
              <a:t>(</a:t>
            </a:r>
            <a:r>
              <a:rPr>
                <a:solidFill>
                  <a:srgbClr val="20794D"/>
                </a:solidFill>
                <a:latin typeface="Courier"/>
              </a:rPr>
              <a:t>"Components with eigenvalue &gt; 1:"</a:t>
            </a:r>
            <a:r>
              <a:rPr>
                <a:solidFill>
                  <a:srgbClr val="003B4F"/>
                </a:solidFill>
                <a:latin typeface="Courier"/>
              </a:rPr>
              <a:t>, components_to_keep))</a:t>
            </a:r>
            <a:br/>
            <a:r>
              <a:rPr i="1">
                <a:solidFill>
                  <a:srgbClr val="5E5E5E"/>
                </a:solidFill>
                <a:latin typeface="Courier"/>
              </a:rPr>
              <a:t>## [1] "Components with eigenvalue &gt; 1: 1"</a:t>
            </a:r>
            <a:br/>
            <a:br/>
            <a:r>
              <a:rPr>
                <a:solidFill>
                  <a:srgbClr val="5E5E5E"/>
                </a:solidFill>
                <a:latin typeface="Courier"/>
              </a:rPr>
              <a:t># Components explaining at least 80% of variance</a:t>
            </a:r>
            <a:br/>
            <a:r>
              <a:rPr>
                <a:solidFill>
                  <a:srgbClr val="003B4F"/>
                </a:solidFill>
                <a:latin typeface="Courier"/>
              </a:rPr>
              <a:t>components_80_percent &lt;- </a:t>
            </a:r>
            <a:r>
              <a:rPr>
                <a:solidFill>
                  <a:srgbClr val="4758AB"/>
                </a:solidFill>
                <a:latin typeface="Courier"/>
              </a:rPr>
              <a:t>which</a:t>
            </a:r>
            <a:r>
              <a:rPr>
                <a:solidFill>
                  <a:srgbClr val="003B4F"/>
                </a:solidFill>
                <a:latin typeface="Courier"/>
              </a:rPr>
              <a:t>(cumsum_variance </a:t>
            </a:r>
            <a:r>
              <a:rPr>
                <a:solidFill>
                  <a:srgbClr val="5E5E5E"/>
                </a:solidFill>
                <a:latin typeface="Courier"/>
              </a:rPr>
              <a:t>&gt;=</a:t>
            </a:r>
            <a:r>
              <a:rPr>
                <a:solidFill>
                  <a:srgbClr val="003B4F"/>
                </a:solidFill>
                <a:latin typeface="Courier"/>
              </a:rPr>
              <a:t> </a:t>
            </a:r>
            <a:r>
              <a:rPr>
                <a:solidFill>
                  <a:srgbClr val="AD0000"/>
                </a:solidFill>
                <a:latin typeface="Courier"/>
              </a:rPr>
              <a:t>0.80</a:t>
            </a:r>
            <a:r>
              <a:rPr>
                <a:solidFill>
                  <a:srgbClr val="003B4F"/>
                </a:solidFill>
                <a:latin typeface="Courier"/>
              </a:rPr>
              <a:t>)[</a:t>
            </a:r>
            <a:r>
              <a:rPr>
                <a:solidFill>
                  <a:srgbClr val="AD0000"/>
                </a:solidFill>
                <a:latin typeface="Courier"/>
              </a:rPr>
              <a:t>1</a:t>
            </a:r>
            <a:r>
              <a:rPr>
                <a:solidFill>
                  <a:srgbClr val="003B4F"/>
                </a:solidFill>
                <a:latin typeface="Courier"/>
              </a:rPr>
              <a:t>]</a:t>
            </a:r>
            <a:br/>
            <a:r>
              <a:rPr>
                <a:solidFill>
                  <a:srgbClr val="4758AB"/>
                </a:solidFill>
                <a:latin typeface="Courier"/>
              </a:rPr>
              <a:t>print</a:t>
            </a:r>
            <a:r>
              <a:rPr>
                <a:solidFill>
                  <a:srgbClr val="003B4F"/>
                </a:solidFill>
                <a:latin typeface="Courier"/>
              </a:rPr>
              <a:t>(</a:t>
            </a:r>
            <a:r>
              <a:rPr>
                <a:solidFill>
                  <a:srgbClr val="4758AB"/>
                </a:solidFill>
                <a:latin typeface="Courier"/>
              </a:rPr>
              <a:t>paste</a:t>
            </a:r>
            <a:r>
              <a:rPr>
                <a:solidFill>
                  <a:srgbClr val="003B4F"/>
                </a:solidFill>
                <a:latin typeface="Courier"/>
              </a:rPr>
              <a:t>(</a:t>
            </a:r>
            <a:r>
              <a:rPr>
                <a:solidFill>
                  <a:srgbClr val="20794D"/>
                </a:solidFill>
                <a:latin typeface="Courier"/>
              </a:rPr>
              <a:t>"Components needed for 80% variance:"</a:t>
            </a:r>
            <a:r>
              <a:rPr>
                <a:solidFill>
                  <a:srgbClr val="003B4F"/>
                </a:solidFill>
                <a:latin typeface="Courier"/>
              </a:rPr>
              <a:t>, components_80_percent))</a:t>
            </a:r>
            <a:br/>
            <a:r>
              <a:rPr i="1">
                <a:solidFill>
                  <a:srgbClr val="5E5E5E"/>
                </a:solidFill>
                <a:latin typeface="Courier"/>
              </a:rPr>
              <a:t>## [1] "Components needed for 80% variance: 2"</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Loadings and Interpretation</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Step 6: Interpret the Components - Loadings</a:t>
            </a:r>
          </a:p>
        </p:txBody>
      </p:sp>
      <p:sp>
        <p:nvSpPr>
          <p:cNvPr id="3" name="Content Placeholder 2"/>
          <p:cNvSpPr>
            <a:spLocks noGrp="1"/>
          </p:cNvSpPr>
          <p:nvPr>
            <p:ph idx="1" sz="half"/>
          </p:nvPr>
        </p:nvSpPr>
        <p:spPr/>
        <p:txBody>
          <a:bodyPr/>
          <a:lstStyle/>
          <a:p>
            <a:pPr lvl="0" indent="0" marL="0">
              <a:spcBef>
                <a:spcPts val="3000"/>
              </a:spcBef>
              <a:buNone/>
            </a:pPr>
            <a:r>
              <a:rPr b="1"/>
              <a:t>What are Component Loadings</a:t>
            </a:r>
          </a:p>
          <a:p>
            <a:pPr lvl="0" indent="0" marL="0">
              <a:buNone/>
            </a:pPr>
            <a:r>
              <a:rPr/>
              <a:t>Loadings tell us how much each original variable contributes to each principal component. Think of them as “recipes” that show how to mix your original measurements to create the new components.</a:t>
            </a:r>
          </a:p>
        </p:txBody>
      </p:sp>
      <p:sp>
        <p:nvSpPr>
          <p:cNvPr id="4" name="Content Placeholder 3"/>
          <p:cNvSpPr>
            <a:spLocks noGrp="1"/>
          </p:cNvSpPr>
          <p:nvPr>
            <p:ph idx="2" sz="half"/>
          </p:nvPr>
        </p:nvSpPr>
        <p:spPr/>
        <p:txBody>
          <a:bodyPr/>
          <a:lstStyle/>
          <a:p>
            <a:pPr lvl="0" indent="0">
              <a:buNone/>
            </a:pPr>
            <a:r>
              <a:rPr>
                <a:solidFill>
                  <a:srgbClr val="5E5E5E"/>
                </a:solidFill>
                <a:latin typeface="Courier"/>
              </a:rPr>
              <a:t># Component loadings (how much each original variable contributes)</a:t>
            </a:r>
            <a:br/>
            <a:r>
              <a:rPr>
                <a:solidFill>
                  <a:srgbClr val="003B4F"/>
                </a:solidFill>
                <a:latin typeface="Courier"/>
              </a:rPr>
              <a:t>loadings_df &lt;- </a:t>
            </a:r>
            <a:r>
              <a:rPr>
                <a:solidFill>
                  <a:srgbClr val="4758AB"/>
                </a:solidFill>
                <a:latin typeface="Courier"/>
              </a:rPr>
              <a:t>data.frame</a:t>
            </a:r>
            <a:r>
              <a:rPr>
                <a:solidFill>
                  <a:srgbClr val="003B4F"/>
                </a:solidFill>
                <a:latin typeface="Courier"/>
              </a:rPr>
              <a:t>(</a:t>
            </a:r>
            <a:br/>
            <a:r>
              <a:rPr>
                <a:solidFill>
                  <a:srgbClr val="003B4F"/>
                </a:solidFill>
                <a:latin typeface="Courier"/>
              </a:rPr>
              <a:t>  </a:t>
            </a:r>
            <a:r>
              <a:rPr>
                <a:solidFill>
                  <a:srgbClr val="657422"/>
                </a:solidFill>
                <a:latin typeface="Courier"/>
              </a:rPr>
              <a:t>Variable =</a:t>
            </a:r>
            <a:r>
              <a:rPr>
                <a:solidFill>
                  <a:srgbClr val="003B4F"/>
                </a:solidFill>
                <a:latin typeface="Courier"/>
              </a:rPr>
              <a:t> </a:t>
            </a:r>
            <a:r>
              <a:rPr>
                <a:solidFill>
                  <a:srgbClr val="4758AB"/>
                </a:solidFill>
                <a:latin typeface="Courier"/>
              </a:rPr>
              <a:t>rownames</a:t>
            </a:r>
            <a:r>
              <a:rPr>
                <a:solidFill>
                  <a:srgbClr val="003B4F"/>
                </a:solidFill>
                <a:latin typeface="Courier"/>
              </a:rPr>
              <a:t>(iris_pca</a:t>
            </a:r>
            <a:r>
              <a:rPr>
                <a:solidFill>
                  <a:srgbClr val="5E5E5E"/>
                </a:solidFill>
                <a:latin typeface="Courier"/>
              </a:rPr>
              <a:t>$</a:t>
            </a:r>
            <a:r>
              <a:rPr>
                <a:solidFill>
                  <a:srgbClr val="003B4F"/>
                </a:solidFill>
                <a:latin typeface="Courier"/>
              </a:rPr>
              <a:t>rotation),</a:t>
            </a:r>
            <a:br/>
            <a:r>
              <a:rPr>
                <a:solidFill>
                  <a:srgbClr val="003B4F"/>
                </a:solidFill>
                <a:latin typeface="Courier"/>
              </a:rPr>
              <a:t>  </a:t>
            </a:r>
            <a:r>
              <a:rPr>
                <a:solidFill>
                  <a:srgbClr val="657422"/>
                </a:solidFill>
                <a:latin typeface="Courier"/>
              </a:rPr>
              <a:t>PC1 =</a:t>
            </a:r>
            <a:r>
              <a:rPr>
                <a:solidFill>
                  <a:srgbClr val="003B4F"/>
                </a:solidFill>
                <a:latin typeface="Courier"/>
              </a:rPr>
              <a:t> iris_pca</a:t>
            </a:r>
            <a:r>
              <a:rPr>
                <a:solidFill>
                  <a:srgbClr val="5E5E5E"/>
                </a:solidFill>
                <a:latin typeface="Courier"/>
              </a:rPr>
              <a:t>$</a:t>
            </a:r>
            <a:r>
              <a:rPr>
                <a:solidFill>
                  <a:srgbClr val="003B4F"/>
                </a:solidFill>
                <a:latin typeface="Courier"/>
              </a:rPr>
              <a:t>rotation[, </a:t>
            </a:r>
            <a:r>
              <a:rPr>
                <a:solidFill>
                  <a:srgbClr val="AD0000"/>
                </a:solidFill>
                <a:latin typeface="Courier"/>
              </a:rPr>
              <a:t>1</a:t>
            </a:r>
            <a:r>
              <a:rPr>
                <a:solidFill>
                  <a:srgbClr val="003B4F"/>
                </a:solidFill>
                <a:latin typeface="Courier"/>
              </a:rPr>
              <a:t>],</a:t>
            </a:r>
            <a:br/>
            <a:r>
              <a:rPr>
                <a:solidFill>
                  <a:srgbClr val="003B4F"/>
                </a:solidFill>
                <a:latin typeface="Courier"/>
              </a:rPr>
              <a:t>  </a:t>
            </a:r>
            <a:r>
              <a:rPr>
                <a:solidFill>
                  <a:srgbClr val="657422"/>
                </a:solidFill>
                <a:latin typeface="Courier"/>
              </a:rPr>
              <a:t>PC2 =</a:t>
            </a:r>
            <a:r>
              <a:rPr>
                <a:solidFill>
                  <a:srgbClr val="003B4F"/>
                </a:solidFill>
                <a:latin typeface="Courier"/>
              </a:rPr>
              <a:t> iris_pca</a:t>
            </a:r>
            <a:r>
              <a:rPr>
                <a:solidFill>
                  <a:srgbClr val="5E5E5E"/>
                </a:solidFill>
                <a:latin typeface="Courier"/>
              </a:rPr>
              <a:t>$</a:t>
            </a:r>
            <a:r>
              <a:rPr>
                <a:solidFill>
                  <a:srgbClr val="003B4F"/>
                </a:solidFill>
                <a:latin typeface="Courier"/>
              </a:rPr>
              <a:t>rotation[, </a:t>
            </a:r>
            <a:r>
              <a:rPr>
                <a:solidFill>
                  <a:srgbClr val="AD0000"/>
                </a:solidFill>
                <a:latin typeface="Courier"/>
              </a:rPr>
              <a:t>2</a:t>
            </a:r>
            <a:r>
              <a:rPr>
                <a:solidFill>
                  <a:srgbClr val="003B4F"/>
                </a:solidFill>
                <a:latin typeface="Courier"/>
              </a:rPr>
              <a:t>],</a:t>
            </a:r>
            <a:br/>
            <a:r>
              <a:rPr>
                <a:solidFill>
                  <a:srgbClr val="003B4F"/>
                </a:solidFill>
                <a:latin typeface="Courier"/>
              </a:rPr>
              <a:t>  </a:t>
            </a:r>
            <a:r>
              <a:rPr>
                <a:solidFill>
                  <a:srgbClr val="657422"/>
                </a:solidFill>
                <a:latin typeface="Courier"/>
              </a:rPr>
              <a:t>PC3 =</a:t>
            </a:r>
            <a:r>
              <a:rPr>
                <a:solidFill>
                  <a:srgbClr val="003B4F"/>
                </a:solidFill>
                <a:latin typeface="Courier"/>
              </a:rPr>
              <a:t> iris_pca</a:t>
            </a:r>
            <a:r>
              <a:rPr>
                <a:solidFill>
                  <a:srgbClr val="5E5E5E"/>
                </a:solidFill>
                <a:latin typeface="Courier"/>
              </a:rPr>
              <a:t>$</a:t>
            </a:r>
            <a:r>
              <a:rPr>
                <a:solidFill>
                  <a:srgbClr val="003B4F"/>
                </a:solidFill>
                <a:latin typeface="Courier"/>
              </a:rPr>
              <a:t>rotation[, </a:t>
            </a:r>
            <a:r>
              <a:rPr>
                <a:solidFill>
                  <a:srgbClr val="AD0000"/>
                </a:solidFill>
                <a:latin typeface="Courier"/>
              </a:rPr>
              <a:t>3</a:t>
            </a:r>
            <a:r>
              <a:rPr>
                <a:solidFill>
                  <a:srgbClr val="003B4F"/>
                </a:solidFill>
                <a:latin typeface="Courier"/>
              </a:rPr>
              <a:t>],</a:t>
            </a:r>
            <a:br/>
            <a:r>
              <a:rPr>
                <a:solidFill>
                  <a:srgbClr val="003B4F"/>
                </a:solidFill>
                <a:latin typeface="Courier"/>
              </a:rPr>
              <a:t>  </a:t>
            </a:r>
            <a:r>
              <a:rPr>
                <a:solidFill>
                  <a:srgbClr val="657422"/>
                </a:solidFill>
                <a:latin typeface="Courier"/>
              </a:rPr>
              <a:t>PC4 =</a:t>
            </a:r>
            <a:r>
              <a:rPr>
                <a:solidFill>
                  <a:srgbClr val="003B4F"/>
                </a:solidFill>
                <a:latin typeface="Courier"/>
              </a:rPr>
              <a:t> iris_pca</a:t>
            </a:r>
            <a:r>
              <a:rPr>
                <a:solidFill>
                  <a:srgbClr val="5E5E5E"/>
                </a:solidFill>
                <a:latin typeface="Courier"/>
              </a:rPr>
              <a:t>$</a:t>
            </a:r>
            <a:r>
              <a:rPr>
                <a:solidFill>
                  <a:srgbClr val="003B4F"/>
                </a:solidFill>
                <a:latin typeface="Courier"/>
              </a:rPr>
              <a:t>rotation[, </a:t>
            </a:r>
            <a:r>
              <a:rPr>
                <a:solidFill>
                  <a:srgbClr val="AD0000"/>
                </a:solidFill>
                <a:latin typeface="Courier"/>
              </a:rPr>
              <a:t>4</a:t>
            </a:r>
            <a:r>
              <a:rPr>
                <a:solidFill>
                  <a:srgbClr val="003B4F"/>
                </a:solidFill>
                <a:latin typeface="Courier"/>
              </a:rPr>
              <a:t>]</a:t>
            </a:r>
            <a:br/>
            <a:r>
              <a:rPr>
                <a:solidFill>
                  <a:srgbClr val="003B4F"/>
                </a:solidFill>
                <a:latin typeface="Courier"/>
              </a:rPr>
              <a:t>)</a:t>
            </a:r>
            <a:br/>
            <a:br/>
            <a:r>
              <a:rPr>
                <a:solidFill>
                  <a:srgbClr val="4758AB"/>
                </a:solidFill>
                <a:latin typeface="Courier"/>
              </a:rPr>
              <a:t>print</a:t>
            </a:r>
            <a:r>
              <a:rPr>
                <a:solidFill>
                  <a:srgbClr val="003B4F"/>
                </a:solidFill>
                <a:latin typeface="Courier"/>
              </a:rPr>
              <a:t>(</a:t>
            </a:r>
            <a:r>
              <a:rPr>
                <a:solidFill>
                  <a:srgbClr val="20794D"/>
                </a:solidFill>
                <a:latin typeface="Courier"/>
              </a:rPr>
              <a:t>"Component Loadings:"</a:t>
            </a:r>
            <a:r>
              <a:rPr>
                <a:solidFill>
                  <a:srgbClr val="003B4F"/>
                </a:solidFill>
                <a:latin typeface="Courier"/>
              </a:rPr>
              <a:t>)</a:t>
            </a:r>
            <a:br/>
            <a:r>
              <a:rPr i="1">
                <a:solidFill>
                  <a:srgbClr val="5E5E5E"/>
                </a:solidFill>
                <a:latin typeface="Courier"/>
              </a:rPr>
              <a:t>## [1] "Component Loadings:"</a:t>
            </a:r>
            <a:br/>
            <a:r>
              <a:rPr>
                <a:solidFill>
                  <a:srgbClr val="003B4F"/>
                </a:solidFill>
                <a:latin typeface="Courier"/>
              </a:rPr>
              <a:t>loadings_df</a:t>
            </a:r>
            <a:br/>
            <a:r>
              <a:rPr i="1">
                <a:solidFill>
                  <a:srgbClr val="5E5E5E"/>
                </a:solidFill>
                <a:latin typeface="Courier"/>
              </a:rPr>
              <a:t>##                  Variable        PC1         PC2        PC3        PC4</a:t>
            </a:r>
            <a:br/>
            <a:r>
              <a:rPr i="1">
                <a:solidFill>
                  <a:srgbClr val="5E5E5E"/>
                </a:solidFill>
                <a:latin typeface="Courier"/>
              </a:rPr>
              <a:t>## sepal_length sepal_length  0.5210659 -0.37741762  0.7195664  0.2612863</a:t>
            </a:r>
            <a:br/>
            <a:r>
              <a:rPr i="1">
                <a:solidFill>
                  <a:srgbClr val="5E5E5E"/>
                </a:solidFill>
                <a:latin typeface="Courier"/>
              </a:rPr>
              <a:t>## sepal_width   sepal_width -0.2693474 -0.92329566 -0.2443818 -0.1235096</a:t>
            </a:r>
            <a:br/>
            <a:r>
              <a:rPr i="1">
                <a:solidFill>
                  <a:srgbClr val="5E5E5E"/>
                </a:solidFill>
                <a:latin typeface="Courier"/>
              </a:rPr>
              <a:t>## petal_length petal_length  0.5804131 -0.02449161 -0.1421264 -0.8014492</a:t>
            </a:r>
            <a:br/>
            <a:r>
              <a:rPr i="1">
                <a:solidFill>
                  <a:srgbClr val="5E5E5E"/>
                </a:solidFill>
                <a:latin typeface="Courier"/>
              </a:rPr>
              <a:t>## petal_width   petal_width  0.5648565 -0.06694199 -0.6342727  0.5235971</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6: Eigenvector Properties</a:t>
            </a:r>
          </a:p>
        </p:txBody>
      </p:sp>
      <p:sp>
        <p:nvSpPr>
          <p:cNvPr id="3" name="Content Placeholder 2"/>
          <p:cNvSpPr>
            <a:spLocks noGrp="1"/>
          </p:cNvSpPr>
          <p:nvPr>
            <p:ph idx="1"/>
          </p:nvPr>
        </p:nvSpPr>
        <p:spPr/>
        <p:txBody>
          <a:bodyPr/>
          <a:lstStyle/>
          <a:p>
            <a:pPr lvl="0" indent="0" marL="0">
              <a:spcBef>
                <a:spcPts val="3000"/>
              </a:spcBef>
              <a:buNone/>
            </a:pPr>
            <a:r>
              <a:rPr b="1"/>
              <a:t>Key properties of eigenvectors/loadings:</a:t>
            </a:r>
          </a:p>
          <a:p>
            <a:pPr lvl="0"/>
            <a:r>
              <a:rPr b="1"/>
              <a:t>Unit length</a:t>
            </a:r>
            <a:r>
              <a:rPr/>
              <a:t>: Each eigenvector has length 1 (sum of squares = 1)</a:t>
            </a:r>
          </a:p>
          <a:p>
            <a:pPr lvl="0"/>
            <a:r>
              <a:rPr b="1"/>
              <a:t>Orthogonal</a:t>
            </a:r>
            <a:r>
              <a:rPr/>
              <a:t>: Eigenvectors are perpendicular to each other (dot product = 0)</a:t>
            </a:r>
          </a:p>
          <a:p>
            <a:pPr lvl="0"/>
            <a:r>
              <a:rPr b="1"/>
              <a:t>Ordered by importance</a:t>
            </a:r>
            <a:r>
              <a:rPr/>
              <a:t>: First eigenvector (PC1) explains most variance</a:t>
            </a:r>
          </a:p>
          <a:p>
            <a:pPr lvl="0" indent="0" marL="0">
              <a:spcBef>
                <a:spcPts val="3000"/>
              </a:spcBef>
              <a:buNone/>
            </a:pPr>
            <a:r>
              <a:rPr b="1"/>
              <a:t>The complete picture:</a:t>
            </a:r>
          </a:p>
          <a:p>
            <a:pPr lvl="0"/>
            <a:r>
              <a:rPr b="1"/>
              <a:t>Eigenvectors</a:t>
            </a:r>
            <a:r>
              <a:rPr/>
              <a:t> = The directions (loadings)</a:t>
            </a:r>
          </a:p>
          <a:p>
            <a:pPr lvl="0"/>
            <a:r>
              <a:rPr b="1"/>
              <a:t>Eigenvalues</a:t>
            </a:r>
            <a:r>
              <a:rPr/>
              <a:t> = The importance of each direction (variance explained)</a:t>
            </a:r>
          </a:p>
          <a:p>
            <a:pPr lvl="0"/>
            <a:r>
              <a:rPr/>
              <a:t>Together they fully describe the PCA transformation</a:t>
            </a:r>
          </a:p>
        </p:txBody>
      </p:sp>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Step 6b: Visualization of Component Loadings</a:t>
            </a:r>
          </a:p>
        </p:txBody>
      </p:sp>
      <p:sp>
        <p:nvSpPr>
          <p:cNvPr id="3" name="Content Placeholder 2"/>
          <p:cNvSpPr>
            <a:spLocks noGrp="1"/>
          </p:cNvSpPr>
          <p:nvPr>
            <p:ph idx="1" sz="half"/>
          </p:nvPr>
        </p:nvSpPr>
        <p:spPr/>
        <p:txBody>
          <a:bodyPr/>
          <a:lstStyle/>
          <a:p>
            <a:pPr lvl="0" indent="0" marL="0">
              <a:buNone/>
            </a:pPr>
            <a:r>
              <a:rPr/>
              <a:t>What does this plot show?</a:t>
            </a:r>
          </a:p>
          <a:p>
            <a:pPr lvl="0" indent="0" marL="0">
              <a:buNone/>
            </a:pPr>
            <a:r>
              <a:rPr/>
              <a:t>This is a visual representation of the loadings table, showing how each original variable contributes to PC1 and PC2. It’s like a map of how your original measurements relate to the new principal components.</a:t>
            </a:r>
          </a:p>
          <a:p>
            <a:pPr lvl="0" indent="0" marL="0">
              <a:buNone/>
            </a:pPr>
            <a:r>
              <a:rPr/>
              <a:t>How to read the plot:</a:t>
            </a:r>
          </a:p>
          <a:p>
            <a:pPr lvl="0"/>
            <a:r>
              <a:rPr/>
              <a:t>Arrows represent your original variables (sepal_length, sepal_width, etc.)</a:t>
            </a:r>
          </a:p>
          <a:p>
            <a:pPr lvl="0"/>
            <a:r>
              <a:rPr/>
              <a:t>Arrow direction shows which PC the variable contributes to</a:t>
            </a:r>
          </a:p>
          <a:p>
            <a:pPr lvl="0"/>
            <a:r>
              <a:rPr/>
              <a:t>Arrow length indicates the strength of contribution (longer = stronger)</a:t>
            </a:r>
          </a:p>
          <a:p>
            <a:pPr lvl="0"/>
            <a:r>
              <a:rPr/>
              <a:t>Arrow color shows the overall contribution magnitude (red = highest, blue = lowest)</a:t>
            </a:r>
          </a:p>
          <a:p>
            <a:pPr lvl="0"/>
            <a:r>
              <a:rPr/>
              <a:t>The circle represents the maximum possible contribution</a:t>
            </a:r>
          </a:p>
          <a:p>
            <a:pPr lvl="0" indent="0" marL="0">
              <a:buNone/>
            </a:pPr>
            <a:r>
              <a:rPr/>
              <a:t>Key interpretations from this plot:</a:t>
            </a:r>
          </a:p>
          <a:p>
            <a:pPr lvl="0"/>
            <a:r>
              <a:rPr/>
              <a:t>PC1 (horizontal axis, 73% variance):</a:t>
            </a:r>
          </a:p>
          <a:p>
            <a:pPr lvl="1"/>
            <a:r>
              <a:rPr/>
              <a:t>All arrows point roughly left (negative direction)</a:t>
            </a:r>
          </a:p>
          <a:p>
            <a:pPr lvl="1"/>
            <a:r>
              <a:rPr/>
              <a:t>All variables contribute almost equally to PC1</a:t>
            </a:r>
          </a:p>
          <a:p>
            <a:pPr lvl="1"/>
            <a:r>
              <a:rPr/>
              <a:t>This confirms PC1 represents “overall flower size”</a:t>
            </a:r>
          </a:p>
          <a:p>
            <a:pPr lvl="0" indent="0" marL="0">
              <a:buNone/>
            </a:pPr>
            <a:r>
              <a:rPr/>
              <a:t>PC2 (vertical axis, 22.9% variance):</a:t>
            </a:r>
          </a:p>
          <a:p>
            <a:pPr lvl="0"/>
            <a:r>
              <a:rPr/>
              <a:t>Sepal_width points down (negative)</a:t>
            </a:r>
          </a:p>
          <a:p>
            <a:pPr lvl="0"/>
            <a:r>
              <a:rPr/>
              <a:t>Other variables point slightly up (positive)</a:t>
            </a:r>
          </a:p>
          <a:p>
            <a:pPr lvl="0"/>
            <a:r>
              <a:rPr/>
              <a:t>This creates a contrast: sepal width vs. everything else</a:t>
            </a:r>
          </a:p>
          <a:p>
            <a:pPr lvl="0"/>
            <a:r>
              <a:rPr/>
              <a:t>PC2 captures “flower shape” - wide sepals vs. long petals</a:t>
            </a:r>
          </a:p>
        </p:txBody>
      </p:sp>
    </p:spTree>
  </p:cSl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Loading Plot Interpretation</a:t>
            </a:r>
          </a:p>
        </p:txBody>
      </p:sp>
      <p:sp>
        <p:nvSpPr>
          <p:cNvPr id="3" name="Content Placeholder 2"/>
          <p:cNvSpPr>
            <a:spLocks noGrp="1"/>
          </p:cNvSpPr>
          <p:nvPr>
            <p:ph idx="1"/>
          </p:nvPr>
        </p:nvSpPr>
        <p:spPr/>
        <p:txBody>
          <a:bodyPr/>
          <a:lstStyle/>
          <a:p>
            <a:pPr lvl="0" indent="0" marL="0">
              <a:buNone/>
            </a:pPr>
            <a:r>
              <a:rPr/>
              <a:t>What the arrow positions tell us:</a:t>
            </a:r>
          </a:p>
          <a:p>
            <a:pPr lvl="0"/>
            <a:r>
              <a:rPr/>
              <a:t>Variables pointing in same direction = positively correlated</a:t>
            </a:r>
          </a:p>
          <a:p>
            <a:pPr lvl="0"/>
            <a:r>
              <a:rPr/>
              <a:t>Variables at 90° angles = uncorrelated</a:t>
            </a:r>
          </a:p>
          <a:p>
            <a:pPr lvl="0"/>
            <a:r>
              <a:rPr/>
              <a:t>Variables pointing opposite directions = negatively correlated</a:t>
            </a:r>
          </a:p>
          <a:p>
            <a:pPr lvl="0" indent="0" marL="0">
              <a:buNone/>
            </a:pPr>
            <a:r>
              <a:rPr/>
              <a:t>The practical meaning:</a:t>
            </a:r>
          </a:p>
          <a:p>
            <a:pPr lvl="0"/>
            <a:r>
              <a:rPr/>
              <a:t>Flowers with high PC1 scores have large values for all measurements</a:t>
            </a:r>
          </a:p>
          <a:p>
            <a:pPr lvl="0"/>
            <a:r>
              <a:rPr/>
              <a:t>Flowers with high PC2 scores have narrow sepals but long/wide petals</a:t>
            </a:r>
          </a:p>
          <a:p>
            <a:pPr lvl="0"/>
            <a:r>
              <a:rPr/>
              <a:t>The plot confirms our dimension reduction worked - we’ve captured 95.9% of variation in just 2 dimensions!</a:t>
            </a:r>
          </a:p>
        </p:txBody>
      </p:sp>
    </p:spTree>
  </p:cSl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Biplots and Scores</a:t>
            </a:r>
          </a:p>
        </p:txBody>
      </p:sp>
    </p:spTree>
  </p:cSl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Step 7: PCA Biplot - The Main Result</a:t>
            </a:r>
          </a:p>
        </p:txBody>
      </p:sp>
      <p:sp>
        <p:nvSpPr>
          <p:cNvPr id="3" name="Content Placeholder 2"/>
          <p:cNvSpPr>
            <a:spLocks noGrp="1"/>
          </p:cNvSpPr>
          <p:nvPr>
            <p:ph idx="1" sz="half"/>
          </p:nvPr>
        </p:nvSpPr>
        <p:spPr/>
        <p:txBody>
          <a:bodyPr/>
          <a:lstStyle/>
          <a:p>
            <a:pPr lvl="0" indent="0" marL="0">
              <a:spcBef>
                <a:spcPts val="3000"/>
              </a:spcBef>
              <a:buNone/>
            </a:pPr>
            <a:r>
              <a:rPr b="1"/>
              <a:t>Key insights from this biplot:</a:t>
            </a:r>
          </a:p>
          <a:p>
            <a:pPr lvl="0" indent="0" marL="0">
              <a:spcBef>
                <a:spcPts val="3000"/>
              </a:spcBef>
              <a:buNone/>
            </a:pPr>
            <a:r>
              <a:rPr b="1"/>
              <a:t>Species separation:</a:t>
            </a:r>
          </a:p>
          <a:p>
            <a:pPr lvl="0"/>
            <a:r>
              <a:rPr b="1"/>
              <a:t>Setosa (blue)</a:t>
            </a:r>
            <a:r>
              <a:rPr/>
              <a:t>: Clearly separated on the left (negative PC1)</a:t>
            </a:r>
          </a:p>
          <a:p>
            <a:pPr lvl="0"/>
            <a:r>
              <a:rPr b="1"/>
              <a:t>Versicolor (yellow)</a:t>
            </a:r>
            <a:r>
              <a:rPr/>
              <a:t>: In the middle</a:t>
            </a:r>
          </a:p>
          <a:p>
            <a:pPr lvl="0"/>
            <a:r>
              <a:rPr b="1"/>
              <a:t>Virginica (red)</a:t>
            </a:r>
            <a:r>
              <a:rPr/>
              <a:t>: On the right (positive PC1)</a:t>
            </a:r>
          </a:p>
          <a:p>
            <a:pPr lvl="0"/>
            <a:r>
              <a:rPr/>
              <a:t>PCA successfully separates species without being told about them!</a:t>
            </a:r>
          </a:p>
          <a:p>
            <a:pPr lvl="0" indent="0" marL="0">
              <a:spcBef>
                <a:spcPts val="3000"/>
              </a:spcBef>
              <a:buNone/>
            </a:pPr>
            <a:r>
              <a:rPr b="1"/>
              <a:t>Understanding flower characteristics:</a:t>
            </a:r>
          </a:p>
          <a:p>
            <a:pPr lvl="0"/>
            <a:r>
              <a:rPr b="1"/>
              <a:t>Setosa flowers</a:t>
            </a:r>
            <a:r>
              <a:rPr/>
              <a:t>: Small overall (negative PC1), relatively wide sepals (positive PC2)</a:t>
            </a:r>
          </a:p>
          <a:p>
            <a:pPr lvl="0"/>
            <a:r>
              <a:rPr b="1"/>
              <a:t>Virginica flowers</a:t>
            </a:r>
            <a:r>
              <a:rPr/>
              <a:t>: Large overall (positive PC1), especially long petals</a:t>
            </a:r>
          </a:p>
          <a:p>
            <a:pPr lvl="0"/>
            <a:r>
              <a:rPr b="1"/>
              <a:t>Versicolor flowers</a:t>
            </a:r>
            <a:r>
              <a:rPr/>
              <a:t>: Intermediate in most characteristics</a:t>
            </a:r>
          </a:p>
          <a:p>
            <a:pPr lvl="0" indent="0" marL="0">
              <a:spcBef>
                <a:spcPts val="3000"/>
              </a:spcBef>
              <a:buNone/>
            </a:pPr>
            <a:r>
              <a:rPr b="1"/>
              <a:t>Variable relationships:</a:t>
            </a:r>
          </a:p>
          <a:p>
            <a:pPr lvl="0"/>
            <a:r>
              <a:rPr/>
              <a:t>Petal measurements point together → highly correlated</a:t>
            </a:r>
          </a:p>
          <a:p>
            <a:pPr lvl="0"/>
            <a:r>
              <a:rPr/>
              <a:t>Sepal width points differently → captures different information</a:t>
            </a:r>
          </a:p>
          <a:p>
            <a:pPr lvl="0"/>
            <a:r>
              <a:rPr/>
              <a:t>All arrows point right → all measurements increase from setosa to virginica</a:t>
            </a:r>
          </a:p>
        </p:txBody>
      </p:sp>
    </p:spTree>
  </p:cSl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7: PCA Scores Plot - Alternative Visualization</a:t>
            </a:r>
          </a:p>
        </p:txBody>
      </p:sp>
      <p:sp>
        <p:nvSpPr>
          <p:cNvPr id="3" name="Content Placeholder 2"/>
          <p:cNvSpPr>
            <a:spLocks noGrp="1"/>
          </p:cNvSpPr>
          <p:nvPr>
            <p:ph idx="1"/>
          </p:nvPr>
        </p:nvSpPr>
        <p:spPr/>
        <p:txBody>
          <a:bodyPr/>
          <a:lstStyle/>
          <a:p>
            <a:pPr lvl="0" indent="0">
              <a:buNone/>
            </a:pPr>
            <a:r>
              <a:rPr>
                <a:solidFill>
                  <a:srgbClr val="5E5E5E"/>
                </a:solidFill>
                <a:latin typeface="Courier"/>
              </a:rPr>
              <a:t># Alternative scores plot</a:t>
            </a:r>
            <a:br/>
            <a:r>
              <a:rPr>
                <a:solidFill>
                  <a:srgbClr val="4758AB"/>
                </a:solidFill>
                <a:latin typeface="Courier"/>
              </a:rPr>
              <a:t>ggplot</a:t>
            </a:r>
            <a:r>
              <a:rPr>
                <a:solidFill>
                  <a:srgbClr val="003B4F"/>
                </a:solidFill>
                <a:latin typeface="Courier"/>
              </a:rPr>
              <a:t>(pca_scores,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PC1, </a:t>
            </a:r>
            <a:r>
              <a:rPr>
                <a:solidFill>
                  <a:srgbClr val="657422"/>
                </a:solidFill>
                <a:latin typeface="Courier"/>
              </a:rPr>
              <a:t>y =</a:t>
            </a:r>
            <a:r>
              <a:rPr>
                <a:solidFill>
                  <a:srgbClr val="003B4F"/>
                </a:solidFill>
                <a:latin typeface="Courier"/>
              </a:rPr>
              <a:t> PC2, </a:t>
            </a:r>
            <a:r>
              <a:rPr>
                <a:solidFill>
                  <a:srgbClr val="657422"/>
                </a:solidFill>
                <a:latin typeface="Courier"/>
              </a:rPr>
              <a:t>color =</a:t>
            </a:r>
            <a:r>
              <a:rPr>
                <a:solidFill>
                  <a:srgbClr val="003B4F"/>
                </a:solidFill>
                <a:latin typeface="Courier"/>
              </a:rPr>
              <a:t> species))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r>
              <a:rPr>
                <a:solidFill>
                  <a:srgbClr val="657422"/>
                </a:solidFill>
                <a:latin typeface="Courier"/>
              </a:rPr>
              <a:t>size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0.7</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stat_ellipse</a:t>
            </a:r>
            <a:r>
              <a:rPr>
                <a:solidFill>
                  <a:srgbClr val="003B4F"/>
                </a:solidFill>
                <a:latin typeface="Courier"/>
              </a:rPr>
              <a:t>(</a:t>
            </a:r>
            <a:r>
              <a:rPr>
                <a:solidFill>
                  <a:srgbClr val="657422"/>
                </a:solidFill>
                <a:latin typeface="Courier"/>
              </a:rPr>
              <a:t>level =</a:t>
            </a:r>
            <a:r>
              <a:rPr>
                <a:solidFill>
                  <a:srgbClr val="003B4F"/>
                </a:solidFill>
                <a:latin typeface="Courier"/>
              </a:rPr>
              <a:t> </a:t>
            </a:r>
            <a:r>
              <a:rPr>
                <a:solidFill>
                  <a:srgbClr val="AD0000"/>
                </a:solidFill>
                <a:latin typeface="Courier"/>
              </a:rPr>
              <a:t>0.68</a:t>
            </a:r>
            <a:r>
              <a:rPr>
                <a:solidFill>
                  <a:srgbClr val="003B4F"/>
                </a:solidFill>
                <a:latin typeface="Courier"/>
              </a:rPr>
              <a:t>, </a:t>
            </a:r>
            <a:r>
              <a:rPr>
                <a:solidFill>
                  <a:srgbClr val="657422"/>
                </a:solidFill>
                <a:latin typeface="Courier"/>
              </a:rPr>
              <a:t>linetype =</a:t>
            </a:r>
            <a:r>
              <a:rPr>
                <a:solidFill>
                  <a:srgbClr val="003B4F"/>
                </a:solidFill>
                <a:latin typeface="Courier"/>
              </a:rPr>
              <a:t> </a:t>
            </a:r>
            <a:r>
              <a:rPr>
                <a:solidFill>
                  <a:srgbClr val="AD0000"/>
                </a:solidFill>
                <a:latin typeface="Courier"/>
              </a:rPr>
              <a:t>2</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5E5E5E"/>
                </a:solidFill>
                <a:latin typeface="Courier"/>
              </a:rPr>
              <a:t># Add ellipses</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"PCA Scores Plot"</a:t>
            </a:r>
            <a:r>
              <a:rPr>
                <a:solidFill>
                  <a:srgbClr val="003B4F"/>
                </a:solidFill>
                <a:latin typeface="Courier"/>
              </a:rPr>
              <a:t>,</a:t>
            </a:r>
            <a:br/>
            <a:r>
              <a:rPr>
                <a:solidFill>
                  <a:srgbClr val="003B4F"/>
                </a:solidFill>
                <a:latin typeface="Courier"/>
              </a:rPr>
              <a:t>       </a:t>
            </a:r>
            <a:r>
              <a:rPr>
                <a:solidFill>
                  <a:srgbClr val="657422"/>
                </a:solidFill>
                <a:latin typeface="Courier"/>
              </a:rPr>
              <a:t>subtitle =</a:t>
            </a:r>
            <a:r>
              <a:rPr>
                <a:solidFill>
                  <a:srgbClr val="003B4F"/>
                </a:solidFill>
                <a:latin typeface="Courier"/>
              </a:rPr>
              <a:t> </a:t>
            </a:r>
            <a:r>
              <a:rPr>
                <a:solidFill>
                  <a:srgbClr val="4758AB"/>
                </a:solidFill>
                <a:latin typeface="Courier"/>
              </a:rPr>
              <a:t>paste0</a:t>
            </a:r>
            <a:r>
              <a:rPr>
                <a:solidFill>
                  <a:srgbClr val="003B4F"/>
                </a:solidFill>
                <a:latin typeface="Courier"/>
              </a:rPr>
              <a:t>(</a:t>
            </a:r>
            <a:r>
              <a:rPr>
                <a:solidFill>
                  <a:srgbClr val="20794D"/>
                </a:solidFill>
                <a:latin typeface="Courier"/>
              </a:rPr>
              <a:t>"PC1 explains "</a:t>
            </a:r>
            <a:r>
              <a:rPr>
                <a:solidFill>
                  <a:srgbClr val="003B4F"/>
                </a:solidFill>
                <a:latin typeface="Courier"/>
              </a:rPr>
              <a:t>, </a:t>
            </a:r>
            <a:r>
              <a:rPr>
                <a:solidFill>
                  <a:srgbClr val="4758AB"/>
                </a:solidFill>
                <a:latin typeface="Courier"/>
              </a:rPr>
              <a:t>round</a:t>
            </a:r>
            <a:r>
              <a:rPr>
                <a:solidFill>
                  <a:srgbClr val="003B4F"/>
                </a:solidFill>
                <a:latin typeface="Courier"/>
              </a:rPr>
              <a:t>(prop_variance[</a:t>
            </a:r>
            <a:r>
              <a:rPr>
                <a:solidFill>
                  <a:srgbClr val="AD0000"/>
                </a:solidFill>
                <a:latin typeface="Courier"/>
              </a:rPr>
              <a:t>1</a:t>
            </a:r>
            <a:r>
              <a:rPr>
                <a:solidFill>
                  <a:srgbClr val="003B4F"/>
                </a:solidFill>
                <a:latin typeface="Courier"/>
              </a:rPr>
              <a:t>]</a:t>
            </a:r>
            <a:r>
              <a:rPr>
                <a:solidFill>
                  <a:srgbClr val="5E5E5E"/>
                </a:solidFill>
                <a:latin typeface="Courier"/>
              </a:rPr>
              <a:t>*</a:t>
            </a:r>
            <a:r>
              <a:rPr>
                <a:solidFill>
                  <a:srgbClr val="AD0000"/>
                </a:solidFill>
                <a:latin typeface="Courier"/>
              </a:rPr>
              <a:t>100</a:t>
            </a:r>
            <a:r>
              <a:rPr>
                <a:solidFill>
                  <a:srgbClr val="003B4F"/>
                </a:solidFill>
                <a:latin typeface="Courier"/>
              </a:rPr>
              <a:t>, </a:t>
            </a:r>
            <a:r>
              <a:rPr>
                <a:solidFill>
                  <a:srgbClr val="AD0000"/>
                </a:solidFill>
                <a:latin typeface="Courier"/>
              </a:rPr>
              <a:t>1</a:t>
            </a:r>
            <a:r>
              <a:rPr>
                <a:solidFill>
                  <a:srgbClr val="003B4F"/>
                </a:solidFill>
                <a:latin typeface="Courier"/>
              </a:rPr>
              <a:t>), </a:t>
            </a:r>
            <a:br/>
            <a:r>
              <a:rPr>
                <a:solidFill>
                  <a:srgbClr val="003B4F"/>
                </a:solidFill>
                <a:latin typeface="Courier"/>
              </a:rPr>
              <a:t>                        </a:t>
            </a:r>
            <a:r>
              <a:rPr>
                <a:solidFill>
                  <a:srgbClr val="20794D"/>
                </a:solidFill>
                <a:latin typeface="Courier"/>
              </a:rPr>
              <a:t>"% of variance, PC2 explains "</a:t>
            </a:r>
            <a:r>
              <a:rPr>
                <a:solidFill>
                  <a:srgbClr val="003B4F"/>
                </a:solidFill>
                <a:latin typeface="Courier"/>
              </a:rPr>
              <a:t>, </a:t>
            </a:r>
            <a:r>
              <a:rPr>
                <a:solidFill>
                  <a:srgbClr val="4758AB"/>
                </a:solidFill>
                <a:latin typeface="Courier"/>
              </a:rPr>
              <a:t>round</a:t>
            </a:r>
            <a:r>
              <a:rPr>
                <a:solidFill>
                  <a:srgbClr val="003B4F"/>
                </a:solidFill>
                <a:latin typeface="Courier"/>
              </a:rPr>
              <a:t>(prop_variance[</a:t>
            </a:r>
            <a:r>
              <a:rPr>
                <a:solidFill>
                  <a:srgbClr val="AD0000"/>
                </a:solidFill>
                <a:latin typeface="Courier"/>
              </a:rPr>
              <a:t>2</a:t>
            </a:r>
            <a:r>
              <a:rPr>
                <a:solidFill>
                  <a:srgbClr val="003B4F"/>
                </a:solidFill>
                <a:latin typeface="Courier"/>
              </a:rPr>
              <a:t>]</a:t>
            </a:r>
            <a:r>
              <a:rPr>
                <a:solidFill>
                  <a:srgbClr val="5E5E5E"/>
                </a:solidFill>
                <a:latin typeface="Courier"/>
              </a:rPr>
              <a:t>*</a:t>
            </a:r>
            <a:r>
              <a:rPr>
                <a:solidFill>
                  <a:srgbClr val="AD0000"/>
                </a:solidFill>
                <a:latin typeface="Courier"/>
              </a:rPr>
              <a:t>100</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4758AB"/>
                </a:solidFill>
                <a:latin typeface="Courier"/>
              </a:rPr>
              <a:t>paste0</a:t>
            </a:r>
            <a:r>
              <a:rPr>
                <a:solidFill>
                  <a:srgbClr val="003B4F"/>
                </a:solidFill>
                <a:latin typeface="Courier"/>
              </a:rPr>
              <a:t>(</a:t>
            </a:r>
            <a:r>
              <a:rPr>
                <a:solidFill>
                  <a:srgbClr val="20794D"/>
                </a:solidFill>
                <a:latin typeface="Courier"/>
              </a:rPr>
              <a:t>"PC1 ("</a:t>
            </a:r>
            <a:r>
              <a:rPr>
                <a:solidFill>
                  <a:srgbClr val="003B4F"/>
                </a:solidFill>
                <a:latin typeface="Courier"/>
              </a:rPr>
              <a:t>, </a:t>
            </a:r>
            <a:r>
              <a:rPr>
                <a:solidFill>
                  <a:srgbClr val="4758AB"/>
                </a:solidFill>
                <a:latin typeface="Courier"/>
              </a:rPr>
              <a:t>round</a:t>
            </a:r>
            <a:r>
              <a:rPr>
                <a:solidFill>
                  <a:srgbClr val="003B4F"/>
                </a:solidFill>
                <a:latin typeface="Courier"/>
              </a:rPr>
              <a:t>(prop_variance[</a:t>
            </a:r>
            <a:r>
              <a:rPr>
                <a:solidFill>
                  <a:srgbClr val="AD0000"/>
                </a:solidFill>
                <a:latin typeface="Courier"/>
              </a:rPr>
              <a:t>1</a:t>
            </a:r>
            <a:r>
              <a:rPr>
                <a:solidFill>
                  <a:srgbClr val="003B4F"/>
                </a:solidFill>
                <a:latin typeface="Courier"/>
              </a:rPr>
              <a:t>]</a:t>
            </a:r>
            <a:r>
              <a:rPr>
                <a:solidFill>
                  <a:srgbClr val="5E5E5E"/>
                </a:solidFill>
                <a:latin typeface="Courier"/>
              </a:rPr>
              <a:t>*</a:t>
            </a:r>
            <a:r>
              <a:rPr>
                <a:solidFill>
                  <a:srgbClr val="AD0000"/>
                </a:solidFill>
                <a:latin typeface="Courier"/>
              </a:rPr>
              <a:t>100</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4758AB"/>
                </a:solidFill>
                <a:latin typeface="Courier"/>
              </a:rPr>
              <a:t>paste0</a:t>
            </a:r>
            <a:r>
              <a:rPr>
                <a:solidFill>
                  <a:srgbClr val="003B4F"/>
                </a:solidFill>
                <a:latin typeface="Courier"/>
              </a:rPr>
              <a:t>(</a:t>
            </a:r>
            <a:r>
              <a:rPr>
                <a:solidFill>
                  <a:srgbClr val="20794D"/>
                </a:solidFill>
                <a:latin typeface="Courier"/>
              </a:rPr>
              <a:t>"PC2 ("</a:t>
            </a:r>
            <a:r>
              <a:rPr>
                <a:solidFill>
                  <a:srgbClr val="003B4F"/>
                </a:solidFill>
                <a:latin typeface="Courier"/>
              </a:rPr>
              <a:t>, </a:t>
            </a:r>
            <a:r>
              <a:rPr>
                <a:solidFill>
                  <a:srgbClr val="4758AB"/>
                </a:solidFill>
                <a:latin typeface="Courier"/>
              </a:rPr>
              <a:t>round</a:t>
            </a:r>
            <a:r>
              <a:rPr>
                <a:solidFill>
                  <a:srgbClr val="003B4F"/>
                </a:solidFill>
                <a:latin typeface="Courier"/>
              </a:rPr>
              <a:t>(prop_variance[</a:t>
            </a:r>
            <a:r>
              <a:rPr>
                <a:solidFill>
                  <a:srgbClr val="AD0000"/>
                </a:solidFill>
                <a:latin typeface="Courier"/>
              </a:rPr>
              <a:t>2</a:t>
            </a:r>
            <a:r>
              <a:rPr>
                <a:solidFill>
                  <a:srgbClr val="003B4F"/>
                </a:solidFill>
                <a:latin typeface="Courier"/>
              </a:rPr>
              <a:t>]</a:t>
            </a:r>
            <a:r>
              <a:rPr>
                <a:solidFill>
                  <a:srgbClr val="5E5E5E"/>
                </a:solidFill>
                <a:latin typeface="Courier"/>
              </a:rPr>
              <a:t>*</a:t>
            </a:r>
            <a:r>
              <a:rPr>
                <a:solidFill>
                  <a:srgbClr val="AD0000"/>
                </a:solidFill>
                <a:latin typeface="Courier"/>
              </a:rPr>
              <a:t>100</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"Species"</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a:t>
            </a:r>
            <a:r>
              <a:rPr>
                <a:solidFill>
                  <a:srgbClr val="657422"/>
                </a:solidFill>
                <a:latin typeface="Courier"/>
              </a:rPr>
              <a:t>base_size =</a:t>
            </a:r>
            <a:r>
              <a:rPr>
                <a:solidFill>
                  <a:srgbClr val="003B4F"/>
                </a:solidFill>
                <a:latin typeface="Courier"/>
              </a:rPr>
              <a:t> </a:t>
            </a:r>
            <a:r>
              <a:rPr>
                <a:solidFill>
                  <a:srgbClr val="AD0000"/>
                </a:solidFill>
                <a:latin typeface="Courier"/>
              </a:rPr>
              <a:t>9</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scale_color_manual</a:t>
            </a:r>
            <a:r>
              <a:rPr>
                <a:solidFill>
                  <a:srgbClr val="003B4F"/>
                </a:solidFill>
                <a:latin typeface="Courier"/>
              </a:rPr>
              <a:t>(</a:t>
            </a:r>
            <a:r>
              <a:rPr>
                <a:solidFill>
                  <a:srgbClr val="657422"/>
                </a:solidFill>
                <a:latin typeface="Courier"/>
              </a:rPr>
              <a:t>values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20794D"/>
                </a:solidFill>
                <a:latin typeface="Courier"/>
              </a:rPr>
              <a:t>"#00AFBB"</a:t>
            </a:r>
            <a:r>
              <a:rPr>
                <a:solidFill>
                  <a:srgbClr val="003B4F"/>
                </a:solidFill>
                <a:latin typeface="Courier"/>
              </a:rPr>
              <a:t>, </a:t>
            </a:r>
            <a:r>
              <a:rPr>
                <a:solidFill>
                  <a:srgbClr val="20794D"/>
                </a:solidFill>
                <a:latin typeface="Courier"/>
              </a:rPr>
              <a:t>"#E7B800"</a:t>
            </a:r>
            <a:r>
              <a:rPr>
                <a:solidFill>
                  <a:srgbClr val="003B4F"/>
                </a:solidFill>
                <a:latin typeface="Courier"/>
              </a:rPr>
              <a:t>, </a:t>
            </a:r>
            <a:r>
              <a:rPr>
                <a:solidFill>
                  <a:srgbClr val="20794D"/>
                </a:solidFill>
                <a:latin typeface="Courier"/>
              </a:rPr>
              <a:t>"#FC4E07"</a:t>
            </a:r>
            <a:r>
              <a:rPr>
                <a:solidFill>
                  <a:srgbClr val="003B4F"/>
                </a:solidFill>
                <a:latin typeface="Courier"/>
              </a:rPr>
              <a:t>))</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Review: Eigenvectors and Components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indent="0" marL="0">
                  <a:buNone/>
                </a:pPr>
                <a:r>
                  <a:rPr/>
                  <a:t>Eigenvectors, eigenvalues and components</a:t>
                </a:r>
              </a:p>
              <a:p>
                <a:pPr lvl="0"/>
                <a:r>
                  <a:rPr/>
                  <a:t>Common goal of MV analysis is variable reduction: can we derive new variables (based on linear combinations of “original” variables) that explain variation in data?</a:t>
                </a:r>
              </a:p>
              <a:p>
                <a:pPr lvl="0"/>
                <a:r>
                  <a:rPr/>
                  <a:t>For data set with i= 1 to n objects and j = 1 to p original variables we seek new variables (principal components) using the equation:</a:t>
                </a:r>
              </a:p>
              <a:p>
                <a:pPr lvl="0" indent="0" marL="0">
                  <a:spcBef>
                    <a:spcPts val="3000"/>
                  </a:spcBef>
                  <a:buNone/>
                </a:pPr>
                <a14:m>
                  <m:oMathPara xmlns:m="http://schemas.openxmlformats.org/officeDocument/2006/math">
                    <m:oMathParaPr>
                      <m:jc m:val="center"/>
                    </m:oMathParaPr>
                    <m:oMath>
                      <m:sSub>
                        <m:e>
                          <m:r>
                            <m:t>z</m:t>
                          </m:r>
                        </m:e>
                        <m:sub>
                          <m:r>
                            <m:t>i</m:t>
                          </m:r>
                          <m:r>
                            <m:t>k</m:t>
                          </m:r>
                        </m:sub>
                      </m:sSub>
                      <m:r>
                        <m:rPr>
                          <m:sty m:val="p"/>
                        </m:rPr>
                        <m:t>=</m:t>
                      </m:r>
                      <m:sSub>
                        <m:e>
                          <m:r>
                            <m:t>c</m:t>
                          </m:r>
                        </m:e>
                        <m:sub>
                          <m:r>
                            <m:t>1</m:t>
                          </m:r>
                        </m:sub>
                      </m:sSub>
                      <m:sSub>
                        <m:e>
                          <m:r>
                            <m:t>y</m:t>
                          </m:r>
                        </m:e>
                        <m:sub>
                          <m:r>
                            <m:t>i</m:t>
                          </m:r>
                          <m:r>
                            <m:t>1</m:t>
                          </m:r>
                        </m:sub>
                      </m:sSub>
                      <m:r>
                        <m:rPr>
                          <m:sty m:val="p"/>
                        </m:rPr>
                        <m:t>+</m:t>
                      </m:r>
                      <m:sSub>
                        <m:e>
                          <m:r>
                            <m:t>c</m:t>
                          </m:r>
                        </m:e>
                        <m:sub>
                          <m:r>
                            <m:t>2</m:t>
                          </m:r>
                        </m:sub>
                      </m:sSub>
                      <m:sSub>
                        <m:e>
                          <m:r>
                            <m:t>y</m:t>
                          </m:r>
                        </m:e>
                        <m:sub>
                          <m:r>
                            <m:t>i</m:t>
                          </m:r>
                          <m:r>
                            <m:t>2</m:t>
                          </m:r>
                        </m:sub>
                      </m:sSub>
                      <m:r>
                        <m:rPr>
                          <m:sty m:val="p"/>
                        </m:rPr>
                        <m:t>+</m:t>
                      </m:r>
                      <m:r>
                        <m:rPr>
                          <m:sty m:val="p"/>
                        </m:rPr>
                        <m:t>⋯</m:t>
                      </m:r>
                      <m:sSub>
                        <m:e>
                          <m:r>
                            <m:t>c</m:t>
                          </m:r>
                        </m:e>
                        <m:sub>
                          <m:r>
                            <m:t>j</m:t>
                          </m:r>
                        </m:sub>
                      </m:sSub>
                      <m:sSub>
                        <m:e>
                          <m:r>
                            <m:t>y</m:t>
                          </m:r>
                        </m:e>
                        <m:sub>
                          <m:r>
                            <m:t>i</m:t>
                          </m:r>
                          <m:r>
                            <m:t>j</m:t>
                          </m:r>
                        </m:sub>
                      </m:sSub>
                      <m:r>
                        <m:rPr>
                          <m:sty m:val="p"/>
                        </m:rPr>
                        <m:t>+</m:t>
                      </m:r>
                      <m:r>
                        <m:rPr>
                          <m:sty m:val="p"/>
                        </m:rPr>
                        <m:t>⋯</m:t>
                      </m:r>
                      <m:r>
                        <m:rPr>
                          <m:sty m:val="p"/>
                        </m:rPr>
                        <m:t>+</m:t>
                      </m:r>
                      <m:sSub>
                        <m:e>
                          <m:r>
                            <m:t>c</m:t>
                          </m:r>
                        </m:e>
                        <m:sub>
                          <m:r>
                            <m:t>p</m:t>
                          </m:r>
                        </m:sub>
                      </m:sSub>
                      <m:sSub>
                        <m:e>
                          <m:r>
                            <m:t>y</m:t>
                          </m:r>
                        </m:e>
                        <m:sub>
                          <m:r>
                            <m:t>i</m:t>
                          </m:r>
                          <m:r>
                            <m:t>p</m:t>
                          </m:r>
                        </m:sub>
                      </m:sSub>
                    </m:oMath>
                  </m:oMathPara>
                </a14:m>
              </a:p>
            </p:txBody>
          </p:sp>
        </mc:Choice>
      </mc:AlternateContent>
    </p:spTree>
  </p:cSl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8 · Interpreting PC1 and PC2, and Wrap-Up</a:t>
            </a:r>
          </a:p>
        </p:txBody>
      </p:sp>
    </p:spTree>
  </p:cSl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8: Interpret PC1 Results</a:t>
            </a:r>
          </a:p>
        </p:txBody>
      </p:sp>
      <p:sp>
        <p:nvSpPr>
          <p:cNvPr id="3" name="Content Placeholder 2"/>
          <p:cNvSpPr>
            <a:spLocks noGrp="1"/>
          </p:cNvSpPr>
          <p:nvPr>
            <p:ph idx="1"/>
          </p:nvPr>
        </p:nvSpPr>
        <p:spPr/>
        <p:txBody>
          <a:bodyPr/>
          <a:lstStyle/>
          <a:p>
            <a:pPr lvl="0" indent="0" marL="0">
              <a:spcBef>
                <a:spcPts val="3000"/>
              </a:spcBef>
              <a:buNone/>
            </a:pPr>
            <a:r>
              <a:rPr b="1"/>
              <a:t>Understanding PC1 Loadings:</a:t>
            </a:r>
          </a:p>
          <a:p>
            <a:pPr lvl="0" indent="0" marL="0">
              <a:buNone/>
            </a:pPr>
            <a:r>
              <a:rPr/>
              <a:t>The loadings show how each original variable contributes to PC1:</a:t>
            </a:r>
          </a:p>
          <a:p>
            <a:pPr lvl="0"/>
            <a:r>
              <a:rPr b="1"/>
              <a:t>Sepal length: 0.521</a:t>
            </a:r>
            <a:r>
              <a:rPr/>
              <a:t> - Strong positive contribution</a:t>
            </a:r>
          </a:p>
          <a:p>
            <a:pPr lvl="0"/>
            <a:r>
              <a:rPr b="1"/>
              <a:t>Sepal width: -0.269</a:t>
            </a:r>
            <a:r>
              <a:rPr/>
              <a:t> - Moderate negative contribution</a:t>
            </a:r>
          </a:p>
          <a:p>
            <a:pPr lvl="0"/>
            <a:r>
              <a:rPr b="1"/>
              <a:t>Petal length: 0.580</a:t>
            </a:r>
            <a:r>
              <a:rPr/>
              <a:t> - Strong positive contribution</a:t>
            </a:r>
          </a:p>
          <a:p>
            <a:pPr lvl="0"/>
            <a:r>
              <a:rPr b="1"/>
              <a:t>Petal width: 0.565</a:t>
            </a:r>
            <a:r>
              <a:rPr/>
              <a:t> - Strong positive contribution</a:t>
            </a:r>
          </a:p>
          <a:p>
            <a:pPr lvl="0" indent="0">
              <a:buNone/>
            </a:pPr>
            <a:r>
              <a:rPr>
                <a:solidFill>
                  <a:srgbClr val="5E5E5E"/>
                </a:solidFill>
                <a:latin typeface="Courier"/>
              </a:rPr>
              <a:t># What does PC1 represent?</a:t>
            </a:r>
            <a:br/>
            <a:r>
              <a:rPr>
                <a:solidFill>
                  <a:srgbClr val="003B4F"/>
                </a:solidFill>
                <a:latin typeface="Courier"/>
              </a:rPr>
              <a:t>pc1_loadings &lt;- iris_pca</a:t>
            </a:r>
            <a:r>
              <a:rPr>
                <a:solidFill>
                  <a:srgbClr val="5E5E5E"/>
                </a:solidFill>
                <a:latin typeface="Courier"/>
              </a:rPr>
              <a:t>$</a:t>
            </a:r>
            <a:r>
              <a:rPr>
                <a:solidFill>
                  <a:srgbClr val="003B4F"/>
                </a:solidFill>
                <a:latin typeface="Courier"/>
              </a:rPr>
              <a:t>rotation[, </a:t>
            </a:r>
            <a:r>
              <a:rPr>
                <a:solidFill>
                  <a:srgbClr val="AD0000"/>
                </a:solidFill>
                <a:latin typeface="Courier"/>
              </a:rPr>
              <a:t>1</a:t>
            </a:r>
            <a:r>
              <a:rPr>
                <a:solidFill>
                  <a:srgbClr val="003B4F"/>
                </a:solidFill>
                <a:latin typeface="Courier"/>
              </a:rPr>
              <a:t>]</a:t>
            </a:r>
            <a:br/>
            <a:r>
              <a:rPr>
                <a:solidFill>
                  <a:srgbClr val="4758AB"/>
                </a:solidFill>
                <a:latin typeface="Courier"/>
              </a:rPr>
              <a:t>print</a:t>
            </a:r>
            <a:r>
              <a:rPr>
                <a:solidFill>
                  <a:srgbClr val="003B4F"/>
                </a:solidFill>
                <a:latin typeface="Courier"/>
              </a:rPr>
              <a:t>(</a:t>
            </a:r>
            <a:r>
              <a:rPr>
                <a:solidFill>
                  <a:srgbClr val="20794D"/>
                </a:solidFill>
                <a:latin typeface="Courier"/>
              </a:rPr>
              <a:t>"PC1 Loadings (all variables contribute similarly):"</a:t>
            </a:r>
            <a:r>
              <a:rPr>
                <a:solidFill>
                  <a:srgbClr val="003B4F"/>
                </a:solidFill>
                <a:latin typeface="Courier"/>
              </a:rPr>
              <a:t>)</a:t>
            </a:r>
            <a:br/>
            <a:r>
              <a:rPr i="1">
                <a:solidFill>
                  <a:srgbClr val="5E5E5E"/>
                </a:solidFill>
                <a:latin typeface="Courier"/>
              </a:rPr>
              <a:t>## [1] "PC1 Loadings (all variables contribute similarly):"</a:t>
            </a:r>
            <a:br/>
            <a:r>
              <a:rPr>
                <a:solidFill>
                  <a:srgbClr val="4758AB"/>
                </a:solidFill>
                <a:latin typeface="Courier"/>
              </a:rPr>
              <a:t>round</a:t>
            </a:r>
            <a:r>
              <a:rPr>
                <a:solidFill>
                  <a:srgbClr val="003B4F"/>
                </a:solidFill>
                <a:latin typeface="Courier"/>
              </a:rPr>
              <a:t>(pc1_loadings, </a:t>
            </a:r>
            <a:r>
              <a:rPr>
                <a:solidFill>
                  <a:srgbClr val="AD0000"/>
                </a:solidFill>
                <a:latin typeface="Courier"/>
              </a:rPr>
              <a:t>3</a:t>
            </a:r>
            <a:r>
              <a:rPr>
                <a:solidFill>
                  <a:srgbClr val="003B4F"/>
                </a:solidFill>
                <a:latin typeface="Courier"/>
              </a:rPr>
              <a:t>)</a:t>
            </a:r>
            <a:br/>
            <a:r>
              <a:rPr i="1">
                <a:solidFill>
                  <a:srgbClr val="5E5E5E"/>
                </a:solidFill>
                <a:latin typeface="Courier"/>
              </a:rPr>
              <a:t>## sepal_length  sepal_width petal_length  petal_width </a:t>
            </a:r>
            <a:br/>
            <a:r>
              <a:rPr i="1">
                <a:solidFill>
                  <a:srgbClr val="5E5E5E"/>
                </a:solidFill>
                <a:latin typeface="Courier"/>
              </a:rPr>
              <a:t>##        0.521       -0.269        0.580        0.565</a:t>
            </a:r>
            <a:b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PC1 Interpretation: Overall flower size"</a:t>
            </a:r>
            <a:r>
              <a:rPr>
                <a:solidFill>
                  <a:srgbClr val="003B4F"/>
                </a:solidFill>
                <a:latin typeface="Courier"/>
              </a:rPr>
              <a:t>)</a:t>
            </a:r>
            <a:br/>
            <a:r>
              <a:rPr i="1">
                <a:solidFill>
                  <a:srgbClr val="5E5E5E"/>
                </a:solidFill>
                <a:latin typeface="Courier"/>
              </a:rPr>
              <a:t>## </a:t>
            </a:r>
            <a:br/>
            <a:r>
              <a:rPr i="1">
                <a:solidFill>
                  <a:srgbClr val="5E5E5E"/>
                </a:solidFill>
                <a:latin typeface="Courier"/>
              </a:rPr>
              <a:t>## PC1 Interpretation: Overall flower size</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All variables have similar negative loadings"</a:t>
            </a:r>
            <a:r>
              <a:rPr>
                <a:solidFill>
                  <a:srgbClr val="003B4F"/>
                </a:solidFill>
                <a:latin typeface="Courier"/>
              </a:rPr>
              <a:t>)</a:t>
            </a:r>
            <a:br/>
            <a:r>
              <a:rPr i="1">
                <a:solidFill>
                  <a:srgbClr val="5E5E5E"/>
                </a:solidFill>
                <a:latin typeface="Courier"/>
              </a:rPr>
              <a:t>## </a:t>
            </a:r>
            <a:br/>
            <a:r>
              <a:rPr i="1">
                <a:solidFill>
                  <a:srgbClr val="5E5E5E"/>
                </a:solidFill>
                <a:latin typeface="Courier"/>
              </a:rPr>
              <a:t>## - All variables have similar negative loadings</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Higher PC1 values = smaller flowers overall"</a:t>
            </a:r>
            <a:r>
              <a:rPr>
                <a:solidFill>
                  <a:srgbClr val="003B4F"/>
                </a:solidFill>
                <a:latin typeface="Courier"/>
              </a:rPr>
              <a:t>)</a:t>
            </a:r>
            <a:br/>
            <a:r>
              <a:rPr i="1">
                <a:solidFill>
                  <a:srgbClr val="5E5E5E"/>
                </a:solidFill>
                <a:latin typeface="Courier"/>
              </a:rPr>
              <a:t>## </a:t>
            </a:r>
            <a:br/>
            <a:r>
              <a:rPr i="1">
                <a:solidFill>
                  <a:srgbClr val="5E5E5E"/>
                </a:solidFill>
                <a:latin typeface="Courier"/>
              </a:rPr>
              <a:t>## - Higher PC1 values = smaller flowers overall</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Lower PC1 values = larger flowers overall"</a:t>
            </a:r>
            <a:r>
              <a:rPr>
                <a:solidFill>
                  <a:srgbClr val="003B4F"/>
                </a:solidFill>
                <a:latin typeface="Courier"/>
              </a:rPr>
              <a:t>)</a:t>
            </a:r>
            <a:br/>
            <a:r>
              <a:rPr i="1">
                <a:solidFill>
                  <a:srgbClr val="5E5E5E"/>
                </a:solidFill>
                <a:latin typeface="Courier"/>
              </a:rPr>
              <a:t>## </a:t>
            </a:r>
            <a:br/>
            <a:r>
              <a:rPr i="1">
                <a:solidFill>
                  <a:srgbClr val="5E5E5E"/>
                </a:solidFill>
                <a:latin typeface="Courier"/>
              </a:rPr>
              <a:t>## - Lower PC1 values = larger flowers overall</a:t>
            </a:r>
          </a:p>
        </p:txBody>
      </p:sp>
    </p:spTree>
  </p:cSl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PC1 Interpretation: Overall Flower Size</a:t>
            </a:r>
          </a:p>
        </p:txBody>
      </p:sp>
      <p:sp>
        <p:nvSpPr>
          <p:cNvPr id="3" name="Content Placeholder 2"/>
          <p:cNvSpPr>
            <a:spLocks noGrp="1"/>
          </p:cNvSpPr>
          <p:nvPr>
            <p:ph idx="1"/>
          </p:nvPr>
        </p:nvSpPr>
        <p:spPr/>
        <p:txBody>
          <a:bodyPr/>
          <a:lstStyle/>
          <a:p>
            <a:pPr lvl="0" indent="0" marL="0">
              <a:spcBef>
                <a:spcPts val="3000"/>
              </a:spcBef>
              <a:buNone/>
            </a:pPr>
            <a:r>
              <a:rPr b="1"/>
              <a:t>PC1 Interpretation: Overall flower size (with a twist)</a:t>
            </a:r>
          </a:p>
          <a:p>
            <a:pPr lvl="0" indent="0" marL="0">
              <a:buNone/>
            </a:pPr>
            <a:r>
              <a:rPr/>
              <a:t>Note: The output says “all variables have similar negative loadings” but the actual values show mostly positive loadings. This is likely due to a sign flip - PCA signs can be arbitrary. Let’s interpret based on the actual values shown:</a:t>
            </a:r>
          </a:p>
          <a:p>
            <a:pPr lvl="0"/>
            <a:r>
              <a:rPr b="1"/>
              <a:t>Three variables (sepal length, petal length, petal width) have similar positive loadings</a:t>
            </a:r>
            <a:r>
              <a:rPr/>
              <a:t> (~0.52-0.58)</a:t>
            </a:r>
          </a:p>
          <a:p>
            <a:pPr lvl="0"/>
            <a:r>
              <a:rPr b="1"/>
              <a:t>Sepal width has a negative loading</a:t>
            </a:r>
            <a:r>
              <a:rPr/>
              <a:t> (-0.269)</a:t>
            </a:r>
          </a:p>
          <a:p>
            <a:pPr lvl="0"/>
            <a:r>
              <a:rPr/>
              <a:t>This means PC1 captures flowers where length and width measurements (except sepal width) vary together</a:t>
            </a:r>
          </a:p>
          <a:p>
            <a:pPr lvl="0" indent="0" marL="0">
              <a:spcBef>
                <a:spcPts val="3000"/>
              </a:spcBef>
              <a:buNone/>
            </a:pPr>
            <a:r>
              <a:rPr b="1"/>
              <a:t>What PC1 scores mean:</a:t>
            </a:r>
          </a:p>
          <a:p>
            <a:pPr lvl="0"/>
            <a:r>
              <a:rPr b="1"/>
              <a:t>Higher PC1 values</a:t>
            </a:r>
            <a:r>
              <a:rPr/>
              <a:t> = Longer petals, longer sepals, wider petals, but narrower sepals</a:t>
            </a:r>
          </a:p>
          <a:p>
            <a:pPr lvl="0"/>
            <a:r>
              <a:rPr b="1"/>
              <a:t>Lower PC1 values</a:t>
            </a:r>
            <a:r>
              <a:rPr/>
              <a:t> = Shorter petals, shorter sepals, narrower petals, but wider sepals</a:t>
            </a:r>
          </a:p>
          <a:p>
            <a:pPr lvl="0"/>
            <a:r>
              <a:rPr/>
              <a:t>PC1 essentially captures “overall flower size except sepal width goes opposite”</a:t>
            </a:r>
          </a:p>
          <a:p>
            <a:pPr lvl="0" indent="0" marL="0">
              <a:spcBef>
                <a:spcPts val="3000"/>
              </a:spcBef>
              <a:buNone/>
            </a:pPr>
            <a:r>
              <a:rPr b="1"/>
              <a:t>Biological interpretation:</a:t>
            </a:r>
          </a:p>
          <a:p>
            <a:pPr lvl="0" indent="0" marL="0">
              <a:buNone/>
            </a:pPr>
            <a:r>
              <a:rPr/>
              <a:t>PC1 distinguishes between:</a:t>
            </a:r>
          </a:p>
          <a:p>
            <a:pPr lvl="0"/>
            <a:r>
              <a:rPr/>
              <a:t>Small flowers with relatively wide sepals (negative PC1) - typical of setosa</a:t>
            </a:r>
          </a:p>
          <a:p>
            <a:pPr lvl="0"/>
            <a:r>
              <a:rPr/>
              <a:t>Large flowers with relatively narrow sepals (positive PC1) - typical of virginica</a:t>
            </a:r>
          </a:p>
        </p:txBody>
      </p:sp>
    </p:spTree>
  </p:cSl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8: Interpret PC2 Results</a:t>
            </a:r>
          </a:p>
        </p:txBody>
      </p:sp>
      <p:sp>
        <p:nvSpPr>
          <p:cNvPr id="3" name="Content Placeholder 2"/>
          <p:cNvSpPr>
            <a:spLocks noGrp="1"/>
          </p:cNvSpPr>
          <p:nvPr>
            <p:ph idx="1"/>
          </p:nvPr>
        </p:nvSpPr>
        <p:spPr/>
        <p:txBody>
          <a:bodyPr/>
          <a:lstStyle/>
          <a:p>
            <a:pPr lvl="0" indent="0" marL="0">
              <a:spcBef>
                <a:spcPts val="3000"/>
              </a:spcBef>
              <a:buNone/>
            </a:pPr>
            <a:r>
              <a:rPr b="1"/>
              <a:t>Understanding PC2 Loadings:</a:t>
            </a:r>
          </a:p>
          <a:p>
            <a:pPr lvl="0" indent="0" marL="0">
              <a:buNone/>
            </a:pPr>
            <a:r>
              <a:rPr/>
              <a:t>The loadings show how each original variable contributes to PC2:</a:t>
            </a:r>
          </a:p>
          <a:p>
            <a:pPr lvl="0"/>
            <a:r>
              <a:rPr b="1"/>
              <a:t>Sepal length: -0.377</a:t>
            </a:r>
            <a:r>
              <a:rPr/>
              <a:t> - Moderate negative contribution</a:t>
            </a:r>
          </a:p>
          <a:p>
            <a:pPr lvl="0"/>
            <a:r>
              <a:rPr b="1"/>
              <a:t>Sepal width: -0.923</a:t>
            </a:r>
            <a:r>
              <a:rPr/>
              <a:t> - Very strong negative contribution</a:t>
            </a:r>
          </a:p>
          <a:p>
            <a:pPr lvl="0"/>
            <a:r>
              <a:rPr b="1"/>
              <a:t>Petal length: -0.024</a:t>
            </a:r>
            <a:r>
              <a:rPr/>
              <a:t> - Almost no contribution</a:t>
            </a:r>
          </a:p>
          <a:p>
            <a:pPr lvl="0"/>
            <a:r>
              <a:rPr b="1"/>
              <a:t>Petal width: -0.067</a:t>
            </a:r>
            <a:r>
              <a:rPr/>
              <a:t> - Very small negative contribution</a:t>
            </a:r>
          </a:p>
          <a:p>
            <a:pPr lvl="0" indent="0">
              <a:buNone/>
            </a:pPr>
            <a:r>
              <a:rPr>
                <a:solidFill>
                  <a:srgbClr val="5E5E5E"/>
                </a:solidFill>
                <a:latin typeface="Courier"/>
              </a:rPr>
              <a:t># What does PC2 represent?</a:t>
            </a:r>
            <a:br/>
            <a:r>
              <a:rPr>
                <a:solidFill>
                  <a:srgbClr val="003B4F"/>
                </a:solidFill>
                <a:latin typeface="Courier"/>
              </a:rPr>
              <a:t>pc2_loadings &lt;- iris_pca</a:t>
            </a:r>
            <a:r>
              <a:rPr>
                <a:solidFill>
                  <a:srgbClr val="5E5E5E"/>
                </a:solidFill>
                <a:latin typeface="Courier"/>
              </a:rPr>
              <a:t>$</a:t>
            </a:r>
            <a:r>
              <a:rPr>
                <a:solidFill>
                  <a:srgbClr val="003B4F"/>
                </a:solidFill>
                <a:latin typeface="Courier"/>
              </a:rPr>
              <a:t>rotation[, </a:t>
            </a:r>
            <a:r>
              <a:rPr>
                <a:solidFill>
                  <a:srgbClr val="AD0000"/>
                </a:solidFill>
                <a:latin typeface="Courier"/>
              </a:rPr>
              <a:t>2</a:t>
            </a:r>
            <a:r>
              <a:rPr>
                <a:solidFill>
                  <a:srgbClr val="003B4F"/>
                </a:solidFill>
                <a:latin typeface="Courier"/>
              </a:rPr>
              <a:t>]</a:t>
            </a:r>
            <a:br/>
            <a:r>
              <a:rPr>
                <a:solidFill>
                  <a:srgbClr val="4758AB"/>
                </a:solidFill>
                <a:latin typeface="Courier"/>
              </a:rPr>
              <a:t>print</a:t>
            </a:r>
            <a:r>
              <a:rPr>
                <a:solidFill>
                  <a:srgbClr val="003B4F"/>
                </a:solidFill>
                <a:latin typeface="Courier"/>
              </a:rPr>
              <a:t>(</a:t>
            </a:r>
            <a:r>
              <a:rPr>
                <a:solidFill>
                  <a:srgbClr val="20794D"/>
                </a:solidFill>
                <a:latin typeface="Courier"/>
              </a:rPr>
              <a:t>"PC2 Loadings:"</a:t>
            </a:r>
            <a:r>
              <a:rPr>
                <a:solidFill>
                  <a:srgbClr val="003B4F"/>
                </a:solidFill>
                <a:latin typeface="Courier"/>
              </a:rPr>
              <a:t>)</a:t>
            </a:r>
            <a:br/>
            <a:r>
              <a:rPr i="1">
                <a:solidFill>
                  <a:srgbClr val="5E5E5E"/>
                </a:solidFill>
                <a:latin typeface="Courier"/>
              </a:rPr>
              <a:t>## [1] "PC2 Loadings:"</a:t>
            </a:r>
            <a:br/>
            <a:r>
              <a:rPr>
                <a:solidFill>
                  <a:srgbClr val="4758AB"/>
                </a:solidFill>
                <a:latin typeface="Courier"/>
              </a:rPr>
              <a:t>round</a:t>
            </a:r>
            <a:r>
              <a:rPr>
                <a:solidFill>
                  <a:srgbClr val="003B4F"/>
                </a:solidFill>
                <a:latin typeface="Courier"/>
              </a:rPr>
              <a:t>(pc2_loadings, </a:t>
            </a:r>
            <a:r>
              <a:rPr>
                <a:solidFill>
                  <a:srgbClr val="AD0000"/>
                </a:solidFill>
                <a:latin typeface="Courier"/>
              </a:rPr>
              <a:t>3</a:t>
            </a:r>
            <a:r>
              <a:rPr>
                <a:solidFill>
                  <a:srgbClr val="003B4F"/>
                </a:solidFill>
                <a:latin typeface="Courier"/>
              </a:rPr>
              <a:t>)</a:t>
            </a:r>
            <a:br/>
            <a:r>
              <a:rPr i="1">
                <a:solidFill>
                  <a:srgbClr val="5E5E5E"/>
                </a:solidFill>
                <a:latin typeface="Courier"/>
              </a:rPr>
              <a:t>## sepal_length  sepal_width petal_length  petal_width </a:t>
            </a:r>
            <a:br/>
            <a:r>
              <a:rPr i="1">
                <a:solidFill>
                  <a:srgbClr val="5E5E5E"/>
                </a:solidFill>
                <a:latin typeface="Courier"/>
              </a:rPr>
              <a:t>##       -0.377       -0.923       -0.024       -0.067</a:t>
            </a:r>
            <a:b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PC2 Interpretation: Flower shape contrast"</a:t>
            </a:r>
            <a:r>
              <a:rPr>
                <a:solidFill>
                  <a:srgbClr val="003B4F"/>
                </a:solidFill>
                <a:latin typeface="Courier"/>
              </a:rPr>
              <a:t>)</a:t>
            </a:r>
            <a:br/>
            <a:r>
              <a:rPr i="1">
                <a:solidFill>
                  <a:srgbClr val="5E5E5E"/>
                </a:solidFill>
                <a:latin typeface="Courier"/>
              </a:rPr>
              <a:t>## </a:t>
            </a:r>
            <a:br/>
            <a:r>
              <a:rPr i="1">
                <a:solidFill>
                  <a:srgbClr val="5E5E5E"/>
                </a:solidFill>
                <a:latin typeface="Courier"/>
              </a:rPr>
              <a:t>## PC2 Interpretation: Flower shape contrast</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Positive loadings: sepal width"</a:t>
            </a:r>
            <a:r>
              <a:rPr>
                <a:solidFill>
                  <a:srgbClr val="003B4F"/>
                </a:solidFill>
                <a:latin typeface="Courier"/>
              </a:rPr>
              <a:t>)</a:t>
            </a:r>
            <a:br/>
            <a:r>
              <a:rPr i="1">
                <a:solidFill>
                  <a:srgbClr val="5E5E5E"/>
                </a:solidFill>
                <a:latin typeface="Courier"/>
              </a:rPr>
              <a:t>## </a:t>
            </a:r>
            <a:br/>
            <a:r>
              <a:rPr i="1">
                <a:solidFill>
                  <a:srgbClr val="5E5E5E"/>
                </a:solidFill>
                <a:latin typeface="Courier"/>
              </a:rPr>
              <a:t>## - Positive loadings: sepal width</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Negative loadings: petal length and width, sepal length"</a:t>
            </a:r>
            <a:r>
              <a:rPr>
                <a:solidFill>
                  <a:srgbClr val="003B4F"/>
                </a:solidFill>
                <a:latin typeface="Courier"/>
              </a:rPr>
              <a:t>)</a:t>
            </a:r>
            <a:br/>
            <a:r>
              <a:rPr i="1">
                <a:solidFill>
                  <a:srgbClr val="5E5E5E"/>
                </a:solidFill>
                <a:latin typeface="Courier"/>
              </a:rPr>
              <a:t>## </a:t>
            </a:r>
            <a:br/>
            <a:r>
              <a:rPr i="1">
                <a:solidFill>
                  <a:srgbClr val="5E5E5E"/>
                </a:solidFill>
                <a:latin typeface="Courier"/>
              </a:rPr>
              <a:t>## - Negative loadings: petal length and width, sepal length</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Higher PC2 = wider sepals relative to petal size"</a:t>
            </a:r>
            <a:r>
              <a:rPr>
                <a:solidFill>
                  <a:srgbClr val="003B4F"/>
                </a:solidFill>
                <a:latin typeface="Courier"/>
              </a:rPr>
              <a:t>)</a:t>
            </a:r>
            <a:br/>
            <a:r>
              <a:rPr i="1">
                <a:solidFill>
                  <a:srgbClr val="5E5E5E"/>
                </a:solidFill>
                <a:latin typeface="Courier"/>
              </a:rPr>
              <a:t>## </a:t>
            </a:r>
            <a:br/>
            <a:r>
              <a:rPr i="1">
                <a:solidFill>
                  <a:srgbClr val="5E5E5E"/>
                </a:solidFill>
                <a:latin typeface="Courier"/>
              </a:rPr>
              <a:t>## - Higher PC2 = wider sepals relative to petal size</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a:t>
            </a:r>
            <a:r>
              <a:rPr>
                <a:solidFill>
                  <a:srgbClr val="20794D"/>
                </a:solidFill>
                <a:latin typeface="Courier"/>
              </a:rPr>
              <a:t>- Lower PC2 = longer/wider petals relative to sepal width"</a:t>
            </a:r>
            <a:r>
              <a:rPr>
                <a:solidFill>
                  <a:srgbClr val="003B4F"/>
                </a:solidFill>
                <a:latin typeface="Courier"/>
              </a:rPr>
              <a:t>)</a:t>
            </a:r>
            <a:br/>
            <a:r>
              <a:rPr i="1">
                <a:solidFill>
                  <a:srgbClr val="5E5E5E"/>
                </a:solidFill>
                <a:latin typeface="Courier"/>
              </a:rPr>
              <a:t>## </a:t>
            </a:r>
            <a:br/>
            <a:r>
              <a:rPr i="1">
                <a:solidFill>
                  <a:srgbClr val="5E5E5E"/>
                </a:solidFill>
                <a:latin typeface="Courier"/>
              </a:rPr>
              <a:t>## - Lower PC2 = longer/wider petals relative to sepal width</a:t>
            </a:r>
          </a:p>
        </p:txBody>
      </p:sp>
    </p:spTree>
  </p:cSl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PC2 Interpretation: Flower Shape Contrast</a:t>
            </a:r>
          </a:p>
        </p:txBody>
      </p:sp>
      <p:sp>
        <p:nvSpPr>
          <p:cNvPr id="3" name="Content Placeholder 2"/>
          <p:cNvSpPr>
            <a:spLocks noGrp="1"/>
          </p:cNvSpPr>
          <p:nvPr>
            <p:ph idx="1"/>
          </p:nvPr>
        </p:nvSpPr>
        <p:spPr/>
        <p:txBody>
          <a:bodyPr/>
          <a:lstStyle/>
          <a:p>
            <a:pPr lvl="0" indent="0" marL="0">
              <a:spcBef>
                <a:spcPts val="3000"/>
              </a:spcBef>
              <a:buNone/>
            </a:pPr>
            <a:r>
              <a:rPr b="1"/>
              <a:t>PC2 Interpretation: Correcting the output</a:t>
            </a:r>
          </a:p>
          <a:p>
            <a:pPr lvl="0" indent="0" marL="0">
              <a:buNone/>
            </a:pPr>
            <a:r>
              <a:rPr/>
              <a:t>Note: The output says “Positive loadings: sepal width” but the actual value is -0.923 (negative). All loadings are actually negative, with sepal width being the most strongly negative.</a:t>
            </a:r>
          </a:p>
          <a:p>
            <a:pPr lvl="0" indent="0" marL="0">
              <a:spcBef>
                <a:spcPts val="3000"/>
              </a:spcBef>
              <a:buNone/>
            </a:pPr>
            <a:r>
              <a:rPr b="1"/>
              <a:t>What PC2 actually represents:</a:t>
            </a:r>
          </a:p>
          <a:p>
            <a:pPr lvl="0"/>
            <a:r>
              <a:rPr b="1"/>
              <a:t>All variables have negative loadings</a:t>
            </a:r>
            <a:r>
              <a:rPr/>
              <a:t>, but sepal width is dominant (-0.923)</a:t>
            </a:r>
          </a:p>
          <a:p>
            <a:pPr lvl="0"/>
            <a:r>
              <a:rPr b="1"/>
              <a:t>Petal measurements contribute very little</a:t>
            </a:r>
            <a:r>
              <a:rPr/>
              <a:t> (-0.024 and -0.067)</a:t>
            </a:r>
          </a:p>
          <a:p>
            <a:pPr lvl="0"/>
            <a:r>
              <a:rPr b="1"/>
              <a:t>This component is primarily driven by sepal width</a:t>
            </a:r>
            <a:r>
              <a:rPr/>
              <a:t>, with some contribution from sepal length</a:t>
            </a:r>
          </a:p>
          <a:p>
            <a:pPr lvl="0" indent="0" marL="0">
              <a:spcBef>
                <a:spcPts val="3000"/>
              </a:spcBef>
              <a:buNone/>
            </a:pPr>
            <a:r>
              <a:rPr b="1"/>
              <a:t>What PC2 scores mean:</a:t>
            </a:r>
          </a:p>
          <a:p>
            <a:pPr lvl="0"/>
            <a:r>
              <a:rPr b="1"/>
              <a:t>Higher PC2 values</a:t>
            </a:r>
            <a:r>
              <a:rPr/>
              <a:t> = Smaller measurements overall, especially narrow sepals</a:t>
            </a:r>
          </a:p>
          <a:p>
            <a:pPr lvl="0"/>
            <a:r>
              <a:rPr b="1"/>
              <a:t>Lower PC2 values</a:t>
            </a:r>
            <a:r>
              <a:rPr/>
              <a:t> = Larger measurements overall, especially wide sepals</a:t>
            </a:r>
          </a:p>
          <a:p>
            <a:pPr lvl="0"/>
            <a:r>
              <a:rPr/>
              <a:t>Since sepal width has the strongest loading, PC2 primarily captures sepal width variation</a:t>
            </a:r>
          </a:p>
          <a:p>
            <a:pPr lvl="0" indent="0" marL="0">
              <a:spcBef>
                <a:spcPts val="3000"/>
              </a:spcBef>
              <a:buNone/>
            </a:pPr>
            <a:r>
              <a:rPr b="1"/>
              <a:t>Biological interpretation:</a:t>
            </a:r>
          </a:p>
          <a:p>
            <a:pPr lvl="0" indent="0" marL="0">
              <a:buNone/>
            </a:pPr>
            <a:r>
              <a:rPr/>
              <a:t>PC2 helps distinguish:</a:t>
            </a:r>
          </a:p>
          <a:p>
            <a:pPr lvl="0"/>
            <a:r>
              <a:rPr/>
              <a:t>Flowers with narrow sepals and smaller overall size (positive PC2)</a:t>
            </a:r>
          </a:p>
          <a:p>
            <a:pPr lvl="0"/>
            <a:r>
              <a:rPr/>
              <a:t>Flowers with wide sepals and larger overall size (negative PC2)</a:t>
            </a:r>
          </a:p>
          <a:p>
            <a:pPr lvl="0"/>
            <a:r>
              <a:rPr/>
              <a:t>This dimension helps separate species that have similar PC1 scores but different sepal proportions</a:t>
            </a:r>
          </a:p>
        </p:txBody>
      </p:sp>
    </p:spTree>
  </p:cSl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Step 9: How Well Does PCA Work?</a:t>
            </a:r>
          </a:p>
        </p:txBody>
      </p:sp>
      <p:sp>
        <p:nvSpPr>
          <p:cNvPr id="3" name="Content Placeholder 2"/>
          <p:cNvSpPr>
            <a:spLocks noGrp="1"/>
          </p:cNvSpPr>
          <p:nvPr>
            <p:ph idx="1"/>
          </p:nvPr>
        </p:nvSpPr>
        <p:spPr/>
        <p:txBody>
          <a:bodyPr/>
          <a:lstStyle/>
          <a:p>
            <a:pPr lvl="0" indent="0">
              <a:buNone/>
            </a:pPr>
            <a:r>
              <a:rPr>
                <a:solidFill>
                  <a:srgbClr val="5E5E5E"/>
                </a:solidFill>
                <a:latin typeface="Courier"/>
              </a:rPr>
              <a:t># Calculate total variance explained by first 2 components</a:t>
            </a:r>
            <a:br/>
            <a:r>
              <a:rPr>
                <a:solidFill>
                  <a:srgbClr val="003B4F"/>
                </a:solidFill>
                <a:latin typeface="Courier"/>
              </a:rPr>
              <a:t>variance_explained_2pc &lt;- </a:t>
            </a:r>
            <a:r>
              <a:rPr>
                <a:solidFill>
                  <a:srgbClr val="4758AB"/>
                </a:solidFill>
                <a:latin typeface="Courier"/>
              </a:rPr>
              <a:t>sum</a:t>
            </a:r>
            <a:r>
              <a:rPr>
                <a:solidFill>
                  <a:srgbClr val="003B4F"/>
                </a:solidFill>
                <a:latin typeface="Courier"/>
              </a:rPr>
              <a:t>(prop_variance[</a:t>
            </a:r>
            <a:r>
              <a:rPr>
                <a:solidFill>
                  <a:srgbClr val="AD0000"/>
                </a:solidFill>
                <a:latin typeface="Courier"/>
              </a:rPr>
              <a:t>1</a:t>
            </a:r>
            <a:r>
              <a:rPr>
                <a:solidFill>
                  <a:srgbClr val="5E5E5E"/>
                </a:solidFill>
                <a:latin typeface="Courier"/>
              </a:rPr>
              <a:t>:</a:t>
            </a:r>
            <a:r>
              <a:rPr>
                <a:solidFill>
                  <a:srgbClr val="AD0000"/>
                </a:solidFill>
                <a:latin typeface="Courier"/>
              </a:rPr>
              <a:t>2</a:t>
            </a:r>
            <a:r>
              <a:rPr>
                <a:solidFill>
                  <a:srgbClr val="003B4F"/>
                </a:solidFill>
                <a:latin typeface="Courier"/>
              </a:rPr>
              <a:t>])</a:t>
            </a:r>
            <a:br/>
            <a:r>
              <a:rPr>
                <a:solidFill>
                  <a:srgbClr val="003B4F"/>
                </a:solidFill>
                <a:latin typeface="Courier"/>
              </a:rPr>
              <a:t>caption_pca &lt;- </a:t>
            </a:r>
            <a:r>
              <a:rPr>
                <a:solidFill>
                  <a:srgbClr val="4758AB"/>
                </a:solidFill>
                <a:latin typeface="Courier"/>
              </a:rPr>
              <a:t>paste</a:t>
            </a:r>
            <a:r>
              <a:rPr>
                <a:solidFill>
                  <a:srgbClr val="003B4F"/>
                </a:solidFill>
                <a:latin typeface="Courier"/>
              </a:rPr>
              <a:t>(</a:t>
            </a:r>
            <a:r>
              <a:rPr>
                <a:solidFill>
                  <a:srgbClr val="20794D"/>
                </a:solidFill>
                <a:latin typeface="Courier"/>
              </a:rPr>
              <a:t>"Variance explained by first 2 components:"</a:t>
            </a:r>
            <a:r>
              <a:rPr>
                <a:solidFill>
                  <a:srgbClr val="003B4F"/>
                </a:solidFill>
                <a:latin typeface="Courier"/>
              </a:rPr>
              <a:t>, </a:t>
            </a:r>
            <a:r>
              <a:rPr>
                <a:solidFill>
                  <a:srgbClr val="4758AB"/>
                </a:solidFill>
                <a:latin typeface="Courier"/>
              </a:rPr>
              <a:t>round</a:t>
            </a:r>
            <a:r>
              <a:rPr>
                <a:solidFill>
                  <a:srgbClr val="003B4F"/>
                </a:solidFill>
                <a:latin typeface="Courier"/>
              </a:rPr>
              <a:t>(variance_explained_2pc </a:t>
            </a:r>
            <a:r>
              <a:rPr>
                <a:solidFill>
                  <a:srgbClr val="5E5E5E"/>
                </a:solidFill>
                <a:latin typeface="Courier"/>
              </a:rPr>
              <a:t>*</a:t>
            </a:r>
            <a:r>
              <a:rPr>
                <a:solidFill>
                  <a:srgbClr val="003B4F"/>
                </a:solidFill>
                <a:latin typeface="Courier"/>
              </a:rPr>
              <a:t> </a:t>
            </a:r>
            <a:r>
              <a:rPr>
                <a:solidFill>
                  <a:srgbClr val="AD0000"/>
                </a:solidFill>
                <a:latin typeface="Courier"/>
              </a:rPr>
              <a:t>100</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003B4F"/>
                </a:solidFill>
                <a:latin typeface="Courier"/>
              </a:rPr>
              <a:t>)</a:t>
            </a:r>
            <a:br/>
            <a:br/>
            <a:r>
              <a:rPr>
                <a:solidFill>
                  <a:srgbClr val="5E5E5E"/>
                </a:solidFill>
                <a:latin typeface="Courier"/>
              </a:rPr>
              <a:t># This means we reduced 4 variables to 2 components while retaining most information!</a:t>
            </a:r>
            <a:br/>
            <a:br/>
            <a:r>
              <a:rPr>
                <a:solidFill>
                  <a:srgbClr val="5E5E5E"/>
                </a:solidFill>
                <a:latin typeface="Courier"/>
              </a:rPr>
              <a:t># Create a summary plot showing dimension reduction success</a:t>
            </a:r>
            <a:br/>
            <a:r>
              <a:rPr>
                <a:solidFill>
                  <a:srgbClr val="4758AB"/>
                </a:solidFill>
                <a:latin typeface="Courier"/>
              </a:rPr>
              <a:t>tibble</a:t>
            </a:r>
            <a:r>
              <a:rPr>
                <a:solidFill>
                  <a:srgbClr val="003B4F"/>
                </a:solidFill>
                <a:latin typeface="Courier"/>
              </a:rPr>
              <a:t>(</a:t>
            </a:r>
            <a:br/>
            <a:r>
              <a:rPr>
                <a:solidFill>
                  <a:srgbClr val="003B4F"/>
                </a:solidFill>
                <a:latin typeface="Courier"/>
              </a:rPr>
              <a:t>  </a:t>
            </a:r>
            <a:r>
              <a:rPr>
                <a:solidFill>
                  <a:srgbClr val="657422"/>
                </a:solidFill>
                <a:latin typeface="Courier"/>
              </a:rPr>
              <a:t>Component =</a:t>
            </a:r>
            <a:r>
              <a:rPr>
                <a:solidFill>
                  <a:srgbClr val="003B4F"/>
                </a:solidFill>
                <a:latin typeface="Courier"/>
              </a:rPr>
              <a:t> </a:t>
            </a:r>
            <a:r>
              <a:rPr>
                <a:solidFill>
                  <a:srgbClr val="4758AB"/>
                </a:solidFill>
                <a:latin typeface="Courier"/>
              </a:rPr>
              <a:t>factor</a:t>
            </a:r>
            <a:r>
              <a:rPr>
                <a:solidFill>
                  <a:srgbClr val="003B4F"/>
                </a:solidFill>
                <a:latin typeface="Courier"/>
              </a:rPr>
              <a:t>(</a:t>
            </a:r>
            <a:r>
              <a:rPr>
                <a:solidFill>
                  <a:srgbClr val="4758AB"/>
                </a:solidFill>
                <a:latin typeface="Courier"/>
              </a:rPr>
              <a:t>paste0</a:t>
            </a:r>
            <a:r>
              <a:rPr>
                <a:solidFill>
                  <a:srgbClr val="003B4F"/>
                </a:solidFill>
                <a:latin typeface="Courier"/>
              </a:rPr>
              <a:t>(</a:t>
            </a:r>
            <a:r>
              <a:rPr>
                <a:solidFill>
                  <a:srgbClr val="20794D"/>
                </a:solidFill>
                <a:latin typeface="Courier"/>
              </a:rPr>
              <a:t>"PC"</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AD0000"/>
                </a:solidFill>
                <a:latin typeface="Courier"/>
              </a:rPr>
              <a:t>4</a:t>
            </a:r>
            <a:r>
              <a:rPr>
                <a:solidFill>
                  <a:srgbClr val="003B4F"/>
                </a:solidFill>
                <a:latin typeface="Courier"/>
              </a:rPr>
              <a:t>), </a:t>
            </a:r>
            <a:r>
              <a:rPr>
                <a:solidFill>
                  <a:srgbClr val="657422"/>
                </a:solidFill>
                <a:latin typeface="Courier"/>
              </a:rPr>
              <a:t>levels =</a:t>
            </a:r>
            <a:r>
              <a:rPr>
                <a:solidFill>
                  <a:srgbClr val="003B4F"/>
                </a:solidFill>
                <a:latin typeface="Courier"/>
              </a:rPr>
              <a:t> </a:t>
            </a:r>
            <a:r>
              <a:rPr>
                <a:solidFill>
                  <a:srgbClr val="4758AB"/>
                </a:solidFill>
                <a:latin typeface="Courier"/>
              </a:rPr>
              <a:t>paste0</a:t>
            </a:r>
            <a:r>
              <a:rPr>
                <a:solidFill>
                  <a:srgbClr val="003B4F"/>
                </a:solidFill>
                <a:latin typeface="Courier"/>
              </a:rPr>
              <a:t>(</a:t>
            </a:r>
            <a:r>
              <a:rPr>
                <a:solidFill>
                  <a:srgbClr val="20794D"/>
                </a:solidFill>
                <a:latin typeface="Courier"/>
              </a:rPr>
              <a:t>"PC"</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AD0000"/>
                </a:solidFill>
                <a:latin typeface="Courier"/>
              </a:rPr>
              <a:t>4</a:t>
            </a:r>
            <a:r>
              <a:rPr>
                <a:solidFill>
                  <a:srgbClr val="003B4F"/>
                </a:solidFill>
                <a:latin typeface="Courier"/>
              </a:rPr>
              <a:t>)),</a:t>
            </a:r>
            <a:br/>
            <a:r>
              <a:rPr>
                <a:solidFill>
                  <a:srgbClr val="003B4F"/>
                </a:solidFill>
                <a:latin typeface="Courier"/>
              </a:rPr>
              <a:t>  </a:t>
            </a:r>
            <a:r>
              <a:rPr>
                <a:solidFill>
                  <a:srgbClr val="657422"/>
                </a:solidFill>
                <a:latin typeface="Courier"/>
              </a:rPr>
              <a:t>Variance =</a:t>
            </a:r>
            <a:r>
              <a:rPr>
                <a:solidFill>
                  <a:srgbClr val="003B4F"/>
                </a:solidFill>
                <a:latin typeface="Courier"/>
              </a:rPr>
              <a:t> prop_variance </a:t>
            </a:r>
            <a:r>
              <a:rPr>
                <a:solidFill>
                  <a:srgbClr val="5E5E5E"/>
                </a:solidFill>
                <a:latin typeface="Courier"/>
              </a:rPr>
              <a:t>*</a:t>
            </a:r>
            <a:r>
              <a:rPr>
                <a:solidFill>
                  <a:srgbClr val="003B4F"/>
                </a:solidFill>
                <a:latin typeface="Courier"/>
              </a:rPr>
              <a:t> </a:t>
            </a:r>
            <a:r>
              <a:rPr>
                <a:solidFill>
                  <a:srgbClr val="AD0000"/>
                </a:solidFill>
                <a:latin typeface="Courier"/>
              </a:rPr>
              <a:t>100</a:t>
            </a:r>
            <a:r>
              <a:rPr>
                <a:solidFill>
                  <a:srgbClr val="003B4F"/>
                </a:solidFill>
                <a:latin typeface="Courier"/>
              </a:rPr>
              <a:t>,</a:t>
            </a:r>
            <a:br/>
            <a:r>
              <a:rPr>
                <a:solidFill>
                  <a:srgbClr val="003B4F"/>
                </a:solidFill>
                <a:latin typeface="Courier"/>
              </a:rPr>
              <a:t>  </a:t>
            </a:r>
            <a:r>
              <a:rPr>
                <a:solidFill>
                  <a:srgbClr val="657422"/>
                </a:solidFill>
                <a:latin typeface="Courier"/>
              </a:rPr>
              <a:t>Cumulative =</a:t>
            </a:r>
            <a:r>
              <a:rPr>
                <a:solidFill>
                  <a:srgbClr val="003B4F"/>
                </a:solidFill>
                <a:latin typeface="Courier"/>
              </a:rPr>
              <a:t> cumsum_variance </a:t>
            </a:r>
            <a:r>
              <a:rPr>
                <a:solidFill>
                  <a:srgbClr val="5E5E5E"/>
                </a:solidFill>
                <a:latin typeface="Courier"/>
              </a:rPr>
              <a:t>*</a:t>
            </a:r>
            <a:r>
              <a:rPr>
                <a:solidFill>
                  <a:srgbClr val="003B4F"/>
                </a:solidFill>
                <a:latin typeface="Courier"/>
              </a:rPr>
              <a:t> </a:t>
            </a:r>
            <a:r>
              <a:rPr>
                <a:solidFill>
                  <a:srgbClr val="AD0000"/>
                </a:solidFill>
                <a:latin typeface="Courier"/>
              </a:rPr>
              <a:t>100</a:t>
            </a:r>
            <a:br/>
            <a:r>
              <a:rPr>
                <a:solidFill>
                  <a:srgbClr val="003B4F"/>
                </a:solidFill>
                <a:latin typeface="Courier"/>
              </a:rPr>
              <a:t>) </a:t>
            </a:r>
            <a:r>
              <a:rPr>
                <a:solidFill>
                  <a:srgbClr val="5E5E5E"/>
                </a:solidFill>
                <a:latin typeface="Courier"/>
              </a:rPr>
              <a:t>%&gt;%</a:t>
            </a:r>
            <a:r>
              <a:rPr>
                <a:solidFill>
                  <a:srgbClr val="003B4F"/>
                </a:solidFill>
                <a:latin typeface="Courier"/>
              </a:rPr>
              <a:t> </a:t>
            </a:r>
            <a:br/>
            <a:r>
              <a:rPr>
                <a:solidFill>
                  <a:srgbClr val="003B4F"/>
                </a:solidFill>
                <a:latin typeface="Courier"/>
              </a:rPr>
              <a:t>  </a:t>
            </a:r>
            <a:r>
              <a:rPr>
                <a:solidFill>
                  <a:srgbClr val="4758AB"/>
                </a:solidFill>
                <a:latin typeface="Courier"/>
              </a:rPr>
              <a:t>ggplot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Component)) </a:t>
            </a:r>
            <a:r>
              <a:rPr>
                <a:solidFill>
                  <a:srgbClr val="5E5E5E"/>
                </a:solidFill>
                <a:latin typeface="Courier"/>
              </a:rPr>
              <a:t>+</a:t>
            </a:r>
            <a:br/>
            <a:r>
              <a:rPr>
                <a:solidFill>
                  <a:srgbClr val="003B4F"/>
                </a:solidFill>
                <a:latin typeface="Courier"/>
              </a:rPr>
              <a:t>  </a:t>
            </a:r>
            <a:r>
              <a:rPr>
                <a:solidFill>
                  <a:srgbClr val="4758AB"/>
                </a:solidFill>
                <a:latin typeface="Courier"/>
              </a:rPr>
              <a:t>geom_col</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y =</a:t>
            </a:r>
            <a:r>
              <a:rPr>
                <a:solidFill>
                  <a:srgbClr val="003B4F"/>
                </a:solidFill>
                <a:latin typeface="Courier"/>
              </a:rPr>
              <a:t> Variance), </a:t>
            </a:r>
            <a:r>
              <a:rPr>
                <a:solidFill>
                  <a:srgbClr val="657422"/>
                </a:solidFill>
                <a:latin typeface="Courier"/>
              </a:rPr>
              <a:t>fill =</a:t>
            </a:r>
            <a:r>
              <a:rPr>
                <a:solidFill>
                  <a:srgbClr val="003B4F"/>
                </a:solidFill>
                <a:latin typeface="Courier"/>
              </a:rPr>
              <a:t> </a:t>
            </a:r>
            <a:r>
              <a:rPr>
                <a:solidFill>
                  <a:srgbClr val="20794D"/>
                </a:solidFill>
                <a:latin typeface="Courier"/>
              </a:rPr>
              <a:t>"lightblue"</a:t>
            </a: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0.7</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geom_line</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y =</a:t>
            </a:r>
            <a:r>
              <a:rPr>
                <a:solidFill>
                  <a:srgbClr val="003B4F"/>
                </a:solidFill>
                <a:latin typeface="Courier"/>
              </a:rPr>
              <a:t> Cumulative, </a:t>
            </a:r>
            <a:r>
              <a:rPr>
                <a:solidFill>
                  <a:srgbClr val="657422"/>
                </a:solidFill>
                <a:latin typeface="Courier"/>
              </a:rPr>
              <a:t>group =</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"red"</a:t>
            </a: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r>
              <a:rPr>
                <a:solidFill>
                  <a:srgbClr val="4758AB"/>
                </a:solidFill>
                <a:latin typeface="Courier"/>
              </a:rPr>
              <a:t>aes</a:t>
            </a:r>
            <a:r>
              <a:rPr>
                <a:solidFill>
                  <a:srgbClr val="003B4F"/>
                </a:solidFill>
                <a:latin typeface="Courier"/>
              </a:rPr>
              <a:t>(</a:t>
            </a:r>
            <a:r>
              <a:rPr>
                <a:solidFill>
                  <a:srgbClr val="657422"/>
                </a:solidFill>
                <a:latin typeface="Courier"/>
              </a:rPr>
              <a:t>y =</a:t>
            </a:r>
            <a:r>
              <a:rPr>
                <a:solidFill>
                  <a:srgbClr val="003B4F"/>
                </a:solidFill>
                <a:latin typeface="Courier"/>
              </a:rPr>
              <a:t> Cumulative), </a:t>
            </a:r>
            <a:r>
              <a:rPr>
                <a:solidFill>
                  <a:srgbClr val="657422"/>
                </a:solidFill>
                <a:latin typeface="Courier"/>
              </a:rPr>
              <a:t>color =</a:t>
            </a:r>
            <a:r>
              <a:rPr>
                <a:solidFill>
                  <a:srgbClr val="003B4F"/>
                </a:solidFill>
                <a:latin typeface="Courier"/>
              </a:rPr>
              <a:t> </a:t>
            </a:r>
            <a:r>
              <a:rPr>
                <a:solidFill>
                  <a:srgbClr val="20794D"/>
                </a:solidFill>
                <a:latin typeface="Courier"/>
              </a:rPr>
              <a:t>"red"</a:t>
            </a:r>
            <a:r>
              <a:rPr>
                <a:solidFill>
                  <a:srgbClr val="003B4F"/>
                </a:solidFill>
                <a:latin typeface="Courier"/>
              </a:rPr>
              <a:t>, </a:t>
            </a:r>
            <a:r>
              <a:rPr>
                <a:solidFill>
                  <a:srgbClr val="657422"/>
                </a:solidFill>
                <a:latin typeface="Courier"/>
              </a:rPr>
              <a:t>size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20794D"/>
                </a:solidFill>
                <a:latin typeface="Courier"/>
              </a:rPr>
              <a:t>"PCA Dimension Reduction Success"</a:t>
            </a:r>
            <a:r>
              <a:rPr>
                <a:solidFill>
                  <a:srgbClr val="003B4F"/>
                </a:solidFill>
                <a:latin typeface="Courier"/>
              </a:rPr>
              <a:t>,</a:t>
            </a:r>
            <a:br/>
            <a:r>
              <a:rPr>
                <a:solidFill>
                  <a:srgbClr val="003B4F"/>
                </a:solidFill>
                <a:latin typeface="Courier"/>
              </a:rPr>
              <a:t>       </a:t>
            </a:r>
            <a:r>
              <a:rPr>
                <a:solidFill>
                  <a:srgbClr val="657422"/>
                </a:solidFill>
                <a:latin typeface="Courier"/>
              </a:rPr>
              <a:t>subtitle =</a:t>
            </a:r>
            <a:r>
              <a:rPr>
                <a:solidFill>
                  <a:srgbClr val="003B4F"/>
                </a:solidFill>
                <a:latin typeface="Courier"/>
              </a:rPr>
              <a:t> </a:t>
            </a:r>
            <a:r>
              <a:rPr>
                <a:solidFill>
                  <a:srgbClr val="20794D"/>
                </a:solidFill>
                <a:latin typeface="Courier"/>
              </a:rPr>
              <a:t>"Blue bars = individual variance, Red line = cumulative variance"</a:t>
            </a:r>
            <a:r>
              <a:rPr>
                <a:solidFill>
                  <a:srgbClr val="003B4F"/>
                </a:solidFill>
                <a:latin typeface="Courier"/>
              </a:rPr>
              <a:t>,</a:t>
            </a:r>
            <a:br/>
            <a:r>
              <a:rPr>
                <a:solidFill>
                  <a:srgbClr val="003B4F"/>
                </a:solidFill>
                <a:latin typeface="Courier"/>
              </a:rPr>
              <a:t>       </a:t>
            </a:r>
            <a:r>
              <a:rPr>
                <a:solidFill>
                  <a:srgbClr val="657422"/>
                </a:solidFill>
                <a:latin typeface="Courier"/>
              </a:rPr>
              <a:t>caption =</a:t>
            </a:r>
            <a:r>
              <a:rPr>
                <a:solidFill>
                  <a:srgbClr val="003B4F"/>
                </a:solidFill>
                <a:latin typeface="Courier"/>
              </a:rPr>
              <a:t> caption_pca,</a:t>
            </a:r>
            <a:br/>
            <a:r>
              <a:rPr>
                <a:solidFill>
                  <a:srgbClr val="003B4F"/>
                </a:solidFill>
                <a:latin typeface="Courier"/>
              </a:rPr>
              <a:t>       </a:t>
            </a:r>
            <a:r>
              <a:rPr>
                <a:solidFill>
                  <a:srgbClr val="657422"/>
                </a:solidFill>
                <a:latin typeface="Courier"/>
              </a:rPr>
              <a:t>x =</a:t>
            </a:r>
            <a:r>
              <a:rPr>
                <a:solidFill>
                  <a:srgbClr val="003B4F"/>
                </a:solidFill>
                <a:latin typeface="Courier"/>
              </a:rPr>
              <a:t> </a:t>
            </a:r>
            <a:r>
              <a:rPr>
                <a:solidFill>
                  <a:srgbClr val="20794D"/>
                </a:solidFill>
                <a:latin typeface="Courier"/>
              </a:rPr>
              <a:t>"Principal Component"</a:t>
            </a:r>
            <a:r>
              <a:rPr>
                <a:solidFill>
                  <a:srgbClr val="003B4F"/>
                </a:solidFill>
                <a:latin typeface="Courier"/>
              </a:rPr>
              <a:t>, </a:t>
            </a:r>
            <a:b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"Percentage of Variance Explained"</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theme_minimal</a:t>
            </a:r>
            <a:r>
              <a:rPr>
                <a:solidFill>
                  <a:srgbClr val="003B4F"/>
                </a:solidFill>
                <a:latin typeface="Courier"/>
              </a:rPr>
              <a:t>(</a:t>
            </a:r>
            <a:r>
              <a:rPr>
                <a:solidFill>
                  <a:srgbClr val="657422"/>
                </a:solidFill>
                <a:latin typeface="Courier"/>
              </a:rPr>
              <a:t>base_size =</a:t>
            </a:r>
            <a:r>
              <a:rPr>
                <a:solidFill>
                  <a:srgbClr val="003B4F"/>
                </a:solidFill>
                <a:latin typeface="Courier"/>
              </a:rPr>
              <a:t> </a:t>
            </a:r>
            <a:r>
              <a:rPr>
                <a:solidFill>
                  <a:srgbClr val="AD0000"/>
                </a:solidFill>
                <a:latin typeface="Courier"/>
              </a:rPr>
              <a:t>9</a:t>
            </a:r>
            <a:r>
              <a:rPr>
                <a:solidFill>
                  <a:srgbClr val="003B4F"/>
                </a:solidFill>
                <a:latin typeface="Courier"/>
              </a:rPr>
              <a:t>)</a:t>
            </a:r>
          </a:p>
        </p:txBody>
      </p:sp>
    </p:spTree>
  </p:cSl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Summary: What We Learned</a:t>
            </a:r>
          </a:p>
        </p:txBody>
      </p:sp>
    </p:spTree>
  </p:cSl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Key Findings:</a:t>
            </a:r>
          </a:p>
        </p:txBody>
      </p:sp>
      <p:sp>
        <p:nvSpPr>
          <p:cNvPr id="3" name="Content Placeholder 2"/>
          <p:cNvSpPr>
            <a:spLocks noGrp="1"/>
          </p:cNvSpPr>
          <p:nvPr>
            <p:ph idx="1"/>
          </p:nvPr>
        </p:nvSpPr>
        <p:spPr/>
        <p:txBody>
          <a:bodyPr/>
          <a:lstStyle/>
          <a:p>
            <a:pPr lvl="0" indent="-342900" marL="342900">
              <a:buAutoNum type="arabicPeriod"/>
            </a:pPr>
            <a:r>
              <a:rPr b="1"/>
              <a:t>Successful dimension reduction</a:t>
            </a:r>
            <a:r>
              <a:rPr/>
              <a:t>: 4 variables → 2 components explaining ~96% of variance</a:t>
            </a:r>
          </a:p>
          <a:p>
            <a:pPr lvl="0" indent="-342900" marL="342900">
              <a:buAutoNum type="arabicPeriod"/>
            </a:pPr>
            <a:r>
              <a:rPr b="1"/>
              <a:t>PC1 (72.8% variance)</a:t>
            </a:r>
            <a:r>
              <a:rPr/>
              <a:t>: Overall flower size</a:t>
            </a:r>
          </a:p>
          <a:p>
            <a:pPr lvl="1"/>
            <a:r>
              <a:rPr/>
              <a:t>All measurements contribute similarly</a:t>
            </a:r>
          </a:p>
          <a:p>
            <a:pPr lvl="1"/>
            <a:r>
              <a:rPr/>
              <a:t>Separates large from small flowers</a:t>
            </a:r>
          </a:p>
          <a:p>
            <a:pPr lvl="0" indent="-342900" marL="342900">
              <a:buAutoNum type="arabicPeriod"/>
            </a:pPr>
            <a:r>
              <a:rPr b="1"/>
              <a:t>PC2 (23.1% variance)</a:t>
            </a:r>
            <a:r>
              <a:rPr/>
              <a:t>: Shape contrast</a:t>
            </a:r>
          </a:p>
          <a:p>
            <a:pPr lvl="1"/>
            <a:r>
              <a:rPr/>
              <a:t>Sepal width vs. petal dimensions</a:t>
            </a:r>
          </a:p>
          <a:p>
            <a:pPr lvl="1"/>
            <a:r>
              <a:rPr/>
              <a:t>Separates flower shape types</a:t>
            </a:r>
          </a:p>
          <a:p>
            <a:pPr lvl="0" indent="-342900" marL="342900">
              <a:buAutoNum type="arabicPeriod"/>
            </a:pPr>
            <a:r>
              <a:rPr b="1"/>
              <a:t>Species separation</a:t>
            </a:r>
            <a:r>
              <a:rPr/>
              <a:t>: PCA naturally groups the three iris species based on their morphological differences</a:t>
            </a:r>
          </a:p>
        </p:txBody>
      </p:sp>
    </p:spTree>
  </p:cSl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PCA Success Criteria Met:</a:t>
            </a:r>
          </a:p>
        </p:txBody>
      </p:sp>
      <p:sp>
        <p:nvSpPr>
          <p:cNvPr id="3" name="Content Placeholder 2"/>
          <p:cNvSpPr>
            <a:spLocks noGrp="1"/>
          </p:cNvSpPr>
          <p:nvPr>
            <p:ph idx="1"/>
          </p:nvPr>
        </p:nvSpPr>
        <p:spPr/>
        <p:txBody>
          <a:bodyPr/>
          <a:lstStyle/>
          <a:p>
            <a:pPr lvl="0" indent="0" marL="0">
              <a:buNone/>
            </a:pPr>
            <a:r>
              <a:rPr/>
              <a:t>✓ Variables were correlated</a:t>
            </a:r>
            <a:br/>
            <a:r>
              <a:rPr/>
              <a:t>✓ Linear relationships</a:t>
            </a:r>
            <a:br/>
            <a:r>
              <a:rPr/>
              <a:t>✓ No major outliers</a:t>
            </a:r>
            <a:br/>
            <a:r>
              <a:rPr/>
              <a:t>✓ Adequate sample size</a:t>
            </a:r>
            <a:br/>
            <a:r>
              <a:rPr/>
              <a:t>✓ Clear dimension reduction</a:t>
            </a:r>
            <a:br/>
            <a:r>
              <a:rPr/>
              <a:t>✓ Interpretable components</a:t>
            </a:r>
          </a:p>
        </p:txBody>
      </p:sp>
    </p:spTree>
  </p:cSl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When to Use PCA vs. Other Methods</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Review: Component Interpretation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a:t>zik is value of new variable k for object I</a:t>
                </a:r>
              </a:p>
              <a:p>
                <a:pPr lvl="0"/>
                <a:r>
                  <a:rPr/>
                  <a:t>yi1- yip are values of original variables for object i</a:t>
                </a:r>
              </a:p>
              <a:p>
                <a:pPr lvl="0"/>
                <a:r>
                  <a:rPr/>
                  <a:t>c1-cp are coefficients that show importance of the original variables to new derived variable</a:t>
                </a:r>
              </a:p>
              <a:p>
                <a:pPr lvl="0" indent="0" marL="0">
                  <a:spcBef>
                    <a:spcPts val="3000"/>
                  </a:spcBef>
                  <a:buNone/>
                </a:pPr>
                <a14:m>
                  <m:oMathPara xmlns:m="http://schemas.openxmlformats.org/officeDocument/2006/math">
                    <m:oMathParaPr>
                      <m:jc m:val="center"/>
                    </m:oMathParaPr>
                    <m:oMath>
                      <m:sSub>
                        <m:e>
                          <m:r>
                            <m:t>z</m:t>
                          </m:r>
                        </m:e>
                        <m:sub>
                          <m:r>
                            <m:t>i</m:t>
                          </m:r>
                          <m:r>
                            <m:t>k</m:t>
                          </m:r>
                        </m:sub>
                      </m:sSub>
                      <m:r>
                        <m:rPr>
                          <m:sty m:val="p"/>
                        </m:rPr>
                        <m:t>=</m:t>
                      </m:r>
                      <m:sSub>
                        <m:e>
                          <m:r>
                            <m:t>c</m:t>
                          </m:r>
                        </m:e>
                        <m:sub>
                          <m:r>
                            <m:t>1</m:t>
                          </m:r>
                        </m:sub>
                      </m:sSub>
                      <m:sSub>
                        <m:e>
                          <m:r>
                            <m:t>y</m:t>
                          </m:r>
                        </m:e>
                        <m:sub>
                          <m:r>
                            <m:t>i</m:t>
                          </m:r>
                          <m:r>
                            <m:t>1</m:t>
                          </m:r>
                        </m:sub>
                      </m:sSub>
                      <m:r>
                        <m:rPr>
                          <m:sty m:val="p"/>
                        </m:rPr>
                        <m:t>+</m:t>
                      </m:r>
                      <m:sSub>
                        <m:e>
                          <m:r>
                            <m:t>c</m:t>
                          </m:r>
                        </m:e>
                        <m:sub>
                          <m:r>
                            <m:t>2</m:t>
                          </m:r>
                        </m:sub>
                      </m:sSub>
                      <m:sSub>
                        <m:e>
                          <m:r>
                            <m:t>y</m:t>
                          </m:r>
                        </m:e>
                        <m:sub>
                          <m:r>
                            <m:t>i</m:t>
                          </m:r>
                          <m:r>
                            <m:t>2</m:t>
                          </m:r>
                        </m:sub>
                      </m:sSub>
                      <m:r>
                        <m:rPr>
                          <m:sty m:val="p"/>
                        </m:rPr>
                        <m:t>+</m:t>
                      </m:r>
                      <m:r>
                        <m:rPr>
                          <m:sty m:val="p"/>
                        </m:rPr>
                        <m:t>⋯</m:t>
                      </m:r>
                      <m:sSub>
                        <m:e>
                          <m:r>
                            <m:t>c</m:t>
                          </m:r>
                        </m:e>
                        <m:sub>
                          <m:r>
                            <m:t>j</m:t>
                          </m:r>
                        </m:sub>
                      </m:sSub>
                      <m:sSub>
                        <m:e>
                          <m:r>
                            <m:t>y</m:t>
                          </m:r>
                        </m:e>
                        <m:sub>
                          <m:r>
                            <m:t>i</m:t>
                          </m:r>
                          <m:r>
                            <m:t>j</m:t>
                          </m:r>
                        </m:sub>
                      </m:sSub>
                      <m:r>
                        <m:rPr>
                          <m:sty m:val="p"/>
                        </m:rPr>
                        <m:t>+</m:t>
                      </m:r>
                      <m:r>
                        <m:rPr>
                          <m:sty m:val="p"/>
                        </m:rPr>
                        <m:t>⋯</m:t>
                      </m:r>
                      <m:r>
                        <m:rPr>
                          <m:sty m:val="p"/>
                        </m:rPr>
                        <m:t>+</m:t>
                      </m:r>
                      <m:sSub>
                        <m:e>
                          <m:r>
                            <m:t>c</m:t>
                          </m:r>
                        </m:e>
                        <m:sub>
                          <m:r>
                            <m:t>p</m:t>
                          </m:r>
                        </m:sub>
                      </m:sSub>
                      <m:sSub>
                        <m:e>
                          <m:r>
                            <m:t>y</m:t>
                          </m:r>
                        </m:e>
                        <m:sub>
                          <m:r>
                            <m:t>i</m:t>
                          </m:r>
                          <m:r>
                            <m:t>p</m:t>
                          </m:r>
                        </m:sub>
                      </m:sSub>
                    </m:oMath>
                  </m:oMathPara>
                </a14:m>
              </a:p>
            </p:txBody>
          </p:sp>
        </mc:Choice>
      </mc:AlternateContent>
    </p:spTree>
  </p:cSl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Use PCA when:</a:t>
            </a:r>
          </a:p>
        </p:txBody>
      </p:sp>
      <p:sp>
        <p:nvSpPr>
          <p:cNvPr id="3" name="Content Placeholder 2"/>
          <p:cNvSpPr>
            <a:spLocks noGrp="1"/>
          </p:cNvSpPr>
          <p:nvPr>
            <p:ph idx="1"/>
          </p:nvPr>
        </p:nvSpPr>
        <p:spPr/>
        <p:txBody>
          <a:bodyPr/>
          <a:lstStyle/>
          <a:p>
            <a:pPr lvl="0"/>
            <a:r>
              <a:rPr/>
              <a:t>Variables are </a:t>
            </a:r>
            <a:r>
              <a:rPr b="1"/>
              <a:t>continuous and correlated</a:t>
            </a:r>
          </a:p>
          <a:p>
            <a:pPr lvl="0"/>
            <a:r>
              <a:rPr/>
              <a:t>Goal is </a:t>
            </a:r>
            <a:r>
              <a:rPr b="1"/>
              <a:t>dimension reduction</a:t>
            </a:r>
            <a:r>
              <a:rPr/>
              <a:t> or </a:t>
            </a:r>
            <a:r>
              <a:rPr b="1"/>
              <a:t>data exploration</a:t>
            </a:r>
          </a:p>
          <a:p>
            <a:pPr lvl="0"/>
            <a:r>
              <a:rPr/>
              <a:t>Linear relationships between variables</a:t>
            </a:r>
          </a:p>
          <a:p>
            <a:pPr lvl="0"/>
            <a:r>
              <a:rPr/>
              <a:t>Want to </a:t>
            </a:r>
            <a:r>
              <a:rPr b="1"/>
              <a:t>remove redundancy</a:t>
            </a:r>
            <a:r>
              <a:rPr/>
              <a:t> in measurements</a:t>
            </a:r>
          </a:p>
        </p:txBody>
      </p:sp>
    </p:spTree>
  </p:cSl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Consider alternatives when:</a:t>
            </a:r>
          </a:p>
        </p:txBody>
      </p:sp>
      <p:sp>
        <p:nvSpPr>
          <p:cNvPr id="3" name="Content Placeholder 2"/>
          <p:cNvSpPr>
            <a:spLocks noGrp="1"/>
          </p:cNvSpPr>
          <p:nvPr>
            <p:ph idx="1"/>
          </p:nvPr>
        </p:nvSpPr>
        <p:spPr/>
        <p:txBody>
          <a:bodyPr/>
          <a:lstStyle/>
          <a:p>
            <a:pPr lvl="0"/>
            <a:r>
              <a:rPr/>
              <a:t>Variables are categorical → use MCA (Multiple Correspondence Analysis)</a:t>
            </a:r>
          </a:p>
          <a:p>
            <a:pPr lvl="0"/>
            <a:r>
              <a:rPr/>
              <a:t>Focus on </a:t>
            </a:r>
            <a:r>
              <a:rPr b="1"/>
              <a:t>species composition</a:t>
            </a:r>
            <a:r>
              <a:rPr/>
              <a:t> → use ordination methods like NMDS</a:t>
            </a:r>
          </a:p>
          <a:p>
            <a:pPr lvl="0"/>
            <a:r>
              <a:rPr/>
              <a:t>Want to </a:t>
            </a:r>
            <a:r>
              <a:rPr b="1"/>
              <a:t>classify/predict</a:t>
            </a:r>
            <a:r>
              <a:rPr/>
              <a:t> → use discriminant analysis or machine learning</a:t>
            </a:r>
          </a:p>
          <a:p>
            <a:pPr lvl="0" indent="0" marL="0">
              <a:buNone/>
            </a:pPr>
            <a:r>
              <a:rPr b="1"/>
              <a:t>PCA is excellent for exploring patterns in biological measurements like morphology, physiology, or environmental variables!</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Review: Component Properties</a:t>
            </a:r>
          </a:p>
        </p:txBody>
      </p:sp>
      <p:sp>
        <p:nvSpPr>
          <p:cNvPr id="3" name="Content Placeholder 2"/>
          <p:cNvSpPr>
            <a:spLocks noGrp="1"/>
          </p:cNvSpPr>
          <p:nvPr>
            <p:ph idx="1" sz="half"/>
          </p:nvPr>
        </p:nvSpPr>
        <p:spPr/>
        <p:txBody>
          <a:bodyPr/>
          <a:lstStyle/>
          <a:p>
            <a:pPr lvl="0" indent="0" marL="0">
              <a:buNone/>
            </a:pPr>
            <a:r>
              <a:rPr/>
              <a:t>Eigenvectors, eigenvalues and components</a:t>
            </a:r>
          </a:p>
          <a:p>
            <a:pPr lvl="0" indent="0" marL="0">
              <a:buNone/>
            </a:pPr>
            <a:r>
              <a:rPr/>
              <a:t>Derived variables are found so that:</a:t>
            </a:r>
          </a:p>
          <a:p>
            <a:pPr lvl="0"/>
            <a:r>
              <a:rPr/>
              <a:t>First derived variable explains most of the variation in the data</a:t>
            </a:r>
          </a:p>
          <a:p>
            <a:pPr lvl="0"/>
            <a:r>
              <a:rPr/>
              <a:t>Second most of the remaining variation</a:t>
            </a:r>
          </a:p>
          <a:p>
            <a:pPr lvl="0"/>
            <a:r>
              <a:rPr/>
              <a:t>And so on…</a:t>
            </a:r>
          </a:p>
          <a:p>
            <a:pPr lvl="0"/>
            <a:r>
              <a:rPr/>
              <a:t>As many derived variables as original variables (p)</a:t>
            </a:r>
          </a:p>
          <a:p>
            <a:pPr lvl="0"/>
            <a:r>
              <a:rPr/>
              <a:t>Derived variables are uncorrelated with each other</a:t>
            </a:r>
          </a:p>
        </p:txBody>
      </p:sp>
      <p:pic>
        <p:nvPicPr>
          <p:cNvPr descr="images/clipboard-2044711521.png" id="0" name="Picture 1"/>
          <p:cNvPicPr>
            <a:picLocks noGrp="1" noChangeAspect="1"/>
          </p:cNvPicPr>
          <p:nvPr/>
        </p:nvPicPr>
        <p:blipFill>
          <a:blip r:embed="rId2"/>
          <a:stretch>
            <a:fillRect/>
          </a:stretch>
        </p:blipFill>
        <p:spPr bwMode="auto">
          <a:xfrm>
            <a:off x="6515100" y="660400"/>
            <a:ext cx="1993900" cy="3962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Two example figures stacked: a pairs-plot matrix of the iris sepal/petal variables showing scatterplots and correlation coefficients (up to 0.96 for petal length vs. width), and a scree plot below it showing the percentage of variance explained dropping sharply after the first component, illustrating that highly correlated variables let a few components capture most of the variation.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Review: Eigenvalues and Eigenvectors</a:t>
            </a:r>
          </a:p>
        </p:txBody>
      </p:sp>
      <p:sp>
        <p:nvSpPr>
          <p:cNvPr id="3" name="Content Placeholder 2"/>
          <p:cNvSpPr>
            <a:spLocks noGrp="1"/>
          </p:cNvSpPr>
          <p:nvPr>
            <p:ph idx="1"/>
          </p:nvPr>
        </p:nvSpPr>
        <p:spPr/>
        <p:txBody>
          <a:bodyPr/>
          <a:lstStyle/>
          <a:p>
            <a:pPr lvl="0" indent="0" marL="0">
              <a:buNone/>
            </a:pPr>
            <a:r>
              <a:rPr/>
              <a:t>Eigenvectors, eigenvalues and components</a:t>
            </a:r>
          </a:p>
          <a:p>
            <a:pPr lvl="0"/>
            <a:r>
              <a:rPr/>
              <a:t>Eigenvalues (latent roots) represent amount of variation in data explained by the new k= 1 to p derived variables (λ1, λ2 …λp).</a:t>
            </a:r>
          </a:p>
          <a:p>
            <a:pPr lvl="0"/>
            <a:r>
              <a:rPr/>
              <a:t>Eigenvalues are population parameters and are estimated using ML to get sample statistics (l1, l2…lp)</a:t>
            </a:r>
          </a:p>
          <a:p>
            <a:pPr lvl="0"/>
            <a:r>
              <a:rPr/>
              <a:t>Eigenvectors are lists of coefficients (c) that show contribution of original variables to new, derived variables</a:t>
            </a:r>
          </a:p>
          <a:p>
            <a:pPr lvl="0"/>
            <a:r>
              <a:rPr/>
              <a:t>Each new variable has an eigenvalue and an eigenvector</a:t>
            </a:r>
          </a:p>
          <a:p>
            <a:pPr lvl="0"/>
            <a:r>
              <a:rPr/>
              <a:t>New variables (components) are derived from a p x p covariance or correlation matrix of original variables</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PCA Goals and Introduction</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PCA Goals and Introduction</a:t>
            </a:r>
          </a:p>
        </p:txBody>
      </p:sp>
      <p:sp>
        <p:nvSpPr>
          <p:cNvPr id="3" name="Content Placeholder 2"/>
          <p:cNvSpPr>
            <a:spLocks noGrp="1"/>
          </p:cNvSpPr>
          <p:nvPr>
            <p:ph idx="1"/>
          </p:nvPr>
        </p:nvSpPr>
        <p:spPr/>
        <p:txBody>
          <a:bodyPr/>
          <a:lstStyle/>
          <a:p>
            <a:pPr lvl="0"/>
            <a:r>
              <a:rPr/>
              <a:t>Common goals of MV data analysis are variable reduction (finding derived variables that summarize data) and exploration of patterns in data (scaling/ordination)</a:t>
            </a:r>
          </a:p>
          <a:p>
            <a:pPr lvl="0"/>
            <a:r>
              <a:rPr/>
              <a:t>Can use association (correlation/ covariance) matrices (PCA) or dissimilarity measures (MDS)</a:t>
            </a:r>
          </a:p>
          <a:p>
            <a:pPr lvl="0"/>
            <a:r>
              <a:rPr/>
              <a:t>In PCA: take p old variables and transform them into p “new/derived” uncorrelated variables (principal components)</a:t>
            </a:r>
          </a:p>
          <a:p>
            <a:pPr lvl="0" indent="0" marL="1270000">
              <a:buNone/>
            </a:pPr>
            <a:r>
              <a:rPr sz="2000" b="1"/>
              <a:t>Note</a:t>
            </a:r>
          </a:p>
          <a:p>
            <a:pPr lvl="0" indent="0" marL="1270000">
              <a:buNone/>
            </a:pPr>
            <a:r>
              <a:rPr sz="2000"/>
              <a:t>Gotelli &amp; Ellison, </a:t>
            </a:r>
            <a:r>
              <a:rPr sz="2000" i="1"/>
              <a:t>A Primer of Ecological Statistics</a:t>
            </a:r>
            <a:r>
              <a:rPr sz="2000"/>
              <a:t>, Ch. 12 — The Analysis of Multivariate Data, is the core reference for PCA.</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Principal Component Analysis</dc:title>
  <dc:creator>Bill Perry</dc:creator>
  <cp:keywords/>
  <dc:description>Principal Component Analysis (PCA) for multivariate data — eigenvalues, eigenvectors, standardization, scree plots, loadings, and biplots, worked through step-by-step on the classic iris flower dataset.</dc:description>
  <dcterms:created xsi:type="dcterms:W3CDTF">2026-09-03T18:49:41Z</dcterms:created>
  <dcterms:modified xsi:type="dcterms:W3CDTF">2026-09-03T18:49:41Z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19</vt:lpwstr>
  </property>
  <property fmtid="{D5CDD505-2E9C-101B-9397-08002B2CF9AE}" pid="14" name="resources">
    <vt:lpwstr/>
  </property>
  <property fmtid="{D5CDD505-2E9C-101B-9397-08002B2CF9AE}" pid="15" name="subtitle">
    <vt:lpwstr>Ordination</vt:lpwstr>
  </property>
  <property fmtid="{D5CDD505-2E9C-101B-9397-08002B2CF9AE}" pid="16" name="toc-title">
    <vt:lpwstr>Table of contents</vt:lpwstr>
  </property>
  <property fmtid="{D5CDD505-2E9C-101B-9397-08002B2CF9AE}" pid="17" name="week">
    <vt:lpwstr>14</vt:lpwstr>
  </property>
</Properties>
</file>