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g" ContentType="image/jpe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3" Type="http://schemas.openxmlformats.org/officeDocument/2006/relationships/viewProps" Target="viewProps.xml" /><Relationship Id="rId32" Type="http://schemas.openxmlformats.org/officeDocument/2006/relationships/presProps" Target="presProps.xml" /><Relationship Id="rId1" Type="http://schemas.openxmlformats.org/officeDocument/2006/relationships/slideMaster" Target="slideMasters/slideMaster1.xml" /><Relationship Id="rId35" Type="http://schemas.openxmlformats.org/officeDocument/2006/relationships/tableStyles" Target="tableStyles.xml" /><Relationship Id="rId34"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jpg" /></Relationships>
</file>

<file path=ppt/slides/_rels/slide1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4.png"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5.png" /></Relationships>
</file>

<file path=ppt/slides/_rels/slide1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6.png"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7.png" /></Relationships>
</file>

<file path=ppt/slides/_rels/slide1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8.png" /></Relationships>
</file>

<file path=ppt/slides/_rels/slide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png" /></Relationships>
</file>

<file path=ppt/slides/_rels/slide2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9.png" /></Relationships>
</file>

<file path=ppt/slides/_rels/slide21.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0.png"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1.png" /></Relationships>
</file>

<file path=ppt/slides/_rels/slide2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2.png"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png"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jpg" /></Relationships>
</file>

<file path=ppt/slides/_rels/slide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jpg"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Power and Type I &amp; II Error</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Errors and power</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Understanding P-Values</a:t>
            </a:r>
          </a:p>
        </p:txBody>
      </p:sp>
      <p:sp>
        <p:nvSpPr>
          <p:cNvPr id="3" name="Content Placeholder 2"/>
          <p:cNvSpPr>
            <a:spLocks noGrp="1"/>
          </p:cNvSpPr>
          <p:nvPr>
            <p:ph idx="1" sz="half"/>
          </p:nvPr>
        </p:nvSpPr>
        <p:spPr/>
        <p:txBody>
          <a:bodyPr/>
          <a:lstStyle/>
          <a:p>
            <a:pPr lvl="0" indent="0" marL="0">
              <a:buNone/>
            </a:pPr>
            <a:r>
              <a:rPr/>
              <a:t>Hypothesis tests are expressed as a p-value (0 = never, 1 = always).</a:t>
            </a:r>
          </a:p>
          <a:p>
            <a:pPr lvl="0" indent="0" marL="0">
              <a:buNone/>
            </a:pPr>
            <a:r>
              <a:rPr/>
              <a:t>Interpret a p-value as: the probability of obtaining a sample value of the statistic (or a more extreme one) if H₀ is true.</a:t>
            </a:r>
          </a:p>
          <a:p>
            <a:pPr lvl="0"/>
            <a:r>
              <a:rPr b="1"/>
              <a:t>High p-value:</a:t>
            </a:r>
            <a:r>
              <a:rPr/>
              <a:t> high probability of obtaining our sample statistic under H₀</a:t>
            </a:r>
          </a:p>
          <a:p>
            <a:pPr lvl="1"/>
            <a:r>
              <a:rPr/>
              <a:t>if H₀ were true, you would frequently observe data similar to your sample</a:t>
            </a:r>
          </a:p>
          <a:p>
            <a:pPr lvl="1"/>
            <a:r>
              <a:rPr/>
              <a:t>your observed results are quite compatible with what H₀ predicts</a:t>
            </a:r>
          </a:p>
          <a:p>
            <a:pPr lvl="0"/>
            <a:r>
              <a:rPr b="1"/>
              <a:t>Low p-value:</a:t>
            </a:r>
            <a:r>
              <a:rPr/>
              <a:t> low probability of obtaining our sample statistic under H₀</a:t>
            </a:r>
          </a:p>
          <a:p>
            <a:pPr lvl="1"/>
            <a:r>
              <a:rPr/>
              <a:t>if H₀ were true, you would rarely observe data this extreme</a:t>
            </a:r>
          </a:p>
          <a:p>
            <a:pPr lvl="1"/>
            <a:r>
              <a:rPr/>
              <a:t>your results are unusual under H₀ — either you witnessed a rare event, or H₀ may be incorrect</a:t>
            </a:r>
          </a:p>
        </p:txBody>
      </p:sp>
      <p:pic>
        <p:nvPicPr>
          <p:cNvPr descr="images/two_branches.jpg" id="0" name="Picture 1"/>
          <p:cNvPicPr>
            <a:picLocks noGrp="1" noChangeAspect="1"/>
          </p:cNvPicPr>
          <p:nvPr/>
        </p:nvPicPr>
        <p:blipFill>
          <a:blip r:embed="rId2"/>
          <a:stretch>
            <a:fillRect/>
          </a:stretch>
        </p:blipFill>
        <p:spPr bwMode="auto">
          <a:xfrm>
            <a:off x="6121400" y="1244600"/>
            <a:ext cx="2781300" cy="2781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Photo of two separate green pine branches side by side, symbolizing the two groups or hypotheses (H0 vs. Ha) being compared.</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P-Value Interpretation</a:t>
            </a:r>
          </a:p>
        </p:txBody>
      </p:sp>
      <p:sp>
        <p:nvSpPr>
          <p:cNvPr id="3" name="Content Placeholder 2"/>
          <p:cNvSpPr>
            <a:spLocks noGrp="1"/>
          </p:cNvSpPr>
          <p:nvPr>
            <p:ph idx="1" sz="half"/>
          </p:nvPr>
        </p:nvSpPr>
        <p:spPr/>
        <p:txBody>
          <a:bodyPr/>
          <a:lstStyle/>
          <a:p>
            <a:pPr lvl="0" indent="0" marL="0">
              <a:buNone/>
            </a:pPr>
            <a:r>
              <a:rPr/>
              <a:t>Statistical test results:</a:t>
            </a:r>
          </a:p>
          <a:p>
            <a:pPr lvl="0"/>
            <a:r>
              <a:rPr/>
              <a:t>p = 0.3 means that if I repeated the study 100 times, I would get this (or a more extreme) result due to chance </a:t>
            </a:r>
            <a:r>
              <a:rPr b="1"/>
              <a:t>30 times</a:t>
            </a:r>
          </a:p>
          <a:p>
            <a:pPr lvl="0"/>
            <a:r>
              <a:rPr/>
              <a:t>p = 0.03 means that if I repeated the study 100 times, I would get this (or a more extreme) result due to chance </a:t>
            </a:r>
            <a:r>
              <a:rPr b="1"/>
              <a:t>3 times</a:t>
            </a:r>
          </a:p>
          <a:p>
            <a:pPr lvl="0" indent="0" marL="0">
              <a:buNone/>
            </a:pPr>
            <a:r>
              <a:rPr i="1"/>
              <a:t>Which p-value suggests H₀ is likely false?</a:t>
            </a:r>
          </a:p>
          <a:p>
            <a:pPr lvl="0" indent="0" marL="0">
              <a:buNone/>
            </a:pPr>
            <a:r>
              <a:rPr b="1"/>
              <a:t>At what point do we reject H₀?</a:t>
            </a:r>
          </a:p>
          <a:p>
            <a:pPr lvl="0" indent="0" marL="0">
              <a:buNone/>
            </a:pPr>
            <a:r>
              <a:rPr/>
              <a:t>p &lt; 0.05 is the conventional “significance threshold” (α = alpha).</a:t>
            </a:r>
          </a:p>
          <a:p>
            <a:pPr lvl="0" indent="0" marL="0">
              <a:buNone/>
            </a:pPr>
            <a:r>
              <a:rPr/>
              <a:t>p &lt; 0.05 means: if H₀ is true and we repeated the study 100 times, we would get this (or a more extreme) result less than 5 times due to chance.</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Key idea</a:t>
            </a:r>
          </a:p>
          <a:p>
            <a:pPr lvl="0" indent="0" marL="1270000">
              <a:buNone/>
            </a:pPr>
            <a:r>
              <a:rPr sz="2000"/>
              <a:t>α is chosen </a:t>
            </a:r>
            <a:r>
              <a:rPr sz="2000" i="1"/>
              <a:t>before</a:t>
            </a:r>
            <a:r>
              <a:rPr sz="2000"/>
              <a:t> data collection. It’s a policy about how much Type I error risk you’re willing to accept — not something you pick after seeing the p-value.</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Significance Levels and Interpretation</a:t>
            </a:r>
          </a:p>
        </p:txBody>
      </p:sp>
      <p:sp>
        <p:nvSpPr>
          <p:cNvPr id="3" name="Content Placeholder 2"/>
          <p:cNvSpPr>
            <a:spLocks noGrp="1"/>
          </p:cNvSpPr>
          <p:nvPr>
            <p:ph idx="1" sz="half"/>
          </p:nvPr>
        </p:nvSpPr>
        <p:spPr/>
        <p:txBody>
          <a:bodyPr/>
          <a:lstStyle/>
          <a:p>
            <a:pPr lvl="0"/>
            <a:r>
              <a:rPr b="1"/>
              <a:t>α is the rate at which we will reject a true null hypothesis (Type I error rate)</a:t>
            </a:r>
          </a:p>
          <a:p>
            <a:pPr lvl="0"/>
            <a:r>
              <a:rPr/>
              <a:t>Lowering α lowers the likelihood of incorrectly rejecting a true H₀ (e.g., 0.01, 0.001)</a:t>
            </a:r>
          </a:p>
          <a:p>
            <a:pPr lvl="0"/>
            <a:r>
              <a:rPr i="1"/>
              <a:t>Both hypotheses and α are specified BEFORE data collection and analysis</a:t>
            </a:r>
          </a:p>
          <a:p>
            <a:pPr lvl="0" indent="0" marL="0">
              <a:buNone/>
            </a:pPr>
            <a:r>
              <a:rPr/>
              <a:t>Traditionally, α = 0.05 is used as the cutoff for rejecting H₀. There is nothing magical about 0.05 — actual p-values should be reported, and α still needs to be decided prior to the study.</a:t>
            </a:r>
          </a:p>
        </p:txBody>
      </p:sp>
      <p:graphicFrame>
        <p:nvGraphicFramePr>
          <p:cNvPr id="6" name="Content Placeholder 5"/>
          <p:cNvGraphicFramePr>
            <a:graphicFrameLocks noGrp="1"/>
          </p:cNvGraphicFramePr>
          <p:nvPr>
            <p:ph idx="1"/>
          </p:nvPr>
        </p:nvGraphicFramePr>
        <p:xfrm>
          <a:off x="6121400" y="660400"/>
          <a:ext cx="2781300" cy="4470400"/>
        </p:xfrm>
        <a:graphic>
          <a:graphicData uri="http://schemas.openxmlformats.org/drawingml/2006/table">
            <a:tbl>
              <a:tblPr firstRow="1" bandRow="1">
                <a:tableStyleId>{5C22544A-7EE6-4342-B048-85BDC9FD1C3A}</a:tableStyleId>
              </a:tblPr>
              <a:tblGrid>
                <a:gridCol w="1384300"/>
                <a:gridCol w="1384300"/>
              </a:tblGrid>
              <a:tr h="0">
                <a:tc>
                  <a:txBody>
                    <a:bodyPr/>
                    <a:lstStyle/>
                    <a:p>
                      <a:pPr lvl="0" indent="0" marL="0">
                        <a:buNone/>
                      </a:pPr>
                      <a:r>
                        <a:rPr/>
                        <a:t>p-value range</a:t>
                      </a:r>
                    </a:p>
                  </a:txBody>
                  <a:tcPr/>
                </a:tc>
                <a:tc>
                  <a:txBody>
                    <a:bodyPr/>
                    <a:lstStyle/>
                    <a:p>
                      <a:pPr lvl="0" indent="0" marL="0">
                        <a:buNone/>
                      </a:pPr>
                      <a:r>
                        <a:rPr/>
                        <a:t>Interpretation</a:t>
                      </a:r>
                    </a:p>
                  </a:txBody>
                  <a:tcPr/>
                </a:tc>
              </a:tr>
              <a:tr h="0">
                <a:tc>
                  <a:txBody>
                    <a:bodyPr/>
                    <a:lstStyle/>
                    <a:p>
                      <a:pPr lvl="0" indent="0" marL="0">
                        <a:buNone/>
                      </a:pPr>
                      <a:r>
                        <a:rPr/>
                        <a:t>P &gt; 0.10</a:t>
                      </a:r>
                    </a:p>
                  </a:txBody>
                </a:tc>
                <a:tc>
                  <a:txBody>
                    <a:bodyPr/>
                    <a:lstStyle/>
                    <a:p>
                      <a:pPr lvl="0" indent="0" marL="0">
                        <a:buNone/>
                      </a:pPr>
                      <a:r>
                        <a:rPr/>
                        <a:t>No evidence against H₀ — data appear consistent with H₀</a:t>
                      </a:r>
                    </a:p>
                  </a:txBody>
                </a:tc>
              </a:tr>
              <a:tr h="0">
                <a:tc>
                  <a:txBody>
                    <a:bodyPr/>
                    <a:lstStyle/>
                    <a:p>
                      <a:pPr lvl="0" indent="0" marL="0">
                        <a:buNone/>
                      </a:pPr>
                      <a:r>
                        <a:rPr/>
                        <a:t>0.05 &lt; P &lt; 0.10</a:t>
                      </a:r>
                    </a:p>
                  </a:txBody>
                </a:tc>
                <a:tc>
                  <a:txBody>
                    <a:bodyPr/>
                    <a:lstStyle/>
                    <a:p>
                      <a:pPr lvl="0" indent="0" marL="0">
                        <a:buNone/>
                      </a:pPr>
                      <a:r>
                        <a:rPr/>
                        <a:t>Weak evidence against H₀ in favor of Hₐ</a:t>
                      </a:r>
                    </a:p>
                  </a:txBody>
                </a:tc>
              </a:tr>
              <a:tr h="0">
                <a:tc>
                  <a:txBody>
                    <a:bodyPr/>
                    <a:lstStyle/>
                    <a:p>
                      <a:pPr lvl="0" indent="0" marL="0">
                        <a:buNone/>
                      </a:pPr>
                      <a:r>
                        <a:rPr/>
                        <a:t>0.01 &lt; P &lt; 0.05</a:t>
                      </a:r>
                    </a:p>
                  </a:txBody>
                </a:tc>
                <a:tc>
                  <a:txBody>
                    <a:bodyPr/>
                    <a:lstStyle/>
                    <a:p>
                      <a:pPr lvl="0" indent="0" marL="0">
                        <a:buNone/>
                      </a:pPr>
                      <a:r>
                        <a:rPr/>
                        <a:t>Moderate evidence against H₀ in favor of Hₐ</a:t>
                      </a:r>
                    </a:p>
                  </a:txBody>
                </a:tc>
              </a:tr>
              <a:tr h="0">
                <a:tc>
                  <a:txBody>
                    <a:bodyPr/>
                    <a:lstStyle/>
                    <a:p>
                      <a:pPr lvl="0" indent="0" marL="0">
                        <a:buNone/>
                      </a:pPr>
                      <a:r>
                        <a:rPr/>
                        <a:t>0.001 &lt; P &lt; 0.01</a:t>
                      </a:r>
                    </a:p>
                  </a:txBody>
                </a:tc>
                <a:tc>
                  <a:txBody>
                    <a:bodyPr/>
                    <a:lstStyle/>
                    <a:p>
                      <a:pPr lvl="0" indent="0" marL="0">
                        <a:buNone/>
                      </a:pPr>
                      <a:r>
                        <a:rPr/>
                        <a:t>Strong evidence against H₀ in favor of Hₐ</a:t>
                      </a:r>
                    </a:p>
                  </a:txBody>
                </a:tc>
              </a:tr>
              <a:tr h="0">
                <a:tc>
                  <a:txBody>
                    <a:bodyPr/>
                    <a:lstStyle/>
                    <a:p>
                      <a:pPr lvl="0" indent="0" marL="0">
                        <a:buNone/>
                      </a:pPr>
                      <a:r>
                        <a:rPr/>
                        <a:t>P &lt; 0.001</a:t>
                      </a:r>
                    </a:p>
                  </a:txBody>
                </a:tc>
                <a:tc>
                  <a:txBody>
                    <a:bodyPr/>
                    <a:lstStyle/>
                    <a:p>
                      <a:pPr lvl="0" indent="0" marL="0">
                        <a:buNone/>
                      </a:pPr>
                      <a:r>
                        <a:rPr/>
                        <a:t>Very strong evidence against H₀ in favor of Hₐ</a:t>
                      </a:r>
                    </a:p>
                  </a:txBody>
                </a:tc>
              </a:tr>
            </a:tbl>
          </a:graphicData>
        </a:graphic>
      </p:graphicFrame>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Understanding P-Values Visually</a:t>
            </a:r>
          </a:p>
        </p:txBody>
      </p:sp>
      <p:sp>
        <p:nvSpPr>
          <p:cNvPr id="3" name="Content Placeholder 2"/>
          <p:cNvSpPr>
            <a:spLocks noGrp="1"/>
          </p:cNvSpPr>
          <p:nvPr>
            <p:ph idx="1" sz="half"/>
          </p:nvPr>
        </p:nvSpPr>
        <p:spPr/>
        <p:txBody>
          <a:bodyPr/>
          <a:lstStyle/>
          <a:p>
            <a:pPr lvl="0" indent="0" marL="0">
              <a:buNone/>
            </a:pPr>
            <a:r>
              <a:rPr/>
              <a:t>A </a:t>
            </a:r>
            <a:r>
              <a:rPr b="1"/>
              <a:t>p-value</a:t>
            </a:r>
            <a:r>
              <a:rPr/>
              <a:t> is the probability of observing the sample result (or something more extreme) if the null hypothesis is true.</a:t>
            </a:r>
          </a:p>
          <a:p>
            <a:pPr lvl="0" indent="0" marL="0">
              <a:buNone/>
            </a:pPr>
            <a:r>
              <a:rPr b="1"/>
              <a:t>Common interpretations:</a:t>
            </a:r>
          </a:p>
          <a:p>
            <a:pPr lvl="0"/>
            <a:r>
              <a:rPr/>
              <a:t>p &lt; 0.05: strong evidence against H₀</a:t>
            </a:r>
          </a:p>
          <a:p>
            <a:pPr lvl="0"/>
            <a:r>
              <a:rPr/>
              <a:t>0.05 ≤ p &lt; 0.10: moderate evidence against H₀</a:t>
            </a:r>
          </a:p>
          <a:p>
            <a:pPr lvl="0"/>
            <a:r>
              <a:rPr/>
              <a:t>p ≥ 0.10: insufficient evidence against H₀</a:t>
            </a:r>
          </a:p>
          <a:p>
            <a:pPr lvl="0" indent="0" marL="0">
              <a:buNone/>
            </a:pPr>
            <a:r>
              <a:rPr b="1"/>
              <a:t>Common misinterpretations:</a:t>
            </a:r>
          </a:p>
          <a:p>
            <a:pPr lvl="0"/>
            <a:r>
              <a:rPr/>
              <a:t>p-value is </a:t>
            </a:r>
            <a:r>
              <a:rPr b="1"/>
              <a:t>NOT</a:t>
            </a:r>
            <a:r>
              <a:rPr/>
              <a:t> the probability that H₀ is true</a:t>
            </a:r>
          </a:p>
          <a:p>
            <a:pPr lvl="0"/>
            <a:r>
              <a:rPr/>
              <a:t>p-value is </a:t>
            </a:r>
            <a:r>
              <a:rPr b="1"/>
              <a:t>NOT</a:t>
            </a:r>
            <a:r>
              <a:rPr/>
              <a:t> the probability that results occurred by chance</a:t>
            </a:r>
          </a:p>
          <a:p>
            <a:pPr lvl="0"/>
            <a:r>
              <a:rPr/>
              <a:t>Statistical significance ≠ practical significance</a:t>
            </a:r>
          </a:p>
          <a:p>
            <a:pPr lvl="0" indent="0" marL="0">
              <a:buNone/>
            </a:pPr>
            <a:r>
              <a:rPr/>
              <a:t>Note there’s a difference in how the hypotheses are stated for a one-sample vs. a two-sample t-test.</a:t>
            </a:r>
          </a:p>
        </p:txBody>
      </p:sp>
      <p:pic>
        <p:nvPicPr>
          <p:cNvPr descr="power_and_error_lecture_files/figure-pptx/unnamed-chunk-1-1.png" id="0" name="Picture 1"/>
          <p:cNvPicPr>
            <a:picLocks noGrp="1" noChangeAspect="1"/>
          </p:cNvPicPr>
          <p:nvPr/>
        </p:nvPicPr>
        <p:blipFill>
          <a:blip r:embed="rId2"/>
          <a:stretch>
            <a:fillRect/>
          </a:stretch>
        </p:blipFill>
        <p:spPr bwMode="auto">
          <a:xfrm>
            <a:off x="6121400" y="1587500"/>
            <a:ext cx="2781300" cy="2616200"/>
          </a:xfrm>
          <a:prstGeom prst="rect">
            <a:avLst/>
          </a:prstGeom>
          <a:noFill/>
          <a:ln w="9525">
            <a:noFill/>
            <a:headEnd/>
            <a:tailEnd/>
          </a:ln>
        </p:spPr>
      </p:pic>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Historical Context</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Historical Context</a:t>
            </a:r>
          </a:p>
        </p:txBody>
      </p:sp>
      <p:pic>
        <p:nvPicPr>
          <p:cNvPr descr="images/clipboard-3329723408.png" id="0" name="Picture 1"/>
          <p:cNvPicPr>
            <a:picLocks noGrp="1" noChangeAspect="1"/>
          </p:cNvPicPr>
          <p:nvPr/>
        </p:nvPicPr>
        <p:blipFill>
          <a:blip r:embed="rId2"/>
          <a:stretch>
            <a:fillRect/>
          </a:stretch>
        </p:blipFill>
        <p:spPr bwMode="auto">
          <a:xfrm>
            <a:off x="2870200" y="609600"/>
            <a:ext cx="3327400" cy="3403600"/>
          </a:xfrm>
          <a:prstGeom prst="rect">
            <a:avLst/>
          </a:prstGeom>
          <a:noFill/>
          <a:ln w="9525">
            <a:noFill/>
            <a:headEnd/>
            <a:tailEnd/>
          </a:ln>
        </p:spPr>
      </p:pic>
      <p:sp>
        <p:nvSpPr>
          <p:cNvPr id="1" name="TextBox 3"/>
          <p:cNvSpPr txBox="1"/>
          <p:nvPr>
            <p:ph idx="1"/>
          </p:nvPr>
        </p:nvSpPr>
        <p:spPr>
          <a:xfrm>
            <a:off x="0" y="4013200"/>
            <a:ext cx="9080500" cy="508000"/>
          </a:xfrm>
          <a:prstGeom prst="rect">
            <a:avLst/>
          </a:prstGeom>
          <a:noFill/>
        </p:spPr>
        <p:txBody>
          <a:bodyPr/>
          <a:lstStyle/>
          <a:p>
            <a:pPr lvl="0" indent="0" marL="0" algn="ctr">
              <a:buNone/>
            </a:pPr>
            <a:r>
              <a:rPr/>
              <a:t>Screenshot of a Nature comment article titled ‘Scientists rise up against statistical significance,’ by Valentin Amrhein, Sander Greenland, Blake McShane and 800+ signatories, illustrated with a cartoon of two scientists shelving a book labeled ‘Statistical Significance’ in a dusty cabinet of retired scientific relics like phlogiston and spontaneous generation, symbolizing calls to retire strict significance thresholds.</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Fisher’s Perspective</a:t>
            </a:r>
          </a:p>
        </p:txBody>
      </p:sp>
      <p:sp>
        <p:nvSpPr>
          <p:cNvPr id="3" name="Content Placeholder 2"/>
          <p:cNvSpPr>
            <a:spLocks noGrp="1"/>
          </p:cNvSpPr>
          <p:nvPr>
            <p:ph idx="1" sz="half"/>
          </p:nvPr>
        </p:nvSpPr>
        <p:spPr/>
        <p:txBody>
          <a:bodyPr/>
          <a:lstStyle/>
          <a:p>
            <a:pPr lvl="0" indent="0" marL="1270000">
              <a:buNone/>
            </a:pPr>
            <a:r>
              <a:rPr sz="2000"/>
              <a:t>“If p is between 0.1 and 0.9 there is certainly no reason to suspect the hypothesis tested. If it is below 0.02 it is strongly indicated that the hypothesis fails to account for the whole of the facts. We shall not often be astray if we draw a conventional line at .05 …”</a:t>
            </a:r>
          </a:p>
          <a:p>
            <a:pPr lvl="0" indent="0" marL="0">
              <a:buNone/>
            </a:pPr>
            <a:r>
              <a:rPr/>
              <a:t>— R.A. Fisher, on the p-value as an informal measure of discrepancy between data and H₀</a:t>
            </a:r>
          </a:p>
        </p:txBody>
      </p:sp>
      <p:pic>
        <p:nvPicPr>
          <p:cNvPr descr="images/clipboard-694363384.png" id="0" name="Picture 1"/>
          <p:cNvPicPr>
            <a:picLocks noGrp="1" noChangeAspect="1"/>
          </p:cNvPicPr>
          <p:nvPr/>
        </p:nvPicPr>
        <p:blipFill>
          <a:blip r:embed="rId2"/>
          <a:stretch>
            <a:fillRect/>
          </a:stretch>
        </p:blipFill>
        <p:spPr bwMode="auto">
          <a:xfrm>
            <a:off x="6121400" y="1371600"/>
            <a:ext cx="2781300" cy="25400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Vintage black-and-white photo of an older bearded man in glasses smoking a pipe outdoors, believed to depict R.A. Fisher, whose quote on interpreting p-values appears alongside it.</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Decision Errors</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Decision Errors</a:t>
            </a:r>
          </a:p>
        </p:txBody>
      </p:sp>
      <p:sp>
        <p:nvSpPr>
          <p:cNvPr id="3" name="Content Placeholder 2"/>
          <p:cNvSpPr>
            <a:spLocks noGrp="1"/>
          </p:cNvSpPr>
          <p:nvPr>
            <p:ph idx="1" sz="half"/>
          </p:nvPr>
        </p:nvSpPr>
        <p:spPr/>
        <p:txBody>
          <a:bodyPr/>
          <a:lstStyle/>
          <a:p>
            <a:pPr lvl="0"/>
            <a:r>
              <a:rPr b="1"/>
              <a:t>Even good studies can reach incorrect conclusions</a:t>
            </a:r>
          </a:p>
          <a:p>
            <a:pPr lvl="0"/>
            <a:r>
              <a:rPr/>
              <a:t>These are called “decision errors”</a:t>
            </a:r>
          </a:p>
          <a:p>
            <a:pPr lvl="0"/>
            <a:r>
              <a:rPr/>
              <a:t>There are two types of decision errors</a:t>
            </a:r>
          </a:p>
          <a:p>
            <a:pPr lvl="0"/>
            <a:r>
              <a:rPr/>
              <a:t>We want to know the probability of making each of them</a:t>
            </a:r>
          </a:p>
          <a:p>
            <a:pPr lvl="0" indent="0" marL="1270000">
              <a:buNone/>
            </a:pPr>
            <a:r>
              <a:rPr sz="2000" b="1"/>
              <a:t>Note</a:t>
            </a:r>
          </a:p>
          <a:p>
            <a:pPr lvl="0" indent="0" marL="1270000">
              <a:buNone/>
            </a:pPr>
            <a:r>
              <a:rPr sz="2000" b="1"/>
              <a:t>📖 Reference</a:t>
            </a:r>
          </a:p>
          <a:p>
            <a:pPr lvl="0" indent="0" marL="1270000">
              <a:buNone/>
            </a:pPr>
            <a:r>
              <a:rPr sz="2000"/>
              <a:t>Gotelli &amp; Ellison, Ch. 4 — the “Errors in Hypothesis Testing” section covers exactly this material.</a:t>
            </a:r>
          </a:p>
        </p:txBody>
      </p:sp>
      <p:pic>
        <p:nvPicPr>
          <p:cNvPr descr="images/clipboard-1430957016.png" id="0" name="Picture 1"/>
          <p:cNvPicPr>
            <a:picLocks noGrp="1" noChangeAspect="1"/>
          </p:cNvPicPr>
          <p:nvPr/>
        </p:nvPicPr>
        <p:blipFill>
          <a:blip r:embed="rId2"/>
          <a:stretch>
            <a:fillRect/>
          </a:stretch>
        </p:blipFill>
        <p:spPr bwMode="auto">
          <a:xfrm>
            <a:off x="6121400" y="1816100"/>
            <a:ext cx="2781300" cy="16510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2x2 decision-error table crossing population situation (Effect exists vs. No Effect) with statistical conclusion (Reject H0 vs. Fail to Reject H0): correct decisions on the diagonal, a red-outlined ‘False Negative / Type II Error’ cell (fail to reject when an effect exists), and a red-outlined ‘False Positive / Type I Error’ cell (reject when no effect exists).</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Type I and Type II Errors — Concept</a:t>
            </a:r>
          </a:p>
        </p:txBody>
      </p:sp>
      <p:sp>
        <p:nvSpPr>
          <p:cNvPr id="3" name="Content Placeholder 2"/>
          <p:cNvSpPr>
            <a:spLocks noGrp="1"/>
          </p:cNvSpPr>
          <p:nvPr>
            <p:ph idx="1" sz="half"/>
          </p:nvPr>
        </p:nvSpPr>
        <p:spPr/>
        <p:txBody>
          <a:bodyPr/>
          <a:lstStyle/>
          <a:p>
            <a:pPr lvl="0"/>
            <a:r>
              <a:rPr b="1"/>
              <a:t>Type I error rate, α</a:t>
            </a:r>
            <a:r>
              <a:rPr/>
              <a:t>: wrongly reject H₀ when it’s true</a:t>
            </a:r>
          </a:p>
          <a:p>
            <a:pPr lvl="1"/>
            <a:r>
              <a:rPr/>
              <a:t>α = 0.05 means a Type I error rate of 5%</a:t>
            </a:r>
          </a:p>
          <a:p>
            <a:pPr lvl="0"/>
            <a:r>
              <a:rPr b="1"/>
              <a:t>Type II error rate, β</a:t>
            </a:r>
            <a:r>
              <a:rPr/>
              <a:t>: wrongly fail to reject H₀ when it’s false</a:t>
            </a:r>
          </a:p>
          <a:p>
            <a:pPr lvl="0"/>
            <a:r>
              <a:rPr b="1"/>
              <a:t>Power = 1 − β</a:t>
            </a:r>
            <a:r>
              <a:rPr/>
              <a:t>: the probability of correctly rejecting H₀ when Hₐ is true</a:t>
            </a:r>
          </a:p>
          <a:p>
            <a:pPr lvl="0"/>
            <a:r>
              <a:rPr/>
              <a:t>Inverse relationship between Type I and Type II error — but not a straightforward one</a:t>
            </a:r>
          </a:p>
          <a:p>
            <a:pPr lvl="0"/>
            <a:r>
              <a:rPr/>
              <a:t>Can result from chance — a sample not representative of the population</a:t>
            </a:r>
          </a:p>
          <a:p>
            <a:pPr lvl="0"/>
            <a:r>
              <a:rPr b="1"/>
              <a:t>Which type of error is more dangerous?</a:t>
            </a:r>
          </a:p>
        </p:txBody>
      </p:sp>
      <p:pic>
        <p:nvPicPr>
          <p:cNvPr descr="images/clipboard-4092094638.png" id="0" name="Picture 1"/>
          <p:cNvPicPr>
            <a:picLocks noGrp="1" noChangeAspect="1"/>
          </p:cNvPicPr>
          <p:nvPr/>
        </p:nvPicPr>
        <p:blipFill>
          <a:blip r:embed="rId2"/>
          <a:stretch>
            <a:fillRect/>
          </a:stretch>
        </p:blipFill>
        <p:spPr bwMode="auto">
          <a:xfrm>
            <a:off x="6121400" y="1651000"/>
            <a:ext cx="2781300" cy="19685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Two overlapping bell curves labeled H0 (Null Hypothesis) and H1 (Your Hypothesis), with a dashed vertical decision line where the small area of the H0 curve past the line is shaded teal and labeled alpha/Type I error, and the area of the H1 curve before the line is shaded orange and labeled beta/Type II error.</a:t>
            </a:r>
          </a:p>
        </p:txBody>
      </p:sp>
      <p:sp>
        <p:nvSpPr>
          <p:cNvPr id="4" name="Content Placeholder 3"/>
          <p:cNvSpPr>
            <a:spLocks noGrp="1"/>
          </p:cNvSpPr>
          <p:nvPr>
            <p:ph idx="2" sz="half"/>
          </p:nvPr>
        </p:nvSpPr>
        <p:spPr/>
        <p:txBody>
          <a:bodyPr/>
          <a:lstStyle/>
          <a:p>
            <a:pPr lvl="0" indent="0" marL="0">
              <a:buNone/>
            </a:pPr>
            <a:r>
              <a:rPr/>
              <a:t>the dotted line is α = 0.05</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Where We Left Off</a:t>
            </a:r>
          </a:p>
        </p:txBody>
      </p:sp>
      <p:sp>
        <p:nvSpPr>
          <p:cNvPr id="3" name="Content Placeholder 2"/>
          <p:cNvSpPr>
            <a:spLocks noGrp="1"/>
          </p:cNvSpPr>
          <p:nvPr>
            <p:ph idx="1" sz="half"/>
          </p:nvPr>
        </p:nvSpPr>
        <p:spPr/>
        <p:txBody>
          <a:bodyPr/>
          <a:lstStyle/>
          <a:p>
            <a:pPr lvl="0" indent="0" marL="0">
              <a:buNone/>
            </a:pPr>
            <a:r>
              <a:rPr/>
              <a:t>Covered last time:</a:t>
            </a:r>
          </a:p>
          <a:p>
            <a:pPr lvl="0"/>
            <a:r>
              <a:rPr/>
              <a:t>Statistical inference fundamentals</a:t>
            </a:r>
          </a:p>
          <a:p>
            <a:pPr lvl="0"/>
            <a:r>
              <a:rPr/>
              <a:t>Hypothesis testing principles</a:t>
            </a:r>
          </a:p>
          <a:p>
            <a:pPr lvl="0"/>
            <a:r>
              <a:rPr/>
              <a:t>T-distributions</a:t>
            </a:r>
          </a:p>
          <a:p>
            <a:pPr lvl="0"/>
            <a:r>
              <a:rPr/>
              <a:t>One-sample, two-sample, and paired t-tests</a:t>
            </a:r>
          </a:p>
          <a:p>
            <a:pPr lvl="0" indent="0" marL="1270000">
              <a:buNone/>
            </a:pPr>
            <a:r>
              <a:rPr sz="2000" b="1"/>
              <a:t>Note</a:t>
            </a:r>
          </a:p>
          <a:p>
            <a:pPr lvl="0" indent="0" marL="1270000">
              <a:buNone/>
            </a:pPr>
            <a:r>
              <a:rPr sz="2000" b="1"/>
              <a:t>✅ Key idea from last lecture</a:t>
            </a:r>
          </a:p>
          <a:p>
            <a:pPr lvl="0" indent="0" marL="1270000">
              <a:buNone/>
            </a:pPr>
            <a:r>
              <a:rPr sz="2000"/>
              <a:t>A t-test gives you a p-value and a decision — reject or fail to reject H₀. Today asks the next question: how good is that decision, and how often could it be wrong?</a:t>
            </a:r>
          </a:p>
        </p:txBody>
      </p:sp>
      <p:pic>
        <p:nvPicPr>
          <p:cNvPr descr="images/clipboard-536528302.png" id="0" name="Picture 1"/>
          <p:cNvPicPr>
            <a:picLocks noGrp="1" noChangeAspect="1"/>
          </p:cNvPicPr>
          <p:nvPr/>
        </p:nvPicPr>
        <p:blipFill>
          <a:blip r:embed="rId2"/>
          <a:stretch>
            <a:fillRect/>
          </a:stretch>
        </p:blipFill>
        <p:spPr bwMode="auto">
          <a:xfrm>
            <a:off x="6134100" y="660400"/>
            <a:ext cx="2743200" cy="3962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Diagram of a large circle labeled ‘population’ full of dots with Greek-letter parameters (mu, sigma, sigma-squared), with orange arrows drawing a subset of dots down into a small circle labeled ‘sample’ with its statistics (y-bar, s, s-squared), illustrating that a sample is used to estimate unknown population parameters.</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Today’s objectives</a:t>
            </a:r>
          </a:p>
          <a:p>
            <a:pPr lvl="0" indent="-342900" marL="342900">
              <a:buAutoNum type="arabicPeriod"/>
            </a:pPr>
            <a:r>
              <a:rPr sz="2000"/>
              <a:t>Brief review</a:t>
            </a:r>
          </a:p>
          <a:p>
            <a:pPr lvl="0" indent="-342900" marL="342900">
              <a:buAutoNum type="arabicPeriod"/>
            </a:pPr>
            <a:r>
              <a:rPr sz="2000"/>
              <a:t>Hypothesis tests for two populations</a:t>
            </a:r>
          </a:p>
          <a:p>
            <a:pPr lvl="0" indent="-342900" marL="342900">
              <a:buAutoNum type="arabicPeriod"/>
            </a:pPr>
            <a:r>
              <a:rPr sz="2000"/>
              <a:t>Assumptions of parametric tests</a:t>
            </a:r>
          </a:p>
          <a:p>
            <a:pPr lvl="0" indent="-342900" marL="342900">
              <a:buAutoNum type="arabicPeriod"/>
            </a:pPr>
            <a:r>
              <a:rPr sz="2000"/>
              <a:t>Power of parametric tests</a:t>
            </a:r>
          </a:p>
          <a:p>
            <a:pPr lvl="0" indent="-342900" marL="342900">
              <a:buAutoNum type="arabicPeriod"/>
            </a:pPr>
            <a:r>
              <a:rPr sz="2000"/>
              <a:t>Introduction to non-parametric tests</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Type I and Type II Errors — Illustrated</a:t>
            </a:r>
          </a:p>
        </p:txBody>
      </p:sp>
      <p:sp>
        <p:nvSpPr>
          <p:cNvPr id="3" name="Content Placeholder 2"/>
          <p:cNvSpPr>
            <a:spLocks noGrp="1"/>
          </p:cNvSpPr>
          <p:nvPr>
            <p:ph idx="1" sz="half"/>
          </p:nvPr>
        </p:nvSpPr>
        <p:spPr/>
        <p:txBody>
          <a:bodyPr/>
          <a:lstStyle/>
          <a:p>
            <a:pPr lvl="0" indent="0" marL="0">
              <a:buNone/>
            </a:pPr>
            <a:r>
              <a:rPr/>
              <a:t>When making decisions based on hypothesis tests, two types of errors can occur:</a:t>
            </a:r>
          </a:p>
          <a:p>
            <a:pPr lvl="0" indent="0" marL="0">
              <a:buNone/>
            </a:pPr>
            <a:r>
              <a:rPr b="1"/>
              <a:t>Type I Error (False Positive)</a:t>
            </a:r>
          </a:p>
          <a:p>
            <a:pPr lvl="0"/>
            <a:r>
              <a:rPr/>
              <a:t>Rejecting H₀ when it’s actually true</a:t>
            </a:r>
          </a:p>
          <a:p>
            <a:pPr lvl="0"/>
            <a:r>
              <a:rPr/>
              <a:t>Probability = α (significance level)</a:t>
            </a:r>
          </a:p>
          <a:p>
            <a:pPr lvl="0"/>
            <a:r>
              <a:rPr/>
              <a:t>“Finding an effect that isn’t real”</a:t>
            </a:r>
          </a:p>
          <a:p>
            <a:pPr lvl="0" indent="0" marL="0">
              <a:buNone/>
            </a:pPr>
            <a:r>
              <a:rPr b="1"/>
              <a:t>Type II Error (False Negative)</a:t>
            </a:r>
          </a:p>
          <a:p>
            <a:pPr lvl="0"/>
            <a:r>
              <a:rPr/>
              <a:t>Failing to reject H₀ when it’s actually false</a:t>
            </a:r>
          </a:p>
          <a:p>
            <a:pPr lvl="0"/>
            <a:r>
              <a:rPr/>
              <a:t>Probability = β — “missing an effect that is real”</a:t>
            </a:r>
          </a:p>
          <a:p>
            <a:pPr lvl="0" indent="0" marL="0">
              <a:buNone/>
            </a:pPr>
            <a:r>
              <a:rPr b="1"/>
              <a:t>Statistical Power = 1 − β</a:t>
            </a:r>
          </a:p>
          <a:p>
            <a:pPr lvl="0"/>
            <a:r>
              <a:rPr/>
              <a:t>Probability of correctly rejecting a false H₀</a:t>
            </a:r>
          </a:p>
          <a:p>
            <a:pPr lvl="0"/>
            <a:r>
              <a:rPr/>
              <a:t>Increases with: larger sample size, larger effect size, lower variability, higher α level</a:t>
            </a:r>
          </a:p>
          <a:p>
            <a:pPr lvl="0" indent="0" marL="0">
              <a:buNone/>
            </a:pPr>
            <a:r>
              <a:rPr/>
              <a:t>The farther apart the means, or the lower the variance, the lower the β error — i.e., the higher the power.</a:t>
            </a:r>
          </a:p>
        </p:txBody>
      </p:sp>
      <p:pic>
        <p:nvPicPr>
          <p:cNvPr descr="images/clipboard-3204206464.png" id="0" name="Picture 1"/>
          <p:cNvPicPr>
            <a:picLocks noGrp="1" noChangeAspect="1"/>
          </p:cNvPicPr>
          <p:nvPr/>
        </p:nvPicPr>
        <p:blipFill>
          <a:blip r:embed="rId2"/>
          <a:stretch>
            <a:fillRect/>
          </a:stretch>
        </p:blipFill>
        <p:spPr bwMode="auto">
          <a:xfrm>
            <a:off x="6121400" y="1600200"/>
            <a:ext cx="2781300" cy="20828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Humorous side-by-side photo illustration: ‘Type I error (false positive)’ shows a doctor telling a male patient ‘You’re pregnant,’ and ‘Type II error (false negative)’ shows a doctor telling a visibly pregnant woman ‘You’re not pregnant.’</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Type I and Type II Errors — From Real Distributions</a:t>
            </a:r>
          </a:p>
        </p:txBody>
      </p:sp>
      <p:sp>
        <p:nvSpPr>
          <p:cNvPr id="3" name="Content Placeholder 2"/>
          <p:cNvSpPr>
            <a:spLocks noGrp="1"/>
          </p:cNvSpPr>
          <p:nvPr>
            <p:ph idx="1" sz="half"/>
          </p:nvPr>
        </p:nvSpPr>
        <p:spPr/>
        <p:txBody>
          <a:bodyPr/>
          <a:lstStyle/>
          <a:p>
            <a:pPr lvl="0" indent="0" marL="0">
              <a:buNone/>
            </a:pPr>
            <a:r>
              <a:rPr/>
              <a:t>When making decisions based on hypothesis tests, two types of errors can occur:</a:t>
            </a:r>
          </a:p>
          <a:p>
            <a:pPr lvl="0" indent="0" marL="0">
              <a:buNone/>
            </a:pPr>
            <a:r>
              <a:rPr b="1"/>
              <a:t>Type I Error (False Positive)</a:t>
            </a:r>
            <a:r>
              <a:rPr/>
              <a:t> — rejecting H₀ when it’s actually true. Probability = α.</a:t>
            </a:r>
          </a:p>
          <a:p>
            <a:pPr lvl="0" indent="0" marL="0">
              <a:buNone/>
            </a:pPr>
            <a:r>
              <a:rPr b="1"/>
              <a:t>Type II Error (False Negative)</a:t>
            </a:r>
            <a:r>
              <a:rPr/>
              <a:t> — failing to reject H₀ when it’s actually false. Probability = β.</a:t>
            </a:r>
          </a:p>
          <a:p>
            <a:pPr lvl="0" indent="0" marL="0">
              <a:buNone/>
            </a:pPr>
            <a:r>
              <a:rPr b="1"/>
              <a:t>Statistical Power = 1 − β</a:t>
            </a:r>
            <a:r>
              <a:rPr/>
              <a:t> — increases with larger sample size, larger effect size, lower variability, higher α level.</a:t>
            </a:r>
          </a:p>
          <a:p>
            <a:pPr lvl="0" indent="0" marL="0">
              <a:buNone/>
            </a:pPr>
            <a:r>
              <a:rPr/>
              <a:t>The farther apart the means, or the lower the variance, the lower the β error — i.e., the higher the power.</a:t>
            </a:r>
          </a:p>
        </p:txBody>
      </p:sp>
      <p:pic>
        <p:nvPicPr>
          <p:cNvPr descr="power_and_error_lecture_files/figure-pptx/unnamed-chunk-2-1.png" id="0" name="Picture 1"/>
          <p:cNvPicPr>
            <a:picLocks noGrp="1" noChangeAspect="1"/>
          </p:cNvPicPr>
          <p:nvPr/>
        </p:nvPicPr>
        <p:blipFill>
          <a:blip r:embed="rId2"/>
          <a:stretch>
            <a:fillRect/>
          </a:stretch>
        </p:blipFill>
        <p:spPr bwMode="auto">
          <a:xfrm>
            <a:off x="6121400" y="1587500"/>
            <a:ext cx="2781300" cy="2616200"/>
          </a:xfrm>
          <a:prstGeom prst="rect">
            <a:avLst/>
          </a:prstGeom>
          <a:noFill/>
          <a:ln w="9525">
            <a:noFill/>
            <a:headEnd/>
            <a:tailEnd/>
          </a:ln>
        </p:spPr>
      </p:pic>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Practice Exercise: Interpreting Errors and Power</a:t>
            </a:r>
          </a:p>
        </p:txBody>
      </p:sp>
      <p:sp>
        <p:nvSpPr>
          <p:cNvPr id="3" name="Content Placeholder 2"/>
          <p:cNvSpPr>
            <a:spLocks noGrp="1"/>
          </p:cNvSpPr>
          <p:nvPr>
            <p:ph idx="1"/>
          </p:nvPr>
        </p:nvSpPr>
        <p:spPr/>
        <p:txBody>
          <a:bodyPr/>
          <a:lstStyle/>
          <a:p>
            <a:pPr lvl="0" indent="0" marL="1270000">
              <a:buNone/>
            </a:pPr>
            <a:r>
              <a:rPr sz="2000" b="1"/>
              <a:t>Tip</a:t>
            </a:r>
          </a:p>
          <a:p>
            <a:pPr lvl="0" indent="0" marL="1270000">
              <a:buNone/>
            </a:pPr>
            <a:r>
              <a:rPr sz="2000" b="1"/>
              <a:t>Practice Exercise: interpreting p-values and errors</a:t>
            </a:r>
          </a:p>
          <a:p>
            <a:pPr lvl="0" indent="0" marL="1270000">
              <a:buNone/>
            </a:pPr>
            <a:r>
              <a:rPr sz="2000"/>
              <a:t>Given the following scenarios, identify whether a Type I or Type II error might have occurred:</a:t>
            </a:r>
          </a:p>
          <a:p>
            <a:pPr lvl="0" indent="-342900" marL="342900">
              <a:buAutoNum type="arabicPeriod"/>
            </a:pPr>
            <a:r>
              <a:rPr sz="2000"/>
              <a:t>A researcher concludes that island mice size is larger, when in fact it is not.</a:t>
            </a:r>
          </a:p>
          <a:p>
            <a:pPr lvl="0" indent="-342900" marL="342900">
              <a:buAutoNum type="arabicPeriod"/>
            </a:pPr>
            <a:r>
              <a:rPr sz="2000"/>
              <a:t>A study fails to detect a real difference in mouse size on islands when there is one, and concludes there is no effect.</a:t>
            </a:r>
          </a:p>
          <a:p>
            <a:pPr lvl="0" indent="-342900" marL="342900">
              <a:buAutoNum type="arabicPeriod"/>
            </a:pPr>
            <a:r>
              <a:rPr sz="2000"/>
              <a:t>Let’s calculate the power of our t-test to detect a 1g difference in mass between sampling sites:</a:t>
            </a:r>
          </a:p>
          <a:p>
            <a:pPr lvl="0"/>
            <a:r>
              <a:rPr sz="2000" b="1"/>
              <a:t>Pooled standard deviation</a:t>
            </a:r>
            <a:r>
              <a:rPr sz="2000"/>
              <a:t> — the combined standard deviation of both groups, weighted by their respective degrees of freedom</a:t>
            </a:r>
          </a:p>
          <a:p>
            <a:pPr lvl="0"/>
            <a:r>
              <a:rPr sz="2000" b="1"/>
              <a:t>Cohen’s d</a:t>
            </a:r>
            <a:r>
              <a:rPr sz="2000"/>
              <a:t> — the standardized difference between means; here assuming a difference of 1 unit (g)</a:t>
            </a:r>
          </a:p>
          <a:p>
            <a:pPr lvl="0" indent="0">
              <a:buNone/>
            </a:pPr>
            <a:r>
              <a:rPr>
                <a:solidFill>
                  <a:srgbClr val="4758AB"/>
                </a:solidFill>
                <a:latin typeface="Courier"/>
              </a:rPr>
              <a:t>library</a:t>
            </a:r>
            <a:r>
              <a:rPr>
                <a:solidFill>
                  <a:srgbClr val="003B4F"/>
                </a:solidFill>
                <a:latin typeface="Courier"/>
              </a:rPr>
              <a:t>(car)</a:t>
            </a:r>
            <a:br/>
            <a:r>
              <a:rPr>
                <a:solidFill>
                  <a:srgbClr val="4758AB"/>
                </a:solidFill>
                <a:latin typeface="Courier"/>
              </a:rPr>
              <a:t>library</a:t>
            </a:r>
            <a:r>
              <a:rPr>
                <a:solidFill>
                  <a:srgbClr val="003B4F"/>
                </a:solidFill>
                <a:latin typeface="Courier"/>
              </a:rPr>
              <a:t>(patchwork)</a:t>
            </a:r>
            <a:br/>
            <a:r>
              <a:rPr>
                <a:solidFill>
                  <a:srgbClr val="4758AB"/>
                </a:solidFill>
                <a:latin typeface="Courier"/>
              </a:rPr>
              <a:t>library</a:t>
            </a:r>
            <a:r>
              <a:rPr>
                <a:solidFill>
                  <a:srgbClr val="003B4F"/>
                </a:solidFill>
                <a:latin typeface="Courier"/>
              </a:rPr>
              <a:t>(tidyverse)</a:t>
            </a:r>
            <a:br/>
            <a:r>
              <a:rPr>
                <a:solidFill>
                  <a:srgbClr val="4758AB"/>
                </a:solidFill>
                <a:latin typeface="Courier"/>
              </a:rPr>
              <a:t>library</a:t>
            </a:r>
            <a:r>
              <a:rPr>
                <a:solidFill>
                  <a:srgbClr val="003B4F"/>
                </a:solidFill>
                <a:latin typeface="Courier"/>
              </a:rPr>
              <a:t>(readxl)</a:t>
            </a:r>
            <a:br/>
            <a:br/>
            <a:r>
              <a:rPr>
                <a:solidFill>
                  <a:srgbClr val="003B4F"/>
                </a:solidFill>
                <a:latin typeface="Courier"/>
              </a:rPr>
              <a:t>m_df &lt;- </a:t>
            </a:r>
            <a:r>
              <a:rPr>
                <a:solidFill>
                  <a:srgbClr val="4758AB"/>
                </a:solidFill>
                <a:latin typeface="Courier"/>
              </a:rPr>
              <a:t>read_csv</a:t>
            </a:r>
            <a:r>
              <a:rPr>
                <a:solidFill>
                  <a:srgbClr val="003B4F"/>
                </a:solidFill>
                <a:latin typeface="Courier"/>
              </a:rPr>
              <a:t>(</a:t>
            </a:r>
            <a:r>
              <a:rPr>
                <a:solidFill>
                  <a:srgbClr val="20794D"/>
                </a:solidFill>
                <a:latin typeface="Courier"/>
              </a:rPr>
              <a:t>"data/mice_weights.csv"</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filter</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(mass_g))</a:t>
            </a:r>
            <a:br/>
            <a:br/>
            <a:r>
              <a:rPr>
                <a:solidFill>
                  <a:srgbClr val="003B4F"/>
                </a:solidFill>
                <a:latin typeface="Courier"/>
              </a:rPr>
              <a:t>sidney_df    &lt;- m_df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(sampling_site </a:t>
            </a:r>
            <a:r>
              <a:rPr>
                <a:solidFill>
                  <a:srgbClr val="5E5E5E"/>
                </a:solidFill>
                <a:latin typeface="Courier"/>
              </a:rPr>
              <a:t>==</a:t>
            </a:r>
            <a:r>
              <a:rPr>
                <a:solidFill>
                  <a:srgbClr val="003B4F"/>
                </a:solidFill>
                <a:latin typeface="Courier"/>
              </a:rPr>
              <a:t> </a:t>
            </a:r>
            <a:r>
              <a:rPr>
                <a:solidFill>
                  <a:srgbClr val="20794D"/>
                </a:solidFill>
                <a:latin typeface="Courier"/>
              </a:rPr>
              <a:t>"Sidney Island"</a:t>
            </a:r>
            <a:r>
              <a:rPr>
                <a:solidFill>
                  <a:srgbClr val="003B4F"/>
                </a:solidFill>
                <a:latin typeface="Courier"/>
              </a:rPr>
              <a:t>)</a:t>
            </a:r>
            <a:br/>
            <a:r>
              <a:rPr>
                <a:solidFill>
                  <a:srgbClr val="003B4F"/>
                </a:solidFill>
                <a:latin typeface="Courier"/>
              </a:rPr>
              <a:t>vancouver_df &lt;- m_df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(sampling_site </a:t>
            </a:r>
            <a:r>
              <a:rPr>
                <a:solidFill>
                  <a:srgbClr val="5E5E5E"/>
                </a:solidFill>
                <a:latin typeface="Courier"/>
              </a:rPr>
              <a:t>==</a:t>
            </a:r>
            <a:r>
              <a:rPr>
                <a:solidFill>
                  <a:srgbClr val="003B4F"/>
                </a:solidFill>
                <a:latin typeface="Courier"/>
              </a:rPr>
              <a:t> </a:t>
            </a:r>
            <a:r>
              <a:rPr>
                <a:solidFill>
                  <a:srgbClr val="20794D"/>
                </a:solidFill>
                <a:latin typeface="Courier"/>
              </a:rPr>
              <a:t>"Vancouver"</a:t>
            </a:r>
            <a:r>
              <a:rPr>
                <a:solidFill>
                  <a:srgbClr val="003B4F"/>
                </a:solidFill>
                <a:latin typeface="Courier"/>
              </a:rPr>
              <a:t>)</a:t>
            </a:r>
            <a:br/>
            <a:br/>
            <a:r>
              <a:rPr>
                <a:solidFill>
                  <a:srgbClr val="003B4F"/>
                </a:solidFill>
                <a:latin typeface="Courier"/>
              </a:rPr>
              <a:t>n1 &lt;- </a:t>
            </a:r>
            <a:r>
              <a:rPr>
                <a:solidFill>
                  <a:srgbClr val="4758AB"/>
                </a:solidFill>
                <a:latin typeface="Courier"/>
              </a:rPr>
              <a:t>nrow</a:t>
            </a:r>
            <a:r>
              <a:rPr>
                <a:solidFill>
                  <a:srgbClr val="003B4F"/>
                </a:solidFill>
                <a:latin typeface="Courier"/>
              </a:rPr>
              <a:t>(sidney_df)</a:t>
            </a:r>
            <a:br/>
            <a:r>
              <a:rPr>
                <a:solidFill>
                  <a:srgbClr val="003B4F"/>
                </a:solidFill>
                <a:latin typeface="Courier"/>
              </a:rPr>
              <a:t>n2 &lt;- </a:t>
            </a:r>
            <a:r>
              <a:rPr>
                <a:solidFill>
                  <a:srgbClr val="4758AB"/>
                </a:solidFill>
                <a:latin typeface="Courier"/>
              </a:rPr>
              <a:t>nrow</a:t>
            </a:r>
            <a:r>
              <a:rPr>
                <a:solidFill>
                  <a:srgbClr val="003B4F"/>
                </a:solidFill>
                <a:latin typeface="Courier"/>
              </a:rPr>
              <a:t>(vancouver_df)</a:t>
            </a:r>
            <a:br/>
            <a:r>
              <a:rPr>
                <a:solidFill>
                  <a:srgbClr val="003B4F"/>
                </a:solidFill>
                <a:latin typeface="Courier"/>
              </a:rPr>
              <a:t>sd_pooled &lt;- </a:t>
            </a:r>
            <a:r>
              <a:rPr>
                <a:solidFill>
                  <a:srgbClr val="4758AB"/>
                </a:solidFill>
                <a:latin typeface="Courier"/>
              </a:rPr>
              <a:t>sqrt</a:t>
            </a:r>
            <a:r>
              <a:rPr>
                <a:solidFill>
                  <a:srgbClr val="003B4F"/>
                </a:solidFill>
                <a:latin typeface="Courier"/>
              </a:rPr>
              <a:t>((</a:t>
            </a:r>
            <a:r>
              <a:rPr>
                <a:solidFill>
                  <a:srgbClr val="4758AB"/>
                </a:solidFill>
                <a:latin typeface="Courier"/>
              </a:rPr>
              <a:t>var</a:t>
            </a:r>
            <a:r>
              <a:rPr>
                <a:solidFill>
                  <a:srgbClr val="003B4F"/>
                </a:solidFill>
                <a:latin typeface="Courier"/>
              </a:rPr>
              <a:t>(sidney_df</a:t>
            </a:r>
            <a:r>
              <a:rPr>
                <a:solidFill>
                  <a:srgbClr val="5E5E5E"/>
                </a:solidFill>
                <a:latin typeface="Courier"/>
              </a:rPr>
              <a:t>$</a:t>
            </a:r>
            <a:r>
              <a:rPr>
                <a:solidFill>
                  <a:srgbClr val="003B4F"/>
                </a:solidFill>
                <a:latin typeface="Courier"/>
              </a:rPr>
              <a:t>mass_g) </a:t>
            </a:r>
            <a:r>
              <a:rPr>
                <a:solidFill>
                  <a:srgbClr val="5E5E5E"/>
                </a:solidFill>
                <a:latin typeface="Courier"/>
              </a:rPr>
              <a:t>*</a:t>
            </a:r>
            <a:r>
              <a:rPr>
                <a:solidFill>
                  <a:srgbClr val="003B4F"/>
                </a:solidFill>
                <a:latin typeface="Courier"/>
              </a:rPr>
              <a:t> (n1</a:t>
            </a:r>
            <a:r>
              <a:rPr>
                <a:solidFill>
                  <a:srgbClr val="AD0000"/>
                </a:solidFill>
                <a:latin typeface="Courier"/>
              </a:rPr>
              <a:t>-1</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var</a:t>
            </a:r>
            <a:r>
              <a:rPr>
                <a:solidFill>
                  <a:srgbClr val="003B4F"/>
                </a:solidFill>
                <a:latin typeface="Courier"/>
              </a:rPr>
              <a:t>(vancouver_df</a:t>
            </a:r>
            <a:r>
              <a:rPr>
                <a:solidFill>
                  <a:srgbClr val="5E5E5E"/>
                </a:solidFill>
                <a:latin typeface="Courier"/>
              </a:rPr>
              <a:t>$</a:t>
            </a:r>
            <a:r>
              <a:rPr>
                <a:solidFill>
                  <a:srgbClr val="003B4F"/>
                </a:solidFill>
                <a:latin typeface="Courier"/>
              </a:rPr>
              <a:t>mass_g) </a:t>
            </a:r>
            <a:r>
              <a:rPr>
                <a:solidFill>
                  <a:srgbClr val="5E5E5E"/>
                </a:solidFill>
                <a:latin typeface="Courier"/>
              </a:rPr>
              <a:t>*</a:t>
            </a:r>
            <a:r>
              <a:rPr>
                <a:solidFill>
                  <a:srgbClr val="003B4F"/>
                </a:solidFill>
                <a:latin typeface="Courier"/>
              </a:rPr>
              <a:t> (n2</a:t>
            </a:r>
            <a:r>
              <a:rPr>
                <a:solidFill>
                  <a:srgbClr val="AD0000"/>
                </a:solidFill>
                <a:latin typeface="Courier"/>
              </a:rPr>
              <a:t>-1</a:t>
            </a:r>
            <a:r>
              <a:rPr>
                <a:solidFill>
                  <a:srgbClr val="003B4F"/>
                </a:solidFill>
                <a:latin typeface="Courier"/>
              </a:rPr>
              <a:t>)) </a:t>
            </a:r>
            <a:r>
              <a:rPr>
                <a:solidFill>
                  <a:srgbClr val="5E5E5E"/>
                </a:solidFill>
                <a:latin typeface="Courier"/>
              </a:rPr>
              <a:t>/</a:t>
            </a:r>
            <a:br/>
            <a:r>
              <a:rPr>
                <a:solidFill>
                  <a:srgbClr val="003B4F"/>
                </a:solidFill>
                <a:latin typeface="Courier"/>
              </a:rPr>
              <a:t>                  (n1 </a:t>
            </a:r>
            <a:r>
              <a:rPr>
                <a:solidFill>
                  <a:srgbClr val="5E5E5E"/>
                </a:solidFill>
                <a:latin typeface="Courier"/>
              </a:rPr>
              <a:t>+</a:t>
            </a:r>
            <a:r>
              <a:rPr>
                <a:solidFill>
                  <a:srgbClr val="003B4F"/>
                </a:solidFill>
                <a:latin typeface="Courier"/>
              </a:rPr>
              <a:t> n2 </a:t>
            </a:r>
            <a:r>
              <a:rPr>
                <a:solidFill>
                  <a:srgbClr val="5E5E5E"/>
                </a:solidFill>
                <a:latin typeface="Courier"/>
              </a:rPr>
              <a:t>-</a:t>
            </a:r>
            <a:r>
              <a:rPr>
                <a:solidFill>
                  <a:srgbClr val="003B4F"/>
                </a:solidFill>
                <a:latin typeface="Courier"/>
              </a:rPr>
              <a:t> </a:t>
            </a:r>
            <a:r>
              <a:rPr>
                <a:solidFill>
                  <a:srgbClr val="AD0000"/>
                </a:solidFill>
                <a:latin typeface="Courier"/>
              </a:rPr>
              <a:t>2</a:t>
            </a:r>
            <a:r>
              <a:rPr>
                <a:solidFill>
                  <a:srgbClr val="003B4F"/>
                </a:solidFill>
                <a:latin typeface="Courier"/>
              </a:rPr>
              <a:t>))</a:t>
            </a:r>
            <a:br/>
            <a:br/>
            <a:r>
              <a:rPr>
                <a:solidFill>
                  <a:srgbClr val="5E5E5E"/>
                </a:solidFill>
                <a:latin typeface="Courier"/>
              </a:rPr>
              <a:t># delta = 0.423: the standardized effect size (Cohen's d)</a:t>
            </a:r>
            <a:br/>
            <a:r>
              <a:rPr>
                <a:solidFill>
                  <a:srgbClr val="003B4F"/>
                </a:solidFill>
                <a:latin typeface="Courier"/>
              </a:rPr>
              <a:t>effect_size &lt;- </a:t>
            </a:r>
            <a:r>
              <a:rPr>
                <a:solidFill>
                  <a:srgbClr val="AD0000"/>
                </a:solidFill>
                <a:latin typeface="Courier"/>
              </a:rPr>
              <a:t>1</a:t>
            </a:r>
            <a:r>
              <a:rPr>
                <a:solidFill>
                  <a:srgbClr val="003B4F"/>
                </a:solidFill>
                <a:latin typeface="Courier"/>
              </a:rPr>
              <a:t> </a:t>
            </a:r>
            <a:r>
              <a:rPr>
                <a:solidFill>
                  <a:srgbClr val="5E5E5E"/>
                </a:solidFill>
                <a:latin typeface="Courier"/>
              </a:rPr>
              <a:t>/</a:t>
            </a:r>
            <a:r>
              <a:rPr>
                <a:solidFill>
                  <a:srgbClr val="003B4F"/>
                </a:solidFill>
                <a:latin typeface="Courier"/>
              </a:rPr>
              <a:t> sd_pooled  </a:t>
            </a:r>
            <a:r>
              <a:rPr>
                <a:solidFill>
                  <a:srgbClr val="5E5E5E"/>
                </a:solidFill>
                <a:latin typeface="Courier"/>
              </a:rPr>
              <a:t># Cohen's d</a:t>
            </a:r>
            <a:br/>
            <a:r>
              <a:rPr>
                <a:solidFill>
                  <a:srgbClr val="003B4F"/>
                </a:solidFill>
                <a:latin typeface="Courier"/>
              </a:rPr>
              <a:t>df &lt;- n1 </a:t>
            </a:r>
            <a:r>
              <a:rPr>
                <a:solidFill>
                  <a:srgbClr val="5E5E5E"/>
                </a:solidFill>
                <a:latin typeface="Courier"/>
              </a:rPr>
              <a:t>+</a:t>
            </a:r>
            <a:r>
              <a:rPr>
                <a:solidFill>
                  <a:srgbClr val="003B4F"/>
                </a:solidFill>
                <a:latin typeface="Courier"/>
              </a:rPr>
              <a:t> n2 </a:t>
            </a:r>
            <a:r>
              <a:rPr>
                <a:solidFill>
                  <a:srgbClr val="5E5E5E"/>
                </a:solidFill>
                <a:latin typeface="Courier"/>
              </a:rPr>
              <a:t>-</a:t>
            </a:r>
            <a:r>
              <a:rPr>
                <a:solidFill>
                  <a:srgbClr val="003B4F"/>
                </a:solidFill>
                <a:latin typeface="Courier"/>
              </a:rPr>
              <a:t> </a:t>
            </a:r>
            <a:r>
              <a:rPr>
                <a:solidFill>
                  <a:srgbClr val="AD0000"/>
                </a:solidFill>
                <a:latin typeface="Courier"/>
              </a:rPr>
              <a:t>2</a:t>
            </a:r>
            <a:br/>
            <a:r>
              <a:rPr>
                <a:solidFill>
                  <a:srgbClr val="003B4F"/>
                </a:solidFill>
                <a:latin typeface="Courier"/>
              </a:rPr>
              <a:t>alpha &lt;- </a:t>
            </a:r>
            <a:r>
              <a:rPr>
                <a:solidFill>
                  <a:srgbClr val="AD0000"/>
                </a:solidFill>
                <a:latin typeface="Courier"/>
              </a:rPr>
              <a:t>0.05</a:t>
            </a:r>
            <a:br/>
            <a:r>
              <a:rPr>
                <a:solidFill>
                  <a:srgbClr val="003B4F"/>
                </a:solidFill>
                <a:latin typeface="Courier"/>
              </a:rPr>
              <a:t>power &lt;- </a:t>
            </a:r>
            <a:r>
              <a:rPr>
                <a:solidFill>
                  <a:srgbClr val="4758AB"/>
                </a:solidFill>
                <a:latin typeface="Courier"/>
              </a:rPr>
              <a:t>power.t.test</a:t>
            </a:r>
            <a:r>
              <a:rPr>
                <a:solidFill>
                  <a:srgbClr val="003B4F"/>
                </a:solidFill>
                <a:latin typeface="Courier"/>
              </a:rPr>
              <a:t>(</a:t>
            </a:r>
            <a:r>
              <a:rPr>
                <a:solidFill>
                  <a:srgbClr val="657422"/>
                </a:solidFill>
                <a:latin typeface="Courier"/>
              </a:rPr>
              <a:t>n =</a:t>
            </a:r>
            <a:r>
              <a:rPr>
                <a:solidFill>
                  <a:srgbClr val="003B4F"/>
                </a:solidFill>
                <a:latin typeface="Courier"/>
              </a:rPr>
              <a:t> </a:t>
            </a:r>
            <a:r>
              <a:rPr>
                <a:solidFill>
                  <a:srgbClr val="4758AB"/>
                </a:solidFill>
                <a:latin typeface="Courier"/>
              </a:rPr>
              <a:t>min</a:t>
            </a:r>
            <a:r>
              <a:rPr>
                <a:solidFill>
                  <a:srgbClr val="003B4F"/>
                </a:solidFill>
                <a:latin typeface="Courier"/>
              </a:rPr>
              <a:t>(n1, n2),</a:t>
            </a:r>
            <a:br/>
            <a:r>
              <a:rPr>
                <a:solidFill>
                  <a:srgbClr val="003B4F"/>
                </a:solidFill>
                <a:latin typeface="Courier"/>
              </a:rPr>
              <a:t>                     </a:t>
            </a:r>
            <a:r>
              <a:rPr>
                <a:solidFill>
                  <a:srgbClr val="657422"/>
                </a:solidFill>
                <a:latin typeface="Courier"/>
              </a:rPr>
              <a:t>delta =</a:t>
            </a:r>
            <a:r>
              <a:rPr>
                <a:solidFill>
                  <a:srgbClr val="003B4F"/>
                </a:solidFill>
                <a:latin typeface="Courier"/>
              </a:rPr>
              <a:t> effect_size,</a:t>
            </a:r>
            <a:br/>
            <a:r>
              <a:rPr>
                <a:solidFill>
                  <a:srgbClr val="003B4F"/>
                </a:solidFill>
                <a:latin typeface="Courier"/>
              </a:rPr>
              <a:t>                     </a:t>
            </a:r>
            <a:r>
              <a:rPr>
                <a:solidFill>
                  <a:srgbClr val="657422"/>
                </a:solidFill>
                <a:latin typeface="Courier"/>
              </a:rPr>
              <a:t>sd =</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5E5E5E"/>
                </a:solidFill>
                <a:latin typeface="Courier"/>
              </a:rPr>
              <a:t># Using standardized effect size</a:t>
            </a:r>
            <a:br/>
            <a:r>
              <a:rPr>
                <a:solidFill>
                  <a:srgbClr val="003B4F"/>
                </a:solidFill>
                <a:latin typeface="Courier"/>
              </a:rPr>
              <a:t>                     </a:t>
            </a:r>
            <a:r>
              <a:rPr>
                <a:solidFill>
                  <a:srgbClr val="657422"/>
                </a:solidFill>
                <a:latin typeface="Courier"/>
              </a:rPr>
              <a:t>sig.level =</a:t>
            </a:r>
            <a:r>
              <a:rPr>
                <a:solidFill>
                  <a:srgbClr val="003B4F"/>
                </a:solidFill>
                <a:latin typeface="Courier"/>
              </a:rPr>
              <a:t> alpha,</a:t>
            </a:r>
            <a:br/>
            <a:r>
              <a:rPr>
                <a:solidFill>
                  <a:srgbClr val="003B4F"/>
                </a:solidFill>
                <a:latin typeface="Courier"/>
              </a:rPr>
              <a:t>                     </a:t>
            </a:r>
            <a:r>
              <a:rPr>
                <a:solidFill>
                  <a:srgbClr val="657422"/>
                </a:solidFill>
                <a:latin typeface="Courier"/>
              </a:rPr>
              <a:t>type =</a:t>
            </a:r>
            <a:r>
              <a:rPr>
                <a:solidFill>
                  <a:srgbClr val="003B4F"/>
                </a:solidFill>
                <a:latin typeface="Courier"/>
              </a:rPr>
              <a:t> </a:t>
            </a:r>
            <a:r>
              <a:rPr>
                <a:solidFill>
                  <a:srgbClr val="20794D"/>
                </a:solidFill>
                <a:latin typeface="Courier"/>
              </a:rPr>
              <a:t>"two.sample"</a:t>
            </a:r>
            <a:r>
              <a:rPr>
                <a:solidFill>
                  <a:srgbClr val="003B4F"/>
                </a:solidFill>
                <a:latin typeface="Courier"/>
              </a:rPr>
              <a:t>,</a:t>
            </a:r>
            <a:br/>
            <a:r>
              <a:rPr>
                <a:solidFill>
                  <a:srgbClr val="003B4F"/>
                </a:solidFill>
                <a:latin typeface="Courier"/>
              </a:rPr>
              <a:t>                     </a:t>
            </a:r>
            <a:r>
              <a:rPr>
                <a:solidFill>
                  <a:srgbClr val="657422"/>
                </a:solidFill>
                <a:latin typeface="Courier"/>
              </a:rPr>
              <a:t>alternative =</a:t>
            </a:r>
            <a:r>
              <a:rPr>
                <a:solidFill>
                  <a:srgbClr val="003B4F"/>
                </a:solidFill>
                <a:latin typeface="Courier"/>
              </a:rPr>
              <a:t> </a:t>
            </a:r>
            <a:r>
              <a:rPr>
                <a:solidFill>
                  <a:srgbClr val="20794D"/>
                </a:solidFill>
                <a:latin typeface="Courier"/>
              </a:rPr>
              <a:t>"two.sided"</a:t>
            </a:r>
            <a:r>
              <a:rPr>
                <a:solidFill>
                  <a:srgbClr val="003B4F"/>
                </a:solidFill>
                <a:latin typeface="Courier"/>
              </a:rPr>
              <a:t>)</a:t>
            </a:r>
            <a:br/>
            <a:r>
              <a:rPr>
                <a:solidFill>
                  <a:srgbClr val="003B4F"/>
                </a:solidFill>
                <a:latin typeface="Courier"/>
              </a:rPr>
              <a:t>power</a:t>
            </a:r>
          </a:p>
          <a:p>
            <a:pPr lvl="0" indent="0">
              <a:buNone/>
            </a:pPr>
            <a:r>
              <a:rPr sz="2000">
                <a:latin typeface="Courier"/>
              </a:rPr>
              <a:t>
     Two-sample t test power calculation 
              n = 28
          delta = 0.4231154
             sd = 1
      sig.level = 0.05
          power = 0.3427604
    alternative = two.sided
NOTE: n is number in *each* group</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Statistical Power</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if We Calculated Power for the Pine Needles You Measured?</a:t>
            </a:r>
          </a:p>
        </p:txBody>
      </p:sp>
      <p:sp>
        <p:nvSpPr>
          <p:cNvPr id="3" name="Content Placeholder 2"/>
          <p:cNvSpPr>
            <a:spLocks noGrp="1"/>
          </p:cNvSpPr>
          <p:nvPr>
            <p:ph idx="1" sz="half"/>
          </p:nvPr>
        </p:nvSpPr>
        <p:spPr/>
        <p:txBody>
          <a:bodyPr/>
          <a:lstStyle/>
          <a:p>
            <a:pPr lvl="0" indent="0">
              <a:buNone/>
            </a:pPr>
            <a:r>
              <a:rPr>
                <a:solidFill>
                  <a:srgbClr val="003B4F"/>
                </a:solidFill>
                <a:latin typeface="Courier"/>
              </a:rPr>
              <a:t>pine_switch_df &lt;- </a:t>
            </a:r>
            <a:r>
              <a:rPr>
                <a:solidFill>
                  <a:srgbClr val="4758AB"/>
                </a:solidFill>
                <a:latin typeface="Courier"/>
              </a:rPr>
              <a:t>read_excel</a:t>
            </a:r>
            <a:r>
              <a:rPr>
                <a:solidFill>
                  <a:srgbClr val="003B4F"/>
                </a:solidFill>
                <a:latin typeface="Courier"/>
              </a:rPr>
              <a:t>(</a:t>
            </a:r>
            <a:r>
              <a:rPr>
                <a:solidFill>
                  <a:srgbClr val="20794D"/>
                </a:solidFill>
                <a:latin typeface="Courier"/>
              </a:rPr>
              <a:t>"data/class_pine needle length switched.xlsx"</a:t>
            </a:r>
            <a:r>
              <a:rPr>
                <a:solidFill>
                  <a:srgbClr val="003B4F"/>
                </a:solidFill>
                <a:latin typeface="Courier"/>
              </a:rPr>
              <a:t>)</a:t>
            </a:r>
            <a:br/>
            <a:r>
              <a:rPr>
                <a:solidFill>
                  <a:srgbClr val="003B4F"/>
                </a:solidFill>
                <a:latin typeface="Courier"/>
              </a:rPr>
              <a:t>ps_df &lt;- pine_switch_df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(group, tree_no, tree_char, side) </a:t>
            </a:r>
            <a:r>
              <a:rPr>
                <a:solidFill>
                  <a:srgbClr val="5E5E5E"/>
                </a:solidFill>
                <a:latin typeface="Courier"/>
              </a:rPr>
              <a:t>%&gt;%</a:t>
            </a:r>
            <a:br/>
            <a:r>
              <a:rPr>
                <a:solidFill>
                  <a:srgbClr val="003B4F"/>
                </a:solidFill>
                <a:latin typeface="Courier"/>
              </a:rPr>
              <a:t>  </a:t>
            </a:r>
            <a:r>
              <a:rPr>
                <a:solidFill>
                  <a:srgbClr val="4758AB"/>
                </a:solidFill>
                <a:latin typeface="Courier"/>
              </a:rPr>
              <a:t>summarise</a:t>
            </a:r>
            <a:r>
              <a:rPr>
                <a:solidFill>
                  <a:srgbClr val="003B4F"/>
                </a:solidFill>
                <a:latin typeface="Courier"/>
              </a:rPr>
              <a:t>(</a:t>
            </a:r>
            <a:r>
              <a:rPr>
                <a:solidFill>
                  <a:srgbClr val="657422"/>
                </a:solidFill>
                <a:latin typeface="Courier"/>
              </a:rPr>
              <a:t>length_mm =</a:t>
            </a:r>
            <a:r>
              <a:rPr>
                <a:solidFill>
                  <a:srgbClr val="003B4F"/>
                </a:solidFill>
                <a:latin typeface="Courier"/>
              </a:rPr>
              <a:t> </a:t>
            </a:r>
            <a:r>
              <a:rPr>
                <a:solidFill>
                  <a:srgbClr val="4758AB"/>
                </a:solidFill>
                <a:latin typeface="Courier"/>
              </a:rPr>
              <a:t>mean</a:t>
            </a:r>
            <a:r>
              <a:rPr>
                <a:solidFill>
                  <a:srgbClr val="003B4F"/>
                </a:solidFill>
                <a:latin typeface="Courier"/>
              </a:rPr>
              <a:t>(length_mm, </a:t>
            </a:r>
            <a:r>
              <a:rPr>
                <a:solidFill>
                  <a:srgbClr val="657422"/>
                </a:solidFill>
                <a:latin typeface="Courier"/>
              </a:rPr>
              <a:t>na.rm=</a:t>
            </a:r>
            <a:r>
              <a:rPr>
                <a:solidFill>
                  <a:srgbClr val="8F5902"/>
                </a:solidFill>
                <a:latin typeface="Courier"/>
              </a:rPr>
              <a:t>TRUE</a:t>
            </a:r>
            <a:r>
              <a:rPr>
                <a:solidFill>
                  <a:srgbClr val="003B4F"/>
                </a:solidFill>
                <a:latin typeface="Courier"/>
              </a:rPr>
              <a:t>))</a:t>
            </a:r>
            <a:br/>
            <a:br/>
            <a:r>
              <a:rPr>
                <a:solidFill>
                  <a:srgbClr val="003B4F"/>
                </a:solidFill>
                <a:latin typeface="Courier"/>
              </a:rPr>
              <a:t>ps_shady_df &lt;- ps_df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(side </a:t>
            </a:r>
            <a:r>
              <a:rPr>
                <a:solidFill>
                  <a:srgbClr val="5E5E5E"/>
                </a:solidFill>
                <a:latin typeface="Courier"/>
              </a:rPr>
              <a:t>==</a:t>
            </a:r>
            <a:r>
              <a:rPr>
                <a:solidFill>
                  <a:srgbClr val="003B4F"/>
                </a:solidFill>
                <a:latin typeface="Courier"/>
              </a:rPr>
              <a:t> </a:t>
            </a:r>
            <a:r>
              <a:rPr>
                <a:solidFill>
                  <a:srgbClr val="20794D"/>
                </a:solidFill>
                <a:latin typeface="Courier"/>
              </a:rPr>
              <a:t>"shady"</a:t>
            </a:r>
            <a:r>
              <a:rPr>
                <a:solidFill>
                  <a:srgbClr val="003B4F"/>
                </a:solidFill>
                <a:latin typeface="Courier"/>
              </a:rPr>
              <a:t>)</a:t>
            </a:r>
            <a:br/>
            <a:r>
              <a:rPr>
                <a:solidFill>
                  <a:srgbClr val="003B4F"/>
                </a:solidFill>
                <a:latin typeface="Courier"/>
              </a:rPr>
              <a:t>ps_sunny_df &lt;- ps_df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(side </a:t>
            </a:r>
            <a:r>
              <a:rPr>
                <a:solidFill>
                  <a:srgbClr val="5E5E5E"/>
                </a:solidFill>
                <a:latin typeface="Courier"/>
              </a:rPr>
              <a:t>==</a:t>
            </a:r>
            <a:r>
              <a:rPr>
                <a:solidFill>
                  <a:srgbClr val="003B4F"/>
                </a:solidFill>
                <a:latin typeface="Courier"/>
              </a:rPr>
              <a:t> </a:t>
            </a:r>
            <a:r>
              <a:rPr>
                <a:solidFill>
                  <a:srgbClr val="20794D"/>
                </a:solidFill>
                <a:latin typeface="Courier"/>
              </a:rPr>
              <a:t>"sunny"</a:t>
            </a:r>
            <a:r>
              <a:rPr>
                <a:solidFill>
                  <a:srgbClr val="003B4F"/>
                </a:solidFill>
                <a:latin typeface="Courier"/>
              </a:rPr>
              <a:t>)</a:t>
            </a:r>
            <a:br/>
            <a:br/>
            <a:r>
              <a:rPr>
                <a:solidFill>
                  <a:srgbClr val="003B4F"/>
                </a:solidFill>
                <a:latin typeface="Courier"/>
              </a:rPr>
              <a:t>pine_alpha &lt;- </a:t>
            </a:r>
            <a:r>
              <a:rPr>
                <a:solidFill>
                  <a:srgbClr val="AD0000"/>
                </a:solidFill>
                <a:latin typeface="Courier"/>
              </a:rPr>
              <a:t>0.05</a:t>
            </a:r>
            <a:br/>
            <a:br/>
            <a:r>
              <a:rPr>
                <a:solidFill>
                  <a:srgbClr val="003B4F"/>
                </a:solidFill>
                <a:latin typeface="Courier"/>
              </a:rPr>
              <a:t>pine_n1 &lt;- </a:t>
            </a:r>
            <a:r>
              <a:rPr>
                <a:solidFill>
                  <a:srgbClr val="4758AB"/>
                </a:solidFill>
                <a:latin typeface="Courier"/>
              </a:rPr>
              <a:t>nrow</a:t>
            </a:r>
            <a:r>
              <a:rPr>
                <a:solidFill>
                  <a:srgbClr val="003B4F"/>
                </a:solidFill>
                <a:latin typeface="Courier"/>
              </a:rPr>
              <a:t>(ps_shady_df)</a:t>
            </a:r>
            <a:br/>
            <a:r>
              <a:rPr>
                <a:solidFill>
                  <a:srgbClr val="003B4F"/>
                </a:solidFill>
                <a:latin typeface="Courier"/>
              </a:rPr>
              <a:t>pine_n2 &lt;- </a:t>
            </a:r>
            <a:r>
              <a:rPr>
                <a:solidFill>
                  <a:srgbClr val="4758AB"/>
                </a:solidFill>
                <a:latin typeface="Courier"/>
              </a:rPr>
              <a:t>nrow</a:t>
            </a:r>
            <a:r>
              <a:rPr>
                <a:solidFill>
                  <a:srgbClr val="003B4F"/>
                </a:solidFill>
                <a:latin typeface="Courier"/>
              </a:rPr>
              <a:t>(ps_sunny_df)</a:t>
            </a:r>
            <a:br/>
            <a:br/>
            <a:r>
              <a:rPr>
                <a:solidFill>
                  <a:srgbClr val="003B4F"/>
                </a:solidFill>
                <a:latin typeface="Courier"/>
              </a:rPr>
              <a:t>pine_sd_pooled &lt;- </a:t>
            </a:r>
            <a:r>
              <a:rPr>
                <a:solidFill>
                  <a:srgbClr val="4758AB"/>
                </a:solidFill>
                <a:latin typeface="Courier"/>
              </a:rPr>
              <a:t>sqrt</a:t>
            </a:r>
            <a:r>
              <a:rPr>
                <a:solidFill>
                  <a:srgbClr val="003B4F"/>
                </a:solidFill>
                <a:latin typeface="Courier"/>
              </a:rPr>
              <a:t>((</a:t>
            </a:r>
            <a:r>
              <a:rPr>
                <a:solidFill>
                  <a:srgbClr val="4758AB"/>
                </a:solidFill>
                <a:latin typeface="Courier"/>
              </a:rPr>
              <a:t>var</a:t>
            </a:r>
            <a:r>
              <a:rPr>
                <a:solidFill>
                  <a:srgbClr val="003B4F"/>
                </a:solidFill>
                <a:latin typeface="Courier"/>
              </a:rPr>
              <a:t>(ps_shady_df</a:t>
            </a:r>
            <a:r>
              <a:rPr>
                <a:solidFill>
                  <a:srgbClr val="5E5E5E"/>
                </a:solidFill>
                <a:latin typeface="Courier"/>
              </a:rPr>
              <a:t>$</a:t>
            </a:r>
            <a:r>
              <a:rPr>
                <a:solidFill>
                  <a:srgbClr val="003B4F"/>
                </a:solidFill>
                <a:latin typeface="Courier"/>
              </a:rPr>
              <a:t>length_mm) </a:t>
            </a:r>
            <a:r>
              <a:rPr>
                <a:solidFill>
                  <a:srgbClr val="5E5E5E"/>
                </a:solidFill>
                <a:latin typeface="Courier"/>
              </a:rPr>
              <a:t>*</a:t>
            </a:r>
            <a:r>
              <a:rPr>
                <a:solidFill>
                  <a:srgbClr val="003B4F"/>
                </a:solidFill>
                <a:latin typeface="Courier"/>
              </a:rPr>
              <a:t> (pine_n1</a:t>
            </a:r>
            <a:r>
              <a:rPr>
                <a:solidFill>
                  <a:srgbClr val="AD0000"/>
                </a:solidFill>
                <a:latin typeface="Courier"/>
              </a:rPr>
              <a:t>-1</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var</a:t>
            </a:r>
            <a:r>
              <a:rPr>
                <a:solidFill>
                  <a:srgbClr val="003B4F"/>
                </a:solidFill>
                <a:latin typeface="Courier"/>
              </a:rPr>
              <a:t>(ps_sunny_df</a:t>
            </a:r>
            <a:r>
              <a:rPr>
                <a:solidFill>
                  <a:srgbClr val="5E5E5E"/>
                </a:solidFill>
                <a:latin typeface="Courier"/>
              </a:rPr>
              <a:t>$</a:t>
            </a:r>
            <a:r>
              <a:rPr>
                <a:solidFill>
                  <a:srgbClr val="003B4F"/>
                </a:solidFill>
                <a:latin typeface="Courier"/>
              </a:rPr>
              <a:t>length_mm) </a:t>
            </a:r>
            <a:r>
              <a:rPr>
                <a:solidFill>
                  <a:srgbClr val="5E5E5E"/>
                </a:solidFill>
                <a:latin typeface="Courier"/>
              </a:rPr>
              <a:t>*</a:t>
            </a:r>
            <a:r>
              <a:rPr>
                <a:solidFill>
                  <a:srgbClr val="003B4F"/>
                </a:solidFill>
                <a:latin typeface="Courier"/>
              </a:rPr>
              <a:t> (pine_n2</a:t>
            </a:r>
            <a:r>
              <a:rPr>
                <a:solidFill>
                  <a:srgbClr val="AD0000"/>
                </a:solidFill>
                <a:latin typeface="Courier"/>
              </a:rPr>
              <a:t>-1</a:t>
            </a:r>
            <a:r>
              <a:rPr>
                <a:solidFill>
                  <a:srgbClr val="003B4F"/>
                </a:solidFill>
                <a:latin typeface="Courier"/>
              </a:rPr>
              <a:t>)) </a:t>
            </a:r>
            <a:r>
              <a:rPr>
                <a:solidFill>
                  <a:srgbClr val="5E5E5E"/>
                </a:solidFill>
                <a:latin typeface="Courier"/>
              </a:rPr>
              <a:t>/</a:t>
            </a:r>
            <a:br/>
            <a:r>
              <a:rPr>
                <a:solidFill>
                  <a:srgbClr val="003B4F"/>
                </a:solidFill>
                <a:latin typeface="Courier"/>
              </a:rPr>
              <a:t>                       (pine_n1 </a:t>
            </a:r>
            <a:r>
              <a:rPr>
                <a:solidFill>
                  <a:srgbClr val="5E5E5E"/>
                </a:solidFill>
                <a:latin typeface="Courier"/>
              </a:rPr>
              <a:t>+</a:t>
            </a:r>
            <a:r>
              <a:rPr>
                <a:solidFill>
                  <a:srgbClr val="003B4F"/>
                </a:solidFill>
                <a:latin typeface="Courier"/>
              </a:rPr>
              <a:t> pine_n2 </a:t>
            </a:r>
            <a:r>
              <a:rPr>
                <a:solidFill>
                  <a:srgbClr val="5E5E5E"/>
                </a:solidFill>
                <a:latin typeface="Courier"/>
              </a:rPr>
              <a:t>-</a:t>
            </a:r>
            <a:r>
              <a:rPr>
                <a:solidFill>
                  <a:srgbClr val="003B4F"/>
                </a:solidFill>
                <a:latin typeface="Courier"/>
              </a:rPr>
              <a:t> </a:t>
            </a:r>
            <a:r>
              <a:rPr>
                <a:solidFill>
                  <a:srgbClr val="AD0000"/>
                </a:solidFill>
                <a:latin typeface="Courier"/>
              </a:rPr>
              <a:t>2</a:t>
            </a:r>
            <a:r>
              <a:rPr>
                <a:solidFill>
                  <a:srgbClr val="003B4F"/>
                </a:solidFill>
                <a:latin typeface="Courier"/>
              </a:rPr>
              <a:t>))</a:t>
            </a:r>
            <a:br/>
            <a:br/>
            <a:r>
              <a:rPr>
                <a:solidFill>
                  <a:srgbClr val="4758AB"/>
                </a:solidFill>
                <a:latin typeface="Courier"/>
              </a:rPr>
              <a:t>cat</a:t>
            </a:r>
            <a:r>
              <a:rPr>
                <a:solidFill>
                  <a:srgbClr val="003B4F"/>
                </a:solidFill>
                <a:latin typeface="Courier"/>
              </a:rPr>
              <a:t>(</a:t>
            </a:r>
            <a:r>
              <a:rPr>
                <a:solidFill>
                  <a:srgbClr val="20794D"/>
                </a:solidFill>
                <a:latin typeface="Courier"/>
              </a:rPr>
              <a:t>"Pooled SD:"</a:t>
            </a:r>
            <a:r>
              <a:rPr>
                <a:solidFill>
                  <a:srgbClr val="003B4F"/>
                </a:solidFill>
                <a:latin typeface="Courier"/>
              </a:rPr>
              <a:t>, </a:t>
            </a:r>
            <a:r>
              <a:rPr>
                <a:solidFill>
                  <a:srgbClr val="4758AB"/>
                </a:solidFill>
                <a:latin typeface="Courier"/>
              </a:rPr>
              <a:t>round</a:t>
            </a:r>
            <a:r>
              <a:rPr>
                <a:solidFill>
                  <a:srgbClr val="003B4F"/>
                </a:solidFill>
                <a:latin typeface="Courier"/>
              </a:rPr>
              <a:t>(pine_sd_pooled, </a:t>
            </a:r>
            <a:r>
              <a:rPr>
                <a:solidFill>
                  <a:srgbClr val="AD0000"/>
                </a:solidFill>
                <a:latin typeface="Courier"/>
              </a:rPr>
              <a:t>2</a:t>
            </a:r>
            <a:r>
              <a:rPr>
                <a:solidFill>
                  <a:srgbClr val="003B4F"/>
                </a:solidFill>
                <a:latin typeface="Courier"/>
              </a:rPr>
              <a:t>), </a:t>
            </a:r>
            <a:r>
              <a:rPr>
                <a:solidFill>
                  <a:srgbClr val="20794D"/>
                </a:solidFill>
                <a:latin typeface="Courier"/>
              </a:rPr>
              <a:t>"mm</a:t>
            </a:r>
            <a:r>
              <a:rPr>
                <a:solidFill>
                  <a:srgbClr val="5E5E5E"/>
                </a:solidFill>
                <a:latin typeface="Courier"/>
              </a:rPr>
              <a:t>\n\n</a:t>
            </a:r>
            <a:r>
              <a:rPr>
                <a:solidFill>
                  <a:srgbClr val="20794D"/>
                </a:solidFill>
                <a:latin typeface="Courier"/>
              </a:rPr>
              <a:t>"</a:t>
            </a:r>
            <a:r>
              <a:rPr>
                <a:solidFill>
                  <a:srgbClr val="003B4F"/>
                </a:solidFill>
                <a:latin typeface="Courier"/>
              </a:rPr>
              <a:t>)</a:t>
            </a:r>
          </a:p>
          <a:p>
            <a:pPr lvl="0" indent="0">
              <a:buNone/>
            </a:pPr>
            <a:r>
              <a:rPr>
                <a:latin typeface="Courier"/>
              </a:rPr>
              <a:t>Pooled SD: 2.58 mm</a:t>
            </a:r>
          </a:p>
          <a:p>
            <a:pPr lvl="0" indent="0" marL="1270000">
              <a:buNone/>
            </a:pPr>
            <a:r>
              <a:rPr sz="2000" b="1"/>
              <a:t>Note</a:t>
            </a:r>
          </a:p>
          <a:p>
            <a:pPr lvl="0" indent="0" marL="1270000">
              <a:buNone/>
            </a:pPr>
            <a:r>
              <a:rPr sz="2000" b="1"/>
              <a:t>📖 Reference</a:t>
            </a:r>
          </a:p>
          <a:p>
            <a:pPr lvl="0" indent="0" marL="1270000">
              <a:buNone/>
            </a:pPr>
            <a:r>
              <a:rPr sz="2000"/>
              <a:t>Whitlock &amp; Schluter, Ch. 14 — Designing Experiments, includes planning the sample size needed for a study.</a:t>
            </a:r>
          </a:p>
        </p:txBody>
      </p:sp>
      <p:sp>
        <p:nvSpPr>
          <p:cNvPr id="4" name="Content Placeholder 3"/>
          <p:cNvSpPr>
            <a:spLocks noGrp="1"/>
          </p:cNvSpPr>
          <p:nvPr>
            <p:ph idx="2" sz="half"/>
          </p:nvPr>
        </p:nvSpPr>
        <p:spPr/>
        <p:txBody>
          <a:bodyPr/>
          <a:lstStyle/>
          <a:p>
            <a:pPr lvl="0" indent="0">
              <a:buNone/>
            </a:pPr>
            <a:r>
              <a:rPr>
                <a:solidFill>
                  <a:srgbClr val="5E5E5E"/>
                </a:solidFill>
                <a:latin typeface="Courier"/>
              </a:rPr>
              <a:t># More realistic effect sizes to test:</a:t>
            </a:r>
            <a:br/>
            <a:r>
              <a:rPr>
                <a:solidFill>
                  <a:srgbClr val="003B4F"/>
                </a:solidFill>
                <a:latin typeface="Courier"/>
              </a:rPr>
              <a:t>observed_diff &lt;- </a:t>
            </a:r>
            <a:r>
              <a:rPr>
                <a:solidFill>
                  <a:srgbClr val="4758AB"/>
                </a:solidFill>
                <a:latin typeface="Courier"/>
              </a:rPr>
              <a:t>abs</a:t>
            </a:r>
            <a:r>
              <a:rPr>
                <a:solidFill>
                  <a:srgbClr val="003B4F"/>
                </a:solidFill>
                <a:latin typeface="Courier"/>
              </a:rPr>
              <a:t>(</a:t>
            </a:r>
            <a:r>
              <a:rPr>
                <a:solidFill>
                  <a:srgbClr val="4758AB"/>
                </a:solidFill>
                <a:latin typeface="Courier"/>
              </a:rPr>
              <a:t>mean</a:t>
            </a:r>
            <a:r>
              <a:rPr>
                <a:solidFill>
                  <a:srgbClr val="003B4F"/>
                </a:solidFill>
                <a:latin typeface="Courier"/>
              </a:rPr>
              <a:t>(ps_shady_df</a:t>
            </a:r>
            <a:r>
              <a:rPr>
                <a:solidFill>
                  <a:srgbClr val="5E5E5E"/>
                </a:solidFill>
                <a:latin typeface="Courier"/>
              </a:rPr>
              <a:t>$</a:t>
            </a:r>
            <a:r>
              <a:rPr>
                <a:solidFill>
                  <a:srgbClr val="003B4F"/>
                </a:solidFill>
                <a:latin typeface="Courier"/>
              </a:rPr>
              <a:t>length_mm) </a:t>
            </a:r>
            <a:r>
              <a:rPr>
                <a:solidFill>
                  <a:srgbClr val="5E5E5E"/>
                </a:solidFill>
                <a:latin typeface="Courier"/>
              </a:rPr>
              <a:t>-</a:t>
            </a:r>
            <a:r>
              <a:rPr>
                <a:solidFill>
                  <a:srgbClr val="003B4F"/>
                </a:solidFill>
                <a:latin typeface="Courier"/>
              </a:rPr>
              <a:t> </a:t>
            </a:r>
            <a:r>
              <a:rPr>
                <a:solidFill>
                  <a:srgbClr val="4758AB"/>
                </a:solidFill>
                <a:latin typeface="Courier"/>
              </a:rPr>
              <a:t>mean</a:t>
            </a:r>
            <a:r>
              <a:rPr>
                <a:solidFill>
                  <a:srgbClr val="003B4F"/>
                </a:solidFill>
                <a:latin typeface="Courier"/>
              </a:rPr>
              <a:t>(ps_sunny_df</a:t>
            </a:r>
            <a:r>
              <a:rPr>
                <a:solidFill>
                  <a:srgbClr val="5E5E5E"/>
                </a:solidFill>
                <a:latin typeface="Courier"/>
              </a:rPr>
              <a:t>$</a:t>
            </a:r>
            <a:r>
              <a:rPr>
                <a:solidFill>
                  <a:srgbClr val="003B4F"/>
                </a:solidFill>
                <a:latin typeface="Courier"/>
              </a:rPr>
              <a:t>length_mm))</a:t>
            </a:r>
            <a:br/>
            <a:r>
              <a:rPr>
                <a:solidFill>
                  <a:srgbClr val="003B4F"/>
                </a:solidFill>
                <a:latin typeface="Courier"/>
              </a:rPr>
              <a:t>pine_effect_size_observed &lt;- observed_diff </a:t>
            </a:r>
            <a:r>
              <a:rPr>
                <a:solidFill>
                  <a:srgbClr val="5E5E5E"/>
                </a:solidFill>
                <a:latin typeface="Courier"/>
              </a:rPr>
              <a:t>/</a:t>
            </a:r>
            <a:r>
              <a:rPr>
                <a:solidFill>
                  <a:srgbClr val="003B4F"/>
                </a:solidFill>
                <a:latin typeface="Courier"/>
              </a:rPr>
              <a:t> pine_sd_pooled</a:t>
            </a:r>
            <a:br/>
            <a:r>
              <a:rPr>
                <a:solidFill>
                  <a:srgbClr val="4758AB"/>
                </a:solidFill>
                <a:latin typeface="Courier"/>
              </a:rPr>
              <a:t>cat</a:t>
            </a:r>
            <a:r>
              <a:rPr>
                <a:solidFill>
                  <a:srgbClr val="003B4F"/>
                </a:solidFill>
                <a:latin typeface="Courier"/>
              </a:rPr>
              <a:t>(</a:t>
            </a:r>
            <a:r>
              <a:rPr>
                <a:solidFill>
                  <a:srgbClr val="20794D"/>
                </a:solidFill>
                <a:latin typeface="Courier"/>
              </a:rPr>
              <a:t>"Effect size for observed"</a:t>
            </a:r>
            <a:r>
              <a:rPr>
                <a:solidFill>
                  <a:srgbClr val="003B4F"/>
                </a:solidFill>
                <a:latin typeface="Courier"/>
              </a:rPr>
              <a:t>, </a:t>
            </a:r>
            <a:r>
              <a:rPr>
                <a:solidFill>
                  <a:srgbClr val="4758AB"/>
                </a:solidFill>
                <a:latin typeface="Courier"/>
              </a:rPr>
              <a:t>round</a:t>
            </a:r>
            <a:r>
              <a:rPr>
                <a:solidFill>
                  <a:srgbClr val="003B4F"/>
                </a:solidFill>
                <a:latin typeface="Courier"/>
              </a:rPr>
              <a:t>(observed_diff, </a:t>
            </a:r>
            <a:r>
              <a:rPr>
                <a:solidFill>
                  <a:srgbClr val="AD0000"/>
                </a:solidFill>
                <a:latin typeface="Courier"/>
              </a:rPr>
              <a:t>2</a:t>
            </a:r>
            <a:r>
              <a:rPr>
                <a:solidFill>
                  <a:srgbClr val="003B4F"/>
                </a:solidFill>
                <a:latin typeface="Courier"/>
              </a:rPr>
              <a:t>), </a:t>
            </a:r>
            <a:r>
              <a:rPr>
                <a:solidFill>
                  <a:srgbClr val="20794D"/>
                </a:solidFill>
                <a:latin typeface="Courier"/>
              </a:rPr>
              <a:t>"mm difference: Cohen's d ="</a:t>
            </a:r>
            <a:r>
              <a:rPr>
                <a:solidFill>
                  <a:srgbClr val="003B4F"/>
                </a:solidFill>
                <a:latin typeface="Courier"/>
              </a:rPr>
              <a:t>, </a:t>
            </a:r>
            <a:r>
              <a:rPr>
                <a:solidFill>
                  <a:srgbClr val="4758AB"/>
                </a:solidFill>
                <a:latin typeface="Courier"/>
              </a:rPr>
              <a:t>round</a:t>
            </a:r>
            <a:r>
              <a:rPr>
                <a:solidFill>
                  <a:srgbClr val="003B4F"/>
                </a:solidFill>
                <a:latin typeface="Courier"/>
              </a:rPr>
              <a:t>(pine_effect_size_observed, </a:t>
            </a:r>
            <a:r>
              <a:rPr>
                <a:solidFill>
                  <a:srgbClr val="AD0000"/>
                </a:solidFill>
                <a:latin typeface="Courier"/>
              </a:rPr>
              <a:t>2</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Effect size for observed 1.45 mm difference: Cohen's d = 0.56 </a:t>
            </a:r>
          </a:p>
          <a:p>
            <a:pPr lvl="0" indent="0">
              <a:buNone/>
            </a:pPr>
            <a:r>
              <a:rPr>
                <a:solidFill>
                  <a:srgbClr val="003B4F"/>
                </a:solidFill>
                <a:latin typeface="Courier"/>
              </a:rPr>
              <a:t>pine_power_observed &lt;- </a:t>
            </a:r>
            <a:r>
              <a:rPr>
                <a:solidFill>
                  <a:srgbClr val="4758AB"/>
                </a:solidFill>
                <a:latin typeface="Courier"/>
              </a:rPr>
              <a:t>power.t.test</a:t>
            </a:r>
            <a:r>
              <a:rPr>
                <a:solidFill>
                  <a:srgbClr val="003B4F"/>
                </a:solidFill>
                <a:latin typeface="Courier"/>
              </a:rPr>
              <a:t>(</a:t>
            </a:r>
            <a:r>
              <a:rPr>
                <a:solidFill>
                  <a:srgbClr val="657422"/>
                </a:solidFill>
                <a:latin typeface="Courier"/>
              </a:rPr>
              <a:t>n =</a:t>
            </a:r>
            <a:r>
              <a:rPr>
                <a:solidFill>
                  <a:srgbClr val="003B4F"/>
                </a:solidFill>
                <a:latin typeface="Courier"/>
              </a:rPr>
              <a:t> </a:t>
            </a:r>
            <a:r>
              <a:rPr>
                <a:solidFill>
                  <a:srgbClr val="4758AB"/>
                </a:solidFill>
                <a:latin typeface="Courier"/>
              </a:rPr>
              <a:t>min</a:t>
            </a:r>
            <a:r>
              <a:rPr>
                <a:solidFill>
                  <a:srgbClr val="003B4F"/>
                </a:solidFill>
                <a:latin typeface="Courier"/>
              </a:rPr>
              <a:t>(pine_n1, pine_n2),</a:t>
            </a:r>
            <a:br/>
            <a:r>
              <a:rPr>
                <a:solidFill>
                  <a:srgbClr val="003B4F"/>
                </a:solidFill>
                <a:latin typeface="Courier"/>
              </a:rPr>
              <a:t>                                   </a:t>
            </a:r>
            <a:r>
              <a:rPr>
                <a:solidFill>
                  <a:srgbClr val="657422"/>
                </a:solidFill>
                <a:latin typeface="Courier"/>
              </a:rPr>
              <a:t>delta =</a:t>
            </a:r>
            <a:r>
              <a:rPr>
                <a:solidFill>
                  <a:srgbClr val="003B4F"/>
                </a:solidFill>
                <a:latin typeface="Courier"/>
              </a:rPr>
              <a:t> pine_effect_size_observed,</a:t>
            </a:r>
            <a:br/>
            <a:r>
              <a:rPr>
                <a:solidFill>
                  <a:srgbClr val="003B4F"/>
                </a:solidFill>
                <a:latin typeface="Courier"/>
              </a:rPr>
              <a:t>                                   </a:t>
            </a:r>
            <a:r>
              <a:rPr>
                <a:solidFill>
                  <a:srgbClr val="657422"/>
                </a:solidFill>
                <a:latin typeface="Courier"/>
              </a:rPr>
              <a:t>sd =</a:t>
            </a:r>
            <a:r>
              <a:rPr>
                <a:solidFill>
                  <a:srgbClr val="003B4F"/>
                </a:solidFill>
                <a:latin typeface="Courier"/>
              </a:rPr>
              <a:t> </a:t>
            </a:r>
            <a:r>
              <a:rPr>
                <a:solidFill>
                  <a:srgbClr val="AD0000"/>
                </a:solidFill>
                <a:latin typeface="Courier"/>
              </a:rPr>
              <a:t>1</a:t>
            </a:r>
            <a:r>
              <a:rPr>
                <a:solidFill>
                  <a:srgbClr val="003B4F"/>
                </a:solidFill>
                <a:latin typeface="Courier"/>
              </a:rPr>
              <a:t>,</a:t>
            </a:r>
            <a:br/>
            <a:r>
              <a:rPr>
                <a:solidFill>
                  <a:srgbClr val="003B4F"/>
                </a:solidFill>
                <a:latin typeface="Courier"/>
              </a:rPr>
              <a:t>                                   </a:t>
            </a:r>
            <a:r>
              <a:rPr>
                <a:solidFill>
                  <a:srgbClr val="657422"/>
                </a:solidFill>
                <a:latin typeface="Courier"/>
              </a:rPr>
              <a:t>sig.level =</a:t>
            </a:r>
            <a:r>
              <a:rPr>
                <a:solidFill>
                  <a:srgbClr val="003B4F"/>
                </a:solidFill>
                <a:latin typeface="Courier"/>
              </a:rPr>
              <a:t> pine_alpha,</a:t>
            </a:r>
            <a:br/>
            <a:r>
              <a:rPr>
                <a:solidFill>
                  <a:srgbClr val="003B4F"/>
                </a:solidFill>
                <a:latin typeface="Courier"/>
              </a:rPr>
              <a:t>                                   </a:t>
            </a:r>
            <a:r>
              <a:rPr>
                <a:solidFill>
                  <a:srgbClr val="657422"/>
                </a:solidFill>
                <a:latin typeface="Courier"/>
              </a:rPr>
              <a:t>type =</a:t>
            </a:r>
            <a:r>
              <a:rPr>
                <a:solidFill>
                  <a:srgbClr val="003B4F"/>
                </a:solidFill>
                <a:latin typeface="Courier"/>
              </a:rPr>
              <a:t> </a:t>
            </a:r>
            <a:r>
              <a:rPr>
                <a:solidFill>
                  <a:srgbClr val="20794D"/>
                </a:solidFill>
                <a:latin typeface="Courier"/>
              </a:rPr>
              <a:t>"two.sample"</a:t>
            </a:r>
            <a:r>
              <a:rPr>
                <a:solidFill>
                  <a:srgbClr val="003B4F"/>
                </a:solidFill>
                <a:latin typeface="Courier"/>
              </a:rPr>
              <a:t>,</a:t>
            </a:r>
            <a:br/>
            <a:r>
              <a:rPr>
                <a:solidFill>
                  <a:srgbClr val="003B4F"/>
                </a:solidFill>
                <a:latin typeface="Courier"/>
              </a:rPr>
              <a:t>                                   </a:t>
            </a:r>
            <a:r>
              <a:rPr>
                <a:solidFill>
                  <a:srgbClr val="657422"/>
                </a:solidFill>
                <a:latin typeface="Courier"/>
              </a:rPr>
              <a:t>alternative =</a:t>
            </a:r>
            <a:r>
              <a:rPr>
                <a:solidFill>
                  <a:srgbClr val="003B4F"/>
                </a:solidFill>
                <a:latin typeface="Courier"/>
              </a:rPr>
              <a:t> </a:t>
            </a:r>
            <a:r>
              <a:rPr>
                <a:solidFill>
                  <a:srgbClr val="20794D"/>
                </a:solidFill>
                <a:latin typeface="Courier"/>
              </a:rPr>
              <a:t>"two.sided"</a:t>
            </a:r>
            <a:r>
              <a:rPr>
                <a:solidFill>
                  <a:srgbClr val="003B4F"/>
                </a:solidFill>
                <a:latin typeface="Courier"/>
              </a:rPr>
              <a:t>)</a:t>
            </a:r>
            <a:br/>
            <a:br/>
            <a:r>
              <a:rPr>
                <a:solidFill>
                  <a:srgbClr val="4758AB"/>
                </a:solidFill>
                <a:latin typeface="Courier"/>
              </a:rPr>
              <a:t>cat</a:t>
            </a:r>
            <a:r>
              <a:rPr>
                <a:solidFill>
                  <a:srgbClr val="003B4F"/>
                </a:solidFill>
                <a:latin typeface="Courier"/>
              </a:rPr>
              <a:t>(</a:t>
            </a:r>
            <a:r>
              <a:rPr>
                <a:solidFill>
                  <a:srgbClr val="20794D"/>
                </a:solidFill>
                <a:latin typeface="Courier"/>
              </a:rPr>
              <a:t>"Power for observed"</a:t>
            </a:r>
            <a:r>
              <a:rPr>
                <a:solidFill>
                  <a:srgbClr val="003B4F"/>
                </a:solidFill>
                <a:latin typeface="Courier"/>
              </a:rPr>
              <a:t>, </a:t>
            </a:r>
            <a:r>
              <a:rPr>
                <a:solidFill>
                  <a:srgbClr val="4758AB"/>
                </a:solidFill>
                <a:latin typeface="Courier"/>
              </a:rPr>
              <a:t>round</a:t>
            </a:r>
            <a:r>
              <a:rPr>
                <a:solidFill>
                  <a:srgbClr val="003B4F"/>
                </a:solidFill>
                <a:latin typeface="Courier"/>
              </a:rPr>
              <a:t>(observed_diff, </a:t>
            </a:r>
            <a:r>
              <a:rPr>
                <a:solidFill>
                  <a:srgbClr val="AD0000"/>
                </a:solidFill>
                <a:latin typeface="Courier"/>
              </a:rPr>
              <a:t>2</a:t>
            </a:r>
            <a:r>
              <a:rPr>
                <a:solidFill>
                  <a:srgbClr val="003B4F"/>
                </a:solidFill>
                <a:latin typeface="Courier"/>
              </a:rPr>
              <a:t>), </a:t>
            </a:r>
            <a:r>
              <a:rPr>
                <a:solidFill>
                  <a:srgbClr val="20794D"/>
                </a:solidFill>
                <a:latin typeface="Courier"/>
              </a:rPr>
              <a:t>"mm difference:"</a:t>
            </a:r>
            <a:r>
              <a:rPr>
                <a:solidFill>
                  <a:srgbClr val="003B4F"/>
                </a:solidFill>
                <a:latin typeface="Courier"/>
              </a:rPr>
              <a:t>, </a:t>
            </a:r>
            <a:r>
              <a:rPr>
                <a:solidFill>
                  <a:srgbClr val="4758AB"/>
                </a:solidFill>
                <a:latin typeface="Courier"/>
              </a:rPr>
              <a:t>round</a:t>
            </a:r>
            <a:r>
              <a:rPr>
                <a:solidFill>
                  <a:srgbClr val="003B4F"/>
                </a:solidFill>
                <a:latin typeface="Courier"/>
              </a:rPr>
              <a:t>(pine_power_observed</a:t>
            </a:r>
            <a:r>
              <a:rPr>
                <a:solidFill>
                  <a:srgbClr val="5E5E5E"/>
                </a:solidFill>
                <a:latin typeface="Courier"/>
              </a:rPr>
              <a:t>$</a:t>
            </a:r>
            <a:r>
              <a:rPr>
                <a:solidFill>
                  <a:srgbClr val="003B4F"/>
                </a:solidFill>
                <a:latin typeface="Courier"/>
              </a:rPr>
              <a:t>power, </a:t>
            </a:r>
            <a:r>
              <a:rPr>
                <a:solidFill>
                  <a:srgbClr val="AD0000"/>
                </a:solidFill>
                <a:latin typeface="Courier"/>
              </a:rPr>
              <a:t>3</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Power for observed 1.45 mm difference: 0.182 </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Is Power?</a:t>
            </a:r>
          </a:p>
        </p:txBody>
      </p:sp>
      <p:sp>
        <p:nvSpPr>
          <p:cNvPr id="3" name="Content Placeholder 2"/>
          <p:cNvSpPr>
            <a:spLocks noGrp="1"/>
          </p:cNvSpPr>
          <p:nvPr>
            <p:ph idx="1" sz="half"/>
          </p:nvPr>
        </p:nvSpPr>
        <p:spPr/>
        <p:txBody>
          <a:bodyPr/>
          <a:lstStyle/>
          <a:p>
            <a:pPr lvl="0" indent="0" marL="0">
              <a:buNone/>
            </a:pPr>
            <a:r>
              <a:rPr/>
              <a:t>Statistical power represents the probability of detecting a true effect (rejecting the null hypothesis when it is false). With a power of 97%, there’s a 97% chance of detecting a true difference of X units between the means of the two groups, if such a difference actually exists.</a:t>
            </a:r>
          </a:p>
          <a:p>
            <a:pPr lvl="0" indent="0" marL="0">
              <a:buNone/>
            </a:pPr>
            <a:r>
              <a:rPr/>
              <a:t>A power analysis like this is typically done for one of these purposes:</a:t>
            </a:r>
          </a:p>
          <a:p>
            <a:pPr lvl="0" indent="-342900" marL="342900">
              <a:buAutoNum type="arabicPeriod"/>
            </a:pPr>
            <a:r>
              <a:rPr/>
              <a:t>Before data collection, to determine required sample size</a:t>
            </a:r>
          </a:p>
          <a:p>
            <a:pPr lvl="0" indent="-342900" marL="342900">
              <a:buAutoNum type="arabicPeriod"/>
            </a:pPr>
            <a:r>
              <a:rPr/>
              <a:t>After a study, to evaluate if the sample size was adequate</a:t>
            </a:r>
          </a:p>
          <a:p>
            <a:pPr lvl="0" indent="-342900" marL="342900">
              <a:buAutoNum type="arabicPeriod"/>
            </a:pPr>
            <a:r>
              <a:rPr/>
              <a:t>To determine the minimum detectable effect size with the given sample</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Key idea</a:t>
            </a:r>
          </a:p>
          <a:p>
            <a:pPr lvl="0" indent="0" marL="1270000">
              <a:buNone/>
            </a:pPr>
            <a:r>
              <a:rPr sz="2000"/>
              <a:t>With 97% power, this test has excellent ability to detect the specified effect size. Generally, </a:t>
            </a:r>
            <a:r>
              <a:rPr sz="2000" b="1"/>
              <a:t>80% power is considered acceptable</a:t>
            </a:r>
            <a:r>
              <a:rPr sz="2000"/>
              <a:t> — so 97% indicates a very well-powered study for detecting a difference of this size between the groups.</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7 · Error Bars</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Error Bars and Their Interpretation</a:t>
            </a:r>
          </a:p>
        </p:txBody>
      </p:sp>
      <p:sp>
        <p:nvSpPr>
          <p:cNvPr id="3" name="Content Placeholder 2"/>
          <p:cNvSpPr>
            <a:spLocks noGrp="1"/>
          </p:cNvSpPr>
          <p:nvPr>
            <p:ph idx="1" sz="half"/>
          </p:nvPr>
        </p:nvSpPr>
        <p:spPr/>
        <p:txBody>
          <a:bodyPr/>
          <a:lstStyle/>
          <a:p>
            <a:pPr lvl="0" indent="0" marL="0">
              <a:buNone/>
            </a:pPr>
            <a:r>
              <a:rPr/>
              <a:t>Error bars are graphical representations of the variability of data that show:</a:t>
            </a:r>
          </a:p>
          <a:p>
            <a:pPr lvl="0"/>
            <a:r>
              <a:rPr/>
              <a:t>The </a:t>
            </a:r>
            <a:r>
              <a:rPr b="1"/>
              <a:t>precision</a:t>
            </a:r>
            <a:r>
              <a:rPr/>
              <a:t> of a measurement</a:t>
            </a:r>
          </a:p>
          <a:p>
            <a:pPr lvl="0"/>
            <a:r>
              <a:rPr/>
              <a:t>The </a:t>
            </a:r>
            <a:r>
              <a:rPr b="1"/>
              <a:t>uncertainty</a:t>
            </a:r>
            <a:r>
              <a:rPr/>
              <a:t> around an estimate</a:t>
            </a:r>
          </a:p>
          <a:p>
            <a:pPr lvl="0"/>
            <a:r>
              <a:rPr/>
              <a:t>A </a:t>
            </a:r>
            <a:r>
              <a:rPr b="1"/>
              <a:t>confidence interval</a:t>
            </a:r>
            <a:r>
              <a:rPr/>
              <a:t> for a parameter</a:t>
            </a:r>
          </a:p>
          <a:p>
            <a:pPr lvl="0" indent="0" marL="0">
              <a:buNone/>
            </a:pPr>
            <a:r>
              <a:rPr/>
              <a:t>Common types of error bars:</a:t>
            </a:r>
          </a:p>
          <a:p>
            <a:pPr lvl="0" indent="-342900" marL="342900">
              <a:buAutoNum type="arabicPeriod"/>
            </a:pPr>
            <a:r>
              <a:rPr b="1"/>
              <a:t>Standard Error (SE)</a:t>
            </a:r>
            <a:r>
              <a:rPr/>
              <a:t> — shows precision of the mean</a:t>
            </a:r>
          </a:p>
          <a:p>
            <a:pPr lvl="0" indent="-342900" marL="342900">
              <a:buAutoNum type="arabicPeriod"/>
            </a:pPr>
            <a:r>
              <a:rPr b="1"/>
              <a:t>Standard Deviation (SD)</a:t>
            </a:r>
            <a:r>
              <a:rPr/>
              <a:t> — shows variability in the data</a:t>
            </a:r>
          </a:p>
          <a:p>
            <a:pPr lvl="0" indent="-342900" marL="342900">
              <a:buAutoNum type="arabicPeriod"/>
            </a:pPr>
            <a:r>
              <a:rPr b="1"/>
              <a:t>Confidence Interval (CI)</a:t>
            </a:r>
            <a:r>
              <a:rPr/>
              <a:t> — shows the plausible range for a parameter</a:t>
            </a:r>
          </a:p>
          <a:p>
            <a:pPr lvl="0" indent="0" marL="0">
              <a:buNone/>
            </a:pPr>
            <a:r>
              <a:rPr/>
              <a:t>When interpreting graphs:</a:t>
            </a:r>
          </a:p>
          <a:p>
            <a:pPr lvl="0"/>
            <a:r>
              <a:rPr/>
              <a:t>Always check what the error bars represent</a:t>
            </a:r>
          </a:p>
          <a:p>
            <a:pPr lvl="0"/>
            <a:r>
              <a:rPr/>
              <a:t>Non-overlapping 95% CI bars suggest statistically significant differences</a:t>
            </a:r>
          </a:p>
          <a:p>
            <a:pPr lvl="0"/>
            <a:r>
              <a:rPr/>
              <a:t>Error bars help assess both statistical and practical significance</a:t>
            </a:r>
          </a:p>
        </p:txBody>
      </p:sp>
      <p:pic>
        <p:nvPicPr>
          <p:cNvPr descr="power_and_error_lecture_files/figure-pptx/unnamed-chunk-6-1.png" id="0" name="Picture 1"/>
          <p:cNvPicPr>
            <a:picLocks noGrp="1" noChangeAspect="1"/>
          </p:cNvPicPr>
          <p:nvPr/>
        </p:nvPicPr>
        <p:blipFill>
          <a:blip r:embed="rId2"/>
          <a:stretch>
            <a:fillRect/>
          </a:stretch>
        </p:blipFill>
        <p:spPr bwMode="auto">
          <a:xfrm>
            <a:off x="6121400" y="1587500"/>
            <a:ext cx="2781300" cy="2616200"/>
          </a:xfrm>
          <a:prstGeom prst="rect">
            <a:avLst/>
          </a:prstGeom>
          <a:noFill/>
          <a:ln w="9525">
            <a:noFill/>
            <a:headEnd/>
            <a:tailEnd/>
          </a:ln>
        </p:spPr>
      </p:pic>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8 · Pseudoreplication</a:t>
            </a: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Sampling and Pseudoreplication</a:t>
            </a:r>
          </a:p>
        </p:txBody>
      </p:sp>
      <p:sp>
        <p:nvSpPr>
          <p:cNvPr id="3" name="Content Placeholder 2"/>
          <p:cNvSpPr>
            <a:spLocks noGrp="1"/>
          </p:cNvSpPr>
          <p:nvPr>
            <p:ph idx="1" sz="half"/>
          </p:nvPr>
        </p:nvSpPr>
        <p:spPr/>
        <p:txBody>
          <a:bodyPr/>
          <a:lstStyle/>
          <a:p>
            <a:pPr lvl="0" indent="0" marL="0">
              <a:buNone/>
            </a:pPr>
            <a:r>
              <a:rPr b="1"/>
              <a:t>Pseudoreplication</a:t>
            </a:r>
            <a:r>
              <a:rPr/>
              <a:t> occurs when measurements that are not independent are analyzed as if they were independent.</a:t>
            </a:r>
          </a:p>
          <a:p>
            <a:pPr lvl="0"/>
            <a:r>
              <a:rPr/>
              <a:t>A critical consideration in experimental design</a:t>
            </a:r>
          </a:p>
          <a:p>
            <a:pPr lvl="0"/>
            <a:r>
              <a:rPr/>
              <a:t>Results in underestimated standard errors and confidence intervals</a:t>
            </a:r>
          </a:p>
          <a:p>
            <a:pPr lvl="0"/>
            <a:r>
              <a:rPr/>
              <a:t>Leads to inflated Type I error rates (false positives)</a:t>
            </a:r>
          </a:p>
          <a:p>
            <a:pPr lvl="0" indent="0" marL="0">
              <a:buNone/>
            </a:pPr>
            <a:r>
              <a:rPr b="1"/>
              <a:t>Examples of pseudoreplication:</a:t>
            </a:r>
          </a:p>
          <a:p>
            <a:pPr lvl="0"/>
            <a:r>
              <a:rPr/>
              <a:t>Measuring the same individual multiple times</a:t>
            </a:r>
          </a:p>
          <a:p>
            <a:pPr lvl="0"/>
            <a:r>
              <a:rPr/>
              <a:t>Treating multiple fish from the same tank as independent</a:t>
            </a:r>
          </a:p>
          <a:p>
            <a:pPr lvl="0"/>
            <a:r>
              <a:rPr/>
              <a:t>Using multiple data points from a single site</a:t>
            </a:r>
          </a:p>
          <a:p>
            <a:pPr lvl="0" indent="0" marL="0">
              <a:buNone/>
            </a:pPr>
            <a:r>
              <a:rPr b="1"/>
              <a:t>How to avoid pseudoreplication:</a:t>
            </a:r>
          </a:p>
          <a:p>
            <a:pPr lvl="0"/>
            <a:r>
              <a:rPr/>
              <a:t>Identify the true experimental unit</a:t>
            </a:r>
          </a:p>
          <a:p>
            <a:pPr lvl="0"/>
            <a:r>
              <a:rPr/>
              <a:t>Use appropriate statistical techniques (e.g., mixed models)</a:t>
            </a:r>
          </a:p>
          <a:p>
            <a:pPr lvl="0"/>
            <a:r>
              <a:rPr/>
              <a:t>Be clear about the level of replication</a:t>
            </a:r>
          </a:p>
        </p:txBody>
      </p:sp>
      <p:pic>
        <p:nvPicPr>
          <p:cNvPr descr="power_and_error_lecture_files/figure-pptx/unnamed-chunk-7-1.png" id="0" name="Picture 1"/>
          <p:cNvPicPr>
            <a:picLocks noGrp="1" noChangeAspect="1"/>
          </p:cNvPicPr>
          <p:nvPr/>
        </p:nvPicPr>
        <p:blipFill>
          <a:blip r:embed="rId2"/>
          <a:stretch>
            <a:fillRect/>
          </a:stretch>
        </p:blipFill>
        <p:spPr bwMode="auto">
          <a:xfrm>
            <a:off x="6121400" y="1854200"/>
            <a:ext cx="2781300" cy="2082800"/>
          </a:xfrm>
          <a:prstGeom prst="rect">
            <a:avLst/>
          </a:prstGeom>
          <a:noFill/>
          <a:ln w="9525">
            <a:noFill/>
            <a:headEnd/>
            <a:tailEnd/>
          </a:ln>
        </p:spPr>
      </p:pic>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Statistical Hypothesis Testing</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Summary and Key Takeaways</a:t>
            </a:r>
          </a:p>
        </p:txBody>
      </p:sp>
      <p:sp>
        <p:nvSpPr>
          <p:cNvPr id="3" name="Content Placeholder 2"/>
          <p:cNvSpPr>
            <a:spLocks noGrp="1"/>
          </p:cNvSpPr>
          <p:nvPr>
            <p:ph idx="1" sz="half"/>
          </p:nvPr>
        </p:nvSpPr>
        <p:spPr/>
        <p:txBody>
          <a:bodyPr/>
          <a:lstStyle/>
          <a:p>
            <a:pPr lvl="0" indent="0" marL="0">
              <a:buNone/>
            </a:pPr>
            <a:r>
              <a:rPr b="1"/>
              <a:t>Key concepts covered:</a:t>
            </a:r>
          </a:p>
          <a:p>
            <a:pPr lvl="0" indent="-342900" marL="342900">
              <a:buAutoNum type="arabicPeriod"/>
            </a:pPr>
            <a:r>
              <a:rPr b="1"/>
              <a:t>P-values</a:t>
            </a:r>
            <a:r>
              <a:rPr/>
              <a:t> measure evidence against the null hypothesis</a:t>
            </a:r>
          </a:p>
          <a:p>
            <a:pPr lvl="1"/>
            <a:r>
              <a:rPr/>
              <a:t>Not the probability that H₀ is true</a:t>
            </a:r>
          </a:p>
          <a:p>
            <a:pPr lvl="1"/>
            <a:r>
              <a:rPr/>
              <a:t>Should be interpreted in context with effect size</a:t>
            </a:r>
          </a:p>
          <a:p>
            <a:pPr lvl="0" indent="-342900" marL="342900">
              <a:buAutoNum type="arabicPeriod"/>
            </a:pPr>
            <a:r>
              <a:rPr b="1"/>
              <a:t>Hypothesis testing</a:t>
            </a:r>
            <a:r>
              <a:rPr/>
              <a:t> provides a framework for making decisions</a:t>
            </a:r>
          </a:p>
          <a:p>
            <a:pPr lvl="1"/>
            <a:r>
              <a:rPr/>
              <a:t>Null and alternative hypotheses must be specified beforehand</a:t>
            </a:r>
          </a:p>
          <a:p>
            <a:pPr lvl="1"/>
            <a:r>
              <a:rPr/>
              <a:t>α level determines the Type I error rate</a:t>
            </a:r>
          </a:p>
        </p:txBody>
      </p:sp>
      <p:sp>
        <p:nvSpPr>
          <p:cNvPr id="4" name="Content Placeholder 3"/>
          <p:cNvSpPr>
            <a:spLocks noGrp="1"/>
          </p:cNvSpPr>
          <p:nvPr>
            <p:ph idx="2" sz="half"/>
          </p:nvPr>
        </p:nvSpPr>
        <p:spPr/>
        <p:txBody>
          <a:bodyPr/>
          <a:lstStyle/>
          <a:p>
            <a:pPr lvl="0" indent="-342900" marL="342900">
              <a:buAutoNum startAt="3" type="arabicPeriod"/>
            </a:pPr>
            <a:r>
              <a:rPr b="1"/>
              <a:t>Type I and Type II errors</a:t>
            </a:r>
            <a:r>
              <a:rPr/>
              <a:t> represent different kinds of mistakes</a:t>
            </a:r>
          </a:p>
          <a:p>
            <a:pPr lvl="1"/>
            <a:r>
              <a:rPr/>
              <a:t>Type I (α): false positive — rejecting a true H₀</a:t>
            </a:r>
          </a:p>
          <a:p>
            <a:pPr lvl="1"/>
            <a:r>
              <a:rPr/>
              <a:t>Type II (β): false negative — failing to reject a false H₀</a:t>
            </a:r>
          </a:p>
          <a:p>
            <a:pPr lvl="1"/>
            <a:r>
              <a:rPr/>
              <a:t>Statistical power = 1 − β</a:t>
            </a:r>
          </a:p>
          <a:p>
            <a:pPr lvl="0" indent="-342900" marL="342900">
              <a:buAutoNum startAt="3" type="arabicPeriod"/>
            </a:pPr>
            <a:r>
              <a:rPr b="1"/>
              <a:t>Error bars</a:t>
            </a:r>
            <a:r>
              <a:rPr/>
              <a:t> communicate uncertainty in different ways</a:t>
            </a:r>
          </a:p>
          <a:p>
            <a:pPr lvl="1"/>
            <a:r>
              <a:rPr/>
              <a:t>Always check what type of error bar is shown</a:t>
            </a:r>
          </a:p>
          <a:p>
            <a:pPr lvl="1"/>
            <a:r>
              <a:rPr/>
              <a:t>CI bars help assess statistical significance</a:t>
            </a:r>
          </a:p>
          <a:p>
            <a:pPr lvl="0" indent="-342900" marL="342900">
              <a:buAutoNum startAt="3" type="arabicPeriod"/>
            </a:pPr>
            <a:r>
              <a:rPr b="1"/>
              <a:t>Pseudoreplication</a:t>
            </a:r>
            <a:r>
              <a:rPr/>
              <a:t> inflates significance</a:t>
            </a:r>
          </a:p>
          <a:p>
            <a:pPr lvl="1"/>
            <a:r>
              <a:rPr/>
              <a:t>Identify true experimental units</a:t>
            </a:r>
          </a:p>
          <a:p>
            <a:pPr lvl="1"/>
            <a:r>
              <a:rPr/>
              <a:t>Account for non-independence in analysis</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Statistical Hypothesis Testing</a:t>
            </a:r>
          </a:p>
        </p:txBody>
      </p:sp>
      <p:sp>
        <p:nvSpPr>
          <p:cNvPr id="3" name="Content Placeholder 2"/>
          <p:cNvSpPr>
            <a:spLocks noGrp="1"/>
          </p:cNvSpPr>
          <p:nvPr>
            <p:ph idx="1" sz="half"/>
          </p:nvPr>
        </p:nvSpPr>
        <p:spPr/>
        <p:txBody>
          <a:bodyPr/>
          <a:lstStyle/>
          <a:p>
            <a:pPr lvl="0"/>
            <a:r>
              <a:rPr/>
              <a:t>Major goal of statistics: inferences about populations from samples</a:t>
            </a:r>
          </a:p>
          <a:p>
            <a:pPr lvl="1"/>
            <a:r>
              <a:rPr/>
              <a:t>assign a degree of confidence to inferences</a:t>
            </a:r>
          </a:p>
          <a:p>
            <a:pPr lvl="0"/>
            <a:r>
              <a:rPr/>
              <a:t>Statistical hypothesis testing: a formalized approach to inference</a:t>
            </a:r>
          </a:p>
          <a:p>
            <a:pPr lvl="0"/>
            <a:r>
              <a:rPr/>
              <a:t>Hypotheses ask whether samples come from populations with certain properties</a:t>
            </a:r>
          </a:p>
          <a:p>
            <a:pPr lvl="0"/>
            <a:r>
              <a:rPr/>
              <a:t>Often interested in questions about population means — but other questions are of interest too</a:t>
            </a:r>
          </a:p>
          <a:p>
            <a:pPr lvl="0" indent="0" marL="1270000">
              <a:buNone/>
            </a:pPr>
            <a:r>
              <a:rPr sz="2000" b="1"/>
              <a:t>Note</a:t>
            </a:r>
          </a:p>
          <a:p>
            <a:pPr lvl="0" indent="0" marL="1270000">
              <a:buNone/>
            </a:pPr>
            <a:r>
              <a:rPr sz="2000" b="1"/>
              <a:t>📖 Reference</a:t>
            </a:r>
          </a:p>
          <a:p>
            <a:pPr lvl="0" indent="0" marL="1270000">
              <a:buNone/>
            </a:pPr>
            <a:r>
              <a:rPr sz="2000"/>
              <a:t>Gotelli &amp; Ellison, </a:t>
            </a:r>
            <a:r>
              <a:rPr sz="2000" i="1"/>
              <a:t>A Primer of Ecological Statistics</a:t>
            </a:r>
            <a:r>
              <a:rPr sz="2000"/>
              <a:t>, Ch. 4 — Framing and Testing Hypotheses.</a:t>
            </a:r>
          </a:p>
        </p:txBody>
      </p:sp>
      <p:pic>
        <p:nvPicPr>
          <p:cNvPr descr="images/pine_tree.png" id="0" name="Picture 1"/>
          <p:cNvPicPr>
            <a:picLocks noGrp="1" noChangeAspect="1"/>
          </p:cNvPicPr>
          <p:nvPr/>
        </p:nvPicPr>
        <p:blipFill>
          <a:blip r:embed="rId2"/>
          <a:stretch>
            <a:fillRect/>
          </a:stretch>
        </p:blipFill>
        <p:spPr bwMode="auto">
          <a:xfrm>
            <a:off x="6121400" y="1257300"/>
            <a:ext cx="2781300" cy="2781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Photo of a mature pine tree with a gently leaning trunk and broad, layered branches of green needle clusters against a transparent background.</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Hypothesis Components</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Hypothesis Components</a:t>
            </a:r>
          </a:p>
        </p:txBody>
      </p:sp>
      <p:sp>
        <p:nvSpPr>
          <p:cNvPr id="3" name="Content Placeholder 2"/>
          <p:cNvSpPr>
            <a:spLocks noGrp="1"/>
          </p:cNvSpPr>
          <p:nvPr>
            <p:ph idx="1" sz="half"/>
          </p:nvPr>
        </p:nvSpPr>
        <p:spPr/>
        <p:txBody>
          <a:bodyPr/>
          <a:lstStyle/>
          <a:p>
            <a:pPr lvl="0" indent="0" marL="0">
              <a:buNone/>
            </a:pPr>
            <a:r>
              <a:rPr/>
              <a:t>Useful hypotheses rely on specifying:</a:t>
            </a:r>
          </a:p>
          <a:p>
            <a:pPr lvl="0"/>
            <a:r>
              <a:rPr b="1"/>
              <a:t>H₀</a:t>
            </a:r>
            <a:r>
              <a:rPr/>
              <a:t> — the hypothesis of “no effect”</a:t>
            </a:r>
          </a:p>
          <a:p>
            <a:pPr lvl="1"/>
            <a:r>
              <a:rPr/>
              <a:t>two samples from populations with the same mean</a:t>
            </a:r>
          </a:p>
          <a:p>
            <a:pPr lvl="1"/>
            <a:r>
              <a:rPr/>
              <a:t>or a sample is from a population of mean = X</a:t>
            </a:r>
          </a:p>
          <a:p>
            <a:pPr lvl="0"/>
            <a:r>
              <a:rPr b="1"/>
              <a:t>Hₐ</a:t>
            </a:r>
            <a:r>
              <a:rPr/>
              <a:t> (research or alternate hypothesis)</a:t>
            </a:r>
          </a:p>
          <a:p>
            <a:pPr lvl="1"/>
            <a:r>
              <a:rPr/>
              <a:t>the opposite of H₀</a:t>
            </a:r>
          </a:p>
          <a:p>
            <a:pPr lvl="1"/>
            <a:r>
              <a:rPr/>
              <a:t>predicts an effect of x on y</a:t>
            </a:r>
          </a:p>
          <a:p>
            <a:pPr lvl="1"/>
            <a:r>
              <a:rPr i="1"/>
              <a:t>but does NOT suggest a direction</a:t>
            </a:r>
            <a:r>
              <a:rPr/>
              <a:t> — that’s a prediction</a:t>
            </a:r>
          </a:p>
        </p:txBody>
      </p:sp>
      <p:pic>
        <p:nvPicPr>
          <p:cNvPr descr="images/two_branches.jpg" id="0" name="Picture 1"/>
          <p:cNvPicPr>
            <a:picLocks noGrp="1" noChangeAspect="1"/>
          </p:cNvPicPr>
          <p:nvPr/>
        </p:nvPicPr>
        <p:blipFill>
          <a:blip r:embed="rId2"/>
          <a:stretch>
            <a:fillRect/>
          </a:stretch>
        </p:blipFill>
        <p:spPr bwMode="auto">
          <a:xfrm>
            <a:off x="6121400" y="1244600"/>
            <a:ext cx="2781300" cy="2781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Photo of two separate green pine branches side by side, symbolizing the two groups or hypotheses (H0 vs. Ha) being compared.</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Hypothesis Examples</a:t>
            </a:r>
          </a:p>
        </p:txBody>
      </p:sp>
      <p:sp>
        <p:nvSpPr>
          <p:cNvPr id="3" name="Content Placeholder 2"/>
          <p:cNvSpPr>
            <a:spLocks noGrp="1"/>
          </p:cNvSpPr>
          <p:nvPr>
            <p:ph idx="1" sz="half"/>
          </p:nvPr>
        </p:nvSpPr>
        <p:spPr/>
        <p:txBody>
          <a:bodyPr/>
          <a:lstStyle/>
          <a:p>
            <a:pPr lvl="0" indent="0" marL="0">
              <a:buNone/>
            </a:pPr>
            <a:r>
              <a:rPr/>
              <a:t>Together, H₀ and Hₐ encompass all possible outcomes:</a:t>
            </a:r>
          </a:p>
          <a:p>
            <a:pPr lvl="0"/>
            <a:r>
              <a:rPr/>
              <a:t>H₀: µ = 0, Hₐ: µ ≠ 0 — mean equals 0 or it does not</a:t>
            </a:r>
          </a:p>
          <a:p>
            <a:pPr lvl="0"/>
            <a:r>
              <a:rPr/>
              <a:t>H₀: µ = 35, Hₐ: µ ≠ 35 — mean equals 35 or it does not</a:t>
            </a:r>
          </a:p>
          <a:p>
            <a:pPr lvl="0"/>
            <a:r>
              <a:rPr/>
              <a:t>H₀: µ₁ = µ₂, Hₐ: µ₁ ≠ µ₂ — mean of population 1 equals mean of population 2, or it does not</a:t>
            </a:r>
          </a:p>
          <a:p>
            <a:pPr lvl="0"/>
            <a:r>
              <a:rPr/>
              <a:t>H₀: µ &gt; 0, Hₐ: µ ≤ 0 — can be </a:t>
            </a:r>
            <a:r>
              <a:rPr b="1"/>
              <a:t>directional</a:t>
            </a:r>
            <a:r>
              <a:rPr/>
              <a:t>: mean is greater than 0, or mean is not greater than 0</a:t>
            </a:r>
          </a:p>
          <a:p>
            <a:pPr lvl="1"/>
            <a:r>
              <a:rPr/>
              <a:t>this becomes a one-sided test, since it predicts only one direction</a:t>
            </a:r>
          </a:p>
        </p:txBody>
      </p:sp>
      <p:pic>
        <p:nvPicPr>
          <p:cNvPr descr="images/two_branches.jpg" id="0" name="Picture 1"/>
          <p:cNvPicPr>
            <a:picLocks noGrp="1" noChangeAspect="1"/>
          </p:cNvPicPr>
          <p:nvPr/>
        </p:nvPicPr>
        <p:blipFill>
          <a:blip r:embed="rId2"/>
          <a:stretch>
            <a:fillRect/>
          </a:stretch>
        </p:blipFill>
        <p:spPr bwMode="auto">
          <a:xfrm>
            <a:off x="6121400" y="1244600"/>
            <a:ext cx="2781300" cy="2781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Photo of two separate green pine branches side by side, symbolizing the two groups or hypotheses (H0 vs. Ha) being compared.</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P-Values</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Statistical Testing Framework</a:t>
            </a:r>
          </a:p>
        </p:txBody>
      </p:sp>
      <p:sp>
        <p:nvSpPr>
          <p:cNvPr id="3" name="Content Placeholder 2"/>
          <p:cNvSpPr>
            <a:spLocks noGrp="1"/>
          </p:cNvSpPr>
          <p:nvPr>
            <p:ph idx="1" sz="half"/>
          </p:nvPr>
        </p:nvSpPr>
        <p:spPr/>
        <p:txBody>
          <a:bodyPr/>
          <a:lstStyle/>
          <a:p>
            <a:pPr lvl="0" indent="0" marL="0">
              <a:buNone/>
            </a:pPr>
            <a:r>
              <a:rPr/>
              <a:t>Statistical tests assess the likelihood of the null hypothesis being true.</a:t>
            </a:r>
          </a:p>
          <a:p>
            <a:pPr lvl="0"/>
            <a:r>
              <a:rPr/>
              <a:t>If H₀ is likely false, Hₐ is assumed correct</a:t>
            </a:r>
          </a:p>
          <a:p>
            <a:pPr lvl="0"/>
            <a:r>
              <a:rPr/>
              <a:t>More precisely: the long-run probability of obtaining our sample value (or a more extreme one) </a:t>
            </a:r>
            <a:r>
              <a:rPr b="1"/>
              <a:t>if the null hypothesis is true</a:t>
            </a:r>
          </a:p>
          <a:p>
            <a:pPr lvl="1"/>
            <a:r>
              <a:rPr/>
              <a:t>p(data | H₀) — the probability of observing the data given that H₀ is true</a:t>
            </a:r>
          </a:p>
        </p:txBody>
      </p:sp>
      <p:pic>
        <p:nvPicPr>
          <p:cNvPr descr="images/two_branches.jpg" id="0" name="Picture 1"/>
          <p:cNvPicPr>
            <a:picLocks noGrp="1" noChangeAspect="1"/>
          </p:cNvPicPr>
          <p:nvPr/>
        </p:nvPicPr>
        <p:blipFill>
          <a:blip r:embed="rId2"/>
          <a:stretch>
            <a:fillRect/>
          </a:stretch>
        </p:blipFill>
        <p:spPr bwMode="auto">
          <a:xfrm>
            <a:off x="6121400" y="1244600"/>
            <a:ext cx="2781300" cy="2781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Photo of two separate green pine branches side by side, symbolizing the two groups or hypotheses (H0 vs. Ha) being compared.</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Power and Type I &amp; II Error</dc:title>
  <dc:creator>Bill Perry</dc:creator>
  <cp:keywords/>
  <dc:description>P-values and the hypothesis-testing framework, Type I/II error, effect size, statistical power, error bars, and pseudoreplication — on the mouse-mass and class pine needle datasets.</dc:description>
  <dcterms:created xsi:type="dcterms:W3CDTF">2026-09-03T18:49:50Z</dcterms:created>
  <dcterms:modified xsi:type="dcterms:W3CDTF">2026-09-03T18:49:50Z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8</vt:lpwstr>
  </property>
  <property fmtid="{D5CDD505-2E9C-101B-9397-08002B2CF9AE}" pid="14" name="resources">
    <vt:lpwstr/>
  </property>
  <property fmtid="{D5CDD505-2E9C-101B-9397-08002B2CF9AE}" pid="15" name="subtitle">
    <vt:lpwstr>Errors and power</vt:lpwstr>
  </property>
  <property fmtid="{D5CDD505-2E9C-101B-9397-08002B2CF9AE}" pid="16" name="toc-title">
    <vt:lpwstr>Table of contents</vt:lpwstr>
  </property>
  <property fmtid="{D5CDD505-2E9C-101B-9397-08002B2CF9AE}" pid="17" name="week">
    <vt:lpwstr>5</vt:lpwstr>
  </property>
</Properties>
</file>