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1" Type="http://schemas.openxmlformats.org/officeDocument/2006/relationships/viewProps" Target="viewProps.xml" /><Relationship Id="rId40" Type="http://schemas.openxmlformats.org/officeDocument/2006/relationships/presProps" Target="presProps.xml" /><Relationship Id="rId1" Type="http://schemas.openxmlformats.org/officeDocument/2006/relationships/slideMaster" Target="slideMasters/slideMaster1.xml" /><Relationship Id="rId43" Type="http://schemas.openxmlformats.org/officeDocument/2006/relationships/tableStyles" Target="tableStyles.xml" /><Relationship Id="rId42"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11.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1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5.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5.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png"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png" /></Relationships>
</file>

<file path=ppt/slides/_rels/slide2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1.png" /></Relationships>
</file>

<file path=ppt/slides/_rels/slide23.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1.png" /></Relationships>
</file>

<file path=ppt/slides/_rels/slide24.xml.rels><?xml version="1.0" encoding="UTF-8"?><Relationships xmlns="http://schemas.openxmlformats.org/package/2006/relationships"><Relationship Id="rId1" Type="http://schemas.openxmlformats.org/officeDocument/2006/relationships/slideLayout" Target="../slideLayouts/slideLayout5.xml" /><Relationship Id="rId3" Type="http://schemas.openxmlformats.org/officeDocument/2006/relationships/image" Target="../media/image13.png" /><Relationship Id="rId2" Type="http://schemas.openxmlformats.org/officeDocument/2006/relationships/image" Target="../media/image12.png" /></Relationships>
</file>

<file path=ppt/slides/_rels/slide25.xml.rels><?xml version="1.0" encoding="UTF-8"?><Relationships xmlns="http://schemas.openxmlformats.org/package/2006/relationships"><Relationship Id="rId1" Type="http://schemas.openxmlformats.org/officeDocument/2006/relationships/slideLayout" Target="../slideLayouts/slideLayout5.xml" /><Relationship Id="rId3" Type="http://schemas.openxmlformats.org/officeDocument/2006/relationships/image" Target="../media/image15.png" /><Relationship Id="rId2" Type="http://schemas.openxmlformats.org/officeDocument/2006/relationships/image" Target="../media/image14.png" /></Relationships>
</file>

<file path=ppt/slides/_rels/slide2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6.png" /></Relationships>
</file>

<file path=ppt/slides/_rels/slide2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7.png"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8.png"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9.png" /></Relationships>
</file>

<file path=ppt/slides/_rels/slide3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0.png" /></Relationships>
</file>

<file path=ppt/slides/_rels/slide36.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1.png" /></Relationships>
</file>

<file path=ppt/slides/_rels/slide3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2.png" /></Relationships>
</file>

<file path=ppt/slides/_rels/slide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2.png" /></Relationships>
</file>

<file path=ppt/slides/_rels/slide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png"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4.png"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Probability &amp; Inference</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Foundations of inference</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Standard normal distribution properties</a:t>
            </a:r>
          </a:p>
        </p:txBody>
      </p:sp>
      <p:sp>
        <p:nvSpPr>
          <p:cNvPr id="3" name="Content Placeholder 2"/>
          <p:cNvSpPr>
            <a:spLocks noGrp="1"/>
          </p:cNvSpPr>
          <p:nvPr>
            <p:ph idx="1" sz="half"/>
          </p:nvPr>
        </p:nvSpPr>
        <p:spPr/>
        <p:txBody>
          <a:bodyPr/>
          <a:lstStyle/>
          <a:p>
            <a:pPr lvl="0" indent="0" marL="0">
              <a:buNone/>
            </a:pPr>
            <a:r>
              <a:rPr/>
              <a:t>Standard Normal Distribution</a:t>
            </a:r>
          </a:p>
          <a:p>
            <a:pPr lvl="0"/>
            <a:r>
              <a:rPr/>
              <a:t>“benchmark” normal distribution with µ = 0, σ = 1</a:t>
            </a:r>
          </a:p>
          <a:p>
            <a:pPr lvl="0"/>
            <a:r>
              <a:rPr/>
              <a:t>The Standard Normal Distribution is defined so that:</a:t>
            </a:r>
          </a:p>
          <a:p>
            <a:pPr lvl="1"/>
            <a:r>
              <a:rPr/>
              <a:t>~68% of the curve area within +/- 1 σ of the mean,</a:t>
            </a:r>
          </a:p>
          <a:p>
            <a:pPr lvl="1"/>
            <a:r>
              <a:rPr/>
              <a:t>~95% within +/- 2 σ of the mean,</a:t>
            </a:r>
          </a:p>
          <a:p>
            <a:pPr lvl="1"/>
            <a:r>
              <a:rPr/>
              <a:t>~99.7% within +/- 3 σ of the mean</a:t>
            </a:r>
          </a:p>
          <a:p>
            <a:pPr lvl="0" indent="0" marL="0">
              <a:buNone/>
            </a:pPr>
            <a:r>
              <a:rPr/>
              <a:t>*remember σ = standard deviation</a:t>
            </a:r>
          </a:p>
        </p:txBody>
      </p:sp>
      <p:pic>
        <p:nvPicPr>
          <p:cNvPr descr="probability_inference_lecture_files/figure-pptx/l04-10-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Using Z-tables</a:t>
            </a:r>
          </a:p>
        </p:txBody>
      </p:sp>
      <p:sp>
        <p:nvSpPr>
          <p:cNvPr id="3" name="Content Placeholder 2"/>
          <p:cNvSpPr>
            <a:spLocks noGrp="1"/>
          </p:cNvSpPr>
          <p:nvPr>
            <p:ph idx="1" sz="half"/>
          </p:nvPr>
        </p:nvSpPr>
        <p:spPr/>
        <p:txBody>
          <a:bodyPr/>
          <a:lstStyle/>
          <a:p>
            <a:pPr lvl="0" indent="0" marL="0">
              <a:buNone/>
            </a:pPr>
            <a:r>
              <a:rPr/>
              <a:t>Areas under curve of Standard Normal Distribution</a:t>
            </a:r>
          </a:p>
          <a:p>
            <a:pPr lvl="0"/>
            <a:r>
              <a:rPr/>
              <a:t>Calculated once for the standard normal curve — no sample size needed (unlike the t-table, which needs df)</a:t>
            </a:r>
          </a:p>
          <a:p>
            <a:pPr lvl="0"/>
            <a:r>
              <a:rPr/>
              <a:t>Can be looked up in z-table</a:t>
            </a:r>
          </a:p>
          <a:p>
            <a:pPr lvl="0"/>
            <a:r>
              <a:rPr/>
              <a:t>No need to integrate</a:t>
            </a:r>
          </a:p>
          <a:p>
            <a:pPr lvl="0"/>
            <a:r>
              <a:rPr/>
              <a:t>Any normally distributed data can be standardized</a:t>
            </a:r>
          </a:p>
          <a:p>
            <a:pPr lvl="1"/>
            <a:r>
              <a:rPr/>
              <a:t>transformed into the standard normal distribution</a:t>
            </a:r>
          </a:p>
          <a:p>
            <a:pPr lvl="1"/>
            <a:r>
              <a:rPr/>
              <a:t>a value can be looked up in a table</a:t>
            </a:r>
          </a:p>
        </p:txBody>
      </p:sp>
      <p:pic>
        <p:nvPicPr>
          <p:cNvPr descr="probability_inference_lecture_files/figure-pptx/l04-11-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Z-score Formula</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Done by converting original data points to z-scores</a:t>
                </a:r>
              </a:p>
              <a:p>
                <a:pPr lvl="0"/>
                <a:r>
                  <a:rPr/>
                  <a:t>Z-scores calculated as:</a:t>
                </a:r>
              </a:p>
              <a:p>
                <a:pPr lvl="0" indent="0" marL="0">
                  <a:spcBef>
                    <a:spcPts val="3000"/>
                  </a:spcBef>
                  <a:buNone/>
                </a:pPr>
                <a14:m>
                  <m:oMath xmlns:m="http://schemas.openxmlformats.org/officeDocument/2006/math">
                    <m:r>
                      <m:rPr>
                        <m:nor/>
                        <m:sty m:val="p"/>
                      </m:rPr>
                      <m:t>Z = </m:t>
                    </m:r>
                    <m:f>
                      <m:fPr>
                        <m:type m:val="bar"/>
                      </m:fPr>
                      <m:num>
                        <m:sSub>
                          <m:e>
                            <m:r>
                              <m:t>x</m:t>
                            </m:r>
                          </m:e>
                          <m:sub>
                            <m:r>
                              <m:t>i</m:t>
                            </m:r>
                          </m:sub>
                        </m:sSub>
                        <m:r>
                          <m:rPr>
                            <m:sty m:val="p"/>
                          </m:rPr>
                          <m:t>−</m:t>
                        </m:r>
                        <m:r>
                          <m:t>μ</m:t>
                        </m:r>
                      </m:num>
                      <m:den>
                        <m:r>
                          <m:t>σ</m:t>
                        </m:r>
                      </m:den>
                    </m:f>
                  </m:oMath>
                </a14:m>
              </a:p>
              <a:p>
                <a:pPr lvl="0"/>
                <a:r>
                  <a:rPr/>
                  <a:t>z = z-score for observation</a:t>
                </a:r>
              </a:p>
              <a:p>
                <a:pPr lvl="0"/>
                <a:r>
                  <a:rPr/>
                  <a:t>xi = original observation</a:t>
                </a:r>
              </a:p>
              <a:p>
                <a:pPr lvl="0"/>
                <a:r>
                  <a:rPr/>
                  <a:t>µ = mean of data distribution</a:t>
                </a:r>
              </a:p>
              <a:p>
                <a:pPr lvl="0"/>
                <a:r>
                  <a:rPr/>
                  <a:t>σ = SD of data distribution</a:t>
                </a:r>
              </a:p>
              <a:p>
                <a:pPr lvl="0" indent="0" marL="0">
                  <a:buNone/>
                </a:pPr>
                <a:r>
                  <a:rPr/>
                  <a:t>So lets do this for a fish that is 300mm long and guess the probability of catching something larger</a:t>
                </a:r>
              </a:p>
              <a:p>
                <a:pPr lvl="0" indent="0" marL="0">
                  <a:buNone/>
                </a:pPr>
                <a:r>
                  <a:rPr/>
                  <a:t>z = (300 - 265.61)/28.3 = 1.215194</a:t>
                </a:r>
              </a:p>
            </p:txBody>
          </p:sp>
        </mc:Choice>
      </mc:AlternateContent>
      <p:pic>
        <p:nvPicPr>
          <p:cNvPr descr="probability_inference_lecture_files/figure-pptx/l04-12-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Z-score example from table</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Done by converting original data points to z-scores</a:t>
                </a:r>
              </a:p>
              <a:p>
                <a:pPr lvl="0"/>
                <a:r>
                  <a:rPr/>
                  <a:t>Z-scores calculated as:</a:t>
                </a:r>
              </a:p>
              <a:p>
                <a:pPr lvl="0" indent="0" marL="0">
                  <a:spcBef>
                    <a:spcPts val="3000"/>
                  </a:spcBef>
                  <a:buNone/>
                </a:pPr>
                <a14:m>
                  <m:oMath xmlns:m="http://schemas.openxmlformats.org/officeDocument/2006/math">
                    <m:r>
                      <m:rPr>
                        <m:nor/>
                        <m:sty m:val="p"/>
                      </m:rPr>
                      <m:t>Z = </m:t>
                    </m:r>
                    <m:f>
                      <m:fPr>
                        <m:type m:val="bar"/>
                      </m:fPr>
                      <m:num>
                        <m:sSub>
                          <m:e>
                            <m:r>
                              <m:t>X</m:t>
                            </m:r>
                          </m:e>
                          <m:sub>
                            <m:r>
                              <m:t>i</m:t>
                            </m:r>
                          </m:sub>
                        </m:sSub>
                        <m:r>
                          <m:rPr>
                            <m:sty m:val="p"/>
                          </m:rPr>
                          <m:t>−</m:t>
                        </m:r>
                        <m:r>
                          <m:t>μ</m:t>
                        </m:r>
                      </m:num>
                      <m:den>
                        <m:r>
                          <m:t>σ</m:t>
                        </m:r>
                      </m:den>
                    </m:f>
                  </m:oMath>
                </a14:m>
              </a:p>
              <a:p>
                <a:pPr lvl="0"/>
                <a:r>
                  <a:rPr/>
                  <a:t>z = z-score for observation</a:t>
                </a:r>
              </a:p>
              <a:p>
                <a:pPr lvl="0"/>
                <a:r>
                  <a:rPr/>
                  <a:t>xi = original observation</a:t>
                </a:r>
              </a:p>
              <a:p>
                <a:pPr lvl="0"/>
                <a:r>
                  <a:rPr/>
                  <a:t>µ = mean of data distribution</a:t>
                </a:r>
              </a:p>
              <a:p>
                <a:pPr lvl="0"/>
                <a:r>
                  <a:rPr/>
                  <a:t>σ = SD of data distribution</a:t>
                </a:r>
              </a:p>
              <a:p>
                <a:pPr lvl="0" indent="0" marL="0">
                  <a:buNone/>
                </a:pPr>
                <a:r>
                  <a:rPr/>
                  <a:t>So lets do this for a fish that is 300mm long and guess the probability of catching something larger</a:t>
                </a:r>
              </a:p>
              <a:p>
                <a:pPr lvl="0"/>
                <a:r>
                  <a:rPr/>
                  <a:t>z = (300 - 265.61)/28.3 = 1.22</a:t>
                </a:r>
              </a:p>
              <a:p>
                <a:pPr lvl="0"/>
                <a:r>
                  <a:rPr/>
                  <a:t>look up 1.2 on left and 0.02 on top to get 0.8888 in table</a:t>
                </a:r>
              </a:p>
              <a:p>
                <a:pPr lvl="0"/>
                <a:r>
                  <a:rPr/>
                  <a:t>Means 88.9% is the area left of the curve </a:t>
                </a:r>
                <a:r>
                  <a:rPr b="1"/>
                  <a:t>and</a:t>
                </a:r>
              </a:p>
              <a:p>
                <a:pPr lvl="0"/>
                <a:r>
                  <a:rPr/>
                  <a:t>100 - 88.9 = 11.1% of fish are expected to be longer</a:t>
                </a:r>
              </a:p>
              <a:p>
                <a:pPr lvl="0" indent="0" marL="0">
                  <a:buNone/>
                </a:pPr>
                <a:r>
                  <a:rPr b="1"/>
                  <a:t>At what point do you think its not likely to catch a larger fish - what percentage?</a:t>
                </a:r>
              </a:p>
              <a:p>
                <a:pPr lvl="0" indent="0" marL="0">
                  <a:buNone/>
                </a:pPr>
                <a:r>
                  <a:rPr/>
                  <a:t>do this the other way using that percent and why?</a:t>
                </a:r>
              </a:p>
            </p:txBody>
          </p:sp>
        </mc:Choice>
      </mc:AlternateContent>
      <p:pic>
        <p:nvPicPr>
          <p:cNvPr descr="images/clipboard-1995791111.png" id="0" name="Picture 1"/>
          <p:cNvPicPr>
            <a:picLocks noGrp="1" noChangeAspect="1"/>
          </p:cNvPicPr>
          <p:nvPr/>
        </p:nvPicPr>
        <p:blipFill>
          <a:blip r:embed="rId2"/>
          <a:stretch>
            <a:fillRect/>
          </a:stretch>
        </p:blipFill>
        <p:spPr bwMode="auto">
          <a:xfrm>
            <a:off x="6121400" y="1193800"/>
            <a:ext cx="2781300" cy="2908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Standard normal (Z) table giving the cumulative area to the left of z for z-values from 0.0 to 3.4 in rows and hundredths in columns, used to look up the proportion of a normal distribution below a given z-score.</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Z-score example calculation in r</a:t>
            </a:r>
          </a:p>
        </p:txBody>
      </p:sp>
      <p:sp>
        <p:nvSpPr>
          <p:cNvPr id="3" name="Content Placeholder 2"/>
          <p:cNvSpPr>
            <a:spLocks noGrp="1"/>
          </p:cNvSpPr>
          <p:nvPr>
            <p:ph idx="1" sz="half"/>
          </p:nvPr>
        </p:nvSpPr>
        <p:spPr/>
        <p:txBody>
          <a:bodyPr/>
          <a:lstStyle/>
          <a:p>
            <a:pPr lvl="0" indent="0" marL="0">
              <a:buNone/>
            </a:pPr>
            <a:r>
              <a:rPr/>
              <a:t>We can use R to get these values easier…</a:t>
            </a:r>
          </a:p>
          <a:p>
            <a:pPr lvl="0" indent="0" marL="0">
              <a:buNone/>
            </a:pPr>
            <a:r>
              <a:rPr/>
              <a:t># For standard normal distribution (mean=0, sd=1):</a:t>
            </a:r>
          </a:p>
          <a:p>
            <a:pPr lvl="0"/>
            <a:r>
              <a:rPr/>
              <a:t>pnorm(z) # gives cumulative probability (area to the left)</a:t>
            </a:r>
          </a:p>
          <a:p>
            <a:pPr lvl="0"/>
            <a:r>
              <a:rPr/>
              <a:t>qnorm(p) # gives z-value for a given probability</a:t>
            </a:r>
          </a:p>
          <a:p>
            <a:pPr lvl="0"/>
            <a:r>
              <a:rPr/>
              <a:t>dnorm(z) # gives probability density</a:t>
            </a:r>
          </a:p>
        </p:txBody>
      </p:sp>
      <p:sp>
        <p:nvSpPr>
          <p:cNvPr id="4" name="Content Placeholder 3"/>
          <p:cNvSpPr>
            <a:spLocks noGrp="1"/>
          </p:cNvSpPr>
          <p:nvPr>
            <p:ph idx="2" sz="half"/>
          </p:nvPr>
        </p:nvSpPr>
        <p:spPr/>
        <p:txBody>
          <a:bodyPr/>
          <a:lstStyle/>
          <a:p>
            <a:pPr lvl="0" indent="0">
              <a:buNone/>
            </a:pPr>
            <a:r>
              <a:rPr>
                <a:solidFill>
                  <a:srgbClr val="5E5E5E"/>
                </a:solidFill>
                <a:latin typeface="Courier"/>
              </a:rPr>
              <a:t># --- Look up OUR fish: the 300 mm grayling, z = 1.22 ---</a:t>
            </a:r>
            <a:br/>
            <a:r>
              <a:rPr>
                <a:solidFill>
                  <a:srgbClr val="003B4F"/>
                </a:solidFill>
                <a:latin typeface="Courier"/>
              </a:rPr>
              <a:t>z_fish &lt;- </a:t>
            </a:r>
            <a:r>
              <a:rPr>
                <a:solidFill>
                  <a:srgbClr val="AD0000"/>
                </a:solidFill>
                <a:latin typeface="Courier"/>
              </a:rPr>
              <a:t>1.22</a:t>
            </a:r>
            <a:br/>
            <a:br/>
            <a:r>
              <a:rPr>
                <a:solidFill>
                  <a:srgbClr val="4758AB"/>
                </a:solidFill>
                <a:latin typeface="Courier"/>
              </a:rPr>
              <a:t>pnorm</a:t>
            </a:r>
            <a:r>
              <a:rPr>
                <a:solidFill>
                  <a:srgbClr val="003B4F"/>
                </a:solidFill>
                <a:latin typeface="Courier"/>
              </a:rPr>
              <a:t>(z_fish)        </a:t>
            </a:r>
            <a:r>
              <a:rPr>
                <a:solidFill>
                  <a:srgbClr val="5E5E5E"/>
                </a:solidFill>
                <a:latin typeface="Courier"/>
              </a:rPr>
              <a:t># 0.8888 -&gt; 88.9% of fish are SHORTER than 300 mm</a:t>
            </a:r>
          </a:p>
          <a:p>
            <a:pPr lvl="0" indent="0">
              <a:buNone/>
            </a:pPr>
            <a:r>
              <a:rPr>
                <a:latin typeface="Courier"/>
              </a:rPr>
              <a:t>[1] 0.8887676</a:t>
            </a:r>
          </a:p>
          <a:p>
            <a:pPr lvl="0" indent="0">
              <a:buNone/>
            </a:pPr>
            <a:r>
              <a:rPr>
                <a:solidFill>
                  <a:srgbClr val="AD0000"/>
                </a:solidFill>
                <a:latin typeface="Courier"/>
              </a:rPr>
              <a:t>1</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pnorm</a:t>
            </a:r>
            <a:r>
              <a:rPr>
                <a:solidFill>
                  <a:srgbClr val="003B4F"/>
                </a:solidFill>
                <a:latin typeface="Courier"/>
              </a:rPr>
              <a:t>(z_fish)    </a:t>
            </a:r>
            <a:r>
              <a:rPr>
                <a:solidFill>
                  <a:srgbClr val="5E5E5E"/>
                </a:solidFill>
                <a:latin typeface="Courier"/>
              </a:rPr>
              <a:t># 0.1112 -&gt; 11.1% are LONGER (matches the z-table slide)</a:t>
            </a:r>
          </a:p>
          <a:p>
            <a:pPr lvl="0" indent="0">
              <a:buNone/>
            </a:pPr>
            <a:r>
              <a:rPr>
                <a:latin typeface="Courier"/>
              </a:rPr>
              <a:t>[1] 0.1112324</a:t>
            </a:r>
          </a:p>
          <a:p>
            <a:pPr lvl="0" indent="0">
              <a:buNone/>
            </a:pPr>
            <a:r>
              <a:rPr>
                <a:solidFill>
                  <a:srgbClr val="5E5E5E"/>
                </a:solidFill>
                <a:latin typeface="Courier"/>
              </a:rPr>
              <a:t># --- Where does the famous 1.96 come from? ---</a:t>
            </a:r>
            <a:br/>
            <a:r>
              <a:rPr>
                <a:solidFill>
                  <a:srgbClr val="5E5E5E"/>
                </a:solidFill>
                <a:latin typeface="Courier"/>
              </a:rPr>
              <a:t># "95% within +/- 2 SD" is the rule of thumb; the exact value is 1.96.</a:t>
            </a:r>
            <a:br/>
            <a:r>
              <a:rPr>
                <a:solidFill>
                  <a:srgbClr val="4758AB"/>
                </a:solidFill>
                <a:latin typeface="Courier"/>
              </a:rPr>
              <a:t>pnorm</a:t>
            </a:r>
            <a:r>
              <a:rPr>
                <a:solidFill>
                  <a:srgbClr val="003B4F"/>
                </a:solidFill>
                <a:latin typeface="Courier"/>
              </a:rPr>
              <a:t>(</a:t>
            </a:r>
            <a:r>
              <a:rPr>
                <a:solidFill>
                  <a:srgbClr val="AD0000"/>
                </a:solidFill>
                <a:latin typeface="Courier"/>
              </a:rPr>
              <a:t>2</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pnorm</a:t>
            </a:r>
            <a:r>
              <a:rPr>
                <a:solidFill>
                  <a:srgbClr val="003B4F"/>
                </a:solidFill>
                <a:latin typeface="Courier"/>
              </a:rPr>
              <a:t>(</a:t>
            </a:r>
            <a:r>
              <a:rPr>
                <a:solidFill>
                  <a:srgbClr val="5E5E5E"/>
                </a:solidFill>
                <a:latin typeface="Courier"/>
              </a:rPr>
              <a:t>-</a:t>
            </a:r>
            <a:r>
              <a:rPr>
                <a:solidFill>
                  <a:srgbClr val="AD0000"/>
                </a:solidFill>
                <a:latin typeface="Courier"/>
              </a:rPr>
              <a:t>2</a:t>
            </a:r>
            <a:r>
              <a:rPr>
                <a:solidFill>
                  <a:srgbClr val="003B4F"/>
                </a:solidFill>
                <a:latin typeface="Courier"/>
              </a:rPr>
              <a:t>)         </a:t>
            </a:r>
            <a:r>
              <a:rPr>
                <a:solidFill>
                  <a:srgbClr val="5E5E5E"/>
                </a:solidFill>
                <a:latin typeface="Courier"/>
              </a:rPr>
              <a:t># 0.9545 -&gt; +/-2 SD is really 95.4%, not 95%</a:t>
            </a:r>
          </a:p>
          <a:p>
            <a:pPr lvl="0" indent="0">
              <a:buNone/>
            </a:pPr>
            <a:r>
              <a:rPr>
                <a:latin typeface="Courier"/>
              </a:rPr>
              <a:t>[1] 0.9544997</a:t>
            </a:r>
          </a:p>
          <a:p>
            <a:pPr lvl="0" indent="0">
              <a:buNone/>
            </a:pPr>
            <a:r>
              <a:rPr>
                <a:solidFill>
                  <a:srgbClr val="4758AB"/>
                </a:solidFill>
                <a:latin typeface="Courier"/>
              </a:rPr>
              <a:t>pnorm</a:t>
            </a:r>
            <a:r>
              <a:rPr>
                <a:solidFill>
                  <a:srgbClr val="003B4F"/>
                </a:solidFill>
                <a:latin typeface="Courier"/>
              </a:rPr>
              <a:t>(</a:t>
            </a:r>
            <a:r>
              <a:rPr>
                <a:solidFill>
                  <a:srgbClr val="AD0000"/>
                </a:solidFill>
                <a:latin typeface="Courier"/>
              </a:rPr>
              <a:t>1.96</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pnorm</a:t>
            </a:r>
            <a:r>
              <a:rPr>
                <a:solidFill>
                  <a:srgbClr val="003B4F"/>
                </a:solidFill>
                <a:latin typeface="Courier"/>
              </a:rPr>
              <a:t>(</a:t>
            </a:r>
            <a:r>
              <a:rPr>
                <a:solidFill>
                  <a:srgbClr val="5E5E5E"/>
                </a:solidFill>
                <a:latin typeface="Courier"/>
              </a:rPr>
              <a:t>-</a:t>
            </a:r>
            <a:r>
              <a:rPr>
                <a:solidFill>
                  <a:srgbClr val="AD0000"/>
                </a:solidFill>
                <a:latin typeface="Courier"/>
              </a:rPr>
              <a:t>1.96</a:t>
            </a:r>
            <a:r>
              <a:rPr>
                <a:solidFill>
                  <a:srgbClr val="003B4F"/>
                </a:solidFill>
                <a:latin typeface="Courier"/>
              </a:rPr>
              <a:t>)   </a:t>
            </a:r>
            <a:r>
              <a:rPr>
                <a:solidFill>
                  <a:srgbClr val="5E5E5E"/>
                </a:solidFill>
                <a:latin typeface="Courier"/>
              </a:rPr>
              <a:t># 0.9500 -&gt; +/-1.96 SD is exactly 95%</a:t>
            </a:r>
          </a:p>
          <a:p>
            <a:pPr lvl="0" indent="0">
              <a:buNone/>
            </a:pPr>
            <a:r>
              <a:rPr>
                <a:latin typeface="Courier"/>
              </a:rPr>
              <a:t>[1] 0.9500042</a:t>
            </a:r>
          </a:p>
          <a:p>
            <a:pPr lvl="0" indent="0">
              <a:buNone/>
            </a:pPr>
            <a:r>
              <a:rPr>
                <a:solidFill>
                  <a:srgbClr val="4758AB"/>
                </a:solidFill>
                <a:latin typeface="Courier"/>
              </a:rPr>
              <a:t>qnorm</a:t>
            </a:r>
            <a:r>
              <a:rPr>
                <a:solidFill>
                  <a:srgbClr val="003B4F"/>
                </a:solidFill>
                <a:latin typeface="Courier"/>
              </a:rPr>
              <a:t>(</a:t>
            </a:r>
            <a:r>
              <a:rPr>
                <a:solidFill>
                  <a:srgbClr val="AD0000"/>
                </a:solidFill>
                <a:latin typeface="Courier"/>
              </a:rPr>
              <a:t>0.975</a:t>
            </a:r>
            <a:r>
              <a:rPr>
                <a:solidFill>
                  <a:srgbClr val="003B4F"/>
                </a:solidFill>
                <a:latin typeface="Courier"/>
              </a:rPr>
              <a:t>)   </a:t>
            </a:r>
            <a:r>
              <a:rPr>
                <a:solidFill>
                  <a:srgbClr val="5E5E5E"/>
                </a:solidFill>
                <a:latin typeface="Courier"/>
              </a:rPr>
              <a:t># 1.96  &lt;- the z with 2.5% in each tail</a:t>
            </a:r>
          </a:p>
          <a:p>
            <a:pPr lvl="0" indent="0">
              <a:buNone/>
            </a:pPr>
            <a:r>
              <a:rPr>
                <a:latin typeface="Courier"/>
              </a:rPr>
              <a:t>[1] 1.959964</a:t>
            </a:r>
          </a:p>
          <a:p>
            <a:pPr lvl="0" indent="0">
              <a:buNone/>
            </a:pPr>
            <a:r>
              <a:rPr>
                <a:solidFill>
                  <a:srgbClr val="4758AB"/>
                </a:solidFill>
                <a:latin typeface="Courier"/>
              </a:rPr>
              <a:t>qnorm</a:t>
            </a:r>
            <a:r>
              <a:rPr>
                <a:solidFill>
                  <a:srgbClr val="003B4F"/>
                </a:solidFill>
                <a:latin typeface="Courier"/>
              </a:rPr>
              <a:t>(</a:t>
            </a:r>
            <a:r>
              <a:rPr>
                <a:solidFill>
                  <a:srgbClr val="AD0000"/>
                </a:solidFill>
                <a:latin typeface="Courier"/>
              </a:rPr>
              <a:t>0.95</a:t>
            </a:r>
            <a:r>
              <a:rPr>
                <a:solidFill>
                  <a:srgbClr val="003B4F"/>
                </a:solidFill>
                <a:latin typeface="Courier"/>
              </a:rPr>
              <a:t>)    </a:t>
            </a:r>
            <a:r>
              <a:rPr>
                <a:solidFill>
                  <a:srgbClr val="5E5E5E"/>
                </a:solidFill>
                <a:latin typeface="Courier"/>
              </a:rPr>
              <a:t># 1.645 &lt;- the z with 5% in ONE tail (we use this next slide)</a:t>
            </a:r>
          </a:p>
          <a:p>
            <a:pPr lvl="0" indent="0">
              <a:buNone/>
            </a:pPr>
            <a:r>
              <a:rPr>
                <a:latin typeface="Courier"/>
              </a:rPr>
              <a:t>[1] 1.644854</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We can now use this for fun in the fish</a:t>
            </a:r>
          </a:p>
        </p:txBody>
      </p:sp>
      <p:sp>
        <p:nvSpPr>
          <p:cNvPr id="3" name="Content Placeholder 2"/>
          <p:cNvSpPr>
            <a:spLocks noGrp="1"/>
          </p:cNvSpPr>
          <p:nvPr>
            <p:ph idx="1" sz="half"/>
          </p:nvPr>
        </p:nvSpPr>
        <p:spPr/>
        <p:txBody>
          <a:bodyPr/>
          <a:lstStyle/>
          <a:p>
            <a:pPr lvl="0" indent="0" marL="0">
              <a:buNone/>
            </a:pPr>
            <a:r>
              <a:rPr/>
              <a:t>Lets say we are interested in knowing at what point from I3 it is not likely to catch a larger fish?</a:t>
            </a:r>
          </a:p>
          <a:p>
            <a:pPr lvl="0" indent="0" marL="0">
              <a:buNone/>
            </a:pPr>
            <a:r>
              <a:rPr/>
              <a:t>Maybe we expect 95% of the time to catch a fish that is “common” but the 5% is the unlikely portion….</a:t>
            </a:r>
          </a:p>
        </p:txBody>
      </p:sp>
      <p:sp>
        <p:nvSpPr>
          <p:cNvPr id="4" name="Content Placeholder 3"/>
          <p:cNvSpPr>
            <a:spLocks noGrp="1"/>
          </p:cNvSpPr>
          <p:nvPr>
            <p:ph idx="2" sz="half"/>
          </p:nvPr>
        </p:nvSpPr>
        <p:spPr/>
        <p:txBody>
          <a:bodyPr/>
          <a:lstStyle/>
          <a:p>
            <a:pPr lvl="0" indent="0">
              <a:buNone/>
            </a:pPr>
            <a:r>
              <a:rPr>
                <a:solidFill>
                  <a:srgbClr val="5E5E5E"/>
                </a:solidFill>
                <a:latin typeface="Courier"/>
              </a:rPr>
              <a:t># Examples:</a:t>
            </a:r>
            <a:br/>
            <a:r>
              <a:rPr>
                <a:solidFill>
                  <a:srgbClr val="5E5E5E"/>
                </a:solidFill>
                <a:latin typeface="Courier"/>
              </a:rPr>
              <a:t># What fish length corresponds to the top 5% (unlikely)?</a:t>
            </a:r>
            <a:br/>
            <a:r>
              <a:rPr>
                <a:solidFill>
                  <a:srgbClr val="003B4F"/>
                </a:solidFill>
                <a:latin typeface="Courier"/>
              </a:rPr>
              <a:t>top_5_percent_z &lt;- </a:t>
            </a:r>
            <a:r>
              <a:rPr>
                <a:solidFill>
                  <a:srgbClr val="4758AB"/>
                </a:solidFill>
                <a:latin typeface="Courier"/>
              </a:rPr>
              <a:t>qnorm</a:t>
            </a:r>
            <a:r>
              <a:rPr>
                <a:solidFill>
                  <a:srgbClr val="003B4F"/>
                </a:solidFill>
                <a:latin typeface="Courier"/>
              </a:rPr>
              <a:t>(</a:t>
            </a:r>
            <a:r>
              <a:rPr>
                <a:solidFill>
                  <a:srgbClr val="AD0000"/>
                </a:solidFill>
                <a:latin typeface="Courier"/>
              </a:rPr>
              <a:t>0.95</a:t>
            </a:r>
            <a:r>
              <a:rPr>
                <a:solidFill>
                  <a:srgbClr val="003B4F"/>
                </a:solidFill>
                <a:latin typeface="Courier"/>
              </a:rPr>
              <a:t>)  </a:t>
            </a:r>
            <a:r>
              <a:rPr>
                <a:solidFill>
                  <a:srgbClr val="5E5E5E"/>
                </a:solidFill>
                <a:latin typeface="Courier"/>
              </a:rPr>
              <a:t># z-score for 95th percentile</a:t>
            </a:r>
            <a:br/>
            <a:r>
              <a:rPr>
                <a:solidFill>
                  <a:srgbClr val="003B4F"/>
                </a:solidFill>
                <a:latin typeface="Courier"/>
              </a:rPr>
              <a:t>unlikely_length &lt;- mean_length </a:t>
            </a:r>
            <a:r>
              <a:rPr>
                <a:solidFill>
                  <a:srgbClr val="5E5E5E"/>
                </a:solidFill>
                <a:latin typeface="Courier"/>
              </a:rPr>
              <a:t>+</a:t>
            </a:r>
            <a:r>
              <a:rPr>
                <a:solidFill>
                  <a:srgbClr val="003B4F"/>
                </a:solidFill>
                <a:latin typeface="Courier"/>
              </a:rPr>
              <a:t> (top_5_percent_z </a:t>
            </a:r>
            <a:r>
              <a:rPr>
                <a:solidFill>
                  <a:srgbClr val="5E5E5E"/>
                </a:solidFill>
                <a:latin typeface="Courier"/>
              </a:rPr>
              <a:t>*</a:t>
            </a:r>
            <a:r>
              <a:rPr>
                <a:solidFill>
                  <a:srgbClr val="003B4F"/>
                </a:solidFill>
                <a:latin typeface="Courier"/>
              </a:rPr>
              <a:t> sd_length)</a:t>
            </a:r>
            <a:br/>
            <a:br/>
            <a:r>
              <a:rPr>
                <a:solidFill>
                  <a:srgbClr val="4758AB"/>
                </a:solidFill>
                <a:latin typeface="Courier"/>
              </a:rPr>
              <a:t>cat</a:t>
            </a:r>
            <a:r>
              <a:rPr>
                <a:solidFill>
                  <a:srgbClr val="003B4F"/>
                </a:solidFill>
                <a:latin typeface="Courier"/>
              </a:rPr>
              <a:t>(</a:t>
            </a:r>
            <a:r>
              <a:rPr>
                <a:solidFill>
                  <a:srgbClr val="20794D"/>
                </a:solidFill>
                <a:latin typeface="Courier"/>
              </a:rPr>
              <a:t>"Only 5% of fish are longer than:"</a:t>
            </a:r>
            <a:r>
              <a:rPr>
                <a:solidFill>
                  <a:srgbClr val="003B4F"/>
                </a:solidFill>
                <a:latin typeface="Courier"/>
              </a:rPr>
              <a:t>, </a:t>
            </a:r>
            <a:r>
              <a:rPr>
                <a:solidFill>
                  <a:srgbClr val="4758AB"/>
                </a:solidFill>
                <a:latin typeface="Courier"/>
              </a:rPr>
              <a:t>round</a:t>
            </a:r>
            <a:r>
              <a:rPr>
                <a:solidFill>
                  <a:srgbClr val="003B4F"/>
                </a:solidFill>
                <a:latin typeface="Courier"/>
              </a:rPr>
              <a:t>(unlikely_length,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Only 5% of fish are longer than: 312.2 mm</a:t>
            </a:r>
          </a:p>
          <a:p>
            <a:pPr lvl="0" indent="0">
              <a:buNone/>
            </a:pPr>
            <a:r>
              <a:rPr>
                <a:solidFill>
                  <a:srgbClr val="4758AB"/>
                </a:solidFill>
                <a:latin typeface="Courier"/>
              </a:rPr>
              <a:t>cat</a:t>
            </a:r>
            <a:r>
              <a:rPr>
                <a:solidFill>
                  <a:srgbClr val="003B4F"/>
                </a:solidFill>
                <a:latin typeface="Courier"/>
              </a:rPr>
              <a:t>(</a:t>
            </a:r>
            <a:r>
              <a:rPr>
                <a:solidFill>
                  <a:srgbClr val="20794D"/>
                </a:solidFill>
                <a:latin typeface="Courier"/>
              </a:rPr>
              <a:t>"This corresponds to z-score:"</a:t>
            </a:r>
            <a:r>
              <a:rPr>
                <a:solidFill>
                  <a:srgbClr val="003B4F"/>
                </a:solidFill>
                <a:latin typeface="Courier"/>
              </a:rPr>
              <a:t>, </a:t>
            </a:r>
            <a:r>
              <a:rPr>
                <a:solidFill>
                  <a:srgbClr val="4758AB"/>
                </a:solidFill>
                <a:latin typeface="Courier"/>
              </a:rPr>
              <a:t>round</a:t>
            </a:r>
            <a:r>
              <a:rPr>
                <a:solidFill>
                  <a:srgbClr val="003B4F"/>
                </a:solidFill>
                <a:latin typeface="Courier"/>
              </a:rPr>
              <a:t>(top_5_percent_z, </a:t>
            </a:r>
            <a:r>
              <a:rPr>
                <a:solidFill>
                  <a:srgbClr val="AD0000"/>
                </a:solidFill>
                <a:latin typeface="Courier"/>
              </a:rPr>
              <a:t>3</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This corresponds to z-score: 1.645 </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But wait — are these fish actually normal?</a:t>
            </a:r>
          </a:p>
        </p:txBody>
      </p:sp>
      <p:sp>
        <p:nvSpPr>
          <p:cNvPr id="3" name="Text Placeholder 2"/>
          <p:cNvSpPr>
            <a:spLocks noGrp="1"/>
          </p:cNvSpPr>
          <p:nvPr>
            <p:ph idx="1" type="body"/>
          </p:nvPr>
        </p:nvSpPr>
        <p:spPr/>
        <p:txBody>
          <a:bodyPr/>
          <a:lstStyle/>
          <a:p>
            <a:pPr lvl="0" indent="0" marL="0">
              <a:buNone/>
            </a:pPr>
            <a:r>
              <a:rPr/>
              <a:t>Every probability we just calculated </a:t>
            </a:r>
            <a:r>
              <a:rPr b="1"/>
              <a:t>assumed a normal distribution</a:t>
            </a:r>
            <a:r>
              <a:rPr/>
              <a:t>. Let’s check that assumption.</a:t>
            </a:r>
          </a:p>
          <a:p>
            <a:pPr lvl="0"/>
            <a:r>
              <a:rPr/>
              <a:t>The normal curve says 68% of fish should be within 1 SD</a:t>
            </a:r>
          </a:p>
          <a:p>
            <a:pPr lvl="0"/>
            <a:r>
              <a:rPr/>
              <a:t>Our fish: </a:t>
            </a:r>
            <a:r>
              <a:rPr b="1"/>
              <a:t>81.8%</a:t>
            </a:r>
            <a:r>
              <a:rPr/>
              <a:t> are</a:t>
            </a:r>
          </a:p>
          <a:p>
            <a:pPr lvl="0"/>
            <a:r>
              <a:rPr/>
              <a:t>Shapiro-Wilk test: </a:t>
            </a:r>
            <a:r>
              <a:rPr b="1"/>
              <a:t>p = 0.0002</a:t>
            </a:r>
            <a:r>
              <a:rPr/>
              <a:t> — significantly non-normal</a:t>
            </a:r>
          </a:p>
          <a:p>
            <a:pPr lvl="0" indent="0" marL="0">
              <a:buNone/>
            </a:pPr>
            <a:r>
              <a:rPr/>
              <a:t>So how wrong were we?</a:t>
            </a:r>
          </a:p>
        </p:txBody>
      </p:sp>
      <p:graphicFrame>
        <p:nvGraphicFramePr>
          <p:cNvPr id="6" name="Content Placeholder 5"/>
          <p:cNvGraphicFramePr>
            <a:graphicFrameLocks noGrp="1"/>
          </p:cNvGraphicFramePr>
          <p:nvPr>
            <p:ph idx="1"/>
          </p:nvPr>
        </p:nvGraphicFramePr>
        <p:xfrm>
          <a:off x="127000" y="1270000"/>
          <a:ext cx="4432300" cy="3302000"/>
        </p:xfrm>
        <a:graphic>
          <a:graphicData uri="http://schemas.openxmlformats.org/drawingml/2006/table">
            <a:tbl>
              <a:tblPr firstRow="1" bandRow="1">
                <a:tableStyleId>{5C22544A-7EE6-4342-B048-85BDC9FD1C3A}</a:tableStyleId>
              </a:tblPr>
              <a:tblGrid>
                <a:gridCol w="1473200"/>
                <a:gridCol w="1473200"/>
                <a:gridCol w="1473200"/>
              </a:tblGrid>
              <a:tr h="0">
                <a:tc>
                  <a:txBody>
                    <a:bodyPr/>
                    <a:lstStyle/>
                    <a:p>
                      <a:endParaRPr/>
                    </a:p>
                  </a:txBody>
                  <a:tcPr/>
                </a:tc>
                <a:tc>
                  <a:txBody>
                    <a:bodyPr/>
                    <a:lstStyle/>
                    <a:p>
                      <a:pPr lvl="0" indent="0" marL="0">
                        <a:buNone/>
                      </a:pPr>
                      <a:r>
                        <a:rPr/>
                        <a:t>normal theory</a:t>
                      </a:r>
                    </a:p>
                  </a:txBody>
                  <a:tcPr/>
                </a:tc>
                <a:tc>
                  <a:txBody>
                    <a:bodyPr/>
                    <a:lstStyle/>
                    <a:p>
                      <a:pPr lvl="0" indent="0" marL="0">
                        <a:buNone/>
                      </a:pPr>
                      <a:r>
                        <a:rPr/>
                        <a:t>actual data</a:t>
                      </a:r>
                    </a:p>
                  </a:txBody>
                  <a:tcPr/>
                </a:tc>
              </a:tr>
              <a:tr h="0">
                <a:tc>
                  <a:txBody>
                    <a:bodyPr/>
                    <a:lstStyle/>
                    <a:p>
                      <a:pPr lvl="0" indent="0" marL="0">
                        <a:buNone/>
                      </a:pPr>
                      <a:r>
                        <a:rPr/>
                        <a:t>95th percentile</a:t>
                      </a:r>
                    </a:p>
                  </a:txBody>
                </a:tc>
                <a:tc>
                  <a:txBody>
                    <a:bodyPr/>
                    <a:lstStyle/>
                    <a:p>
                      <a:pPr lvl="0" indent="0" marL="0">
                        <a:buNone/>
                      </a:pPr>
                      <a:r>
                        <a:rPr/>
                        <a:t>312.2 mm</a:t>
                      </a:r>
                    </a:p>
                  </a:txBody>
                </a:tc>
                <a:tc>
                  <a:txBody>
                    <a:bodyPr/>
                    <a:lstStyle/>
                    <a:p>
                      <a:pPr lvl="0" indent="0" marL="0">
                        <a:buNone/>
                      </a:pPr>
                      <a:r>
                        <a:rPr/>
                        <a:t>310.0 mm</a:t>
                      </a:r>
                    </a:p>
                  </a:txBody>
                </a:tc>
              </a:tr>
              <a:tr h="0">
                <a:tc>
                  <a:txBody>
                    <a:bodyPr/>
                    <a:lstStyle/>
                    <a:p>
                      <a:pPr lvl="0" indent="0" marL="0">
                        <a:buNone/>
                      </a:pPr>
                      <a:r>
                        <a:rPr/>
                        <a:t>P(fish &gt; 300 mm)</a:t>
                      </a:r>
                    </a:p>
                  </a:txBody>
                </a:tc>
                <a:tc>
                  <a:txBody>
                    <a:bodyPr/>
                    <a:lstStyle/>
                    <a:p>
                      <a:pPr lvl="0" indent="0" marL="0">
                        <a:buNone/>
                      </a:pPr>
                      <a:r>
                        <a:rPr/>
                        <a:t>11.2%</a:t>
                      </a:r>
                    </a:p>
                  </a:txBody>
                </a:tc>
                <a:tc>
                  <a:txBody>
                    <a:bodyPr/>
                    <a:lstStyle/>
                    <a:p>
                      <a:pPr lvl="0" indent="0" marL="0">
                        <a:buNone/>
                      </a:pPr>
                      <a:r>
                        <a:rPr b="1"/>
                        <a:t>7.6%</a:t>
                      </a:r>
                    </a:p>
                  </a:txBody>
                </a:tc>
              </a:tr>
            </a:tbl>
          </a:graphicData>
        </a:graphic>
      </p:graphicFrame>
      <p:sp>
        <p:nvSpPr>
          <p:cNvPr id="4" name="Content Placeholder 3"/>
          <p:cNvSpPr>
            <a:spLocks noGrp="1"/>
          </p:cNvSpPr>
          <p:nvPr>
            <p:ph idx="2" sz="half"/>
          </p:nvPr>
        </p:nvSpPr>
        <p:spPr/>
        <p:txBody>
          <a:bodyPr/>
          <a:lstStyle/>
          <a:p>
            <a:pPr lvl="0" indent="0" marL="0">
              <a:buNone/>
            </a:pPr>
            <a:r>
              <a:rPr/>
              <a:t>The percentile is fine. The </a:t>
            </a:r>
            <a:r>
              <a:rPr b="1"/>
              <a:t>tail probability is off by a third</a:t>
            </a:r>
            <a:r>
              <a:rPr/>
              <a:t> — and the tails are exactly where we do hypothesis testing.</a:t>
            </a:r>
          </a:p>
          <a:p>
            <a:pPr lvl="0" indent="0" marL="0">
              <a:buNone/>
            </a:pPr>
            <a:r>
              <a:rPr b="1"/>
              <a:t>This is why we check assumptions before trusting a p-value.</a:t>
            </a:r>
          </a:p>
        </p:txBody>
      </p:sp>
      <p:sp>
        <p:nvSpPr>
          <p:cNvPr id="5" name="Text Placeholder 4"/>
          <p:cNvSpPr>
            <a:spLocks noGrp="1"/>
          </p:cNvSpPr>
          <p:nvPr>
            <p:ph idx="3" sz="quarter" type="body"/>
          </p:nvPr>
        </p:nvSpPr>
        <p:spPr/>
        <p:txBody>
          <a:bodyPr/>
          <a:lstStyle/>
          <a:p>
            <a:pPr lvl="0" indent="0">
              <a:buNone/>
            </a:pPr>
            <a:r>
              <a:rPr>
                <a:solidFill>
                  <a:srgbClr val="5E5E5E"/>
                </a:solidFill>
                <a:latin typeface="Courier"/>
              </a:rPr>
              <a:t># Does the normal model actually fit?</a:t>
            </a:r>
            <a:br/>
            <a:r>
              <a:rPr>
                <a:solidFill>
                  <a:srgbClr val="4758AB"/>
                </a:solidFill>
                <a:latin typeface="Courier"/>
              </a:rPr>
              <a:t>shapiro.test</a:t>
            </a:r>
            <a:r>
              <a:rPr>
                <a:solidFill>
                  <a:srgbClr val="003B4F"/>
                </a:solidFill>
                <a:latin typeface="Courier"/>
              </a:rPr>
              <a:t>(i3_df</a:t>
            </a:r>
            <a:r>
              <a:rPr>
                <a:solidFill>
                  <a:srgbClr val="5E5E5E"/>
                </a:solidFill>
                <a:latin typeface="Courier"/>
              </a:rPr>
              <a:t>$</a:t>
            </a:r>
            <a:r>
              <a:rPr>
                <a:solidFill>
                  <a:srgbClr val="003B4F"/>
                </a:solidFill>
                <a:latin typeface="Courier"/>
              </a:rPr>
              <a:t>length_mm)</a:t>
            </a:r>
          </a:p>
          <a:p>
            <a:pPr lvl="0" indent="0">
              <a:buNone/>
            </a:pPr>
            <a:r>
              <a:rPr>
                <a:latin typeface="Courier"/>
              </a:rPr>
              <a:t>
    Shapiro-Wilk normality test
data:  i3_df$length_mm
W = 0.91051, p-value = 0.0001623</a:t>
            </a:r>
          </a:p>
          <a:p>
            <a:pPr lvl="0" indent="0">
              <a:buNone/>
            </a:pPr>
            <a:r>
              <a:rPr>
                <a:solidFill>
                  <a:srgbClr val="5E5E5E"/>
                </a:solidFill>
                <a:latin typeface="Courier"/>
              </a:rPr>
              <a:t># theory vs reality out in the tail</a:t>
            </a:r>
            <a:br/>
            <a:r>
              <a:rPr>
                <a:solidFill>
                  <a:srgbClr val="003B4F"/>
                </a:solidFill>
                <a:latin typeface="Courier"/>
              </a:rPr>
              <a:t>mean_i3 &lt;- </a:t>
            </a:r>
            <a:r>
              <a:rPr>
                <a:solidFill>
                  <a:srgbClr val="4758AB"/>
                </a:solidFill>
                <a:latin typeface="Courier"/>
              </a:rPr>
              <a:t>mean</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sd_i3   &lt;- </a:t>
            </a:r>
            <a:r>
              <a:rPr>
                <a:solidFill>
                  <a:srgbClr val="4758AB"/>
                </a:solidFill>
                <a:latin typeface="Courier"/>
              </a:rPr>
              <a:t>sd</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"normal theory P(&gt;300):"</a:t>
            </a:r>
            <a:r>
              <a:rPr>
                <a:solidFill>
                  <a:srgbClr val="003B4F"/>
                </a:solidFill>
                <a:latin typeface="Courier"/>
              </a:rPr>
              <a:t>,</a:t>
            </a:r>
            <a:b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AD0000"/>
                </a:solidFill>
                <a:latin typeface="Courier"/>
              </a:rPr>
              <a:t>100</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pnorm</a:t>
            </a:r>
            <a:r>
              <a:rPr>
                <a:solidFill>
                  <a:srgbClr val="003B4F"/>
                </a:solidFill>
                <a:latin typeface="Courier"/>
              </a:rPr>
              <a:t>(</a:t>
            </a:r>
            <a:r>
              <a:rPr>
                <a:solidFill>
                  <a:srgbClr val="AD0000"/>
                </a:solidFill>
                <a:latin typeface="Courier"/>
              </a:rPr>
              <a:t>300</a:t>
            </a:r>
            <a:r>
              <a:rPr>
                <a:solidFill>
                  <a:srgbClr val="003B4F"/>
                </a:solidFill>
                <a:latin typeface="Courier"/>
              </a:rPr>
              <a:t>, mean_i3, sd_i3)),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normal theory P(&gt;300): 11.2 %</a:t>
            </a:r>
          </a:p>
          <a:p>
            <a:pPr lvl="0" indent="0">
              <a:buNone/>
            </a:pPr>
            <a:r>
              <a:rPr>
                <a:solidFill>
                  <a:srgbClr val="4758AB"/>
                </a:solidFill>
                <a:latin typeface="Courier"/>
              </a:rPr>
              <a:t>cat</a:t>
            </a:r>
            <a:r>
              <a:rPr>
                <a:solidFill>
                  <a:srgbClr val="003B4F"/>
                </a:solidFill>
                <a:latin typeface="Courier"/>
              </a:rPr>
              <a:t>(</a:t>
            </a:r>
            <a:r>
              <a:rPr>
                <a:solidFill>
                  <a:srgbClr val="20794D"/>
                </a:solidFill>
                <a:latin typeface="Courier"/>
              </a:rPr>
              <a:t>"actual        P(&gt;300):"</a:t>
            </a:r>
            <a:r>
              <a:rPr>
                <a:solidFill>
                  <a:srgbClr val="003B4F"/>
                </a:solidFill>
                <a:latin typeface="Courier"/>
              </a:rPr>
              <a:t>,</a:t>
            </a:r>
            <a:b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AD0000"/>
                </a:solidFill>
                <a:latin typeface="Courier"/>
              </a:rPr>
              <a:t>100</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mean</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5E5E5E"/>
                </a:solidFill>
                <a:latin typeface="Courier"/>
              </a:rPr>
              <a:t>&gt;</a:t>
            </a:r>
            <a:r>
              <a:rPr>
                <a:solidFill>
                  <a:srgbClr val="003B4F"/>
                </a:solidFill>
                <a:latin typeface="Courier"/>
              </a:rPr>
              <a:t> </a:t>
            </a:r>
            <a:r>
              <a:rPr>
                <a:solidFill>
                  <a:srgbClr val="AD0000"/>
                </a:solidFill>
                <a:latin typeface="Courier"/>
              </a:rPr>
              <a:t>300</a:t>
            </a:r>
            <a:r>
              <a:rPr>
                <a:solidFill>
                  <a:srgbClr val="003B4F"/>
                </a:solidFill>
                <a:latin typeface="Courier"/>
              </a:rPr>
              <a: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actual        P(&gt;300): 7.6 %</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What this means</a:t>
            </a:r>
          </a:p>
        </p:txBody>
      </p:sp>
      <p:sp>
        <p:nvSpPr>
          <p:cNvPr id="3" name="Content Placeholder 2"/>
          <p:cNvSpPr>
            <a:spLocks noGrp="1"/>
          </p:cNvSpPr>
          <p:nvPr>
            <p:ph idx="1"/>
          </p:nvPr>
        </p:nvSpPr>
        <p:spPr/>
        <p:txBody>
          <a:bodyPr/>
          <a:lstStyle/>
          <a:p>
            <a:pPr lvl="0"/>
            <a:r>
              <a:rPr/>
              <a:t>Given that we can: transform data to z-scores from standard normal distribution…</a:t>
            </a:r>
          </a:p>
          <a:p>
            <a:pPr lvl="0"/>
            <a:r>
              <a:rPr/>
              <a:t>…figure out area under the curve (probability) associated with range of z-scores…</a:t>
            </a:r>
          </a:p>
          <a:p>
            <a:pPr lvl="0"/>
            <a:r>
              <a:rPr/>
              <a:t>…can therefore figure out probability associated with a range of original data</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Careful: two different distributions</a:t>
            </a:r>
          </a:p>
        </p:txBody>
      </p:sp>
      <p:sp>
        <p:nvSpPr>
          <p:cNvPr id="3" name="Text Placeholder 2"/>
          <p:cNvSpPr>
            <a:spLocks noGrp="1"/>
          </p:cNvSpPr>
          <p:nvPr>
            <p:ph idx="1" type="body"/>
          </p:nvPr>
        </p:nvSpPr>
        <p:spPr/>
        <p:txBody>
          <a:bodyPr/>
          <a:lstStyle/>
          <a:p>
            <a:pPr lvl="0" indent="0" marL="0">
              <a:buNone/>
            </a:pPr>
            <a:r>
              <a:rPr/>
              <a:t>We have now used the normal curve for </a:t>
            </a:r>
            <a:r>
              <a:rPr b="1"/>
              <a:t>two different things</a:t>
            </a:r>
            <a:r>
              <a:rPr/>
              <a:t>. Keep them straight:</a:t>
            </a:r>
          </a:p>
        </p:txBody>
      </p:sp>
      <p:graphicFrame>
        <p:nvGraphicFramePr>
          <p:cNvPr id="6" name="Content Placeholder 5"/>
          <p:cNvGraphicFramePr>
            <a:graphicFrameLocks noGrp="1"/>
          </p:cNvGraphicFramePr>
          <p:nvPr>
            <p:ph idx="1"/>
          </p:nvPr>
        </p:nvGraphicFramePr>
        <p:xfrm>
          <a:off x="127000" y="1270000"/>
          <a:ext cx="4432300" cy="3302000"/>
        </p:xfrm>
        <a:graphic>
          <a:graphicData uri="http://schemas.openxmlformats.org/drawingml/2006/table">
            <a:tbl>
              <a:tblPr firstRow="1" bandRow="1">
                <a:tableStyleId>{5C22544A-7EE6-4342-B048-85BDC9FD1C3A}</a:tableStyleId>
              </a:tblPr>
              <a:tblGrid>
                <a:gridCol w="2209800"/>
                <a:gridCol w="2209800"/>
              </a:tblGrid>
              <a:tr h="0">
                <a:tc>
                  <a:txBody>
                    <a:bodyPr/>
                    <a:lstStyle/>
                    <a:p>
                      <a:pPr lvl="0" indent="0" marL="0">
                        <a:buNone/>
                      </a:pPr>
                      <a:r>
                        <a:rPr/>
                        <a:t>Question</a:t>
                      </a:r>
                    </a:p>
                  </a:txBody>
                  <a:tcPr/>
                </a:tc>
                <a:tc>
                  <a:txBody>
                    <a:bodyPr/>
                    <a:lstStyle/>
                    <a:p>
                      <a:pPr lvl="0" indent="0" marL="0">
                        <a:buNone/>
                      </a:pPr>
                      <a:r>
                        <a:rPr/>
                        <a:t>Spread to use</a:t>
                      </a:r>
                    </a:p>
                  </a:txBody>
                  <a:tcPr/>
                </a:tc>
              </a:tr>
              <a:tr h="0">
                <a:tc>
                  <a:txBody>
                    <a:bodyPr/>
                    <a:lstStyle/>
                    <a:p>
                      <a:pPr lvl="0" indent="0" marL="0">
                        <a:buNone/>
                      </a:pPr>
                      <a:r>
                        <a:rPr/>
                        <a:t>How long is a </a:t>
                      </a:r>
                      <a:r>
                        <a:rPr i="1"/>
                        <a:t>single fish</a:t>
                      </a:r>
                      <a:r>
                        <a:rPr/>
                        <a:t>?</a:t>
                      </a:r>
                    </a:p>
                  </a:txBody>
                </a:tc>
                <a:tc>
                  <a:txBody>
                    <a:bodyPr/>
                    <a:lstStyle/>
                    <a:p>
                      <a:pPr lvl="0" indent="0" marL="0">
                        <a:buNone/>
                      </a:pPr>
                      <a:r>
                        <a:rPr b="1"/>
                        <a:t>SD</a:t>
                      </a:r>
                      <a:r>
                        <a:rPr/>
                        <a:t> (s)</a:t>
                      </a:r>
                    </a:p>
                  </a:txBody>
                </a:tc>
              </a:tr>
              <a:tr h="0">
                <a:tc>
                  <a:txBody>
                    <a:bodyPr/>
                    <a:lstStyle/>
                    <a:p>
                      <a:pPr lvl="0" indent="0" marL="0">
                        <a:buNone/>
                      </a:pPr>
                      <a:r>
                        <a:rPr/>
                        <a:t>Where is the </a:t>
                      </a:r>
                      <a:r>
                        <a:rPr i="1"/>
                        <a:t>population mean</a:t>
                      </a:r>
                      <a:r>
                        <a:rPr/>
                        <a:t>?</a:t>
                      </a:r>
                    </a:p>
                  </a:txBody>
                </a:tc>
                <a:tc>
                  <a:txBody>
                    <a:bodyPr/>
                    <a:lstStyle/>
                    <a:p>
                      <a:pPr lvl="0" indent="0" marL="0">
                        <a:buNone/>
                      </a:pPr>
                      <a:r>
                        <a:rPr b="1"/>
                        <a:t>SE</a:t>
                      </a:r>
                      <a:r>
                        <a:rPr/>
                        <a:t> (s/√n)</a:t>
                      </a:r>
                    </a:p>
                  </a:txBody>
                </a:tc>
              </a:tr>
            </a:tbl>
          </a:graphicData>
        </a:graphic>
      </p:graphicFrame>
      <p:sp>
        <p:nvSpPr>
          <p:cNvPr id="4" name="Content Placeholder 3"/>
          <p:cNvSpPr>
            <a:spLocks noGrp="1"/>
          </p:cNvSpPr>
          <p:nvPr>
            <p:ph idx="2" sz="half"/>
          </p:nvPr>
        </p:nvSpPr>
        <p:spPr/>
        <p:txBody>
          <a:bodyPr/>
          <a:lstStyle/>
          <a:p>
            <a:pPr lvl="0"/>
            <a:r>
              <a:rPr/>
              <a:t>The distribution of </a:t>
            </a:r>
            <a:r>
              <a:rPr b="1"/>
              <a:t>fish</a:t>
            </a:r>
            <a:r>
              <a:rPr/>
              <a:t> is as wide as the fish actually are — it does not get narrower if you catch more fish</a:t>
            </a:r>
          </a:p>
          <a:p>
            <a:pPr lvl="0"/>
            <a:r>
              <a:rPr/>
              <a:t>The distribution of </a:t>
            </a:r>
            <a:r>
              <a:rPr b="1"/>
              <a:t>sample means</a:t>
            </a:r>
            <a:r>
              <a:rPr/>
              <a:t> gets narrower as n grows, because averages are more stable than individuals</a:t>
            </a:r>
          </a:p>
          <a:p>
            <a:pPr lvl="0" indent="0" marL="0">
              <a:buNone/>
            </a:pPr>
            <a:r>
              <a:rPr/>
              <a:t>That is why:</a:t>
            </a:r>
          </a:p>
          <a:p>
            <a:pPr lvl="0"/>
            <a:r>
              <a:rPr/>
              <a:t>“5% of fish are longer than 312 mm” uses </a:t>
            </a:r>
            <a:r>
              <a:rPr b="1"/>
              <a:t>SD</a:t>
            </a:r>
          </a:p>
          <a:p>
            <a:pPr lvl="0"/>
            <a:r>
              <a:rPr/>
              <a:t>“the 95% CI for mean length is 258.6–272.6 mm” uses </a:t>
            </a:r>
            <a:r>
              <a:rPr b="1"/>
              <a:t>SE</a:t>
            </a:r>
          </a:p>
          <a:p>
            <a:pPr lvl="0" indent="0" marL="0">
              <a:buNone/>
            </a:pPr>
            <a:r>
              <a:rPr b="1"/>
              <a:t>Using SE when you meant SD makes your interval about √n times too narrow.</a:t>
            </a:r>
          </a:p>
        </p:txBody>
      </p:sp>
      <p:sp>
        <p:nvSpPr>
          <p:cNvPr id="5" name="Text Placeholder 4"/>
          <p:cNvSpPr>
            <a:spLocks noGrp="1"/>
          </p:cNvSpPr>
          <p:nvPr>
            <p:ph idx="3" sz="quarter" type="body"/>
          </p:nvPr>
        </p:nvSpPr>
        <p:spPr/>
        <p:txBody>
          <a:bodyPr/>
          <a:lstStyle/>
          <a:p>
            <a:pPr lvl="0" indent="0">
              <a:buNone/>
            </a:pPr>
            <a:r>
              <a:rPr>
                <a:solidFill>
                  <a:srgbClr val="003B4F"/>
                </a:solidFill>
                <a:latin typeface="Courier"/>
              </a:rPr>
              <a:t>sd_i3 &lt;- </a:t>
            </a:r>
            <a:r>
              <a:rPr>
                <a:solidFill>
                  <a:srgbClr val="4758AB"/>
                </a:solidFill>
                <a:latin typeface="Courier"/>
              </a:rPr>
              <a:t>sd</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n_i3  &lt;-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(i3_df</a:t>
            </a:r>
            <a:r>
              <a:rPr>
                <a:solidFill>
                  <a:srgbClr val="5E5E5E"/>
                </a:solidFill>
                <a:latin typeface="Courier"/>
              </a:rPr>
              <a:t>$</a:t>
            </a:r>
            <a:r>
              <a:rPr>
                <a:solidFill>
                  <a:srgbClr val="003B4F"/>
                </a:solidFill>
                <a:latin typeface="Courier"/>
              </a:rPr>
              <a:t>length_mm))</a:t>
            </a:r>
            <a:br/>
            <a:r>
              <a:rPr>
                <a:solidFill>
                  <a:srgbClr val="003B4F"/>
                </a:solidFill>
                <a:latin typeface="Courier"/>
              </a:rPr>
              <a:t>se_i3 &lt;- sd_i3 </a:t>
            </a:r>
            <a:r>
              <a:rPr>
                <a:solidFill>
                  <a:srgbClr val="5E5E5E"/>
                </a:solidFill>
                <a:latin typeface="Courier"/>
              </a:rPr>
              <a:t>/</a:t>
            </a:r>
            <a:r>
              <a:rPr>
                <a:solidFill>
                  <a:srgbClr val="003B4F"/>
                </a:solidFill>
                <a:latin typeface="Courier"/>
              </a:rPr>
              <a:t> </a:t>
            </a:r>
            <a:r>
              <a:rPr>
                <a:solidFill>
                  <a:srgbClr val="4758AB"/>
                </a:solidFill>
                <a:latin typeface="Courier"/>
              </a:rPr>
              <a:t>sqrt</a:t>
            </a:r>
            <a:r>
              <a:rPr>
                <a:solidFill>
                  <a:srgbClr val="003B4F"/>
                </a:solidFill>
                <a:latin typeface="Courier"/>
              </a:rPr>
              <a:t>(n_i3)</a:t>
            </a:r>
            <a:br/>
            <a:br/>
            <a:r>
              <a:rPr>
                <a:solidFill>
                  <a:srgbClr val="4758AB"/>
                </a:solidFill>
                <a:latin typeface="Courier"/>
              </a:rPr>
              <a:t>cat</a:t>
            </a:r>
            <a:r>
              <a:rPr>
                <a:solidFill>
                  <a:srgbClr val="003B4F"/>
                </a:solidFill>
                <a:latin typeface="Courier"/>
              </a:rPr>
              <a:t>(</a:t>
            </a:r>
            <a:r>
              <a:rPr>
                <a:solidFill>
                  <a:srgbClr val="20794D"/>
                </a:solidFill>
                <a:latin typeface="Courier"/>
              </a:rPr>
              <a:t>"SD (spread of fish):  "</a:t>
            </a:r>
            <a:r>
              <a:rPr>
                <a:solidFill>
                  <a:srgbClr val="003B4F"/>
                </a:solidFill>
                <a:latin typeface="Courier"/>
              </a:rPr>
              <a:t>, </a:t>
            </a:r>
            <a:r>
              <a:rPr>
                <a:solidFill>
                  <a:srgbClr val="4758AB"/>
                </a:solidFill>
                <a:latin typeface="Courier"/>
              </a:rPr>
              <a:t>round</a:t>
            </a:r>
            <a:r>
              <a:rPr>
                <a:solidFill>
                  <a:srgbClr val="003B4F"/>
                </a:solidFill>
                <a:latin typeface="Courier"/>
              </a:rPr>
              <a:t>(sd_i3,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SD (spread of fish):   28.3 mm</a:t>
            </a:r>
          </a:p>
          <a:p>
            <a:pPr lvl="0" indent="0">
              <a:buNone/>
            </a:pPr>
            <a:r>
              <a:rPr>
                <a:solidFill>
                  <a:srgbClr val="4758AB"/>
                </a:solidFill>
                <a:latin typeface="Courier"/>
              </a:rPr>
              <a:t>cat</a:t>
            </a:r>
            <a:r>
              <a:rPr>
                <a:solidFill>
                  <a:srgbClr val="003B4F"/>
                </a:solidFill>
                <a:latin typeface="Courier"/>
              </a:rPr>
              <a:t>(</a:t>
            </a:r>
            <a:r>
              <a:rPr>
                <a:solidFill>
                  <a:srgbClr val="20794D"/>
                </a:solidFill>
                <a:latin typeface="Courier"/>
              </a:rPr>
              <a:t>"SE (spread of means): "</a:t>
            </a:r>
            <a:r>
              <a:rPr>
                <a:solidFill>
                  <a:srgbClr val="003B4F"/>
                </a:solidFill>
                <a:latin typeface="Courier"/>
              </a:rPr>
              <a:t>, </a:t>
            </a:r>
            <a:r>
              <a:rPr>
                <a:solidFill>
                  <a:srgbClr val="4758AB"/>
                </a:solidFill>
                <a:latin typeface="Courier"/>
              </a:rPr>
              <a:t>round</a:t>
            </a:r>
            <a:r>
              <a:rPr>
                <a:solidFill>
                  <a:srgbClr val="003B4F"/>
                </a:solidFill>
                <a:latin typeface="Courier"/>
              </a:rPr>
              <a:t>(se_i3,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SE (spread of means):  3.5 mm</a:t>
            </a:r>
          </a:p>
          <a:p>
            <a:pPr lvl="0" indent="0">
              <a:buNone/>
            </a:pPr>
            <a:r>
              <a:rPr>
                <a:solidFill>
                  <a:srgbClr val="4758AB"/>
                </a:solidFill>
                <a:latin typeface="Courier"/>
              </a:rPr>
              <a:t>cat</a:t>
            </a:r>
            <a:r>
              <a:rPr>
                <a:solidFill>
                  <a:srgbClr val="003B4F"/>
                </a:solidFill>
                <a:latin typeface="Courier"/>
              </a:rPr>
              <a:t>(</a:t>
            </a:r>
            <a:r>
              <a:rPr>
                <a:solidFill>
                  <a:srgbClr val="20794D"/>
                </a:solidFill>
                <a:latin typeface="Courier"/>
              </a:rPr>
              <a:t>"n ="</a:t>
            </a:r>
            <a:r>
              <a:rPr>
                <a:solidFill>
                  <a:srgbClr val="003B4F"/>
                </a:solidFill>
                <a:latin typeface="Courier"/>
              </a:rPr>
              <a:t>, n_i3, </a:t>
            </a:r>
            <a:r>
              <a:rPr>
                <a:solidFill>
                  <a:srgbClr val="20794D"/>
                </a:solidFill>
                <a:latin typeface="Courier"/>
              </a:rPr>
              <a:t>" -&gt; SE is"</a:t>
            </a:r>
            <a:r>
              <a:rPr>
                <a:solidFill>
                  <a:srgbClr val="003B4F"/>
                </a:solidFill>
                <a:latin typeface="Courier"/>
              </a:rPr>
              <a:t>, </a:t>
            </a:r>
            <a:r>
              <a:rPr>
                <a:solidFill>
                  <a:srgbClr val="4758AB"/>
                </a:solidFill>
                <a:latin typeface="Courier"/>
              </a:rPr>
              <a:t>round</a:t>
            </a:r>
            <a:r>
              <a:rPr>
                <a:solidFill>
                  <a:srgbClr val="003B4F"/>
                </a:solidFill>
                <a:latin typeface="Courier"/>
              </a:rPr>
              <a:t>(sd_i3</a:t>
            </a:r>
            <a:r>
              <a:rPr>
                <a:solidFill>
                  <a:srgbClr val="5E5E5E"/>
                </a:solidFill>
                <a:latin typeface="Courier"/>
              </a:rPr>
              <a:t>/</a:t>
            </a:r>
            <a:r>
              <a:rPr>
                <a:solidFill>
                  <a:srgbClr val="003B4F"/>
                </a:solidFill>
                <a:latin typeface="Courier"/>
              </a:rPr>
              <a:t>se_i3, </a:t>
            </a:r>
            <a:r>
              <a:rPr>
                <a:solidFill>
                  <a:srgbClr val="AD0000"/>
                </a:solidFill>
                <a:latin typeface="Courier"/>
              </a:rPr>
              <a:t>1</a:t>
            </a:r>
            <a:r>
              <a:rPr>
                <a:solidFill>
                  <a:srgbClr val="003B4F"/>
                </a:solidFill>
                <a:latin typeface="Courier"/>
              </a:rPr>
              <a:t>), </a:t>
            </a:r>
            <a:r>
              <a:rPr>
                <a:solidFill>
                  <a:srgbClr val="20794D"/>
                </a:solidFill>
                <a:latin typeface="Courier"/>
              </a:rPr>
              <a:t>"x smaller</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n = 66  -&gt; SE is 8.1 x smaller</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So what is next…</a:t>
            </a:r>
          </a:p>
        </p:txBody>
      </p:sp>
      <p:sp>
        <p:nvSpPr>
          <p:cNvPr id="3" name="Content Placeholder 2"/>
          <p:cNvSpPr>
            <a:spLocks noGrp="1"/>
          </p:cNvSpPr>
          <p:nvPr>
            <p:ph idx="1"/>
          </p:nvPr>
        </p:nvSpPr>
        <p:spPr/>
        <p:txBody>
          <a:bodyPr/>
          <a:lstStyle/>
          <a:p>
            <a:pPr lvl="0" indent="0" marL="0">
              <a:buNone/>
            </a:pPr>
            <a:r>
              <a:rPr/>
              <a:t>We can look at Standard normal distributions and know probability of a value being in a range under the standard normal curve…</a:t>
            </a:r>
          </a:p>
          <a:p>
            <a:pPr lvl="0" indent="0" marL="0">
              <a:buNone/>
            </a:pPr>
            <a:r>
              <a:rPr/>
              <a:t>Previously we had calculated Standard Error and Confidence Intervals -</a:t>
            </a:r>
          </a:p>
          <a:p>
            <a:pPr lvl="0"/>
            <a:r>
              <a:rPr/>
              <a:t>Now can assess our confidence that the population mean is within a certain range</a:t>
            </a:r>
            <a:br/>
          </a:p>
          <a:p>
            <a:pPr lvl="0"/>
            <a:r>
              <a:rPr/>
              <a:t>Can use t distribution to ask questions like:</a:t>
            </a:r>
          </a:p>
          <a:p>
            <a:pPr lvl="1"/>
            <a:r>
              <a:rPr/>
              <a:t>“What is probability of getting sample with mean = ȳ from population with mean = µ?“ (1 sample t-test)</a:t>
            </a:r>
            <a:br/>
          </a:p>
          <a:p>
            <a:pPr lvl="1"/>
            <a:r>
              <a:rPr/>
              <a:t>“What is the probability that two samples came from same population?” (2 sample t-test)</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Probability and Statistical Inference</a:t>
            </a:r>
          </a:p>
        </p:txBody>
      </p:sp>
      <p:sp>
        <p:nvSpPr>
          <p:cNvPr id="3" name="Content Placeholder 2"/>
          <p:cNvSpPr>
            <a:spLocks noGrp="1"/>
          </p:cNvSpPr>
          <p:nvPr>
            <p:ph idx="1" sz="half"/>
          </p:nvPr>
        </p:nvSpPr>
        <p:spPr/>
        <p:txBody>
          <a:bodyPr/>
          <a:lstStyle/>
          <a:p>
            <a:pPr lvl="0"/>
            <a:r>
              <a:rPr/>
              <a:t>Review of probability distributions</a:t>
            </a:r>
          </a:p>
          <a:p>
            <a:pPr lvl="0"/>
            <a:r>
              <a:rPr/>
              <a:t>Standard normal distribution and Z-scores</a:t>
            </a:r>
          </a:p>
          <a:p>
            <a:pPr lvl="0"/>
            <a:r>
              <a:rPr/>
              <a:t>Standard error and confidence intervals</a:t>
            </a:r>
          </a:p>
          <a:p>
            <a:pPr lvl="0"/>
            <a:r>
              <a:rPr/>
              <a:t>Statistical inference fundamentals</a:t>
            </a:r>
          </a:p>
          <a:p>
            <a:pPr lvl="0"/>
            <a:r>
              <a:rPr/>
              <a:t>Hypothesis testing principles</a:t>
            </a:r>
          </a:p>
        </p:txBody>
      </p:sp>
      <p:pic>
        <p:nvPicPr>
          <p:cNvPr descr="probability_inference_lecture_files/figure-pptx/l04-02-1.png" id="0" name="Picture 1"/>
          <p:cNvPicPr>
            <a:picLocks noGrp="1" noChangeAspect="1"/>
          </p:cNvPicPr>
          <p:nvPr/>
        </p:nvPicPr>
        <p:blipFill>
          <a:blip r:embed="rId2"/>
          <a:stretch>
            <a:fillRect/>
          </a:stretch>
        </p:blipFill>
        <p:spPr bwMode="auto">
          <a:xfrm>
            <a:off x="6121400" y="1346200"/>
            <a:ext cx="2781300" cy="3086100"/>
          </a:xfrm>
          <a:prstGeom prst="rect">
            <a:avLst/>
          </a:prstGeom>
          <a:noFill/>
          <a:ln w="9525">
            <a:noFill/>
            <a:headEnd/>
            <a:tailEnd/>
          </a:ln>
        </p:spPr>
      </p:pic>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When Population σ is Unknown</a:t>
            </a:r>
          </a:p>
        </p:txBody>
      </p:sp>
      <p:sp>
        <p:nvSpPr>
          <p:cNvPr id="3" name="Content Placeholder 2"/>
          <p:cNvSpPr>
            <a:spLocks noGrp="1"/>
          </p:cNvSpPr>
          <p:nvPr>
            <p:ph idx="1"/>
          </p:nvPr>
        </p:nvSpPr>
        <p:spPr/>
        <p:txBody>
          <a:bodyPr/>
          <a:lstStyle/>
          <a:p>
            <a:pPr lvl="0" indent="0" marL="0">
              <a:spcBef>
                <a:spcPts val="3000"/>
              </a:spcBef>
              <a:buNone/>
            </a:pPr>
            <a:r>
              <a:rPr b="1"/>
              <a:t>When calculating confidence intervals we usually DON’T know the population σ (standard deviation) or 𝝁 population mean</a:t>
            </a:r>
          </a:p>
          <a:p>
            <a:pPr lvl="0"/>
            <a:r>
              <a:rPr/>
              <a:t>we estimate σ from the sample, using s</a:t>
            </a:r>
          </a:p>
          <a:p>
            <a:pPr lvl="0"/>
            <a:r>
              <a:rPr/>
              <a:t>that estimate carries its own uncertainty — so the z distribution is too narrow</a:t>
            </a:r>
          </a:p>
          <a:p>
            <a:pPr lvl="0"/>
            <a:r>
              <a:rPr b="1"/>
              <a:t>whenever σ is estimated, use t — at any sample size</a:t>
            </a:r>
          </a:p>
          <a:p>
            <a:pPr lvl="0"/>
            <a:r>
              <a:rPr/>
              <a:t>t and z agree to ~2 decimals once n is past ~30, which is where the “n &gt; 30” rule of thumb comes from — it’s a convenience, not the rule</a:t>
            </a:r>
          </a:p>
          <a:p>
            <a:pPr lvl="0" indent="0" marL="0">
              <a:buNone/>
            </a:pPr>
            <a:r>
              <a:rPr i="1"/>
              <a:t>Instead, we use Student’s t distribution</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Understanding t-distribution</a:t>
            </a:r>
          </a:p>
        </p:txBody>
      </p:sp>
      <p:sp>
        <p:nvSpPr>
          <p:cNvPr id="3" name="Content Placeholder 2"/>
          <p:cNvSpPr>
            <a:spLocks noGrp="1"/>
          </p:cNvSpPr>
          <p:nvPr>
            <p:ph idx="1" sz="half"/>
          </p:nvPr>
        </p:nvSpPr>
        <p:spPr/>
        <p:txBody>
          <a:bodyPr/>
          <a:lstStyle/>
          <a:p>
            <a:pPr lvl="0" indent="0" marL="0">
              <a:spcBef>
                <a:spcPts val="3000"/>
              </a:spcBef>
              <a:buNone/>
            </a:pPr>
            <a:r>
              <a:rPr b="1"/>
              <a:t>When sample sizes are small, the t-distribution is more appropriate than the normal distribution.</a:t>
            </a:r>
          </a:p>
          <a:p>
            <a:pPr lvl="0"/>
            <a:r>
              <a:rPr/>
              <a:t>Similar to normal distribution but with heavier tails</a:t>
            </a:r>
          </a:p>
          <a:p>
            <a:pPr lvl="0"/>
            <a:r>
              <a:rPr/>
              <a:t>Shape depends on </a:t>
            </a:r>
            <a:r>
              <a:rPr b="1"/>
              <a:t>degrees of freedom</a:t>
            </a:r>
            <a:r>
              <a:rPr/>
              <a:t> (df = n-1)</a:t>
            </a:r>
          </a:p>
          <a:p>
            <a:pPr lvl="0"/>
            <a:r>
              <a:rPr/>
              <a:t>With large df (&gt;30), approaches the normal distribution</a:t>
            </a:r>
          </a:p>
          <a:p>
            <a:pPr lvl="0"/>
            <a:r>
              <a:rPr/>
              <a:t>Used for:</a:t>
            </a:r>
          </a:p>
          <a:p>
            <a:pPr lvl="1"/>
            <a:r>
              <a:rPr/>
              <a:t>Small sample sizes</a:t>
            </a:r>
          </a:p>
          <a:p>
            <a:pPr lvl="1"/>
            <a:r>
              <a:rPr/>
              <a:t>When population standard deviation is unknown</a:t>
            </a:r>
          </a:p>
          <a:p>
            <a:pPr lvl="1"/>
            <a:r>
              <a:rPr/>
              <a:t>Calculating confidence intervals</a:t>
            </a:r>
          </a:p>
          <a:p>
            <a:pPr lvl="1"/>
            <a:r>
              <a:rPr/>
              <a:t>Conducting t-tests</a:t>
            </a:r>
          </a:p>
        </p:txBody>
      </p:sp>
      <p:pic>
        <p:nvPicPr>
          <p:cNvPr descr="probability_inference_lecture_files/figure-pptx/l04-13-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Student’s t-distribution Formula</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spcBef>
                    <a:spcPts val="3000"/>
                  </a:spcBef>
                  <a:buNone/>
                </a:pPr>
                <a:r>
                  <a:rPr b="1"/>
                  <a:t>To calculate CI for sample from “unknown” population:</a:t>
                </a:r>
              </a:p>
              <a:p>
                <a:pPr lvl="0" indent="0" marL="0">
                  <a:spcBef>
                    <a:spcPts val="3000"/>
                  </a:spcBef>
                  <a:buNone/>
                </a:pPr>
                <a14:m>
                  <m:oMath xmlns:m="http://schemas.openxmlformats.org/officeDocument/2006/math">
                    <m:r>
                      <m:rPr>
                        <m:nor/>
                        <m:sty m:val="p"/>
                      </m:rPr>
                      <m:t>CI</m:t>
                    </m:r>
                    <m:r>
                      <m:rPr>
                        <m:sty m:val="p"/>
                      </m:rPr>
                      <m:t>=</m:t>
                    </m:r>
                    <m:acc>
                      <m:accPr>
                        <m:chr m:val="‾"/>
                      </m:accPr>
                      <m:e>
                        <m:r>
                          <m:t>y</m:t>
                        </m:r>
                      </m:e>
                    </m:acc>
                    <m:r>
                      <m:rPr>
                        <m:sty m:val="p"/>
                      </m:rPr>
                      <m:t>±</m:t>
                    </m:r>
                    <m:r>
                      <m:t>t</m:t>
                    </m:r>
                    <m:r>
                      <m:rPr>
                        <m:sty m:val="p"/>
                      </m:rPr>
                      <m:t>⋅</m:t>
                    </m:r>
                    <m:f>
                      <m:fPr>
                        <m:type m:val="bar"/>
                      </m:fPr>
                      <m:num>
                        <m:r>
                          <m:t>s</m:t>
                        </m:r>
                      </m:num>
                      <m:den>
                        <m:rad>
                          <m:radPr>
                            <m:degHide m:val="on"/>
                          </m:radPr>
                          <m:deg/>
                          <m:e>
                            <m:r>
                              <m:t>n</m:t>
                            </m:r>
                          </m:e>
                        </m:rad>
                      </m:den>
                    </m:f>
                  </m:oMath>
                </a14:m>
              </a:p>
              <a:p>
                <a:pPr lvl="0" indent="0" marL="0">
                  <a:buNone/>
                </a:pPr>
                <a:r>
                  <a:rPr/>
                  <a:t>Where:</a:t>
                </a:r>
              </a:p>
              <a:p>
                <a:pPr lvl="0"/>
                <a:r>
                  <a:rPr/>
                  <a:t>ȳ is sample mean</a:t>
                </a:r>
              </a:p>
              <a:p>
                <a:pPr lvl="0"/>
                <a:r>
                  <a:rPr/>
                  <a:t>𝑛 is sample size</a:t>
                </a:r>
              </a:p>
              <a:p>
                <a:pPr lvl="0"/>
                <a:r>
                  <a:rPr/>
                  <a:t>s is sample standard deviation</a:t>
                </a:r>
              </a:p>
              <a:p>
                <a:pPr lvl="0"/>
                <a:r>
                  <a:rPr/>
                  <a:t>t t-value corresponding the probability of the CI</a:t>
                </a:r>
              </a:p>
              <a:p>
                <a:pPr lvl="0"/>
                <a:r>
                  <a:rPr/>
                  <a:t>t in t-table for different degrees of freedom (n-1)</a:t>
                </a:r>
              </a:p>
            </p:txBody>
          </p:sp>
        </mc:Choice>
      </mc:AlternateContent>
      <p:pic>
        <p:nvPicPr>
          <p:cNvPr descr="images/clipboard-3203878802.png" id="0" name="Picture 1"/>
          <p:cNvPicPr>
            <a:picLocks noGrp="1" noChangeAspect="1"/>
          </p:cNvPicPr>
          <p:nvPr/>
        </p:nvPicPr>
        <p:blipFill>
          <a:blip r:embed="rId2"/>
          <a:stretch>
            <a:fillRect/>
          </a:stretch>
        </p:blipFill>
        <p:spPr bwMode="auto">
          <a:xfrm>
            <a:off x="6121400" y="1308100"/>
            <a:ext cx="2781300" cy="26670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Student’s t critical-value table with one-tail and two-tail probabilities across the columns and degrees of freedom down the rows, used to look up the t-value for a chosen confidence level and sample size.</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Student’s t-distribution Table</a:t>
            </a:r>
          </a:p>
        </p:txBody>
      </p:sp>
      <p:sp>
        <p:nvSpPr>
          <p:cNvPr id="3" name="Content Placeholder 2"/>
          <p:cNvSpPr>
            <a:spLocks noGrp="1"/>
          </p:cNvSpPr>
          <p:nvPr>
            <p:ph idx="1" sz="half"/>
          </p:nvPr>
        </p:nvSpPr>
        <p:spPr/>
        <p:txBody>
          <a:bodyPr/>
          <a:lstStyle/>
          <a:p>
            <a:pPr lvl="0" indent="0" marL="0">
              <a:spcBef>
                <a:spcPts val="3000"/>
              </a:spcBef>
              <a:buNone/>
            </a:pPr>
            <a:r>
              <a:rPr b="1"/>
              <a:t>Here is a t-table</a:t>
            </a:r>
          </a:p>
          <a:p>
            <a:pPr lvl="0"/>
            <a:r>
              <a:rPr/>
              <a:t>Values of t that correspond to probabilities</a:t>
            </a:r>
          </a:p>
          <a:p>
            <a:pPr lvl="0"/>
            <a:r>
              <a:rPr/>
              <a:t>Probabilities listed along top</a:t>
            </a:r>
          </a:p>
          <a:p>
            <a:pPr lvl="0"/>
            <a:r>
              <a:rPr/>
              <a:t>Sample dfs are listed in the left-most column</a:t>
            </a:r>
          </a:p>
          <a:p>
            <a:pPr lvl="0"/>
            <a:r>
              <a:rPr/>
              <a:t>Probabilities are given for one-tailed and two-tailed “questions”</a:t>
            </a:r>
          </a:p>
        </p:txBody>
      </p:sp>
      <p:pic>
        <p:nvPicPr>
          <p:cNvPr descr="images/clipboard-3203878802.png" id="0" name="Picture 1"/>
          <p:cNvPicPr>
            <a:picLocks noGrp="1" noChangeAspect="1"/>
          </p:cNvPicPr>
          <p:nvPr/>
        </p:nvPicPr>
        <p:blipFill>
          <a:blip r:embed="rId2"/>
          <a:stretch>
            <a:fillRect/>
          </a:stretch>
        </p:blipFill>
        <p:spPr bwMode="auto">
          <a:xfrm>
            <a:off x="6121400" y="1308100"/>
            <a:ext cx="2781300" cy="26670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The same Student’s t critical-value table repeated, with probabilities along the top and degrees of freedom down the left column, illustrating how to read off a critical t-value for a given df and confidence level.</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One-tailed Questions</a:t>
            </a:r>
          </a:p>
        </p:txBody>
      </p:sp>
      <p:sp>
        <p:nvSpPr>
          <p:cNvPr id="3" name="Text Placeholder 2"/>
          <p:cNvSpPr>
            <a:spLocks noGrp="1"/>
          </p:cNvSpPr>
          <p:nvPr>
            <p:ph idx="1" type="body"/>
          </p:nvPr>
        </p:nvSpPr>
        <p:spPr/>
        <p:txBody>
          <a:bodyPr/>
          <a:lstStyle/>
          <a:p>
            <a:pPr lvl="0" indent="0" marL="0">
              <a:spcBef>
                <a:spcPts val="3000"/>
              </a:spcBef>
              <a:buNone/>
            </a:pPr>
            <a:r>
              <a:rPr b="1"/>
              <a:t>One-tailed questions: area of distribution left or (right) of a certain value</a:t>
            </a:r>
          </a:p>
          <a:p>
            <a:pPr lvl="0"/>
            <a:r>
              <a:rPr/>
              <a:t>n=20 (df=19) - 90% of the observations found left</a:t>
            </a:r>
          </a:p>
          <a:p>
            <a:pPr lvl="0"/>
            <a:r>
              <a:rPr/>
              <a:t>t= 1.328 (10% are outside)</a:t>
            </a:r>
          </a:p>
        </p:txBody>
      </p:sp>
      <p:pic>
        <p:nvPicPr>
          <p:cNvPr descr="images/clipboard-1822465473.png" id="0" name="Picture 1"/>
          <p:cNvPicPr>
            <a:picLocks noGrp="1" noChangeAspect="1"/>
          </p:cNvPicPr>
          <p:nvPr/>
        </p:nvPicPr>
        <p:blipFill>
          <a:blip r:embed="rId2"/>
          <a:stretch>
            <a:fillRect/>
          </a:stretch>
        </p:blipFill>
        <p:spPr bwMode="auto">
          <a:xfrm>
            <a:off x="127000" y="1447800"/>
            <a:ext cx="4432300" cy="2451100"/>
          </a:xfrm>
          <a:prstGeom prst="rect">
            <a:avLst/>
          </a:prstGeom>
          <a:noFill/>
          <a:ln w="9525">
            <a:noFill/>
            <a:headEnd/>
            <a:tailEnd/>
          </a:ln>
        </p:spPr>
      </p:pic>
      <p:sp>
        <p:nvSpPr>
          <p:cNvPr id="1" name="TextBox 3"/>
          <p:cNvSpPr txBox="1"/>
          <p:nvPr>
            <p:ph idx="1"/>
          </p:nvPr>
        </p:nvSpPr>
        <p:spPr>
          <a:xfrm>
            <a:off x="127000" y="4064000"/>
            <a:ext cx="4432300" cy="508000"/>
          </a:xfrm>
          <a:prstGeom prst="rect">
            <a:avLst/>
          </a:prstGeom>
          <a:noFill/>
        </p:spPr>
        <p:txBody>
          <a:bodyPr/>
          <a:lstStyle/>
          <a:p>
            <a:pPr lvl="0" indent="0" marL="0" algn="ctr">
              <a:buNone/>
            </a:pPr>
            <a:r>
              <a:rPr/>
              <a:t>Bell-shaped t-distribution curve with the area to the left of t = 1.328 shaded, illustrating a one-tailed cutoff.</a:t>
            </a:r>
          </a:p>
        </p:txBody>
      </p:sp>
      <p:pic>
        <p:nvPicPr>
          <p:cNvPr descr="images/clipboard-641796945.png" id="0" name="Picture 1"/>
          <p:cNvPicPr>
            <a:picLocks noGrp="1" noChangeAspect="1"/>
          </p:cNvPicPr>
          <p:nvPr/>
        </p:nvPicPr>
        <p:blipFill>
          <a:blip r:embed="rId3"/>
          <a:stretch>
            <a:fillRect/>
          </a:stretch>
        </p:blipFill>
        <p:spPr bwMode="auto">
          <a:xfrm>
            <a:off x="5334000" y="1295400"/>
            <a:ext cx="2882900" cy="2768600"/>
          </a:xfrm>
          <a:prstGeom prst="rect">
            <a:avLst/>
          </a:prstGeom>
          <a:noFill/>
          <a:ln w="9525">
            <a:noFill/>
            <a:headEnd/>
            <a:tailEnd/>
          </a:ln>
        </p:spPr>
      </p:pic>
      <p:sp>
        <p:nvSpPr>
          <p:cNvPr id="1" name="TextBox 3"/>
          <p:cNvSpPr txBox="1"/>
          <p:nvPr>
            <p:ph idx="1"/>
          </p:nvPr>
        </p:nvSpPr>
        <p:spPr>
          <a:xfrm>
            <a:off x="4749800" y="4064000"/>
            <a:ext cx="4038600" cy="508000"/>
          </a:xfrm>
          <a:prstGeom prst="rect">
            <a:avLst/>
          </a:prstGeom>
          <a:noFill/>
        </p:spPr>
        <p:txBody>
          <a:bodyPr/>
          <a:lstStyle/>
          <a:p>
            <a:pPr lvl="0" indent="0" marL="0" algn="ctr">
              <a:buNone/>
            </a:pPr>
            <a:r>
              <a:rPr/>
              <a:t>Student’s t critical-value table with the one-tail 0.10 column and df = 19 row highlighted, intersecting at the critical value 1.328, the value used for a one-tailed test with n = 20.</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Two-tailed Questions</a:t>
            </a:r>
          </a:p>
        </p:txBody>
      </p:sp>
      <p:sp>
        <p:nvSpPr>
          <p:cNvPr id="3" name="Text Placeholder 2"/>
          <p:cNvSpPr>
            <a:spLocks noGrp="1"/>
          </p:cNvSpPr>
          <p:nvPr>
            <p:ph idx="1" type="body"/>
          </p:nvPr>
        </p:nvSpPr>
        <p:spPr/>
        <p:txBody>
          <a:bodyPr/>
          <a:lstStyle/>
          <a:p>
            <a:pPr lvl="0" indent="0" marL="0">
              <a:buNone/>
            </a:pPr>
            <a:r>
              <a:rPr/>
              <a:t>Two-tailed questions refer to area between certain values</a:t>
            </a:r>
          </a:p>
          <a:p>
            <a:pPr lvl="0"/>
            <a:r>
              <a:rPr/>
              <a:t>n= 20 (df=19), 90% of the observations are between</a:t>
            </a:r>
          </a:p>
          <a:p>
            <a:pPr lvl="0"/>
            <a:r>
              <a:rPr/>
              <a:t>t=-1.729 and t=1.729 (10% are outside)</a:t>
            </a:r>
          </a:p>
        </p:txBody>
      </p:sp>
      <p:pic>
        <p:nvPicPr>
          <p:cNvPr descr="images/clipboard-2234740159.png" id="0" name="Picture 1"/>
          <p:cNvPicPr>
            <a:picLocks noGrp="1" noChangeAspect="1"/>
          </p:cNvPicPr>
          <p:nvPr/>
        </p:nvPicPr>
        <p:blipFill>
          <a:blip r:embed="rId2"/>
          <a:stretch>
            <a:fillRect/>
          </a:stretch>
        </p:blipFill>
        <p:spPr bwMode="auto">
          <a:xfrm>
            <a:off x="127000" y="1397000"/>
            <a:ext cx="4432300" cy="2540000"/>
          </a:xfrm>
          <a:prstGeom prst="rect">
            <a:avLst/>
          </a:prstGeom>
          <a:noFill/>
          <a:ln w="9525">
            <a:noFill/>
            <a:headEnd/>
            <a:tailEnd/>
          </a:ln>
        </p:spPr>
      </p:pic>
      <p:sp>
        <p:nvSpPr>
          <p:cNvPr id="1" name="TextBox 3"/>
          <p:cNvSpPr txBox="1"/>
          <p:nvPr>
            <p:ph idx="1"/>
          </p:nvPr>
        </p:nvSpPr>
        <p:spPr>
          <a:xfrm>
            <a:off x="127000" y="4064000"/>
            <a:ext cx="4432300" cy="508000"/>
          </a:xfrm>
          <a:prstGeom prst="rect">
            <a:avLst/>
          </a:prstGeom>
          <a:noFill/>
        </p:spPr>
        <p:txBody>
          <a:bodyPr/>
          <a:lstStyle/>
          <a:p>
            <a:pPr lvl="0" indent="0" marL="0" algn="ctr">
              <a:buNone/>
            </a:pPr>
            <a:r>
              <a:rPr/>
              <a:t>Bell-shaped t-distribution curve with both tails shaded beyond t = -1.729 and t = 1.729, illustrating a two-tailed cutoff.</a:t>
            </a:r>
          </a:p>
        </p:txBody>
      </p:sp>
      <p:pic>
        <p:nvPicPr>
          <p:cNvPr descr="images/clipboard-1734806681.png" id="0" name="Picture 1"/>
          <p:cNvPicPr>
            <a:picLocks noGrp="1" noChangeAspect="1"/>
          </p:cNvPicPr>
          <p:nvPr/>
        </p:nvPicPr>
        <p:blipFill>
          <a:blip r:embed="rId3"/>
          <a:stretch>
            <a:fillRect/>
          </a:stretch>
        </p:blipFill>
        <p:spPr bwMode="auto">
          <a:xfrm>
            <a:off x="5334000" y="1295400"/>
            <a:ext cx="2882900" cy="2768600"/>
          </a:xfrm>
          <a:prstGeom prst="rect">
            <a:avLst/>
          </a:prstGeom>
          <a:noFill/>
          <a:ln w="9525">
            <a:noFill/>
            <a:headEnd/>
            <a:tailEnd/>
          </a:ln>
        </p:spPr>
      </p:pic>
      <p:sp>
        <p:nvSpPr>
          <p:cNvPr id="1" name="TextBox 3"/>
          <p:cNvSpPr txBox="1"/>
          <p:nvPr>
            <p:ph idx="1"/>
          </p:nvPr>
        </p:nvSpPr>
        <p:spPr>
          <a:xfrm>
            <a:off x="4749800" y="4064000"/>
            <a:ext cx="4038600" cy="508000"/>
          </a:xfrm>
          <a:prstGeom prst="rect">
            <a:avLst/>
          </a:prstGeom>
          <a:noFill/>
        </p:spPr>
        <p:txBody>
          <a:bodyPr/>
          <a:lstStyle/>
          <a:p>
            <a:pPr lvl="0" indent="0" marL="0" algn="ctr">
              <a:buNone/>
            </a:pPr>
            <a:r>
              <a:rPr/>
              <a:t>Student’s t critical-value table with the two-tail 0.10 column and df = 19 row highlighted, intersecting at the critical value 1.729, the value used for a two-tailed test with n = 20.</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t-distribution CI Example</a:t>
            </a:r>
          </a:p>
        </p:txBody>
      </p:sp>
      <mc:AlternateContent xmlns:mc="http://schemas.openxmlformats.org/markup-compatibility/2006">
        <mc:Choice xmlns:a14="http://schemas.microsoft.com/office/drawing/2010/main" Requires="a14">
          <p:sp>
            <p:nvSpPr>
              <p:cNvPr id="3" name="Content Placeholder 2"/>
              <p:cNvSpPr>
                <a:spLocks noGrp="1"/>
              </p:cNvSpPr>
              <p:nvPr>
                <p:ph idx="1" sz="half"/>
              </p:nvPr>
            </p:nvSpPr>
            <p:spPr/>
            <p:txBody>
              <a:bodyPr/>
              <a:lstStyle/>
              <a:p>
                <a:pPr lvl="0" indent="0" marL="0">
                  <a:buNone/>
                </a:pPr>
                <a:r>
                  <a:rPr/>
                  <a:t>Let’s calculate CIs again:</a:t>
                </a:r>
              </a:p>
              <a:p>
                <a:pPr lvl="0" indent="0" marL="0">
                  <a:buNone/>
                </a:pPr>
                <a:r>
                  <a:rPr/>
                  <a:t>Use two-sided test</a:t>
                </a:r>
              </a:p>
              <a:p>
                <a:pPr lvl="0" indent="0" marL="0">
                  <a:spcBef>
                    <a:spcPts val="3000"/>
                  </a:spcBef>
                  <a:buNone/>
                </a:pPr>
                <a14:m>
                  <m:oMath xmlns:m="http://schemas.openxmlformats.org/officeDocument/2006/math">
                    <m:r>
                      <m:rPr>
                        <m:nor/>
                        <m:sty m:val="p"/>
                      </m:rPr>
                      <m:t>CI</m:t>
                    </m:r>
                    <m:r>
                      <m:rPr>
                        <m:sty m:val="p"/>
                      </m:rPr>
                      <m:t>=</m:t>
                    </m:r>
                    <m:acc>
                      <m:accPr>
                        <m:chr m:val="‾"/>
                      </m:accPr>
                      <m:e>
                        <m:r>
                          <m:t>y</m:t>
                        </m:r>
                      </m:e>
                    </m:acc>
                    <m:r>
                      <m:rPr>
                        <m:sty m:val="p"/>
                      </m:rPr>
                      <m:t>±</m:t>
                    </m:r>
                    <m:r>
                      <m:t>t</m:t>
                    </m:r>
                    <m:r>
                      <m:rPr>
                        <m:sty m:val="p"/>
                      </m:rPr>
                      <m:t>⋅</m:t>
                    </m:r>
                    <m:f>
                      <m:fPr>
                        <m:type m:val="bar"/>
                      </m:fPr>
                      <m:num>
                        <m:r>
                          <m:t>s</m:t>
                        </m:r>
                      </m:num>
                      <m:den>
                        <m:rad>
                          <m:radPr>
                            <m:degHide m:val="on"/>
                          </m:radPr>
                          <m:deg/>
                          <m:e>
                            <m:r>
                              <m:t>n</m:t>
                            </m:r>
                          </m:e>
                        </m:rad>
                      </m:den>
                    </m:f>
                  </m:oMath>
                </a14:m>
              </a:p>
              <a:p>
                <a:pPr lvl="0"/>
                <a:r>
                  <a:rPr/>
                  <a:t>95% CI Sample A: = 272.8 ± 2.306 * (37.81/(9^0.5))</a:t>
                </a:r>
              </a:p>
              <a:p>
                <a:pPr lvl="0"/>
                <a:r>
                  <a:rPr/>
                  <a:t>mean = 272.8, N = 9, and s = 37.81 - t is ? (df = N - 1 = 8)</a:t>
                </a:r>
              </a:p>
              <a:p>
                <a:pPr lvl="0"/>
                <a:r>
                  <a:rPr/>
                  <a:t>CI = 29.06</a:t>
                </a:r>
              </a:p>
              <a:p>
                <a:pPr lvl="0"/>
                <a:r>
                  <a:rPr/>
                  <a:t>The 95% CI is between 243.7 and 301.9</a:t>
                </a:r>
              </a:p>
              <a:p>
                <a:pPr lvl="0"/>
                <a:r>
                  <a:rPr/>
                  <a:t>“The 95% CI for the population mean from sample A is 272.8 ± 29.06</a:t>
                </a:r>
              </a:p>
            </p:txBody>
          </p:sp>
        </mc:Choice>
      </mc:AlternateContent>
      <p:pic>
        <p:nvPicPr>
          <p:cNvPr descr="images/clipboard-3959630930.png" id="0" name="Picture 1"/>
          <p:cNvPicPr>
            <a:picLocks noGrp="1" noChangeAspect="1"/>
          </p:cNvPicPr>
          <p:nvPr/>
        </p:nvPicPr>
        <p:blipFill>
          <a:blip r:embed="rId2"/>
          <a:stretch>
            <a:fillRect/>
          </a:stretch>
        </p:blipFill>
        <p:spPr bwMode="auto">
          <a:xfrm>
            <a:off x="6121400" y="1308100"/>
            <a:ext cx="2781300" cy="26670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Student’s t critical-value table with the two-tail 0.05 column and df = 8 row highlighted, intersecting at the critical value 2.306, the value used to compute the 95% confidence interval in this worked example.</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4: Using the t-distribution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indent="0" marL="1270000">
                  <a:buNone/>
                </a:pPr>
                <a:r>
                  <a:rPr sz="2000" b="1"/>
                  <a:t>Practice Exercise 4: Using the t-distribution</a:t>
                </a:r>
              </a:p>
              <a:p>
                <a:pPr lvl="0" indent="0" marL="1270000">
                  <a:buNone/>
                </a:pPr>
                <a:r>
                  <a:rPr sz="2000"/>
                  <a:t>Let’s compare confidence intervals using the normal approximation (z) versus the t-distribution for our fish data — a random sample of 10 fish from I3.</a:t>
                </a:r>
              </a:p>
              <a:p>
                <a:pPr lvl="0" indent="0" marL="1270000">
                  <a:buNone/>
                </a:pPr>
                <a:r>
                  <a:rPr sz="2000"/>
                  <a:t>Look at how much wider the t interval is: with n = 10 the critical value is </a:t>
                </a:r>
                <a:r>
                  <a:rPr sz="2000" b="1"/>
                  <a:t>t = 2.262</a:t>
                </a:r>
                <a:r>
                  <a:rPr sz="2000"/>
                  <a:t> rather than </a:t>
                </a:r>
                <a:r>
                  <a:rPr sz="2000" b="1"/>
                  <a:t>z = 1.96</a:t>
                </a:r>
                <a:r>
                  <a:rPr sz="2000"/>
                  <a:t>, about </a:t>
                </a:r>
                <a:r>
                  <a:rPr sz="2000" b="1"/>
                  <a:t>15% wider</a:t>
                </a:r>
                <a:r>
                  <a:rPr sz="2000"/>
                  <a:t>. That extra width is the price of having estimated σ from only 10 fish.</a:t>
                </a:r>
              </a:p>
              <a:p>
                <a:pPr lvl="0" indent="0" marL="1270000">
                  <a:buNone/>
                </a:pPr>
                <a:r>
                  <a:rPr sz="2000"/>
                  <a:t>## </a:t>
                </a:r>
                <a14:m>
                  <m:oMath xmlns:m="http://schemas.openxmlformats.org/officeDocument/2006/math">
                    <m:r>
                      <m:rPr>
                        <m:nor/>
                        <m:sty m:val="p"/>
                      </m:rPr>
                      <m:t>CI</m:t>
                    </m:r>
                    <m:r>
                      <m:rPr>
                        <m:sty m:val="p"/>
                      </m:rPr>
                      <m:t>=</m:t>
                    </m:r>
                    <m:acc>
                      <m:accPr>
                        <m:chr m:val="‾"/>
                      </m:accPr>
                      <m:e>
                        <m:r>
                          <m:t>y</m:t>
                        </m:r>
                      </m:e>
                    </m:acc>
                    <m:r>
                      <m:rPr>
                        <m:sty m:val="p"/>
                      </m:rPr>
                      <m:t>±</m:t>
                    </m:r>
                    <m:r>
                      <m:t>t</m:t>
                    </m:r>
                    <m:r>
                      <m:rPr>
                        <m:sty m:val="p"/>
                      </m:rPr>
                      <m:t>⋅</m:t>
                    </m:r>
                    <m:f>
                      <m:fPr>
                        <m:type m:val="bar"/>
                      </m:fPr>
                      <m:num>
                        <m:r>
                          <m:t>s</m:t>
                        </m:r>
                      </m:num>
                      <m:den>
                        <m:rad>
                          <m:radPr>
                            <m:degHide m:val="on"/>
                          </m:radPr>
                          <m:deg/>
                          <m:e>
                            <m:r>
                              <m:t>n</m:t>
                            </m:r>
                          </m:e>
                        </m:rad>
                      </m:den>
                    </m:f>
                  </m:oMath>
                </a14:m>
              </a:p>
              <a:p>
                <a:pPr lvl="0" indent="0">
                  <a:buNone/>
                </a:pPr>
                <a:r>
                  <a:rPr>
                    <a:solidFill>
                      <a:srgbClr val="5E5E5E"/>
                    </a:solidFill>
                    <a:latin typeface="Courier"/>
                  </a:rPr>
                  <a:t># Display results</a:t>
                </a:r>
                <a:br/>
                <a:r>
                  <a:rPr>
                    <a:solidFill>
                      <a:srgbClr val="4758AB"/>
                    </a:solidFill>
                    <a:latin typeface="Courier"/>
                  </a:rPr>
                  <a:t>cat</a:t>
                </a:r>
                <a:r>
                  <a:rPr>
                    <a:solidFill>
                      <a:srgbClr val="003B4F"/>
                    </a:solidFill>
                    <a:latin typeface="Courier"/>
                  </a:rPr>
                  <a:t>(</a:t>
                </a:r>
                <a:r>
                  <a:rPr>
                    <a:solidFill>
                      <a:srgbClr val="20794D"/>
                    </a:solidFill>
                    <a:latin typeface="Courier"/>
                  </a:rPr>
                  <a:t>"Mean:"</a:t>
                </a:r>
                <a:r>
                  <a:rPr>
                    <a:solidFill>
                      <a:srgbClr val="003B4F"/>
                    </a:solidFill>
                    <a:latin typeface="Courier"/>
                  </a:rPr>
                  <a:t>, </a:t>
                </a:r>
                <a:r>
                  <a:rPr>
                    <a:solidFill>
                      <a:srgbClr val="4758AB"/>
                    </a:solidFill>
                    <a:latin typeface="Courier"/>
                  </a:rPr>
                  <a:t>round</a:t>
                </a:r>
                <a:r>
                  <a:rPr>
                    <a:solidFill>
                      <a:srgbClr val="003B4F"/>
                    </a:solidFill>
                    <a:latin typeface="Courier"/>
                  </a:rPr>
                  <a:t>(sample_mean,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20794D"/>
                    </a:solidFill>
                    <a:latin typeface="Courier"/>
                  </a:rPr>
                  <a:t>"Standard deviation:"</a:t>
                </a:r>
                <a:r>
                  <a:rPr>
                    <a:solidFill>
                      <a:srgbClr val="003B4F"/>
                    </a:solidFill>
                    <a:latin typeface="Courier"/>
                  </a:rPr>
                  <a:t>, </a:t>
                </a:r>
                <a:r>
                  <a:rPr>
                    <a:solidFill>
                      <a:srgbClr val="4758AB"/>
                    </a:solidFill>
                    <a:latin typeface="Courier"/>
                  </a:rPr>
                  <a:t>round</a:t>
                </a:r>
                <a:r>
                  <a:rPr>
                    <a:solidFill>
                      <a:srgbClr val="003B4F"/>
                    </a:solidFill>
                    <a:latin typeface="Courier"/>
                  </a:rPr>
                  <a:t>(sample_sd, </a:t>
                </a:r>
                <a:r>
                  <a:rPr>
                    <a:solidFill>
                      <a:srgbClr val="AD0000"/>
                    </a:solidFill>
                    <a:latin typeface="Courier"/>
                  </a:rPr>
                  <a:t>2</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20794D"/>
                    </a:solidFill>
                    <a:latin typeface="Courier"/>
                  </a:rPr>
                  <a:t>"Standard error:"</a:t>
                </a:r>
                <a:r>
                  <a:rPr>
                    <a:solidFill>
                      <a:srgbClr val="003B4F"/>
                    </a:solidFill>
                    <a:latin typeface="Courier"/>
                  </a:rPr>
                  <a:t>, </a:t>
                </a:r>
                <a:r>
                  <a:rPr>
                    <a:solidFill>
                      <a:srgbClr val="4758AB"/>
                    </a:solidFill>
                    <a:latin typeface="Courier"/>
                  </a:rPr>
                  <a:t>round</a:t>
                </a:r>
                <a:r>
                  <a:rPr>
                    <a:solidFill>
                      <a:srgbClr val="003B4F"/>
                    </a:solidFill>
                    <a:latin typeface="Courier"/>
                  </a:rPr>
                  <a:t>(sample_se, </a:t>
                </a:r>
                <a:r>
                  <a:rPr>
                    <a:solidFill>
                      <a:srgbClr val="AD0000"/>
                    </a:solidFill>
                    <a:latin typeface="Courier"/>
                  </a:rPr>
                  <a:t>2</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20794D"/>
                    </a:solidFill>
                    <a:latin typeface="Courier"/>
                  </a:rPr>
                  <a:t>"95% CI using z:"</a:t>
                </a:r>
                <a:r>
                  <a:rPr>
                    <a:solidFill>
                      <a:srgbClr val="003B4F"/>
                    </a:solidFill>
                    <a:latin typeface="Courier"/>
                  </a:rPr>
                  <a:t>, </a:t>
                </a:r>
                <a:r>
                  <a:rPr>
                    <a:solidFill>
                      <a:srgbClr val="4758AB"/>
                    </a:solidFill>
                    <a:latin typeface="Courier"/>
                  </a:rPr>
                  <a:t>round</a:t>
                </a:r>
                <a:r>
                  <a:rPr>
                    <a:solidFill>
                      <a:srgbClr val="003B4F"/>
                    </a:solidFill>
                    <a:latin typeface="Courier"/>
                  </a:rPr>
                  <a:t>(z_ci_lower, </a:t>
                </a:r>
                <a:r>
                  <a:rPr>
                    <a:solidFill>
                      <a:srgbClr val="AD0000"/>
                    </a:solidFill>
                    <a:latin typeface="Courier"/>
                  </a:rPr>
                  <a:t>1</a:t>
                </a:r>
                <a:r>
                  <a:rPr>
                    <a:solidFill>
                      <a:srgbClr val="003B4F"/>
                    </a:solidFill>
                    <a:latin typeface="Courier"/>
                  </a:rPr>
                  <a:t>), </a:t>
                </a:r>
                <a:r>
                  <a:rPr>
                    <a:solidFill>
                      <a:srgbClr val="20794D"/>
                    </a:solidFill>
                    <a:latin typeface="Courier"/>
                  </a:rPr>
                  <a:t>"to"</a:t>
                </a:r>
                <a:r>
                  <a:rPr>
                    <a:solidFill>
                      <a:srgbClr val="003B4F"/>
                    </a:solidFill>
                    <a:latin typeface="Courier"/>
                  </a:rPr>
                  <a:t>, </a:t>
                </a:r>
                <a:r>
                  <a:rPr>
                    <a:solidFill>
                      <a:srgbClr val="4758AB"/>
                    </a:solidFill>
                    <a:latin typeface="Courier"/>
                  </a:rPr>
                  <a:t>round</a:t>
                </a:r>
                <a:r>
                  <a:rPr>
                    <a:solidFill>
                      <a:srgbClr val="003B4F"/>
                    </a:solidFill>
                    <a:latin typeface="Courier"/>
                  </a:rPr>
                  <a:t>(z_ci_upper,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20794D"/>
                    </a:solidFill>
                    <a:latin typeface="Courier"/>
                  </a:rPr>
                  <a:t>"95% CI using t:"</a:t>
                </a:r>
                <a:r>
                  <a:rPr>
                    <a:solidFill>
                      <a:srgbClr val="003B4F"/>
                    </a:solidFill>
                    <a:latin typeface="Courier"/>
                  </a:rPr>
                  <a:t>, </a:t>
                </a:r>
                <a:r>
                  <a:rPr>
                    <a:solidFill>
                      <a:srgbClr val="4758AB"/>
                    </a:solidFill>
                    <a:latin typeface="Courier"/>
                  </a:rPr>
                  <a:t>round</a:t>
                </a:r>
                <a:r>
                  <a:rPr>
                    <a:solidFill>
                      <a:srgbClr val="003B4F"/>
                    </a:solidFill>
                    <a:latin typeface="Courier"/>
                  </a:rPr>
                  <a:t>(t_ci_lower, </a:t>
                </a:r>
                <a:r>
                  <a:rPr>
                    <a:solidFill>
                      <a:srgbClr val="AD0000"/>
                    </a:solidFill>
                    <a:latin typeface="Courier"/>
                  </a:rPr>
                  <a:t>1</a:t>
                </a:r>
                <a:r>
                  <a:rPr>
                    <a:solidFill>
                      <a:srgbClr val="003B4F"/>
                    </a:solidFill>
                    <a:latin typeface="Courier"/>
                  </a:rPr>
                  <a:t>), </a:t>
                </a:r>
                <a:r>
                  <a:rPr>
                    <a:solidFill>
                      <a:srgbClr val="20794D"/>
                    </a:solidFill>
                    <a:latin typeface="Courier"/>
                  </a:rPr>
                  <a:t>"to"</a:t>
                </a:r>
                <a:r>
                  <a:rPr>
                    <a:solidFill>
                      <a:srgbClr val="003B4F"/>
                    </a:solidFill>
                    <a:latin typeface="Courier"/>
                  </a:rPr>
                  <a:t>, </a:t>
                </a:r>
                <a:r>
                  <a:rPr>
                    <a:solidFill>
                      <a:srgbClr val="4758AB"/>
                    </a:solidFill>
                    <a:latin typeface="Courier"/>
                  </a:rPr>
                  <a:t>round</a:t>
                </a:r>
                <a:r>
                  <a:rPr>
                    <a:solidFill>
                      <a:srgbClr val="003B4F"/>
                    </a:solidFill>
                    <a:latin typeface="Courier"/>
                  </a:rPr>
                  <a:t>(t_ci_upper,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br/>
                <a:r>
                  <a:rPr>
                    <a:solidFill>
                      <a:srgbClr val="003B4F"/>
                    </a:solidFill>
                    <a:latin typeface="Courier"/>
                  </a:rPr>
                  <a:t>    </a:t>
                </a:r>
                <a:r>
                  <a:rPr>
                    <a:solidFill>
                      <a:srgbClr val="20794D"/>
                    </a:solidFill>
                    <a:latin typeface="Courier"/>
                  </a:rPr>
                  <a:t>"t critical value:"</a:t>
                </a:r>
                <a:r>
                  <a:rPr>
                    <a:solidFill>
                      <a:srgbClr val="003B4F"/>
                    </a:solidFill>
                    <a:latin typeface="Courier"/>
                  </a:rPr>
                  <a:t>, </a:t>
                </a:r>
                <a:r>
                  <a:rPr>
                    <a:solidFill>
                      <a:srgbClr val="4758AB"/>
                    </a:solidFill>
                    <a:latin typeface="Courier"/>
                  </a:rPr>
                  <a:t>round</a:t>
                </a:r>
                <a:r>
                  <a:rPr>
                    <a:solidFill>
                      <a:srgbClr val="003B4F"/>
                    </a:solidFill>
                    <a:latin typeface="Courier"/>
                  </a:rPr>
                  <a:t>(t_crit, </a:t>
                </a:r>
                <a:r>
                  <a:rPr>
                    <a:solidFill>
                      <a:srgbClr val="AD0000"/>
                    </a:solidFill>
                    <a:latin typeface="Courier"/>
                  </a:rPr>
                  <a:t>3</a:t>
                </a:r>
                <a:r>
                  <a:rPr>
                    <a:solidFill>
                      <a:srgbClr val="003B4F"/>
                    </a:solidFill>
                    <a:latin typeface="Courier"/>
                  </a:rPr>
                  <a:t>), </a:t>
                </a:r>
                <a:r>
                  <a:rPr>
                    <a:solidFill>
                      <a:srgbClr val="20794D"/>
                    </a:solidFill>
                    <a:latin typeface="Courier"/>
                  </a:rPr>
                  <a:t>"vs z critical value: 1.96</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sz="2000">
                    <a:latin typeface="Courier"/>
                  </a:rPr>
                  <a:t>Mean: 258.9 mm
 Standard deviation: 34.73 mm
 Standard error: 10.98 mm
 95% CI using z: 237.4 to 280.4 mm
 95% CI using t: 234.1 to 283.7 mm
 t critical value: 2.262 vs z critical value: 1.96</a:t>
                </a:r>
              </a:p>
            </p:txBody>
          </p:sp>
        </mc:Choice>
      </mc:AlternateContent>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Intro to Hypothesis Testing (One-Tailed) — The Numbers</a:t>
            </a:r>
          </a:p>
        </p:txBody>
      </p:sp>
      <p:sp>
        <p:nvSpPr>
          <p:cNvPr id="3" name="Content Placeholder 2"/>
          <p:cNvSpPr>
            <a:spLocks noGrp="1"/>
          </p:cNvSpPr>
          <p:nvPr>
            <p:ph idx="1" sz="half"/>
          </p:nvPr>
        </p:nvSpPr>
        <p:spPr/>
        <p:txBody>
          <a:bodyPr/>
          <a:lstStyle/>
          <a:p>
            <a:pPr lvl="0" indent="0" marL="0">
              <a:buNone/>
            </a:pPr>
            <a:r>
              <a:rPr/>
              <a:t>Hypothesis testing is a systematic way to evaluate research questions using data.</a:t>
            </a:r>
          </a:p>
          <a:p>
            <a:pPr lvl="0" indent="0" marL="0">
              <a:buNone/>
            </a:pPr>
            <a:r>
              <a:rPr b="1"/>
              <a:t>Key components:</a:t>
            </a:r>
          </a:p>
          <a:p>
            <a:pPr lvl="0" indent="-342900" marL="342900">
              <a:buAutoNum type="arabicPeriod"/>
            </a:pPr>
            <a:r>
              <a:rPr b="1"/>
              <a:t>Null hypothesis (H₀)</a:t>
            </a:r>
            <a:r>
              <a:rPr/>
              <a:t>: Typically assumes “no effect” or “no difference”</a:t>
            </a:r>
          </a:p>
          <a:p>
            <a:pPr lvl="0" indent="-342900" marL="342900">
              <a:buAutoNum type="arabicPeriod"/>
            </a:pPr>
            <a:r>
              <a:rPr b="1"/>
              <a:t>Alternative hypothesis (Hₐ)</a:t>
            </a:r>
            <a:r>
              <a:rPr/>
              <a:t>: The claim we’re trying to support</a:t>
            </a:r>
          </a:p>
          <a:p>
            <a:pPr lvl="0" indent="-342900" marL="342900">
              <a:buAutoNum type="arabicPeriod"/>
            </a:pPr>
            <a:r>
              <a:rPr b="1"/>
              <a:t>Statistical test</a:t>
            </a:r>
            <a:r>
              <a:rPr/>
              <a:t>: Method for evaluating evidence against H₀</a:t>
            </a:r>
          </a:p>
          <a:p>
            <a:pPr lvl="0" indent="-342900" marL="342900">
              <a:buAutoNum type="arabicPeriod"/>
            </a:pPr>
            <a:r>
              <a:rPr b="1"/>
              <a:t>P-value</a:t>
            </a:r>
            <a:r>
              <a:rPr/>
              <a:t>: Probability of observing our results (or more extreme) if H₀ is true</a:t>
            </a:r>
          </a:p>
          <a:p>
            <a:pPr lvl="0" indent="-342900" marL="342900">
              <a:buAutoNum type="arabicPeriod"/>
            </a:pPr>
            <a:r>
              <a:rPr b="1"/>
              <a:t>Significance level (α)</a:t>
            </a:r>
            <a:r>
              <a:rPr/>
              <a:t>: Threshold for rejecting H₀, typically 0.05</a:t>
            </a:r>
          </a:p>
          <a:p>
            <a:pPr lvl="0" indent="0" marL="0">
              <a:buNone/>
            </a:pPr>
            <a:r>
              <a:rPr b="1"/>
              <a:t>Decision rule</a:t>
            </a:r>
            <a:r>
              <a:rPr/>
              <a:t>: Reject H₀ if p-value &lt; α</a:t>
            </a:r>
            <a:br/>
            <a:br/>
            <a:r>
              <a:rPr/>
              <a:t>lets test if our sample mean of 320 is larger than 285 or not? Essentially we are looking at the confidence intervals!!! But we are only interested if it is larger</a:t>
            </a:r>
          </a:p>
          <a:p>
            <a:pPr lvl="0" indent="0" marL="1270000">
              <a:buNone/>
            </a:pPr>
            <a:r>
              <a:rPr sz="2000" b="1"/>
              <a:t>Note</a:t>
            </a:r>
          </a:p>
          <a:p>
            <a:pPr lvl="0" indent="0" marL="1270000">
              <a:buNone/>
            </a:pPr>
            <a:r>
              <a:rPr sz="2000" b="1"/>
              <a:t>📖 Reference</a:t>
            </a:r>
          </a:p>
          <a:p>
            <a:pPr lvl="0" indent="0" marL="1270000">
              <a:buNone/>
            </a:pPr>
            <a:r>
              <a:rPr sz="2000"/>
              <a:t>Gotelli &amp; Ellison, Ch. 4 — Framing and Testing Hypotheses.</a:t>
            </a:r>
          </a:p>
        </p:txBody>
      </p:sp>
      <p:sp>
        <p:nvSpPr>
          <p:cNvPr id="4" name="Content Placeholder 3"/>
          <p:cNvSpPr>
            <a:spLocks noGrp="1"/>
          </p:cNvSpPr>
          <p:nvPr>
            <p:ph idx="2" sz="half"/>
          </p:nvPr>
        </p:nvSpPr>
        <p:spPr/>
        <p:txBody>
          <a:bodyPr/>
          <a:lstStyle/>
          <a:p>
            <a:pPr lvl="0" indent="0">
              <a:buNone/>
            </a:pPr>
            <a:r>
              <a:rPr>
                <a:latin typeface="Courier"/>
              </a:rPr>
              <a:t>Summary of One-Tailed Hypothesis Test:</a:t>
            </a:r>
          </a:p>
          <a:p>
            <a:pPr lvl="0" indent="0">
              <a:buNone/>
            </a:pPr>
            <a:r>
              <a:rPr>
                <a:latin typeface="Courier"/>
              </a:rPr>
              <a:t>Sample mean: 320 </a:t>
            </a:r>
          </a:p>
          <a:p>
            <a:pPr lvl="0" indent="0">
              <a:buNone/>
            </a:pPr>
            <a:r>
              <a:rPr>
                <a:latin typeface="Courier"/>
              </a:rPr>
              <a:t>Hypothesized mean: 285 </a:t>
            </a:r>
          </a:p>
          <a:p>
            <a:pPr lvl="0" indent="0">
              <a:buNone/>
            </a:pPr>
            <a:r>
              <a:rPr>
                <a:latin typeface="Courier"/>
              </a:rPr>
              <a:t>Sample size: 12 </a:t>
            </a:r>
          </a:p>
          <a:p>
            <a:pPr lvl="0" indent="0">
              <a:buNone/>
            </a:pPr>
            <a:r>
              <a:rPr>
                <a:latin typeface="Courier"/>
              </a:rPr>
              <a:t>Standard deviation: 42.15 </a:t>
            </a:r>
          </a:p>
          <a:p>
            <a:pPr lvl="0" indent="0">
              <a:buNone/>
            </a:pPr>
            <a:r>
              <a:rPr>
                <a:latin typeface="Courier"/>
              </a:rPr>
              <a:t>Standard error: 12.168 </a:t>
            </a:r>
          </a:p>
          <a:p>
            <a:pPr lvl="0" indent="0">
              <a:buNone/>
            </a:pPr>
            <a:r>
              <a:rPr>
                <a:latin typeface="Courier"/>
              </a:rPr>
              <a:t>t-statistic: 2.876 </a:t>
            </a:r>
          </a:p>
          <a:p>
            <a:pPr lvl="0" indent="0">
              <a:buNone/>
            </a:pPr>
            <a:r>
              <a:rPr>
                <a:latin typeface="Courier"/>
              </a:rPr>
              <a:t>Critical t-value (one-tailed): 1.796 </a:t>
            </a:r>
          </a:p>
          <a:p>
            <a:pPr lvl="0" indent="0">
              <a:buNone/>
            </a:pPr>
            <a:r>
              <a:rPr>
                <a:latin typeface="Courier"/>
              </a:rPr>
              <a:t>Critical value: 306.85 </a:t>
            </a:r>
          </a:p>
          <a:p>
            <a:pPr lvl="0" indent="0">
              <a:buNone/>
            </a:pPr>
            <a:r>
              <a:rPr>
                <a:latin typeface="Courier"/>
              </a:rPr>
              <a:t>Decision: Reject Ho (sample mean falls in upper rejection region)</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Intro to Hypothesis Testing (One-Tailed) — The Picture</a:t>
            </a:r>
          </a:p>
        </p:txBody>
      </p:sp>
      <p:sp>
        <p:nvSpPr>
          <p:cNvPr id="3" name="Content Placeholder 2"/>
          <p:cNvSpPr>
            <a:spLocks noGrp="1"/>
          </p:cNvSpPr>
          <p:nvPr>
            <p:ph idx="1" sz="half"/>
          </p:nvPr>
        </p:nvSpPr>
        <p:spPr/>
        <p:txBody>
          <a:bodyPr/>
          <a:lstStyle/>
          <a:p>
            <a:pPr lvl="0" indent="0" marL="0">
              <a:buNone/>
            </a:pPr>
            <a:r>
              <a:rPr/>
              <a:t>Hypothesis testing is a systematic way to evaluate research questions using data.</a:t>
            </a:r>
          </a:p>
          <a:p>
            <a:pPr lvl="0" indent="0" marL="0">
              <a:buNone/>
            </a:pPr>
            <a:r>
              <a:rPr b="1"/>
              <a:t>Key components:</a:t>
            </a:r>
          </a:p>
          <a:p>
            <a:pPr lvl="0" indent="-342900" marL="342900">
              <a:buAutoNum type="arabicPeriod"/>
            </a:pPr>
            <a:r>
              <a:rPr b="1"/>
              <a:t>Null hypothesis (H₀)</a:t>
            </a:r>
            <a:r>
              <a:rPr/>
              <a:t>: Typically assumes “no effect” or “no difference”</a:t>
            </a:r>
          </a:p>
          <a:p>
            <a:pPr lvl="0" indent="-342900" marL="342900">
              <a:buAutoNum type="arabicPeriod"/>
            </a:pPr>
            <a:r>
              <a:rPr b="1"/>
              <a:t>Alternative hypothesis (Hₐ)</a:t>
            </a:r>
            <a:r>
              <a:rPr/>
              <a:t>: The claim we’re trying to support</a:t>
            </a:r>
          </a:p>
          <a:p>
            <a:pPr lvl="0" indent="-342900" marL="342900">
              <a:buAutoNum type="arabicPeriod"/>
            </a:pPr>
            <a:r>
              <a:rPr b="1"/>
              <a:t>Statistical test</a:t>
            </a:r>
            <a:r>
              <a:rPr/>
              <a:t>: Method for evaluating evidence against H₀</a:t>
            </a:r>
          </a:p>
          <a:p>
            <a:pPr lvl="0" indent="-342900" marL="342900">
              <a:buAutoNum type="arabicPeriod"/>
            </a:pPr>
            <a:r>
              <a:rPr b="1"/>
              <a:t>P-value</a:t>
            </a:r>
            <a:r>
              <a:rPr/>
              <a:t>: Probability of observing our results (or more extreme) if H₀ is true</a:t>
            </a:r>
          </a:p>
          <a:p>
            <a:pPr lvl="0" indent="-342900" marL="342900">
              <a:buAutoNum type="arabicPeriod"/>
            </a:pPr>
            <a:r>
              <a:rPr b="1"/>
              <a:t>Significance level (α)</a:t>
            </a:r>
            <a:r>
              <a:rPr/>
              <a:t>: Threshold for rejecting H₀, typically 0.05</a:t>
            </a:r>
          </a:p>
          <a:p>
            <a:pPr lvl="0" indent="0" marL="0">
              <a:buNone/>
            </a:pPr>
            <a:r>
              <a:rPr b="1"/>
              <a:t>Decision rule</a:t>
            </a:r>
            <a:r>
              <a:rPr/>
              <a:t>: Reject H₀ if p-value &lt; α</a:t>
            </a:r>
            <a:br/>
            <a:br/>
            <a:r>
              <a:rPr/>
              <a:t>lets test if our sample mean of 320 is larger than 285 or not? Essentially we are looking at the confidence intervals!!! But we are only interested if it is larger</a:t>
            </a:r>
          </a:p>
        </p:txBody>
      </p:sp>
      <p:pic>
        <p:nvPicPr>
          <p:cNvPr descr="probability_inference_lecture_files/figure-pptx/l04-17-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1: Exploring the Grayling Dataset</a:t>
            </a:r>
          </a:p>
        </p:txBody>
      </p:sp>
      <p:sp>
        <p:nvSpPr>
          <p:cNvPr id="3" name="Content Placeholder 2"/>
          <p:cNvSpPr>
            <a:spLocks noGrp="1"/>
          </p:cNvSpPr>
          <p:nvPr>
            <p:ph idx="1"/>
          </p:nvPr>
        </p:nvSpPr>
        <p:spPr/>
        <p:txBody>
          <a:bodyPr/>
          <a:lstStyle/>
          <a:p>
            <a:pPr lvl="0" indent="0" marL="1270000">
              <a:buNone/>
            </a:pPr>
            <a:r>
              <a:rPr sz="2000" b="1"/>
              <a:t>Practice Exercise 1: Exploring the Grayling Dataset</a:t>
            </a:r>
          </a:p>
          <a:p>
            <a:pPr lvl="0" indent="0" marL="1270000">
              <a:buNone/>
            </a:pPr>
            <a:r>
              <a:rPr sz="2000"/>
              <a:t>Let’s explore the Arctic grayling data from lakes I3 and I8. Use the </a:t>
            </a:r>
            <a:r>
              <a:rPr sz="2000">
                <a:latin typeface="Courier"/>
              </a:rPr>
              <a:t>grayling_df</a:t>
            </a:r>
            <a:r>
              <a:rPr sz="2000"/>
              <a:t> data frame to create basic summary statistics.</a:t>
            </a:r>
          </a:p>
          <a:p>
            <a:pPr lvl="0" indent="0">
              <a:buNone/>
            </a:pPr>
            <a:r>
              <a:rPr>
                <a:solidFill>
                  <a:srgbClr val="5E5E5E"/>
                </a:solidFill>
                <a:latin typeface="Courier"/>
              </a:rPr>
              <a:t># Write your code here to explore the basic structure of the data</a:t>
            </a:r>
            <a:br/>
            <a:r>
              <a:rPr>
                <a:solidFill>
                  <a:srgbClr val="5E5E5E"/>
                </a:solidFill>
                <a:latin typeface="Courier"/>
              </a:rPr>
              <a:t># also note plotting a box plot is really useful</a:t>
            </a:r>
            <a:br/>
            <a:br/>
            <a:br/>
            <a:r>
              <a:rPr>
                <a:solidFill>
                  <a:srgbClr val="5E5E5E"/>
                </a:solidFill>
                <a:latin typeface="Courier"/>
              </a:rPr>
              <a:t># Calculate summary statistics</a:t>
            </a:r>
            <a:br/>
            <a:r>
              <a:rPr>
                <a:solidFill>
                  <a:srgbClr val="003B4F"/>
                </a:solidFill>
                <a:latin typeface="Courier"/>
              </a:rPr>
              <a:t>grayling_summary &lt;- grayling_df </a:t>
            </a:r>
            <a:r>
              <a:rPr>
                <a:solidFill>
                  <a:srgbClr val="5E5E5E"/>
                </a:solidFill>
                <a:latin typeface="Courier"/>
              </a:rPr>
              <a:t>%&gt;%</a:t>
            </a:r>
            <a:r>
              <a:rPr>
                <a:solidFill>
                  <a:srgbClr val="003B4F"/>
                </a:solidFill>
                <a:latin typeface="Courier"/>
              </a:rPr>
              <a:t> </a:t>
            </a:r>
            <a:br/>
            <a:r>
              <a:rPr>
                <a:solidFill>
                  <a:srgbClr val="003B4F"/>
                </a:solidFill>
                <a:latin typeface="Courier"/>
              </a:rPr>
              <a:t>  </a:t>
            </a:r>
            <a:r>
              <a:rPr>
                <a:solidFill>
                  <a:srgbClr val="4758AB"/>
                </a:solidFill>
                <a:latin typeface="Courier"/>
              </a:rPr>
              <a:t>group_by</a:t>
            </a:r>
            <a:r>
              <a:rPr>
                <a:solidFill>
                  <a:srgbClr val="003B4F"/>
                </a:solidFill>
                <a:latin typeface="Courier"/>
              </a:rPr>
              <a:t>(lake) </a:t>
            </a:r>
            <a:r>
              <a:rPr>
                <a:solidFill>
                  <a:srgbClr val="5E5E5E"/>
                </a:solidFill>
                <a:latin typeface="Courier"/>
              </a:rPr>
              <a:t>%&gt;%</a:t>
            </a:r>
            <a:br/>
            <a:r>
              <a:rPr>
                <a:solidFill>
                  <a:srgbClr val="003B4F"/>
                </a:solidFill>
                <a:latin typeface="Courier"/>
              </a:rPr>
              <a:t>  </a:t>
            </a:r>
            <a:r>
              <a:rPr>
                <a:solidFill>
                  <a:srgbClr val="4758AB"/>
                </a:solidFill>
                <a:latin typeface="Courier"/>
              </a:rPr>
              <a:t>summarize</a:t>
            </a:r>
            <a:r>
              <a:rPr>
                <a:solidFill>
                  <a:srgbClr val="003B4F"/>
                </a:solidFill>
                <a:latin typeface="Courier"/>
              </a:rPr>
              <a:t>(</a:t>
            </a:r>
            <a:br/>
            <a:r>
              <a:rPr>
                <a:solidFill>
                  <a:srgbClr val="003B4F"/>
                </a:solidFill>
                <a:latin typeface="Courier"/>
              </a:rPr>
              <a:t>    </a:t>
            </a:r>
            <a:r>
              <a:rPr>
                <a:solidFill>
                  <a:srgbClr val="657422"/>
                </a:solidFill>
                <a:latin typeface="Courier"/>
              </a:rPr>
              <a:t>mean_length =</a:t>
            </a:r>
            <a:r>
              <a:rPr>
                <a:solidFill>
                  <a:srgbClr val="003B4F"/>
                </a:solidFill>
                <a:latin typeface="Courier"/>
              </a:rPr>
              <a:t> </a:t>
            </a:r>
            <a:r>
              <a:rPr>
                <a:solidFill>
                  <a:srgbClr val="4758AB"/>
                </a:solidFill>
                <a:latin typeface="Courier"/>
              </a:rPr>
              <a:t>mean</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sd_length =</a:t>
            </a:r>
            <a:r>
              <a:rPr>
                <a:solidFill>
                  <a:srgbClr val="003B4F"/>
                </a:solidFill>
                <a:latin typeface="Courier"/>
              </a:rPr>
              <a:t> </a:t>
            </a:r>
            <a:r>
              <a:rPr>
                <a:solidFill>
                  <a:srgbClr val="4758AB"/>
                </a:solidFill>
                <a:latin typeface="Courier"/>
              </a:rPr>
              <a:t>sd</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    </a:t>
            </a:r>
            <a:r>
              <a:rPr>
                <a:solidFill>
                  <a:srgbClr val="657422"/>
                </a:solidFill>
                <a:latin typeface="Courier"/>
              </a:rPr>
              <a:t>se_length =</a:t>
            </a:r>
            <a:r>
              <a:rPr>
                <a:solidFill>
                  <a:srgbClr val="003B4F"/>
                </a:solidFill>
                <a:latin typeface="Courier"/>
              </a:rPr>
              <a:t> sd_length</a:t>
            </a:r>
            <a:r>
              <a:rPr>
                <a:solidFill>
                  <a:srgbClr val="5E5E5E"/>
                </a:solidFill>
                <a:latin typeface="Courier"/>
              </a:rPr>
              <a:t>/</a:t>
            </a:r>
            <a:r>
              <a:rPr>
                <a:solidFill>
                  <a:srgbClr val="4758AB"/>
                </a:solidFill>
                <a:latin typeface="Courier"/>
              </a:rPr>
              <a:t>sqrt</a:t>
            </a:r>
            <a:r>
              <a:rPr>
                <a:solidFill>
                  <a:srgbClr val="003B4F"/>
                </a:solidFill>
                <a:latin typeface="Courier"/>
              </a:rPr>
              <a:t>(</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(length_mm))),</a:t>
            </a:r>
            <a:br/>
            <a:r>
              <a:rPr>
                <a:solidFill>
                  <a:srgbClr val="003B4F"/>
                </a:solidFill>
                <a:latin typeface="Courier"/>
              </a:rPr>
              <a:t>    </a:t>
            </a:r>
            <a:r>
              <a:rPr>
                <a:solidFill>
                  <a:srgbClr val="657422"/>
                </a:solidFill>
                <a:latin typeface="Courier"/>
              </a:rPr>
              <a:t>count =</a:t>
            </a:r>
            <a:r>
              <a:rPr>
                <a:solidFill>
                  <a:srgbClr val="003B4F"/>
                </a:solidFill>
                <a:latin typeface="Courier"/>
              </a:rPr>
              <a: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(length_mm)),</a:t>
            </a:r>
            <a:br/>
            <a:r>
              <a:rPr>
                <a:solidFill>
                  <a:srgbClr val="003B4F"/>
                </a:solidFill>
                <a:latin typeface="Courier"/>
              </a:rPr>
              <a:t>    </a:t>
            </a:r>
            <a:r>
              <a:rPr>
                <a:solidFill>
                  <a:srgbClr val="657422"/>
                </a:solidFill>
                <a:latin typeface="Courier"/>
              </a:rPr>
              <a:t>.groups =</a:t>
            </a:r>
            <a:r>
              <a:rPr>
                <a:solidFill>
                  <a:srgbClr val="003B4F"/>
                </a:solidFill>
                <a:latin typeface="Courier"/>
              </a:rPr>
              <a:t> </a:t>
            </a:r>
            <a:r>
              <a:rPr>
                <a:solidFill>
                  <a:srgbClr val="20794D"/>
                </a:solidFill>
                <a:latin typeface="Courier"/>
              </a:rPr>
              <a:t>"drop"</a:t>
            </a:r>
            <a:r>
              <a:rPr>
                <a:solidFill>
                  <a:srgbClr val="003B4F"/>
                </a:solidFill>
                <a:latin typeface="Courier"/>
              </a:rPr>
              <a:t>)</a:t>
            </a:r>
            <a:br/>
            <a:r>
              <a:rPr>
                <a:solidFill>
                  <a:srgbClr val="003B4F"/>
                </a:solidFill>
                <a:latin typeface="Courier"/>
              </a:rPr>
              <a:t>grayling_summary</a:t>
            </a:r>
          </a:p>
          <a:p>
            <a:pPr lvl="0" indent="0">
              <a:buNone/>
            </a:pPr>
            <a:r>
              <a:rPr sz="2000">
                <a:latin typeface="Courier"/>
              </a:rPr>
              <a:t># A tibble: 2 × 5
  lake  mean_length sd_length se_length count
  &lt;chr&gt;       &lt;dbl&gt;     &lt;dbl&gt;     &lt;dbl&gt; &lt;int&gt;
1 I3           266.      28.3      3.48    66
2 I8           363.      52.3      5.18   102</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Hypothesis Testing (Two-Tailed) — The Numbers</a:t>
            </a:r>
          </a:p>
        </p:txBody>
      </p:sp>
      <p:sp>
        <p:nvSpPr>
          <p:cNvPr id="3" name="Content Placeholder 2"/>
          <p:cNvSpPr>
            <a:spLocks noGrp="1"/>
          </p:cNvSpPr>
          <p:nvPr>
            <p:ph idx="1" sz="half"/>
          </p:nvPr>
        </p:nvSpPr>
        <p:spPr/>
        <p:txBody>
          <a:bodyPr/>
          <a:lstStyle/>
          <a:p>
            <a:pPr lvl="0" indent="0" marL="0">
              <a:buNone/>
            </a:pPr>
            <a:r>
              <a:rPr/>
              <a:t>Hypothesis testing is a systematic way to evaluate research questions using data.</a:t>
            </a:r>
          </a:p>
          <a:p>
            <a:pPr lvl="0" indent="0" marL="0">
              <a:buNone/>
            </a:pPr>
            <a:r>
              <a:rPr b="1"/>
              <a:t>Key components:</a:t>
            </a:r>
          </a:p>
          <a:p>
            <a:pPr lvl="0" indent="-342900" marL="342900">
              <a:buAutoNum type="arabicPeriod"/>
            </a:pPr>
            <a:r>
              <a:rPr b="1"/>
              <a:t>Null hypothesis (H₀)</a:t>
            </a:r>
            <a:r>
              <a:rPr/>
              <a:t>: Typically assumes “no effect” or “no difference”</a:t>
            </a:r>
          </a:p>
          <a:p>
            <a:pPr lvl="0" indent="-342900" marL="342900">
              <a:buAutoNum type="arabicPeriod"/>
            </a:pPr>
            <a:r>
              <a:rPr b="1"/>
              <a:t>Alternative hypothesis (Hₐ)</a:t>
            </a:r>
            <a:r>
              <a:rPr/>
              <a:t>: The claim we’re trying to support</a:t>
            </a:r>
          </a:p>
          <a:p>
            <a:pPr lvl="0" indent="-342900" marL="342900">
              <a:buAutoNum type="arabicPeriod"/>
            </a:pPr>
            <a:r>
              <a:rPr b="1"/>
              <a:t>Statistical test</a:t>
            </a:r>
            <a:r>
              <a:rPr/>
              <a:t>: Method for evaluating evidence against H₀</a:t>
            </a:r>
          </a:p>
          <a:p>
            <a:pPr lvl="0" indent="-342900" marL="342900">
              <a:buAutoNum type="arabicPeriod"/>
            </a:pPr>
            <a:r>
              <a:rPr b="1"/>
              <a:t>P-value</a:t>
            </a:r>
            <a:r>
              <a:rPr/>
              <a:t>: Probability of observing our results (or more extreme) if H₀ is true</a:t>
            </a:r>
          </a:p>
          <a:p>
            <a:pPr lvl="0" indent="-342900" marL="342900">
              <a:buAutoNum type="arabicPeriod"/>
            </a:pPr>
            <a:r>
              <a:rPr b="1"/>
              <a:t>Significance level (α)</a:t>
            </a:r>
            <a:r>
              <a:rPr/>
              <a:t>: Threshold for rejecting H₀, typically 0.05</a:t>
            </a:r>
          </a:p>
          <a:p>
            <a:pPr lvl="0" indent="0" marL="0">
              <a:buNone/>
            </a:pPr>
            <a:r>
              <a:rPr b="1"/>
              <a:t>Decision rule</a:t>
            </a:r>
            <a:r>
              <a:rPr/>
              <a:t>: Reject H₀ if p-value &lt; α</a:t>
            </a:r>
          </a:p>
          <a:p>
            <a:pPr lvl="0" indent="0" marL="0">
              <a:buNone/>
            </a:pPr>
            <a:r>
              <a:rPr/>
              <a:t>lets test if our sample mean of 320 is equal to 270 or not? Essentially we are looking at the confidence intervals!!!</a:t>
            </a:r>
            <a:br/>
          </a:p>
        </p:txBody>
      </p:sp>
      <p:sp>
        <p:nvSpPr>
          <p:cNvPr id="4" name="Content Placeholder 3"/>
          <p:cNvSpPr>
            <a:spLocks noGrp="1"/>
          </p:cNvSpPr>
          <p:nvPr>
            <p:ph idx="2" sz="half"/>
          </p:nvPr>
        </p:nvSpPr>
        <p:spPr/>
        <p:txBody>
          <a:bodyPr/>
          <a:lstStyle/>
          <a:p>
            <a:pPr lvl="0" indent="0">
              <a:buNone/>
            </a:pPr>
            <a:r>
              <a:rPr>
                <a:latin typeface="Courier"/>
              </a:rPr>
              <a:t>Summary of Hypothesis Test:</a:t>
            </a:r>
          </a:p>
          <a:p>
            <a:pPr lvl="0" indent="0">
              <a:buNone/>
            </a:pPr>
            <a:r>
              <a:rPr>
                <a:latin typeface="Courier"/>
              </a:rPr>
              <a:t>Sample mean: 320 </a:t>
            </a:r>
          </a:p>
          <a:p>
            <a:pPr lvl="0" indent="0">
              <a:buNone/>
            </a:pPr>
            <a:r>
              <a:rPr>
                <a:latin typeface="Courier"/>
              </a:rPr>
              <a:t>Hypothesized mean: 270 </a:t>
            </a:r>
          </a:p>
          <a:p>
            <a:pPr lvl="0" indent="0">
              <a:buNone/>
            </a:pPr>
            <a:r>
              <a:rPr>
                <a:latin typeface="Courier"/>
              </a:rPr>
              <a:t>Standard error: 12.603 </a:t>
            </a:r>
          </a:p>
          <a:p>
            <a:pPr lvl="0" indent="0">
              <a:buNone/>
            </a:pPr>
            <a:r>
              <a:rPr>
                <a:latin typeface="Courier"/>
              </a:rPr>
              <a:t>t-statistic: 3.967 </a:t>
            </a:r>
          </a:p>
          <a:p>
            <a:pPr lvl="0" indent="0">
              <a:buNone/>
            </a:pPr>
            <a:r>
              <a:rPr>
                <a:latin typeface="Courier"/>
              </a:rPr>
              <a:t>Critical t-value (±): 2.306 </a:t>
            </a:r>
          </a:p>
          <a:p>
            <a:pPr lvl="0" indent="0">
              <a:buNone/>
            </a:pPr>
            <a:r>
              <a:rPr>
                <a:latin typeface="Courier"/>
              </a:rPr>
              <a:t>Critical values: 240.94 to 299.06 </a:t>
            </a:r>
          </a:p>
          <a:p>
            <a:pPr lvl="0" indent="0">
              <a:buNone/>
            </a:pPr>
            <a:r>
              <a:rPr>
                <a:latin typeface="Courier"/>
              </a:rPr>
              <a:t>Decision: Reject Ho (sample mean falls in rejection region)</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Hypothesis Testing (Two-Tailed) — The Picture</a:t>
            </a:r>
          </a:p>
        </p:txBody>
      </p:sp>
      <p:sp>
        <p:nvSpPr>
          <p:cNvPr id="3" name="Content Placeholder 2"/>
          <p:cNvSpPr>
            <a:spLocks noGrp="1"/>
          </p:cNvSpPr>
          <p:nvPr>
            <p:ph idx="1" sz="half"/>
          </p:nvPr>
        </p:nvSpPr>
        <p:spPr/>
        <p:txBody>
          <a:bodyPr/>
          <a:lstStyle/>
          <a:p>
            <a:pPr lvl="0" indent="0" marL="0">
              <a:buNone/>
            </a:pPr>
            <a:r>
              <a:rPr/>
              <a:t>Hypothesis testing is a systematic way to evaluate research questions using data.</a:t>
            </a:r>
          </a:p>
          <a:p>
            <a:pPr lvl="0" indent="0" marL="0">
              <a:buNone/>
            </a:pPr>
            <a:r>
              <a:rPr b="1"/>
              <a:t>Key components:</a:t>
            </a:r>
          </a:p>
          <a:p>
            <a:pPr lvl="0" indent="-342900" marL="342900">
              <a:buAutoNum type="arabicPeriod"/>
            </a:pPr>
            <a:r>
              <a:rPr b="1"/>
              <a:t>Null hypothesis (H₀)</a:t>
            </a:r>
            <a:r>
              <a:rPr/>
              <a:t>: Typically assumes “no effect” or “no difference”</a:t>
            </a:r>
          </a:p>
          <a:p>
            <a:pPr lvl="0" indent="-342900" marL="342900">
              <a:buAutoNum type="arabicPeriod"/>
            </a:pPr>
            <a:r>
              <a:rPr b="1"/>
              <a:t>Alternative hypothesis (Hₐ)</a:t>
            </a:r>
            <a:r>
              <a:rPr/>
              <a:t>: The claim we’re trying to support</a:t>
            </a:r>
          </a:p>
          <a:p>
            <a:pPr lvl="0" indent="-342900" marL="342900">
              <a:buAutoNum type="arabicPeriod"/>
            </a:pPr>
            <a:r>
              <a:rPr b="1"/>
              <a:t>Statistical test</a:t>
            </a:r>
            <a:r>
              <a:rPr/>
              <a:t>: Method for evaluating evidence against H₀</a:t>
            </a:r>
          </a:p>
          <a:p>
            <a:pPr lvl="0" indent="-342900" marL="342900">
              <a:buAutoNum type="arabicPeriod"/>
            </a:pPr>
            <a:r>
              <a:rPr b="1"/>
              <a:t>P-value</a:t>
            </a:r>
            <a:r>
              <a:rPr/>
              <a:t>: Probability of observing our results (or more extreme) if H₀ is true</a:t>
            </a:r>
          </a:p>
          <a:p>
            <a:pPr lvl="0" indent="-342900" marL="342900">
              <a:buAutoNum type="arabicPeriod"/>
            </a:pPr>
            <a:r>
              <a:rPr b="1"/>
              <a:t>Significance level (α)</a:t>
            </a:r>
            <a:r>
              <a:rPr/>
              <a:t>: Threshold for rejecting H₀, typically 0.05</a:t>
            </a:r>
          </a:p>
          <a:p>
            <a:pPr lvl="0" indent="0" marL="0">
              <a:buNone/>
            </a:pPr>
            <a:r>
              <a:rPr b="1"/>
              <a:t>Decision rule</a:t>
            </a:r>
            <a:r>
              <a:rPr/>
              <a:t>: Reject H₀ if p-value &lt; α</a:t>
            </a:r>
          </a:p>
          <a:p>
            <a:pPr lvl="0" indent="0" marL="0">
              <a:buNone/>
            </a:pPr>
            <a:r>
              <a:rPr/>
              <a:t>lets test if our sample mean of 320 is equal to 270 or not? Essentially we are looking at the confidence intervals!!!</a:t>
            </a:r>
          </a:p>
        </p:txBody>
      </p:sp>
      <p:pic>
        <p:nvPicPr>
          <p:cNvPr descr="probability_inference_lecture_files/figure-pptx/l04-19-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5: One-Sample t-Test</a:t>
            </a:r>
          </a:p>
        </p:txBody>
      </p:sp>
      <p:sp>
        <p:nvSpPr>
          <p:cNvPr id="3" name="Content Placeholder 2"/>
          <p:cNvSpPr>
            <a:spLocks noGrp="1"/>
          </p:cNvSpPr>
          <p:nvPr>
            <p:ph idx="1"/>
          </p:nvPr>
        </p:nvSpPr>
        <p:spPr/>
        <p:txBody>
          <a:bodyPr/>
          <a:lstStyle/>
          <a:p>
            <a:pPr lvl="0" indent="0" marL="1270000">
              <a:buNone/>
            </a:pPr>
            <a:r>
              <a:rPr sz="2000" b="1"/>
              <a:t>Practice Exercise 5: Lets practice a One-Sample t-Test</a:t>
            </a:r>
          </a:p>
          <a:p>
            <a:pPr lvl="0" indent="0" marL="1270000">
              <a:buNone/>
            </a:pPr>
            <a:r>
              <a:rPr sz="2000"/>
              <a:t>Let’s perform a one-sample t-test to determine if the mean fish length in Lake I3 differs from 260 mm:</a:t>
            </a:r>
          </a:p>
          <a:p>
            <a:pPr lvl="0" indent="0">
              <a:buNone/>
            </a:pPr>
            <a:r>
              <a:rPr>
                <a:solidFill>
                  <a:srgbClr val="5E5E5E"/>
                </a:solidFill>
                <a:latin typeface="Courier"/>
              </a:rPr>
              <a:t># get only lake I3</a:t>
            </a:r>
            <a:br/>
            <a:r>
              <a:rPr>
                <a:solidFill>
                  <a:srgbClr val="003B4F"/>
                </a:solidFill>
                <a:latin typeface="Courier"/>
              </a:rPr>
              <a:t>i3_df &lt;- grayling_df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(lake</a:t>
            </a:r>
            <a:r>
              <a:rPr>
                <a:solidFill>
                  <a:srgbClr val="5E5E5E"/>
                </a:solidFill>
                <a:latin typeface="Courier"/>
              </a:rPr>
              <a:t>==</a:t>
            </a:r>
            <a:r>
              <a:rPr>
                <a:solidFill>
                  <a:srgbClr val="20794D"/>
                </a:solidFill>
                <a:latin typeface="Courier"/>
              </a:rPr>
              <a:t>"I3"</a:t>
            </a:r>
            <a:r>
              <a:rPr>
                <a:solidFill>
                  <a:srgbClr val="003B4F"/>
                </a:solidFill>
                <a:latin typeface="Courier"/>
              </a:rPr>
              <a:t>)</a:t>
            </a:r>
            <a:br/>
            <a:br/>
            <a:r>
              <a:rPr>
                <a:solidFill>
                  <a:srgbClr val="5E5E5E"/>
                </a:solidFill>
                <a:latin typeface="Courier"/>
              </a:rPr>
              <a:t># what is the mean</a:t>
            </a:r>
            <a:br/>
            <a:r>
              <a:rPr>
                <a:solidFill>
                  <a:srgbClr val="003B4F"/>
                </a:solidFill>
                <a:latin typeface="Courier"/>
              </a:rPr>
              <a:t>i3_mean &lt;- </a:t>
            </a:r>
            <a:r>
              <a:rPr>
                <a:solidFill>
                  <a:srgbClr val="4758AB"/>
                </a:solidFill>
                <a:latin typeface="Courier"/>
              </a:rPr>
              <a:t>mean</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na.rm=</a:t>
            </a:r>
            <a:r>
              <a:rPr>
                <a:solidFill>
                  <a:srgbClr val="8F5902"/>
                </a:solidFill>
                <a:latin typeface="Courier"/>
              </a:rPr>
              <a:t>TRUE</a:t>
            </a:r>
            <a:r>
              <a:rPr>
                <a:solidFill>
                  <a:srgbClr val="003B4F"/>
                </a:solidFill>
                <a:latin typeface="Courier"/>
              </a:rPr>
              <a:t>)</a:t>
            </a:r>
            <a:br/>
            <a:r>
              <a:rPr>
                <a:solidFill>
                  <a:srgbClr val="4758AB"/>
                </a:solidFill>
                <a:latin typeface="Courier"/>
              </a:rPr>
              <a:t>cat</a:t>
            </a:r>
            <a:r>
              <a:rPr>
                <a:solidFill>
                  <a:srgbClr val="003B4F"/>
                </a:solidFill>
                <a:latin typeface="Courier"/>
              </a:rPr>
              <a:t>(</a:t>
            </a:r>
            <a:r>
              <a:rPr>
                <a:solidFill>
                  <a:srgbClr val="20794D"/>
                </a:solidFill>
                <a:latin typeface="Courier"/>
              </a:rPr>
              <a:t>"Mean:"</a:t>
            </a:r>
            <a:r>
              <a:rPr>
                <a:solidFill>
                  <a:srgbClr val="003B4F"/>
                </a:solidFill>
                <a:latin typeface="Courier"/>
              </a:rPr>
              <a:t>, </a:t>
            </a:r>
            <a:r>
              <a:rPr>
                <a:solidFill>
                  <a:srgbClr val="4758AB"/>
                </a:solidFill>
                <a:latin typeface="Courier"/>
              </a:rPr>
              <a:t>round</a:t>
            </a:r>
            <a:r>
              <a:rPr>
                <a:solidFill>
                  <a:srgbClr val="003B4F"/>
                </a:solidFill>
                <a:latin typeface="Courier"/>
              </a:rPr>
              <a:t>(i3_mean,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sz="2000">
                <a:latin typeface="Courier"/>
              </a:rPr>
              <a:t>Mean: 265.6 mm</a:t>
            </a:r>
          </a:p>
          <a:p>
            <a:pPr lvl="0" indent="0">
              <a:buNone/>
            </a:pPr>
            <a:r>
              <a:rPr>
                <a:solidFill>
                  <a:srgbClr val="5E5E5E"/>
                </a:solidFill>
                <a:latin typeface="Courier"/>
              </a:rPr>
              <a:t># Perform a one-sample t-test</a:t>
            </a:r>
            <a:br/>
            <a:r>
              <a:rPr>
                <a:solidFill>
                  <a:srgbClr val="003B4F"/>
                </a:solidFill>
                <a:latin typeface="Courier"/>
              </a:rPr>
              <a:t>t_test_result &lt;- </a:t>
            </a:r>
            <a:r>
              <a:rPr>
                <a:solidFill>
                  <a:srgbClr val="4758AB"/>
                </a:solidFill>
                <a:latin typeface="Courier"/>
              </a:rPr>
              <a:t>t.test</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mu =</a:t>
            </a:r>
            <a:r>
              <a:rPr>
                <a:solidFill>
                  <a:srgbClr val="003B4F"/>
                </a:solidFill>
                <a:latin typeface="Courier"/>
              </a:rPr>
              <a:t> </a:t>
            </a:r>
            <a:r>
              <a:rPr>
                <a:solidFill>
                  <a:srgbClr val="AD0000"/>
                </a:solidFill>
                <a:latin typeface="Courier"/>
              </a:rPr>
              <a:t>260</a:t>
            </a:r>
            <a:r>
              <a:rPr>
                <a:solidFill>
                  <a:srgbClr val="003B4F"/>
                </a:solidFill>
                <a:latin typeface="Courier"/>
              </a:rPr>
              <a:t>)</a:t>
            </a:r>
            <a:br/>
            <a:br/>
            <a:r>
              <a:rPr>
                <a:solidFill>
                  <a:srgbClr val="5E5E5E"/>
                </a:solidFill>
                <a:latin typeface="Courier"/>
              </a:rPr>
              <a:t># View the test results</a:t>
            </a:r>
            <a:br/>
            <a:r>
              <a:rPr>
                <a:solidFill>
                  <a:srgbClr val="003B4F"/>
                </a:solidFill>
                <a:latin typeface="Courier"/>
              </a:rPr>
              <a:t>t_test_result</a:t>
            </a:r>
          </a:p>
          <a:p>
            <a:pPr lvl="0" indent="0">
              <a:buNone/>
            </a:pPr>
            <a:r>
              <a:rPr sz="2000">
                <a:latin typeface="Courier"/>
              </a:rPr>
              <a:t>
    One Sample t-test
data:  i3_df$length_mm
t = 1.6091, df = 65, p-value = 0.1124
alternative hypothesis: true mean is not equal to 260
95 percent confidence interval:
 258.6481 272.5640
sample estimates:
mean of x 
 265.6061 </a:t>
            </a:r>
          </a:p>
          <a:p>
            <a:pPr lvl="0" indent="0" marL="1270000">
              <a:buNone/>
            </a:pPr>
            <a:r>
              <a:rPr sz="2000"/>
              <a:t>Interpret this test result by answering these questions:</a:t>
            </a:r>
          </a:p>
          <a:p>
            <a:pPr lvl="0" indent="-342900" marL="342900">
              <a:buAutoNum type="arabicPeriod"/>
            </a:pPr>
            <a:r>
              <a:rPr sz="2000"/>
              <a:t>What was the null hypothesis?</a:t>
            </a:r>
          </a:p>
          <a:p>
            <a:pPr lvl="0" indent="-342900" marL="342900">
              <a:buAutoNum type="arabicPeriod"/>
            </a:pPr>
            <a:r>
              <a:rPr sz="2000"/>
              <a:t>What was the alternative hypothesis?</a:t>
            </a:r>
          </a:p>
          <a:p>
            <a:pPr lvl="0" indent="-342900" marL="342900">
              <a:buAutoNum type="arabicPeriod"/>
            </a:pPr>
            <a:r>
              <a:rPr sz="2000"/>
              <a:t>What does the p-value tell us?</a:t>
            </a:r>
          </a:p>
          <a:p>
            <a:pPr lvl="0" indent="-342900" marL="342900">
              <a:buAutoNum type="arabicPeriod"/>
            </a:pPr>
            <a:r>
              <a:rPr sz="2000"/>
              <a:t>Should we reject or fail to reject the null hypothesis at α = 0.05?</a:t>
            </a:r>
          </a:p>
          <a:p>
            <a:pPr lvl="0" indent="-342900" marL="342900">
              <a:buAutoNum type="arabicPeriod"/>
            </a:pPr>
            <a:r>
              <a:rPr sz="2000"/>
              <a:t>What is the practical interpretation of this result for fish biologists?</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6: Formulating Hypotheses</a:t>
            </a:r>
          </a:p>
        </p:txBody>
      </p:sp>
      <p:sp>
        <p:nvSpPr>
          <p:cNvPr id="3" name="Content Placeholder 2"/>
          <p:cNvSpPr>
            <a:spLocks noGrp="1"/>
          </p:cNvSpPr>
          <p:nvPr>
            <p:ph idx="1"/>
          </p:nvPr>
        </p:nvSpPr>
        <p:spPr/>
        <p:txBody>
          <a:bodyPr/>
          <a:lstStyle/>
          <a:p>
            <a:pPr lvl="0" indent="0" marL="1270000">
              <a:buNone/>
            </a:pPr>
            <a:r>
              <a:rPr sz="2000" b="1"/>
              <a:t>Practice Exercise 6: Formulating Hypotheses</a:t>
            </a:r>
          </a:p>
          <a:p>
            <a:pPr lvl="0" indent="0" marL="1270000">
              <a:buNone/>
            </a:pPr>
            <a:r>
              <a:rPr sz="2000"/>
              <a:t>For the following research questions about Arctic grayling, write the null and alternative hypotheses:</a:t>
            </a:r>
          </a:p>
          <a:p>
            <a:pPr lvl="0" indent="-342900" marL="342900">
              <a:buAutoNum type="arabicPeriod"/>
            </a:pPr>
            <a:r>
              <a:rPr sz="2000"/>
              <a:t>Are fish in Lake I8 longer than fish in Lake I3?</a:t>
            </a:r>
          </a:p>
          <a:p>
            <a:pPr lvl="0" indent="0">
              <a:buNone/>
            </a:pPr>
            <a:r>
              <a:rPr>
                <a:solidFill>
                  <a:srgbClr val="5E5E5E"/>
                </a:solidFill>
                <a:latin typeface="Courier"/>
              </a:rPr>
              <a:t># Let's test one of these hypotheses: Are fish in Lake I8 longer than fish in Lake I3?</a:t>
            </a:r>
            <a:br/>
            <a:br/>
            <a:r>
              <a:rPr>
                <a:solidFill>
                  <a:srgbClr val="5E5E5E"/>
                </a:solidFill>
                <a:latin typeface="Courier"/>
              </a:rPr>
              <a:t># Perform an independent t-test</a:t>
            </a:r>
            <a:br/>
            <a:r>
              <a:rPr>
                <a:solidFill>
                  <a:srgbClr val="003B4F"/>
                </a:solidFill>
                <a:latin typeface="Courier"/>
              </a:rPr>
              <a:t>t_test_result &lt;- </a:t>
            </a:r>
            <a:r>
              <a:rPr>
                <a:solidFill>
                  <a:srgbClr val="4758AB"/>
                </a:solidFill>
                <a:latin typeface="Courier"/>
              </a:rPr>
              <a:t>t.test</a:t>
            </a:r>
            <a:r>
              <a:rPr>
                <a:solidFill>
                  <a:srgbClr val="003B4F"/>
                </a:solidFill>
                <a:latin typeface="Courier"/>
              </a:rPr>
              <a:t>(length_mm </a:t>
            </a:r>
            <a:r>
              <a:rPr>
                <a:solidFill>
                  <a:srgbClr val="5E5E5E"/>
                </a:solidFill>
                <a:latin typeface="Courier"/>
              </a:rPr>
              <a:t>~</a:t>
            </a:r>
            <a:r>
              <a:rPr>
                <a:solidFill>
                  <a:srgbClr val="003B4F"/>
                </a:solidFill>
                <a:latin typeface="Courier"/>
              </a:rPr>
              <a:t> lake, </a:t>
            </a:r>
            <a:r>
              <a:rPr>
                <a:solidFill>
                  <a:srgbClr val="657422"/>
                </a:solidFill>
                <a:latin typeface="Courier"/>
              </a:rPr>
              <a:t>data =</a:t>
            </a:r>
            <a:r>
              <a:rPr>
                <a:solidFill>
                  <a:srgbClr val="003B4F"/>
                </a:solidFill>
                <a:latin typeface="Courier"/>
              </a:rPr>
              <a:t> grayling_df, </a:t>
            </a:r>
            <a:br/>
            <a:r>
              <a:rPr>
                <a:solidFill>
                  <a:srgbClr val="003B4F"/>
                </a:solidFill>
                <a:latin typeface="Courier"/>
              </a:rPr>
              <a:t>                       </a:t>
            </a:r>
            <a:r>
              <a:rPr>
                <a:solidFill>
                  <a:srgbClr val="657422"/>
                </a:solidFill>
                <a:latin typeface="Courier"/>
              </a:rPr>
              <a:t>alternative =</a:t>
            </a:r>
            <a:r>
              <a:rPr>
                <a:solidFill>
                  <a:srgbClr val="003B4F"/>
                </a:solidFill>
                <a:latin typeface="Courier"/>
              </a:rPr>
              <a:t> </a:t>
            </a:r>
            <a:r>
              <a:rPr>
                <a:solidFill>
                  <a:srgbClr val="20794D"/>
                </a:solidFill>
                <a:latin typeface="Courier"/>
              </a:rPr>
              <a:t>"less"</a:t>
            </a:r>
            <a:r>
              <a:rPr>
                <a:solidFill>
                  <a:srgbClr val="003B4F"/>
                </a:solidFill>
                <a:latin typeface="Courier"/>
              </a:rPr>
              <a:t>)  </a:t>
            </a:r>
            <a:r>
              <a:rPr>
                <a:solidFill>
                  <a:srgbClr val="5E5E5E"/>
                </a:solidFill>
                <a:latin typeface="Courier"/>
              </a:rPr>
              <a:t># H₀: μ_I3 ≥ μ_I8, H₁: μ_I3 &lt; μ_I8</a:t>
            </a:r>
            <a:br/>
            <a:br/>
            <a:r>
              <a:rPr>
                <a:solidFill>
                  <a:srgbClr val="5E5E5E"/>
                </a:solidFill>
                <a:latin typeface="Courier"/>
              </a:rPr>
              <a:t># Display the results</a:t>
            </a:r>
            <a:br/>
            <a:r>
              <a:rPr>
                <a:solidFill>
                  <a:srgbClr val="003B4F"/>
                </a:solidFill>
                <a:latin typeface="Courier"/>
              </a:rPr>
              <a:t>t_test_result</a:t>
            </a:r>
          </a:p>
          <a:p>
            <a:pPr lvl="0" indent="0">
              <a:buNone/>
            </a:pPr>
            <a:r>
              <a:rPr sz="2000">
                <a:latin typeface="Courier"/>
              </a:rPr>
              <a:t>
    Welch Two Sample t-test
data:  length_mm by lake
t = -15.532, df = 161.63, p-value &lt; 2.2e-16
alternative hypothesis: true difference in means between group I3 and group I8 is less than 0
95 percent confidence interval:
      -Inf -86.66138
sample estimates:
mean in group I3 mean in group I8 
        265.6061         362.5980 </a:t>
            </a:r>
          </a:p>
          <a:p>
            <a:pPr lvl="0" indent="0" marL="1270000">
              <a:buNone/>
            </a:pPr>
            <a:r>
              <a:rPr sz="2000"/>
              <a:t>Based on this t-test, what can we conclude about the difference in fish length between the two lakes?</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Understanding P-values</a:t>
            </a:r>
          </a:p>
        </p:txBody>
      </p:sp>
      <p:sp>
        <p:nvSpPr>
          <p:cNvPr id="3" name="Content Placeholder 2"/>
          <p:cNvSpPr>
            <a:spLocks noGrp="1"/>
          </p:cNvSpPr>
          <p:nvPr>
            <p:ph idx="1" sz="half"/>
          </p:nvPr>
        </p:nvSpPr>
        <p:spPr/>
        <p:txBody>
          <a:bodyPr/>
          <a:lstStyle/>
          <a:p>
            <a:pPr lvl="0" indent="0" marL="0">
              <a:buNone/>
            </a:pPr>
            <a:r>
              <a:rPr/>
              <a:t>A </a:t>
            </a:r>
            <a:r>
              <a:rPr b="1"/>
              <a:t>p-value</a:t>
            </a:r>
            <a:r>
              <a:rPr/>
              <a:t> is the probability of observing the sample result (or something more extreme) if the null hypothesis is true.</a:t>
            </a:r>
          </a:p>
          <a:p>
            <a:pPr lvl="0" indent="0" marL="0">
              <a:buNone/>
            </a:pPr>
            <a:r>
              <a:rPr b="1"/>
              <a:t>Common interpretations:</a:t>
            </a:r>
          </a:p>
          <a:p>
            <a:pPr lvl="0"/>
            <a:r>
              <a:rPr/>
              <a:t>- p &lt; 0.05: Strong evidence against H₀</a:t>
            </a:r>
          </a:p>
          <a:p>
            <a:pPr lvl="0"/>
            <a:r>
              <a:rPr/>
              <a:t>- 0.05 ≤ p &lt; 0.10: Moderate evidence against H₀</a:t>
            </a:r>
          </a:p>
          <a:p>
            <a:pPr lvl="0"/>
            <a:r>
              <a:rPr/>
              <a:t>- p ≥ 0.10: Insufficient evidence against H₀</a:t>
            </a:r>
          </a:p>
          <a:p>
            <a:pPr lvl="0" indent="0" marL="0">
              <a:buNone/>
            </a:pPr>
            <a:r>
              <a:rPr b="1"/>
              <a:t>Common misinterpretations:</a:t>
            </a:r>
          </a:p>
          <a:p>
            <a:pPr lvl="0"/>
            <a:r>
              <a:rPr/>
              <a:t>- p-value is NOT the probability that H₀ is true</a:t>
            </a:r>
          </a:p>
          <a:p>
            <a:pPr lvl="0"/>
            <a:r>
              <a:rPr/>
              <a:t>- p-value is NOT the probability that results occurred by chance</a:t>
            </a:r>
          </a:p>
          <a:p>
            <a:pPr lvl="0"/>
            <a:r>
              <a:rPr/>
              <a:t>- Statistical significance ≠ practical significance</a:t>
            </a:r>
          </a:p>
          <a:p>
            <a:pPr lvl="0"/>
            <a:r>
              <a:rPr/>
              <a:t>- a very small p-value means the effect is </a:t>
            </a:r>
            <a:r>
              <a:rPr b="1"/>
              <a:t>detectable</a:t>
            </a:r>
            <a:r>
              <a:rPr/>
              <a:t>, not that it is </a:t>
            </a:r>
            <a:r>
              <a:rPr b="1"/>
              <a:t>large</a:t>
            </a:r>
            <a:r>
              <a:rPr/>
              <a:t> — with n = 168 a biologically trivial difference can give p = 10^-16</a:t>
            </a:r>
          </a:p>
          <a:p>
            <a:pPr lvl="0"/>
            <a:r>
              <a:rPr/>
              <a:t>- so report </a:t>
            </a:r>
            <a:r>
              <a:rPr>
                <a:latin typeface="Courier"/>
              </a:rPr>
              <a:t>p &lt; 0.001</a:t>
            </a:r>
            <a:r>
              <a:rPr/>
              <a:t> rather than </a:t>
            </a:r>
            <a:r>
              <a:rPr>
                <a:latin typeface="Courier"/>
              </a:rPr>
              <a:t>p = 1.2e-16</a:t>
            </a:r>
            <a:r>
              <a:rPr/>
              <a:t>, and always report the effect size alongside it</a:t>
            </a:r>
          </a:p>
        </p:txBody>
      </p:sp>
      <p:pic>
        <p:nvPicPr>
          <p:cNvPr descr="probability_inference_lecture_files/figure-pptx/l04-22-1.png" id="0" name="Picture 1"/>
          <p:cNvPicPr>
            <a:picLocks noGrp="1" noChangeAspect="1"/>
          </p:cNvPicPr>
          <p:nvPr/>
        </p:nvPicPr>
        <p:blipFill>
          <a:blip r:embed="rId2"/>
          <a:stretch>
            <a:fillRect/>
          </a:stretch>
        </p:blipFill>
        <p:spPr bwMode="auto">
          <a:xfrm>
            <a:off x="6121400" y="1346200"/>
            <a:ext cx="2781300" cy="3086100"/>
          </a:xfrm>
          <a:prstGeom prst="rect">
            <a:avLst/>
          </a:prstGeom>
          <a:noFill/>
          <a:ln w="9525">
            <a:noFill/>
            <a:headEnd/>
            <a:tailEnd/>
          </a:ln>
        </p:spPr>
      </p:pic>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Type I and Type II Errors</a:t>
            </a:r>
          </a:p>
        </p:txBody>
      </p:sp>
      <p:sp>
        <p:nvSpPr>
          <p:cNvPr id="3" name="Content Placeholder 2"/>
          <p:cNvSpPr>
            <a:spLocks noGrp="1"/>
          </p:cNvSpPr>
          <p:nvPr>
            <p:ph idx="1" sz="half"/>
          </p:nvPr>
        </p:nvSpPr>
        <p:spPr/>
        <p:txBody>
          <a:bodyPr/>
          <a:lstStyle/>
          <a:p>
            <a:pPr lvl="0" indent="0" marL="0">
              <a:buNone/>
            </a:pPr>
            <a:r>
              <a:rPr/>
              <a:t>When making decisions based on hypothesis tests, two types of errors can occur:</a:t>
            </a:r>
          </a:p>
          <a:p>
            <a:pPr lvl="0" indent="0" marL="0">
              <a:buNone/>
            </a:pPr>
            <a:r>
              <a:rPr b="1"/>
              <a:t>Type I Error (False Positive)</a:t>
            </a:r>
          </a:p>
          <a:p>
            <a:pPr lvl="0"/>
            <a:r>
              <a:rPr/>
              <a:t>- Rejecting H₀ when it’s actually true</a:t>
            </a:r>
          </a:p>
          <a:p>
            <a:pPr lvl="0"/>
            <a:r>
              <a:rPr/>
              <a:t>- Probability = α (significance level)</a:t>
            </a:r>
          </a:p>
          <a:p>
            <a:pPr lvl="0"/>
            <a:r>
              <a:rPr/>
              <a:t>- “Finding an effect that isn’t real”</a:t>
            </a:r>
          </a:p>
          <a:p>
            <a:pPr lvl="0" indent="0" marL="0">
              <a:buNone/>
            </a:pPr>
            <a:r>
              <a:rPr b="1"/>
              <a:t>Type II Error (False Negative)</a:t>
            </a:r>
          </a:p>
          <a:p>
            <a:pPr lvl="0"/>
            <a:r>
              <a:rPr/>
              <a:t>- Failing to reject H₀ when it’s actually false</a:t>
            </a:r>
          </a:p>
          <a:p>
            <a:pPr lvl="0"/>
            <a:r>
              <a:rPr/>
              <a:t>- Probability = β - “Missing an effect that is real”</a:t>
            </a:r>
          </a:p>
          <a:p>
            <a:pPr lvl="0" indent="0" marL="0">
              <a:buNone/>
            </a:pPr>
            <a:r>
              <a:rPr b="1"/>
              <a:t>Statistical Power = 1 - β</a:t>
            </a:r>
          </a:p>
          <a:p>
            <a:pPr lvl="0"/>
            <a:r>
              <a:rPr/>
              <a:t>- Probability of correctly rejecting a false H₀</a:t>
            </a:r>
          </a:p>
          <a:p>
            <a:pPr lvl="0"/>
            <a:r>
              <a:rPr/>
              <a:t>- Increases with:</a:t>
            </a:r>
          </a:p>
          <a:p>
            <a:pPr lvl="1"/>
            <a:r>
              <a:rPr/>
              <a:t>- Larger sample size</a:t>
            </a:r>
          </a:p>
          <a:p>
            <a:pPr lvl="1"/>
            <a:r>
              <a:rPr/>
              <a:t>- Larger effect size</a:t>
            </a:r>
          </a:p>
          <a:p>
            <a:pPr lvl="1"/>
            <a:r>
              <a:rPr/>
              <a:t>- Lower variability</a:t>
            </a:r>
          </a:p>
          <a:p>
            <a:pPr lvl="1"/>
            <a:r>
              <a:rPr/>
              <a:t>- Higher α level</a:t>
            </a:r>
          </a:p>
        </p:txBody>
      </p:sp>
      <p:pic>
        <p:nvPicPr>
          <p:cNvPr descr="probability_inference_lecture_files/figure-pptx/l04-23-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Type I and Type II Errors — What It Means</a:t>
            </a:r>
          </a:p>
        </p:txBody>
      </p:sp>
      <p:sp>
        <p:nvSpPr>
          <p:cNvPr id="3" name="Content Placeholder 2"/>
          <p:cNvSpPr>
            <a:spLocks noGrp="1"/>
          </p:cNvSpPr>
          <p:nvPr>
            <p:ph idx="1" sz="half"/>
          </p:nvPr>
        </p:nvSpPr>
        <p:spPr/>
        <p:txBody>
          <a:bodyPr/>
          <a:lstStyle/>
          <a:p>
            <a:pPr lvl="0"/>
            <a:r>
              <a:rPr/>
              <a:t>What does it mean…</a:t>
            </a:r>
          </a:p>
          <a:p>
            <a:pPr lvl="1"/>
            <a:r>
              <a:rPr/>
              <a:t>Black curve (Null Distribution): distribution of test statistics when Ho is true</a:t>
            </a:r>
          </a:p>
          <a:p>
            <a:pPr lvl="1"/>
            <a:r>
              <a:rPr/>
              <a:t>Green curve (Alternative Distribution): distribution when Ha is true (is an effect)</a:t>
            </a:r>
          </a:p>
          <a:p>
            <a:pPr lvl="0"/>
            <a:r>
              <a:rPr/>
              <a:t>Red shaded area (Type I Error): probability of rejecting Ho when it’s actually true</a:t>
            </a:r>
          </a:p>
          <a:p>
            <a:pPr lvl="1"/>
            <a:r>
              <a:rPr/>
              <a:t>area under the null distribution (black curve) to the right α (p=0.05)</a:t>
            </a:r>
          </a:p>
          <a:p>
            <a:pPr lvl="0"/>
            <a:r>
              <a:rPr/>
              <a:t>Blue shaded area (Type II Error): probability of failing to reject Ho when alternative is actually true</a:t>
            </a:r>
          </a:p>
          <a:p>
            <a:pPr lvl="1"/>
            <a:r>
              <a:rPr/>
              <a:t>area under alternative distribution (green curve) left of α (depends on effect size, sample size, etc.)</a:t>
            </a:r>
          </a:p>
          <a:p>
            <a:pPr lvl="0" indent="0" marL="0">
              <a:buNone/>
            </a:pPr>
            <a:r>
              <a:rPr/>
              <a:t>The Key Insight fundamental trade-off in hypothesis testing:</a:t>
            </a:r>
          </a:p>
          <a:p>
            <a:pPr lvl="0"/>
            <a:r>
              <a:rPr/>
              <a:t>as α value moves left or right, change balance between Type I and Type II errors</a:t>
            </a:r>
          </a:p>
          <a:p>
            <a:pPr lvl="0"/>
            <a:r>
              <a:rPr/>
              <a:t>Moving left reduces Type II errors increases Type I errors, and vice versa</a:t>
            </a:r>
          </a:p>
          <a:p>
            <a:pPr lvl="0"/>
            <a:r>
              <a:rPr/>
              <a:t>power (1 - β) area under the green curve RIGHT of dashed line</a:t>
            </a:r>
          </a:p>
          <a:p>
            <a:pPr lvl="0"/>
            <a:r>
              <a:rPr/>
              <a:t>the probability of correctly detecting a real effect.</a:t>
            </a:r>
          </a:p>
        </p:txBody>
      </p:sp>
      <p:pic>
        <p:nvPicPr>
          <p:cNvPr descr="probability_inference_lecture_files/figure-pptx/l04-24-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7: Interpreting Errors and Power</a:t>
            </a:r>
          </a:p>
        </p:txBody>
      </p:sp>
      <p:sp>
        <p:nvSpPr>
          <p:cNvPr id="3" name="Content Placeholder 2"/>
          <p:cNvSpPr>
            <a:spLocks noGrp="1"/>
          </p:cNvSpPr>
          <p:nvPr>
            <p:ph idx="1"/>
          </p:nvPr>
        </p:nvSpPr>
        <p:spPr/>
        <p:txBody>
          <a:bodyPr/>
          <a:lstStyle/>
          <a:p>
            <a:pPr lvl="0" indent="0" marL="1270000">
              <a:buNone/>
            </a:pPr>
            <a:r>
              <a:rPr sz="2000" b="1"/>
              <a:t>Practice Exercise 7: Interpreting P-values and Errors</a:t>
            </a:r>
          </a:p>
          <a:p>
            <a:pPr lvl="0" indent="0" marL="1270000">
              <a:buNone/>
            </a:pPr>
            <a:r>
              <a:rPr sz="2000"/>
              <a:t>Given the following scenarios, identify whether a Type I or Type II error might have occurred:</a:t>
            </a:r>
          </a:p>
          <a:p>
            <a:pPr lvl="0" indent="-342900" marL="342900">
              <a:buAutoNum type="arabicPeriod"/>
            </a:pPr>
            <a:r>
              <a:rPr sz="2000"/>
              <a:t>A researcher concludes that a new fishing regulation increased grayling size, when in fact it had no effect.</a:t>
            </a:r>
          </a:p>
          <a:p>
            <a:pPr lvl="0" indent="-342900" marL="342900">
              <a:buAutoNum type="arabicPeriod"/>
            </a:pPr>
            <a:r>
              <a:rPr sz="2000"/>
              <a:t>A study fails to detect a real decline in grayling population due to warming water, concluding there was no effect.</a:t>
            </a:r>
          </a:p>
          <a:p>
            <a:pPr lvl="0" indent="-342900" marL="342900">
              <a:buAutoNum type="arabicPeriod"/>
            </a:pPr>
            <a:r>
              <a:rPr sz="2000"/>
              <a:t>Let’s calculate the power of our t-test to detect a 30 mm difference in length between lakes:</a:t>
            </a:r>
          </a:p>
          <a:p>
            <a:pPr lvl="0" indent="0">
              <a:buNone/>
            </a:pPr>
            <a:r>
              <a:rPr>
                <a:solidFill>
                  <a:srgbClr val="5E5E5E"/>
                </a:solidFill>
                <a:latin typeface="Courier"/>
              </a:rPr>
              <a:t># Power to detect a 30 mm difference in mean length between lakes</a:t>
            </a:r>
            <a:br/>
            <a:r>
              <a:rPr>
                <a:solidFill>
                  <a:srgbClr val="003B4F"/>
                </a:solidFill>
                <a:latin typeface="Courier"/>
              </a:rPr>
              <a:t>lake_I3 &lt;- grayling_df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(lake </a:t>
            </a:r>
            <a:r>
              <a:rPr>
                <a:solidFill>
                  <a:srgbClr val="5E5E5E"/>
                </a:solidFill>
                <a:latin typeface="Courier"/>
              </a:rPr>
              <a:t>==</a:t>
            </a:r>
            <a:r>
              <a:rPr>
                <a:solidFill>
                  <a:srgbClr val="003B4F"/>
                </a:solidFill>
                <a:latin typeface="Courier"/>
              </a:rPr>
              <a:t> </a:t>
            </a:r>
            <a:r>
              <a:rPr>
                <a:solidFill>
                  <a:srgbClr val="20794D"/>
                </a:solidFill>
                <a:latin typeface="Courier"/>
              </a:rPr>
              <a:t>"I3"</a:t>
            </a:r>
            <a:r>
              <a:rPr>
                <a:solidFill>
                  <a:srgbClr val="003B4F"/>
                </a:solidFill>
                <a:latin typeface="Courier"/>
              </a:rPr>
              <a:t>)</a:t>
            </a:r>
            <a:br/>
            <a:r>
              <a:rPr>
                <a:solidFill>
                  <a:srgbClr val="003B4F"/>
                </a:solidFill>
                <a:latin typeface="Courier"/>
              </a:rPr>
              <a:t>lake_I8 &lt;- grayling_df </a:t>
            </a:r>
            <a:r>
              <a:rPr>
                <a:solidFill>
                  <a:srgbClr val="5E5E5E"/>
                </a:solidFill>
                <a:latin typeface="Courier"/>
              </a:rPr>
              <a:t>%&gt;%</a:t>
            </a:r>
            <a:r>
              <a:rPr>
                <a:solidFill>
                  <a:srgbClr val="003B4F"/>
                </a:solidFill>
                <a:latin typeface="Courier"/>
              </a:rPr>
              <a:t> </a:t>
            </a:r>
            <a:r>
              <a:rPr>
                <a:solidFill>
                  <a:srgbClr val="4758AB"/>
                </a:solidFill>
                <a:latin typeface="Courier"/>
              </a:rPr>
              <a:t>filter</a:t>
            </a:r>
            <a:r>
              <a:rPr>
                <a:solidFill>
                  <a:srgbClr val="003B4F"/>
                </a:solidFill>
                <a:latin typeface="Courier"/>
              </a:rPr>
              <a:t>(lake </a:t>
            </a:r>
            <a:r>
              <a:rPr>
                <a:solidFill>
                  <a:srgbClr val="5E5E5E"/>
                </a:solidFill>
                <a:latin typeface="Courier"/>
              </a:rPr>
              <a:t>==</a:t>
            </a:r>
            <a:r>
              <a:rPr>
                <a:solidFill>
                  <a:srgbClr val="003B4F"/>
                </a:solidFill>
                <a:latin typeface="Courier"/>
              </a:rPr>
              <a:t> </a:t>
            </a:r>
            <a:r>
              <a:rPr>
                <a:solidFill>
                  <a:srgbClr val="20794D"/>
                </a:solidFill>
                <a:latin typeface="Courier"/>
              </a:rPr>
              <a:t>"I8"</a:t>
            </a:r>
            <a:r>
              <a:rPr>
                <a:solidFill>
                  <a:srgbClr val="003B4F"/>
                </a:solidFill>
                <a:latin typeface="Courier"/>
              </a:rPr>
              <a:t>)</a:t>
            </a:r>
            <a:br/>
            <a:br/>
            <a:r>
              <a:rPr>
                <a:solidFill>
                  <a:srgbClr val="5E5E5E"/>
                </a:solidFill>
                <a:latin typeface="Courier"/>
              </a:rPr>
              <a:t># count only the fish we actually measured (the length() trap from week 2)</a:t>
            </a:r>
            <a:br/>
            <a:r>
              <a:rPr>
                <a:solidFill>
                  <a:srgbClr val="003B4F"/>
                </a:solidFill>
                <a:latin typeface="Courier"/>
              </a:rPr>
              <a:t>n1 &lt;-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(lake_I3</a:t>
            </a:r>
            <a:r>
              <a:rPr>
                <a:solidFill>
                  <a:srgbClr val="5E5E5E"/>
                </a:solidFill>
                <a:latin typeface="Courier"/>
              </a:rPr>
              <a:t>$</a:t>
            </a:r>
            <a:r>
              <a:rPr>
                <a:solidFill>
                  <a:srgbClr val="003B4F"/>
                </a:solidFill>
                <a:latin typeface="Courier"/>
              </a:rPr>
              <a:t>length_mm))</a:t>
            </a:r>
            <a:br/>
            <a:r>
              <a:rPr>
                <a:solidFill>
                  <a:srgbClr val="003B4F"/>
                </a:solidFill>
                <a:latin typeface="Courier"/>
              </a:rPr>
              <a:t>n2 &lt;-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(lake_I8</a:t>
            </a:r>
            <a:r>
              <a:rPr>
                <a:solidFill>
                  <a:srgbClr val="5E5E5E"/>
                </a:solidFill>
                <a:latin typeface="Courier"/>
              </a:rPr>
              <a:t>$</a:t>
            </a:r>
            <a:r>
              <a:rPr>
                <a:solidFill>
                  <a:srgbClr val="003B4F"/>
                </a:solidFill>
                <a:latin typeface="Courier"/>
              </a:rPr>
              <a:t>length_mm))</a:t>
            </a:r>
            <a:br/>
            <a:br/>
            <a:r>
              <a:rPr>
                <a:solidFill>
                  <a:srgbClr val="003B4F"/>
                </a:solidFill>
                <a:latin typeface="Courier"/>
              </a:rPr>
              <a:t>sd_pooled &lt;- </a:t>
            </a:r>
            <a:r>
              <a:rPr>
                <a:solidFill>
                  <a:srgbClr val="4758AB"/>
                </a:solidFill>
                <a:latin typeface="Courier"/>
              </a:rPr>
              <a:t>sqrt</a:t>
            </a:r>
            <a:r>
              <a:rPr>
                <a:solidFill>
                  <a:srgbClr val="003B4F"/>
                </a:solidFill>
                <a:latin typeface="Courier"/>
              </a:rPr>
              <a:t>((</a:t>
            </a:r>
            <a:r>
              <a:rPr>
                <a:solidFill>
                  <a:srgbClr val="4758AB"/>
                </a:solidFill>
                <a:latin typeface="Courier"/>
              </a:rPr>
              <a:t>var</a:t>
            </a:r>
            <a:r>
              <a:rPr>
                <a:solidFill>
                  <a:srgbClr val="003B4F"/>
                </a:solidFill>
                <a:latin typeface="Courier"/>
              </a:rPr>
              <a:t>(lake_I3</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5E5E5E"/>
                </a:solidFill>
                <a:latin typeface="Courier"/>
              </a:rPr>
              <a:t>*</a:t>
            </a:r>
            <a:r>
              <a:rPr>
                <a:solidFill>
                  <a:srgbClr val="003B4F"/>
                </a:solidFill>
                <a:latin typeface="Courier"/>
              </a:rPr>
              <a:t> (n1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var</a:t>
            </a:r>
            <a:r>
              <a:rPr>
                <a:solidFill>
                  <a:srgbClr val="003B4F"/>
                </a:solidFill>
                <a:latin typeface="Courier"/>
              </a:rPr>
              <a:t>(lake_I8</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5E5E5E"/>
                </a:solidFill>
                <a:latin typeface="Courier"/>
              </a:rPr>
              <a:t>*</a:t>
            </a:r>
            <a:r>
              <a:rPr>
                <a:solidFill>
                  <a:srgbClr val="003B4F"/>
                </a:solidFill>
                <a:latin typeface="Courier"/>
              </a:rPr>
              <a:t> (n2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5E5E5E"/>
                </a:solidFill>
                <a:latin typeface="Courier"/>
              </a:rPr>
              <a:t>/</a:t>
            </a:r>
            <a:br/>
            <a:r>
              <a:rPr>
                <a:solidFill>
                  <a:srgbClr val="003B4F"/>
                </a:solidFill>
                <a:latin typeface="Courier"/>
              </a:rPr>
              <a:t>                  (n1 </a:t>
            </a:r>
            <a:r>
              <a:rPr>
                <a:solidFill>
                  <a:srgbClr val="5E5E5E"/>
                </a:solidFill>
                <a:latin typeface="Courier"/>
              </a:rPr>
              <a:t>+</a:t>
            </a:r>
            <a:r>
              <a:rPr>
                <a:solidFill>
                  <a:srgbClr val="003B4F"/>
                </a:solidFill>
                <a:latin typeface="Courier"/>
              </a:rPr>
              <a:t> n2 </a:t>
            </a:r>
            <a:r>
              <a:rPr>
                <a:solidFill>
                  <a:srgbClr val="5E5E5E"/>
                </a:solidFill>
                <a:latin typeface="Courier"/>
              </a:rPr>
              <a:t>-</a:t>
            </a:r>
            <a:r>
              <a:rPr>
                <a:solidFill>
                  <a:srgbClr val="003B4F"/>
                </a:solidFill>
                <a:latin typeface="Courier"/>
              </a:rPr>
              <a:t> </a:t>
            </a:r>
            <a:r>
              <a:rPr>
                <a:solidFill>
                  <a:srgbClr val="AD0000"/>
                </a:solidFill>
                <a:latin typeface="Courier"/>
              </a:rPr>
              <a:t>2</a:t>
            </a:r>
            <a:r>
              <a:rPr>
                <a:solidFill>
                  <a:srgbClr val="003B4F"/>
                </a:solidFill>
                <a:latin typeface="Courier"/>
              </a:rPr>
              <a:t>))</a:t>
            </a:r>
            <a:br/>
            <a:br/>
            <a:r>
              <a:rPr>
                <a:solidFill>
                  <a:srgbClr val="5E5E5E"/>
                </a:solidFill>
                <a:latin typeface="Courier"/>
              </a:rPr>
              <a:t># power.t.test assumes EQUAL group sizes. Ours are 66 and 102, so use the</a:t>
            </a:r>
            <a:br/>
            <a:r>
              <a:rPr>
                <a:solidFill>
                  <a:srgbClr val="5E5E5E"/>
                </a:solidFill>
                <a:latin typeface="Courier"/>
              </a:rPr>
              <a:t># harmonic mean - the effective n per group when the design is unbalanced.</a:t>
            </a:r>
            <a:br/>
            <a:r>
              <a:rPr>
                <a:solidFill>
                  <a:srgbClr val="003B4F"/>
                </a:solidFill>
                <a:latin typeface="Courier"/>
              </a:rPr>
              <a:t>n_effective &lt;- </a:t>
            </a:r>
            <a:r>
              <a:rPr>
                <a:solidFill>
                  <a:srgbClr val="AD0000"/>
                </a:solidFill>
                <a:latin typeface="Courier"/>
              </a:rPr>
              <a:t>2</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003B4F"/>
                </a:solidFill>
                <a:latin typeface="Courier"/>
              </a:rPr>
              <a:t>n1 </a:t>
            </a:r>
            <a:r>
              <a:rPr>
                <a:solidFill>
                  <a:srgbClr val="5E5E5E"/>
                </a:solidFill>
                <a:latin typeface="Courier"/>
              </a:rPr>
              <a:t>+</a:t>
            </a:r>
            <a:r>
              <a:rPr>
                <a:solidFill>
                  <a:srgbClr val="003B4F"/>
                </a:solidFill>
                <a:latin typeface="Courier"/>
              </a:rPr>
              <a:t> </a:t>
            </a:r>
            <a:r>
              <a:rPr>
                <a:solidFill>
                  <a:srgbClr val="AD0000"/>
                </a:solidFill>
                <a:latin typeface="Courier"/>
              </a:rPr>
              <a:t>1</a:t>
            </a:r>
            <a:r>
              <a:rPr>
                <a:solidFill>
                  <a:srgbClr val="5E5E5E"/>
                </a:solidFill>
                <a:latin typeface="Courier"/>
              </a:rPr>
              <a:t>/</a:t>
            </a:r>
            <a:r>
              <a:rPr>
                <a:solidFill>
                  <a:srgbClr val="003B4F"/>
                </a:solidFill>
                <a:latin typeface="Courier"/>
              </a:rPr>
              <a:t>n2)</a:t>
            </a:r>
            <a:br/>
            <a:br/>
            <a:r>
              <a:rPr>
                <a:solidFill>
                  <a:srgbClr val="003B4F"/>
                </a:solidFill>
                <a:latin typeface="Courier"/>
              </a:rPr>
              <a:t>power_result &lt;- </a:t>
            </a:r>
            <a:r>
              <a:rPr>
                <a:solidFill>
                  <a:srgbClr val="4758AB"/>
                </a:solidFill>
                <a:latin typeface="Courier"/>
              </a:rPr>
              <a:t>power.t.test</a:t>
            </a:r>
            <a:r>
              <a:rPr>
                <a:solidFill>
                  <a:srgbClr val="003B4F"/>
                </a:solidFill>
                <a:latin typeface="Courier"/>
              </a:rPr>
              <a:t>(</a:t>
            </a:r>
            <a:r>
              <a:rPr>
                <a:solidFill>
                  <a:srgbClr val="657422"/>
                </a:solidFill>
                <a:latin typeface="Courier"/>
              </a:rPr>
              <a:t>n =</a:t>
            </a:r>
            <a:r>
              <a:rPr>
                <a:solidFill>
                  <a:srgbClr val="003B4F"/>
                </a:solidFill>
                <a:latin typeface="Courier"/>
              </a:rPr>
              <a:t> n_effective,</a:t>
            </a:r>
            <a:br/>
            <a:r>
              <a:rPr>
                <a:solidFill>
                  <a:srgbClr val="003B4F"/>
                </a:solidFill>
                <a:latin typeface="Courier"/>
              </a:rPr>
              <a:t>                             </a:t>
            </a:r>
            <a:r>
              <a:rPr>
                <a:solidFill>
                  <a:srgbClr val="657422"/>
                </a:solidFill>
                <a:latin typeface="Courier"/>
              </a:rPr>
              <a:t>delta =</a:t>
            </a:r>
            <a:r>
              <a:rPr>
                <a:solidFill>
                  <a:srgbClr val="003B4F"/>
                </a:solidFill>
                <a:latin typeface="Courier"/>
              </a:rPr>
              <a:t> </a:t>
            </a:r>
            <a:r>
              <a:rPr>
                <a:solidFill>
                  <a:srgbClr val="AD0000"/>
                </a:solidFill>
                <a:latin typeface="Courier"/>
              </a:rPr>
              <a:t>30</a:t>
            </a:r>
            <a:r>
              <a:rPr>
                <a:solidFill>
                  <a:srgbClr val="003B4F"/>
                </a:solidFill>
                <a:latin typeface="Courier"/>
              </a:rPr>
              <a:t>,          </a:t>
            </a:r>
            <a:r>
              <a:rPr>
                <a:solidFill>
                  <a:srgbClr val="5E5E5E"/>
                </a:solidFill>
                <a:latin typeface="Courier"/>
              </a:rPr>
              <a:t># difference we care about, in mm</a:t>
            </a:r>
            <a:br/>
            <a:r>
              <a:rPr>
                <a:solidFill>
                  <a:srgbClr val="003B4F"/>
                </a:solidFill>
                <a:latin typeface="Courier"/>
              </a:rPr>
              <a:t>                             </a:t>
            </a:r>
            <a:r>
              <a:rPr>
                <a:solidFill>
                  <a:srgbClr val="657422"/>
                </a:solidFill>
                <a:latin typeface="Courier"/>
              </a:rPr>
              <a:t>sd =</a:t>
            </a:r>
            <a:r>
              <a:rPr>
                <a:solidFill>
                  <a:srgbClr val="003B4F"/>
                </a:solidFill>
                <a:latin typeface="Courier"/>
              </a:rPr>
              <a:t> sd_pooled,      </a:t>
            </a:r>
            <a:r>
              <a:rPr>
                <a:solidFill>
                  <a:srgbClr val="5E5E5E"/>
                </a:solidFill>
                <a:latin typeface="Courier"/>
              </a:rPr>
              <a:t># same scale as delta</a:t>
            </a:r>
            <a:br/>
            <a:r>
              <a:rPr>
                <a:solidFill>
                  <a:srgbClr val="003B4F"/>
                </a:solidFill>
                <a:latin typeface="Courier"/>
              </a:rPr>
              <a:t>                             </a:t>
            </a:r>
            <a:r>
              <a:rPr>
                <a:solidFill>
                  <a:srgbClr val="657422"/>
                </a:solidFill>
                <a:latin typeface="Courier"/>
              </a:rPr>
              <a:t>sig.level =</a:t>
            </a:r>
            <a:r>
              <a:rPr>
                <a:solidFill>
                  <a:srgbClr val="003B4F"/>
                </a:solidFill>
                <a:latin typeface="Courier"/>
              </a:rPr>
              <a:t> </a:t>
            </a:r>
            <a:r>
              <a:rPr>
                <a:solidFill>
                  <a:srgbClr val="AD0000"/>
                </a:solidFill>
                <a:latin typeface="Courier"/>
              </a:rPr>
              <a:t>0.05</a:t>
            </a:r>
            <a:r>
              <a:rPr>
                <a:solidFill>
                  <a:srgbClr val="003B4F"/>
                </a:solidFill>
                <a:latin typeface="Courier"/>
              </a:rPr>
              <a:t>,</a:t>
            </a:r>
            <a:br/>
            <a:r>
              <a:rPr>
                <a:solidFill>
                  <a:srgbClr val="003B4F"/>
                </a:solidFill>
                <a:latin typeface="Courier"/>
              </a:rPr>
              <a:t>                             </a:t>
            </a:r>
            <a:r>
              <a:rPr>
                <a:solidFill>
                  <a:srgbClr val="657422"/>
                </a:solidFill>
                <a:latin typeface="Courier"/>
              </a:rPr>
              <a:t>type =</a:t>
            </a:r>
            <a:r>
              <a:rPr>
                <a:solidFill>
                  <a:srgbClr val="003B4F"/>
                </a:solidFill>
                <a:latin typeface="Courier"/>
              </a:rPr>
              <a:t> </a:t>
            </a:r>
            <a:r>
              <a:rPr>
                <a:solidFill>
                  <a:srgbClr val="20794D"/>
                </a:solidFill>
                <a:latin typeface="Courier"/>
              </a:rPr>
              <a:t>"two.sample"</a:t>
            </a:r>
            <a:r>
              <a:rPr>
                <a:solidFill>
                  <a:srgbClr val="003B4F"/>
                </a:solidFill>
                <a:latin typeface="Courier"/>
              </a:rPr>
              <a:t>,</a:t>
            </a:r>
            <a:br/>
            <a:r>
              <a:rPr>
                <a:solidFill>
                  <a:srgbClr val="003B4F"/>
                </a:solidFill>
                <a:latin typeface="Courier"/>
              </a:rPr>
              <a:t>                             </a:t>
            </a:r>
            <a:r>
              <a:rPr>
                <a:solidFill>
                  <a:srgbClr val="657422"/>
                </a:solidFill>
                <a:latin typeface="Courier"/>
              </a:rPr>
              <a:t>alternative =</a:t>
            </a:r>
            <a:r>
              <a:rPr>
                <a:solidFill>
                  <a:srgbClr val="003B4F"/>
                </a:solidFill>
                <a:latin typeface="Courier"/>
              </a:rPr>
              <a:t> </a:t>
            </a:r>
            <a:r>
              <a:rPr>
                <a:solidFill>
                  <a:srgbClr val="20794D"/>
                </a:solidFill>
                <a:latin typeface="Courier"/>
              </a:rPr>
              <a:t>"two.sided"</a:t>
            </a:r>
            <a:r>
              <a:rPr>
                <a:solidFill>
                  <a:srgbClr val="003B4F"/>
                </a:solidFill>
                <a:latin typeface="Courier"/>
              </a:rPr>
              <a:t>)</a:t>
            </a:r>
            <a:br/>
            <a:br/>
            <a:r>
              <a:rPr>
                <a:solidFill>
                  <a:srgbClr val="4758AB"/>
                </a:solidFill>
                <a:latin typeface="Courier"/>
              </a:rPr>
              <a:t>cat</a:t>
            </a:r>
            <a:r>
              <a:rPr>
                <a:solidFill>
                  <a:srgbClr val="003B4F"/>
                </a:solidFill>
                <a:latin typeface="Courier"/>
              </a:rPr>
              <a:t>(</a:t>
            </a:r>
            <a:r>
              <a:rPr>
                <a:solidFill>
                  <a:srgbClr val="20794D"/>
                </a:solidFill>
                <a:latin typeface="Courier"/>
              </a:rPr>
              <a:t>"n per group (harmonic mean):"</a:t>
            </a:r>
            <a:r>
              <a:rPr>
                <a:solidFill>
                  <a:srgbClr val="003B4F"/>
                </a:solidFill>
                <a:latin typeface="Courier"/>
              </a:rPr>
              <a:t>, </a:t>
            </a:r>
            <a:r>
              <a:rPr>
                <a:solidFill>
                  <a:srgbClr val="4758AB"/>
                </a:solidFill>
                <a:latin typeface="Courier"/>
              </a:rPr>
              <a:t>round</a:t>
            </a:r>
            <a:r>
              <a:rPr>
                <a:solidFill>
                  <a:srgbClr val="003B4F"/>
                </a:solidFill>
                <a:latin typeface="Courier"/>
              </a:rPr>
              <a:t>(n_effective,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sz="2000">
                <a:latin typeface="Courier"/>
              </a:rPr>
              <a:t>n per group (harmonic mean): 80.1 </a:t>
            </a:r>
          </a:p>
          <a:p>
            <a:pPr lvl="0" indent="0">
              <a:buNone/>
            </a:pPr>
            <a:r>
              <a:rPr>
                <a:solidFill>
                  <a:srgbClr val="4758AB"/>
                </a:solidFill>
                <a:latin typeface="Courier"/>
              </a:rPr>
              <a:t>cat</a:t>
            </a:r>
            <a:r>
              <a:rPr>
                <a:solidFill>
                  <a:srgbClr val="003B4F"/>
                </a:solidFill>
                <a:latin typeface="Courier"/>
              </a:rPr>
              <a:t>(</a:t>
            </a:r>
            <a:r>
              <a:rPr>
                <a:solidFill>
                  <a:srgbClr val="20794D"/>
                </a:solidFill>
                <a:latin typeface="Courier"/>
              </a:rPr>
              <a:t>"pooled SD:"</a:t>
            </a:r>
            <a:r>
              <a:rPr>
                <a:solidFill>
                  <a:srgbClr val="003B4F"/>
                </a:solidFill>
                <a:latin typeface="Courier"/>
              </a:rPr>
              <a:t>, </a:t>
            </a:r>
            <a:r>
              <a:rPr>
                <a:solidFill>
                  <a:srgbClr val="4758AB"/>
                </a:solidFill>
                <a:latin typeface="Courier"/>
              </a:rPr>
              <a:t>round</a:t>
            </a:r>
            <a:r>
              <a:rPr>
                <a:solidFill>
                  <a:srgbClr val="003B4F"/>
                </a:solidFill>
                <a:latin typeface="Courier"/>
              </a:rPr>
              <a:t>(sd_pooled, </a:t>
            </a:r>
            <a:r>
              <a:rPr>
                <a:solidFill>
                  <a:srgbClr val="AD0000"/>
                </a:solidFill>
                <a:latin typeface="Courier"/>
              </a:rPr>
              <a:t>1</a:t>
            </a:r>
            <a:r>
              <a:rPr>
                <a:solidFill>
                  <a:srgbClr val="003B4F"/>
                </a:solidFill>
                <a:latin typeface="Courier"/>
              </a:rPr>
              <a:t>), </a:t>
            </a:r>
            <a:r>
              <a:rPr>
                <a:solidFill>
                  <a:srgbClr val="20794D"/>
                </a:solidFill>
                <a:latin typeface="Courier"/>
              </a:rPr>
              <a:t>"mm</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sz="2000">
                <a:latin typeface="Courier"/>
              </a:rPr>
              <a:t>pooled SD: 44.5 mm</a:t>
            </a:r>
          </a:p>
          <a:p>
            <a:pPr lvl="0" indent="0">
              <a:buNone/>
            </a:pPr>
            <a:r>
              <a:rPr>
                <a:solidFill>
                  <a:srgbClr val="4758AB"/>
                </a:solidFill>
                <a:latin typeface="Courier"/>
              </a:rPr>
              <a:t>cat</a:t>
            </a:r>
            <a:r>
              <a:rPr>
                <a:solidFill>
                  <a:srgbClr val="003B4F"/>
                </a:solidFill>
                <a:latin typeface="Courier"/>
              </a:rPr>
              <a:t>(</a:t>
            </a:r>
            <a:r>
              <a:rPr>
                <a:solidFill>
                  <a:srgbClr val="20794D"/>
                </a:solidFill>
                <a:latin typeface="Courier"/>
              </a:rPr>
              <a:t>"Cohen's d for a 30 mm difference:"</a:t>
            </a:r>
            <a:r>
              <a:rPr>
                <a:solidFill>
                  <a:srgbClr val="003B4F"/>
                </a:solidFill>
                <a:latin typeface="Courier"/>
              </a:rPr>
              <a:t>, </a:t>
            </a:r>
            <a:r>
              <a:rPr>
                <a:solidFill>
                  <a:srgbClr val="4758AB"/>
                </a:solidFill>
                <a:latin typeface="Courier"/>
              </a:rPr>
              <a:t>round</a:t>
            </a:r>
            <a:r>
              <a:rPr>
                <a:solidFill>
                  <a:srgbClr val="003B4F"/>
                </a:solidFill>
                <a:latin typeface="Courier"/>
              </a:rPr>
              <a:t>(</a:t>
            </a:r>
            <a:r>
              <a:rPr>
                <a:solidFill>
                  <a:srgbClr val="AD0000"/>
                </a:solidFill>
                <a:latin typeface="Courier"/>
              </a:rPr>
              <a:t>30</a:t>
            </a:r>
            <a:r>
              <a:rPr>
                <a:solidFill>
                  <a:srgbClr val="003B4F"/>
                </a:solidFill>
                <a:latin typeface="Courier"/>
              </a:rPr>
              <a:t> </a:t>
            </a:r>
            <a:r>
              <a:rPr>
                <a:solidFill>
                  <a:srgbClr val="5E5E5E"/>
                </a:solidFill>
                <a:latin typeface="Courier"/>
              </a:rPr>
              <a:t>/</a:t>
            </a:r>
            <a:r>
              <a:rPr>
                <a:solidFill>
                  <a:srgbClr val="003B4F"/>
                </a:solidFill>
                <a:latin typeface="Courier"/>
              </a:rPr>
              <a:t> sd_pooled, </a:t>
            </a:r>
            <a:r>
              <a:rPr>
                <a:solidFill>
                  <a:srgbClr val="AD0000"/>
                </a:solidFill>
                <a:latin typeface="Courier"/>
              </a:rPr>
              <a:t>2</a:t>
            </a:r>
            <a:r>
              <a:rPr>
                <a:solidFill>
                  <a:srgbClr val="003B4F"/>
                </a:solidFill>
                <a:latin typeface="Courier"/>
              </a:rPr>
              <a:t>), </a:t>
            </a:r>
            <a:r>
              <a:rPr>
                <a:solidFill>
                  <a:srgbClr val="20794D"/>
                </a:solidFill>
                <a:latin typeface="Courier"/>
              </a:rPr>
              <a:t>"</a:t>
            </a:r>
            <a:r>
              <a:rPr>
                <a:solidFill>
                  <a:srgbClr val="5E5E5E"/>
                </a:solidFill>
                <a:latin typeface="Courier"/>
              </a:rPr>
              <a:t>\n\n</a:t>
            </a:r>
            <a:r>
              <a:rPr>
                <a:solidFill>
                  <a:srgbClr val="20794D"/>
                </a:solidFill>
                <a:latin typeface="Courier"/>
              </a:rPr>
              <a:t>"</a:t>
            </a:r>
            <a:r>
              <a:rPr>
                <a:solidFill>
                  <a:srgbClr val="003B4F"/>
                </a:solidFill>
                <a:latin typeface="Courier"/>
              </a:rPr>
              <a:t>)</a:t>
            </a:r>
          </a:p>
          <a:p>
            <a:pPr lvl="0" indent="0">
              <a:buNone/>
            </a:pPr>
            <a:r>
              <a:rPr sz="2000">
                <a:latin typeface="Courier"/>
              </a:rPr>
              <a:t>Cohen's d for a 30 mm difference: 0.67 </a:t>
            </a:r>
          </a:p>
          <a:p>
            <a:pPr lvl="0" indent="0">
              <a:buNone/>
            </a:pPr>
            <a:r>
              <a:rPr>
                <a:solidFill>
                  <a:srgbClr val="003B4F"/>
                </a:solidFill>
                <a:latin typeface="Courier"/>
              </a:rPr>
              <a:t>power_result</a:t>
            </a:r>
          </a:p>
          <a:p>
            <a:pPr lvl="0" indent="0">
              <a:buNone/>
            </a:pPr>
            <a:r>
              <a:rPr sz="2000">
                <a:latin typeface="Courier"/>
              </a:rPr>
              <a:t>
     Two-sample t test power calculation 
              n = 80.14286
          delta = 30
             sd = 44.50181
      sig.level = 0.05
          power = 0.9887372
    alternative = two.sided
NOTE: n is number in *each* group</a:t>
            </a:r>
          </a:p>
          <a:p>
            <a:pPr lvl="0" indent="0" marL="1270000">
              <a:buNone/>
            </a:pPr>
            <a:r>
              <a:rPr sz="2000" b="1"/>
              <a:t>Warning</a:t>
            </a:r>
          </a:p>
          <a:p>
            <a:pPr lvl="0" indent="0" marL="1270000">
              <a:buNone/>
            </a:pPr>
            <a:r>
              <a:rPr sz="2000" b="1"/>
              <a:t>⚠️ An assumption we just quietly made</a:t>
            </a:r>
          </a:p>
          <a:p>
            <a:pPr lvl="0" indent="0" marL="1270000">
              <a:buNone/>
            </a:pPr>
            <a:r>
              <a:rPr sz="2000">
                <a:latin typeface="Courier"/>
              </a:rPr>
              <a:t>sd_pooled</a:t>
            </a:r>
            <a:r>
              <a:rPr sz="2000"/>
              <a:t> averages the two lakes’ SDs, which assumes they are equal. They are not: sd(I3) = 28.3 mm but sd(I8) = 52.3 mm — nearly double. That is also why the t-test two slides back was a </a:t>
            </a:r>
            <a:r>
              <a:rPr sz="2000" b="1"/>
              <a:t>Welch</a:t>
            </a:r>
            <a:r>
              <a:rPr sz="2000"/>
              <a:t> test (R’s default), which does </a:t>
            </a:r>
            <a:r>
              <a:rPr sz="2000" i="1"/>
              <a:t>not</a:t>
            </a:r>
            <a:r>
              <a:rPr sz="2000"/>
              <a:t> assume equal variances.</a:t>
            </a:r>
          </a:p>
          <a:p>
            <a:pPr lvl="0" indent="0" marL="1270000">
              <a:buNone/>
            </a:pPr>
            <a:r>
              <a:rPr sz="2000"/>
              <a:t>So treat this power number as a rough guide, not a precise answer.</a:t>
            </a:r>
          </a:p>
        </p:txBody>
      </p:sp>
    </p:spTree>
  </p:cSl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a:t>
            </a:r>
          </a:p>
        </p:txBody>
      </p:sp>
      <p:sp>
        <p:nvSpPr>
          <p:cNvPr id="3" name="Content Placeholder 2"/>
          <p:cNvSpPr>
            <a:spLocks noGrp="1"/>
          </p:cNvSpPr>
          <p:nvPr>
            <p:ph idx="1" sz="half"/>
          </p:nvPr>
        </p:nvSpPr>
        <p:spPr/>
        <p:txBody>
          <a:bodyPr/>
          <a:lstStyle/>
          <a:p>
            <a:pPr lvl="0" indent="0" marL="0">
              <a:buNone/>
            </a:pPr>
            <a:r>
              <a:rPr b="1"/>
              <a:t>Key concepts covered:</a:t>
            </a:r>
          </a:p>
          <a:p>
            <a:pPr lvl="0" indent="-342900" marL="342900">
              <a:buAutoNum type="arabicPeriod"/>
            </a:pPr>
            <a:r>
              <a:rPr b="1"/>
              <a:t>Probability distributions</a:t>
            </a:r>
            <a:r>
              <a:rPr/>
              <a:t> model random phenomena</a:t>
            </a:r>
          </a:p>
          <a:p>
            <a:pPr lvl="1"/>
            <a:r>
              <a:rPr/>
              <a:t>Normal distribution is especially important</a:t>
            </a:r>
          </a:p>
          <a:p>
            <a:pPr lvl="1"/>
            <a:r>
              <a:rPr/>
              <a:t>Z-scores standardize measurements</a:t>
            </a:r>
          </a:p>
          <a:p>
            <a:pPr lvl="0" indent="-342900" marL="342900">
              <a:buAutoNum type="arabicPeriod"/>
            </a:pPr>
            <a:r>
              <a:rPr b="1"/>
              <a:t>Standard error</a:t>
            </a:r>
            <a:r>
              <a:rPr/>
              <a:t> measures precision of estimates</a:t>
            </a:r>
          </a:p>
          <a:p>
            <a:pPr lvl="1"/>
            <a:r>
              <a:rPr/>
              <a:t>Decreases with larger sample sizes</a:t>
            </a:r>
          </a:p>
          <a:p>
            <a:pPr lvl="1"/>
            <a:r>
              <a:rPr/>
              <a:t>Used to construct confidence intervals</a:t>
            </a:r>
          </a:p>
          <a:p>
            <a:pPr lvl="0" indent="-342900" marL="342900">
              <a:buAutoNum type="arabicPeriod"/>
            </a:pPr>
            <a:r>
              <a:rPr b="1"/>
              <a:t>Confidence intervals</a:t>
            </a:r>
            <a:r>
              <a:rPr/>
              <a:t> express uncertainty</a:t>
            </a:r>
          </a:p>
          <a:p>
            <a:pPr lvl="1"/>
            <a:r>
              <a:rPr/>
              <a:t>Provide plausible range for parameters</a:t>
            </a:r>
          </a:p>
          <a:p>
            <a:pPr lvl="1"/>
            <a:r>
              <a:rPr/>
              <a:t>95% CI: </a:t>
            </a:r>
            <a:r>
              <a:rPr>
                <a:latin typeface="Courier"/>
              </a:rPr>
              <a:t>mean ± t(0.975, df) × SE</a:t>
            </a:r>
          </a:p>
          <a:p>
            <a:pPr lvl="1"/>
            <a:r>
              <a:rPr/>
              <a:t>t ≈ 1.96 only once n is large — with n = 10 it is 2.26</a:t>
            </a:r>
          </a:p>
          <a:p>
            <a:pPr lvl="0" indent="-342900" marL="342900">
              <a:buAutoNum type="arabicPeriod"/>
            </a:pPr>
            <a:r>
              <a:rPr b="1"/>
              <a:t>Hypothesis testing</a:t>
            </a:r>
            <a:r>
              <a:rPr/>
              <a:t> evaluates claims</a:t>
            </a:r>
          </a:p>
          <a:p>
            <a:pPr lvl="1"/>
            <a:r>
              <a:rPr/>
              <a:t>Null vs. alternative hypotheses</a:t>
            </a:r>
          </a:p>
          <a:p>
            <a:pPr lvl="1"/>
            <a:r>
              <a:rPr/>
              <a:t>P-values quantify evidence against H₀</a:t>
            </a:r>
          </a:p>
          <a:p>
            <a:pPr lvl="1"/>
            <a:r>
              <a:rPr/>
              <a:t>Consider both statistical and practical significance</a:t>
            </a:r>
          </a:p>
        </p:txBody>
      </p:sp>
      <p:pic>
        <p:nvPicPr>
          <p:cNvPr descr="probability_inference_lecture_files/figure-pptx/l04-26-1.png" id="0" name="Picture 1"/>
          <p:cNvPicPr>
            <a:picLocks noGrp="1" noChangeAspect="1"/>
          </p:cNvPicPr>
          <p:nvPr/>
        </p:nvPicPr>
        <p:blipFill>
          <a:blip r:embed="rId2"/>
          <a:stretch>
            <a:fillRect/>
          </a:stretch>
        </p:blipFill>
        <p:spPr bwMode="auto">
          <a:xfrm>
            <a:off x="6121400" y="1498600"/>
            <a:ext cx="2781300" cy="2781300"/>
          </a:xfrm>
          <a:prstGeom prst="rect">
            <a:avLst/>
          </a:prstGeom>
          <a:noFill/>
          <a:ln w="9525">
            <a:noFill/>
            <a:headEnd/>
            <a:tailEnd/>
          </a:ln>
        </p:spPr>
      </p:pic>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Probability Distributions</a:t>
            </a:r>
          </a:p>
        </p:txBody>
      </p:sp>
      <p:sp>
        <p:nvSpPr>
          <p:cNvPr id="3" name="Content Placeholder 2"/>
          <p:cNvSpPr>
            <a:spLocks noGrp="1"/>
          </p:cNvSpPr>
          <p:nvPr>
            <p:ph idx="1" sz="half"/>
          </p:nvPr>
        </p:nvSpPr>
        <p:spPr/>
        <p:txBody>
          <a:bodyPr/>
          <a:lstStyle/>
          <a:p>
            <a:pPr lvl="0" indent="0" marL="0">
              <a:spcBef>
                <a:spcPts val="3000"/>
              </a:spcBef>
              <a:buNone/>
            </a:pPr>
            <a:r>
              <a:rPr b="1"/>
              <a:t>Probability Distribution Functions</a:t>
            </a:r>
          </a:p>
          <a:p>
            <a:pPr lvl="0"/>
            <a:r>
              <a:rPr/>
              <a:t>A </a:t>
            </a:r>
            <a:r>
              <a:rPr b="1"/>
              <a:t>probability distribution</a:t>
            </a:r>
            <a:r>
              <a:rPr/>
              <a:t> describes the probability of different outcomes in an experiment</a:t>
            </a:r>
          </a:p>
          <a:p>
            <a:pPr lvl="0"/>
            <a:r>
              <a:rPr/>
              <a:t>We’ve seen histograms of observed data</a:t>
            </a:r>
          </a:p>
          <a:p>
            <a:pPr lvl="0"/>
            <a:r>
              <a:rPr/>
              <a:t>Theoretical distributions help us model and understand real-world data</a:t>
            </a:r>
          </a:p>
          <a:p>
            <a:pPr lvl="0"/>
            <a:r>
              <a:rPr/>
              <a:t>We will focus on a </a:t>
            </a:r>
            <a:r>
              <a:rPr b="1"/>
              <a:t>standard normal distribution</a:t>
            </a:r>
            <a:r>
              <a:rPr/>
              <a:t> and a </a:t>
            </a:r>
            <a:r>
              <a:rPr b="1"/>
              <a:t>students</a:t>
            </a:r>
            <a:r>
              <a:rPr/>
              <a:t> </a:t>
            </a:r>
            <a:r>
              <a:rPr b="1"/>
              <a:t>t distribution</a:t>
            </a:r>
          </a:p>
          <a:p>
            <a:pPr lvl="0" indent="0" marL="1270000">
              <a:buNone/>
            </a:pPr>
            <a:r>
              <a:rPr sz="2000" b="1"/>
              <a:t>Note</a:t>
            </a:r>
          </a:p>
          <a:p>
            <a:pPr lvl="0" indent="0" marL="1270000">
              <a:buNone/>
            </a:pPr>
            <a:r>
              <a:rPr sz="2000" b="1"/>
              <a:t>📖 Reference</a:t>
            </a:r>
          </a:p>
          <a:p>
            <a:pPr lvl="0" indent="0" marL="1270000">
              <a:buNone/>
            </a:pPr>
            <a:r>
              <a:rPr sz="2000"/>
              <a:t>Gotelli &amp; Ellison, </a:t>
            </a:r>
            <a:r>
              <a:rPr sz="2000" i="1"/>
              <a:t>A Primer of Ecological Statistics</a:t>
            </a:r>
            <a:r>
              <a:rPr sz="2000"/>
              <a:t>, Ch. 2 — Random Variables and Probability Distributions.</a:t>
            </a:r>
          </a:p>
        </p:txBody>
      </p:sp>
      <p:pic>
        <p:nvPicPr>
          <p:cNvPr descr="probability_inference_lecture_files/figure-pptx/l04-04-1.png" id="0" name="Picture 1"/>
          <p:cNvPicPr>
            <a:picLocks noGrp="1" noChangeAspect="1"/>
          </p:cNvPicPr>
          <p:nvPr/>
        </p:nvPicPr>
        <p:blipFill>
          <a:blip r:embed="rId2"/>
          <a:stretch>
            <a:fillRect/>
          </a:stretch>
        </p:blipFill>
        <p:spPr bwMode="auto">
          <a:xfrm>
            <a:off x="6121400" y="1346200"/>
            <a:ext cx="2781300" cy="3086100"/>
          </a:xfrm>
          <a:prstGeom prst="rect">
            <a:avLst/>
          </a:prstGeom>
          <a:noFill/>
          <a:ln w="9525">
            <a:noFill/>
            <a:headEnd/>
            <a:tailEnd/>
          </a:ln>
        </p:spPr>
      </p:pic>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Standard Normal Distribution</a:t>
            </a:r>
          </a:p>
        </p:txBody>
      </p:sp>
      <p:sp>
        <p:nvSpPr>
          <p:cNvPr id="3" name="Content Placeholder 2"/>
          <p:cNvSpPr>
            <a:spLocks noGrp="1"/>
          </p:cNvSpPr>
          <p:nvPr>
            <p:ph idx="1" sz="half"/>
          </p:nvPr>
        </p:nvSpPr>
        <p:spPr/>
        <p:txBody>
          <a:bodyPr/>
          <a:lstStyle/>
          <a:p>
            <a:pPr lvl="0" indent="0" marL="0">
              <a:buNone/>
            </a:pPr>
            <a:r>
              <a:rPr/>
              <a:t>The standard normal distribution is crucial for understanding statistical inference:</a:t>
            </a:r>
          </a:p>
          <a:p>
            <a:pPr lvl="0"/>
            <a:r>
              <a:rPr/>
              <a:t>Has mean (μ) = 0 and standard deviation (σ) = 1</a:t>
            </a:r>
          </a:p>
          <a:p>
            <a:pPr lvl="0"/>
            <a:r>
              <a:rPr/>
              <a:t>Symmetrical bell-shaped curve</a:t>
            </a:r>
          </a:p>
          <a:p>
            <a:pPr lvl="0"/>
            <a:r>
              <a:rPr/>
              <a:t>Area under the curve = 1 (total probability)</a:t>
            </a:r>
          </a:p>
          <a:p>
            <a:pPr lvl="0"/>
            <a:r>
              <a:rPr b="1"/>
              <a:t>Approximately</a:t>
            </a:r>
            <a:r>
              <a:rPr/>
              <a:t>:</a:t>
            </a:r>
          </a:p>
          <a:p>
            <a:pPr lvl="1"/>
            <a:r>
              <a:rPr/>
              <a:t>68% of data within ±1σ of the mean</a:t>
            </a:r>
          </a:p>
          <a:p>
            <a:pPr lvl="1"/>
            <a:r>
              <a:rPr b="1"/>
              <a:t>95% of data within ±2σ of the mean - really 1.96σ</a:t>
            </a:r>
          </a:p>
          <a:p>
            <a:pPr lvl="1"/>
            <a:r>
              <a:rPr/>
              <a:t>99.7% of data within ±3σ of the mean</a:t>
            </a:r>
          </a:p>
          <a:p>
            <a:pPr lvl="0" indent="0" marL="0">
              <a:buNone/>
            </a:pPr>
            <a:r>
              <a:rPr/>
              <a:t>Z-scores allow us to convert any </a:t>
            </a:r>
            <a:r>
              <a:rPr b="1"/>
              <a:t>normal distribution</a:t>
            </a:r>
            <a:r>
              <a:rPr/>
              <a:t> to the </a:t>
            </a:r>
            <a:r>
              <a:rPr b="1"/>
              <a:t>standard normal distribution.</a:t>
            </a:r>
          </a:p>
          <a:p>
            <a:pPr lvl="0" indent="0" marL="1270000">
              <a:buNone/>
            </a:pPr>
            <a:r>
              <a:rPr sz="2000" b="1"/>
              <a:t>Note</a:t>
            </a:r>
          </a:p>
          <a:p>
            <a:pPr lvl="0" indent="0" marL="1270000">
              <a:buNone/>
            </a:pPr>
            <a:r>
              <a:rPr sz="2000" b="1"/>
              <a:t>📖 Reference</a:t>
            </a:r>
          </a:p>
          <a:p>
            <a:pPr lvl="0" indent="0" marL="1270000">
              <a:buNone/>
            </a:pPr>
            <a:r>
              <a:rPr sz="2000"/>
              <a:t>Whitlock &amp; Schluter, </a:t>
            </a:r>
            <a:r>
              <a:rPr sz="2000" i="1"/>
              <a:t>Analysis of Biological Data</a:t>
            </a:r>
            <a:r>
              <a:rPr sz="2000"/>
              <a:t>, Ch. 10 — The Normal Distribution.</a:t>
            </a:r>
          </a:p>
        </p:txBody>
      </p:sp>
      <p:pic>
        <p:nvPicPr>
          <p:cNvPr descr="probability_inference_lecture_files/figure-pptx/l04-05-1.png" id="0" name="Picture 1"/>
          <p:cNvPicPr>
            <a:picLocks noGrp="1" noChangeAspect="1"/>
          </p:cNvPicPr>
          <p:nvPr/>
        </p:nvPicPr>
        <p:blipFill>
          <a:blip r:embed="rId2"/>
          <a:stretch>
            <a:fillRect/>
          </a:stretch>
        </p:blipFill>
        <p:spPr bwMode="auto">
          <a:xfrm>
            <a:off x="6121400" y="1346200"/>
            <a:ext cx="2781300" cy="3086100"/>
          </a:xfrm>
          <a:prstGeom prst="rect">
            <a:avLst/>
          </a:prstGeom>
          <a:noFill/>
          <a:ln w="9525">
            <a:noFill/>
            <a:headEnd/>
            <a:tailEnd/>
          </a:ln>
        </p:spPr>
      </p:pic>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Practice Exercise 2: Calculating Z-scores of lake I3</a:t>
            </a:r>
          </a:p>
        </p:txBody>
      </p:sp>
      <p:sp>
        <p:nvSpPr>
          <p:cNvPr id="3" name="Content Placeholder 2"/>
          <p:cNvSpPr>
            <a:spLocks noGrp="1"/>
          </p:cNvSpPr>
          <p:nvPr>
            <p:ph idx="1"/>
          </p:nvPr>
        </p:nvSpPr>
        <p:spPr/>
        <p:txBody>
          <a:bodyPr/>
          <a:lstStyle/>
          <a:p>
            <a:pPr lvl="0" indent="0" marL="1270000">
              <a:buNone/>
            </a:pPr>
            <a:r>
              <a:rPr sz="2000" b="1"/>
              <a:t>Practice Exercise 2: Calculating Z-scores</a:t>
            </a:r>
          </a:p>
          <a:p>
            <a:pPr lvl="0" indent="0" marL="1270000">
              <a:buNone/>
            </a:pPr>
            <a:r>
              <a:rPr sz="2000"/>
              <a:t>Let’s practice converting raw values to Z-scores using the Arctic grayling data.</a:t>
            </a:r>
          </a:p>
          <a:p>
            <a:pPr lvl="0" indent="0" marL="1270000">
              <a:buNone/>
            </a:pPr>
            <a:r>
              <a:rPr sz="2000" b="1"/>
              <a:t>Z Score = (length - mean) / standard deviation</a:t>
            </a:r>
          </a:p>
          <a:p>
            <a:pPr lvl="0" indent="0">
              <a:buNone/>
            </a:pPr>
            <a:r>
              <a:rPr>
                <a:solidFill>
                  <a:srgbClr val="5E5E5E"/>
                </a:solidFill>
                <a:latin typeface="Courier"/>
              </a:rPr>
              <a:t># Calculate the mean and standard deviation of fish lengths</a:t>
            </a:r>
            <a:br/>
            <a:r>
              <a:rPr>
                <a:solidFill>
                  <a:srgbClr val="003B4F"/>
                </a:solidFill>
                <a:latin typeface="Courier"/>
              </a:rPr>
              <a:t>mean_length &lt;- </a:t>
            </a:r>
            <a:r>
              <a:rPr>
                <a:solidFill>
                  <a:srgbClr val="4758AB"/>
                </a:solidFill>
                <a:latin typeface="Courier"/>
              </a:rPr>
              <a:t>mean</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r>
              <a:rPr>
                <a:solidFill>
                  <a:srgbClr val="003B4F"/>
                </a:solidFill>
                <a:latin typeface="Courier"/>
              </a:rPr>
              <a:t>sd_length &lt;- </a:t>
            </a:r>
            <a:r>
              <a:rPr>
                <a:solidFill>
                  <a:srgbClr val="4758AB"/>
                </a:solidFill>
                <a:latin typeface="Courier"/>
              </a:rPr>
              <a:t>sd</a:t>
            </a:r>
            <a:r>
              <a:rPr>
                <a:solidFill>
                  <a:srgbClr val="003B4F"/>
                </a:solidFill>
                <a:latin typeface="Courier"/>
              </a:rPr>
              <a:t>(i3_df</a:t>
            </a:r>
            <a:r>
              <a:rPr>
                <a:solidFill>
                  <a:srgbClr val="5E5E5E"/>
                </a:solidFill>
                <a:latin typeface="Courier"/>
              </a:rPr>
              <a:t>$</a:t>
            </a:r>
            <a:r>
              <a:rPr>
                <a:solidFill>
                  <a:srgbClr val="003B4F"/>
                </a:solidFill>
                <a:latin typeface="Courier"/>
              </a:rPr>
              <a:t>length_mm,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br/>
            <a:br/>
            <a:r>
              <a:rPr>
                <a:solidFill>
                  <a:srgbClr val="5E5E5E"/>
                </a:solidFill>
                <a:latin typeface="Courier"/>
              </a:rPr>
              <a:t># Calculate Z-scores for fish lengths</a:t>
            </a:r>
            <a:br/>
            <a:r>
              <a:rPr>
                <a:solidFill>
                  <a:srgbClr val="003B4F"/>
                </a:solidFill>
                <a:latin typeface="Courier"/>
              </a:rPr>
              <a:t>i3_df &lt;- i3_df </a:t>
            </a:r>
            <a:r>
              <a:rPr>
                <a:solidFill>
                  <a:srgbClr val="5E5E5E"/>
                </a:solidFill>
                <a:latin typeface="Courier"/>
              </a:rPr>
              <a:t>%&gt;%</a:t>
            </a:r>
            <a:br/>
            <a:r>
              <a:rPr>
                <a:solidFill>
                  <a:srgbClr val="003B4F"/>
                </a:solidFill>
                <a:latin typeface="Courier"/>
              </a:rPr>
              <a:t>  </a:t>
            </a:r>
            <a:r>
              <a:rPr>
                <a:solidFill>
                  <a:srgbClr val="4758AB"/>
                </a:solidFill>
                <a:latin typeface="Courier"/>
              </a:rPr>
              <a:t>mutate</a:t>
            </a:r>
            <a:r>
              <a:rPr>
                <a:solidFill>
                  <a:srgbClr val="003B4F"/>
                </a:solidFill>
                <a:latin typeface="Courier"/>
              </a:rPr>
              <a:t>(</a:t>
            </a:r>
            <a:r>
              <a:rPr>
                <a:solidFill>
                  <a:srgbClr val="657422"/>
                </a:solidFill>
                <a:latin typeface="Courier"/>
              </a:rPr>
              <a:t>z_score =</a:t>
            </a:r>
            <a:r>
              <a:rPr>
                <a:solidFill>
                  <a:srgbClr val="003B4F"/>
                </a:solidFill>
                <a:latin typeface="Courier"/>
              </a:rPr>
              <a:t> (length_mm </a:t>
            </a:r>
            <a:r>
              <a:rPr>
                <a:solidFill>
                  <a:srgbClr val="5E5E5E"/>
                </a:solidFill>
                <a:latin typeface="Courier"/>
              </a:rPr>
              <a:t>-</a:t>
            </a:r>
            <a:r>
              <a:rPr>
                <a:solidFill>
                  <a:srgbClr val="003B4F"/>
                </a:solidFill>
                <a:latin typeface="Courier"/>
              </a:rPr>
              <a:t> mean_length) </a:t>
            </a:r>
            <a:r>
              <a:rPr>
                <a:solidFill>
                  <a:srgbClr val="5E5E5E"/>
                </a:solidFill>
                <a:latin typeface="Courier"/>
              </a:rPr>
              <a:t>/</a:t>
            </a:r>
            <a:r>
              <a:rPr>
                <a:solidFill>
                  <a:srgbClr val="003B4F"/>
                </a:solidFill>
                <a:latin typeface="Courier"/>
              </a:rPr>
              <a:t> sd_length)</a:t>
            </a:r>
            <a:br/>
            <a:br/>
            <a:r>
              <a:rPr>
                <a:solidFill>
                  <a:srgbClr val="5E5E5E"/>
                </a:solidFill>
                <a:latin typeface="Courier"/>
              </a:rPr>
              <a:t># View the first few rows with Z-scores</a:t>
            </a:r>
            <a:br/>
            <a:r>
              <a:rPr>
                <a:solidFill>
                  <a:srgbClr val="4758AB"/>
                </a:solidFill>
                <a:latin typeface="Courier"/>
              </a:rPr>
              <a:t>head</a:t>
            </a:r>
            <a:r>
              <a:rPr>
                <a:solidFill>
                  <a:srgbClr val="003B4F"/>
                </a:solidFill>
                <a:latin typeface="Courier"/>
              </a:rPr>
              <a:t>(i3_df)</a:t>
            </a:r>
          </a:p>
          <a:p>
            <a:pPr lvl="0" indent="0">
              <a:buNone/>
            </a:pPr>
            <a:r>
              <a:rPr sz="2000">
                <a:latin typeface="Courier"/>
              </a:rPr>
              <a:t># A tibble: 6 × 6
   site lake  species         length_mm mass_g z_score
  &lt;dbl&gt; &lt;chr&gt; &lt;chr&gt;               &lt;dbl&gt;  &lt;dbl&gt;   &lt;dbl&gt;
1   113 I3    arctic grayling       266    135  0.0139
2   113 I3    arctic grayling       290    185  0.862 
3   113 I3    arctic grayling       262    145 -0.127 
4   113 I3    arctic grayling       275    160  0.332 
5   113 I3    arctic grayling       240    105 -0.905 
6   113 I3    arctic grayling       265    145 -0.0214</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The fish data as a z score</a:t>
            </a:r>
          </a:p>
        </p:txBody>
      </p:sp>
      <p:sp>
        <p:nvSpPr>
          <p:cNvPr id="3" name="Content Placeholder 2"/>
          <p:cNvSpPr>
            <a:spLocks noGrp="1"/>
          </p:cNvSpPr>
          <p:nvPr>
            <p:ph idx="1" sz="half"/>
          </p:nvPr>
        </p:nvSpPr>
        <p:spPr/>
        <p:txBody>
          <a:bodyPr/>
          <a:lstStyle/>
          <a:p>
            <a:pPr lvl="0" indent="0" marL="0">
              <a:buNone/>
            </a:pPr>
            <a:r>
              <a:rPr/>
              <a:t>So if we plot this data what does it look like in a standard normal distribution?</a:t>
            </a:r>
          </a:p>
        </p:txBody>
      </p:sp>
      <p:pic>
        <p:nvPicPr>
          <p:cNvPr descr="probability_inference_lecture_files/figure-pptx/l04-07-1.png" id="0" name="Picture 1"/>
          <p:cNvPicPr>
            <a:picLocks noGrp="1" noChangeAspect="1"/>
          </p:cNvPicPr>
          <p:nvPr/>
        </p:nvPicPr>
        <p:blipFill>
          <a:blip r:embed="rId2"/>
          <a:stretch>
            <a:fillRect/>
          </a:stretch>
        </p:blipFill>
        <p:spPr bwMode="auto">
          <a:xfrm>
            <a:off x="6121400" y="1346200"/>
            <a:ext cx="2781300" cy="3086100"/>
          </a:xfrm>
          <a:prstGeom prst="rect">
            <a:avLst/>
          </a:prstGeom>
          <a:noFill/>
          <a:ln w="9525">
            <a:noFill/>
            <a:headEnd/>
            <a:tailEnd/>
          </a:ln>
        </p:spPr>
      </p:pic>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Z-score Results</a:t>
            </a:r>
          </a:p>
        </p:txBody>
      </p:sp>
      <p:sp>
        <p:nvSpPr>
          <p:cNvPr id="3" name="Content Placeholder 2"/>
          <p:cNvSpPr>
            <a:spLocks noGrp="1"/>
          </p:cNvSpPr>
          <p:nvPr>
            <p:ph idx="1"/>
          </p:nvPr>
        </p:nvSpPr>
        <p:spPr/>
        <p:txBody>
          <a:bodyPr/>
          <a:lstStyle/>
          <a:p>
            <a:pPr lvl="0" indent="0" marL="0">
              <a:spcBef>
                <a:spcPts val="3000"/>
              </a:spcBef>
              <a:buNone/>
            </a:pPr>
            <a:r>
              <a:rPr b="1"/>
              <a:t>How to get area under 1 STD DEV?</a:t>
            </a:r>
          </a:p>
          <a:p>
            <a:pPr lvl="0" indent="0" marL="0">
              <a:buNone/>
            </a:pPr>
            <a:r>
              <a:rPr/>
              <a:t>Proportion within 1 standard deviation = sum of absolute values of Z Scores that are less than or equal to 1 divided by the number in the sample…</a:t>
            </a:r>
          </a:p>
          <a:p>
            <a:pPr lvl="0" indent="0" marL="0">
              <a:buNone/>
            </a:pPr>
            <a:r>
              <a:rPr/>
              <a:t>Remember in a true normal distribution it is 68% within 1 std dev.</a:t>
            </a:r>
          </a:p>
          <a:p>
            <a:pPr lvl="0" indent="0" marL="0">
              <a:buNone/>
            </a:pPr>
            <a:r>
              <a:rPr/>
              <a:t>should be </a:t>
            </a:r>
            <a:r>
              <a:rPr b="1"/>
              <a:t>approximately (varies if distribution is not normal)</a:t>
            </a:r>
            <a:r>
              <a:rPr/>
              <a:t>:</a:t>
            </a:r>
          </a:p>
          <a:p>
            <a:pPr lvl="0"/>
            <a:r>
              <a:rPr/>
              <a:t>68% of data within ±1σ of the mean</a:t>
            </a:r>
          </a:p>
          <a:p>
            <a:pPr lvl="0"/>
            <a:r>
              <a:rPr b="1"/>
              <a:t>95% of data within ±2σ of the mean - really 1.96σ</a:t>
            </a:r>
          </a:p>
          <a:p>
            <a:pPr lvl="0"/>
            <a:r>
              <a:rPr/>
              <a:t>99.7% of data within ±3σ of the mean</a:t>
            </a:r>
          </a:p>
          <a:p>
            <a:pPr lvl="0" indent="0">
              <a:buNone/>
            </a:pPr>
            <a:r>
              <a:rPr>
                <a:solidFill>
                  <a:srgbClr val="5E5E5E"/>
                </a:solidFill>
                <a:latin typeface="Courier"/>
              </a:rPr>
              <a:t># What proportion of fish are within 1 standard deviation of the mean?</a:t>
            </a:r>
            <a:br/>
            <a:r>
              <a:rPr>
                <a:solidFill>
                  <a:srgbClr val="003B4F"/>
                </a:solidFill>
                <a:latin typeface="Courier"/>
              </a:rPr>
              <a:t>within_1sd &lt;- </a:t>
            </a:r>
            <a:r>
              <a:rPr>
                <a:solidFill>
                  <a:srgbClr val="4758AB"/>
                </a:solidFill>
                <a:latin typeface="Courier"/>
              </a:rPr>
              <a:t>sum</a:t>
            </a:r>
            <a:r>
              <a:rPr>
                <a:solidFill>
                  <a:srgbClr val="003B4F"/>
                </a:solidFill>
                <a:latin typeface="Courier"/>
              </a:rPr>
              <a:t>(</a:t>
            </a:r>
            <a:r>
              <a:rPr>
                <a:solidFill>
                  <a:srgbClr val="4758AB"/>
                </a:solidFill>
                <a:latin typeface="Courier"/>
              </a:rPr>
              <a:t>abs</a:t>
            </a:r>
            <a:r>
              <a:rPr>
                <a:solidFill>
                  <a:srgbClr val="003B4F"/>
                </a:solidFill>
                <a:latin typeface="Courier"/>
              </a:rPr>
              <a:t>(i3_df</a:t>
            </a:r>
            <a:r>
              <a:rPr>
                <a:solidFill>
                  <a:srgbClr val="5E5E5E"/>
                </a:solidFill>
                <a:latin typeface="Courier"/>
              </a:rPr>
              <a:t>$</a:t>
            </a:r>
            <a:r>
              <a:rPr>
                <a:solidFill>
                  <a:srgbClr val="003B4F"/>
                </a:solidFill>
                <a:latin typeface="Courier"/>
              </a:rPr>
              <a:t>z_score) </a:t>
            </a:r>
            <a:r>
              <a:rPr>
                <a:solidFill>
                  <a:srgbClr val="5E5E5E"/>
                </a:solidFill>
                <a:latin typeface="Courier"/>
              </a:rPr>
              <a:t>&lt;=</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sum</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(i3_df</a:t>
            </a:r>
            <a:r>
              <a:rPr>
                <a:solidFill>
                  <a:srgbClr val="5E5E5E"/>
                </a:solidFill>
                <a:latin typeface="Courier"/>
              </a:rPr>
              <a:t>$</a:t>
            </a:r>
            <a:r>
              <a:rPr>
                <a:solidFill>
                  <a:srgbClr val="003B4F"/>
                </a:solidFill>
                <a:latin typeface="Courier"/>
              </a:rPr>
              <a:t>z_score))</a:t>
            </a:r>
            <a:br/>
            <a:r>
              <a:rPr>
                <a:solidFill>
                  <a:srgbClr val="4758AB"/>
                </a:solidFill>
                <a:latin typeface="Courier"/>
              </a:rPr>
              <a:t>cat</a:t>
            </a:r>
            <a:r>
              <a:rPr>
                <a:solidFill>
                  <a:srgbClr val="003B4F"/>
                </a:solidFill>
                <a:latin typeface="Courier"/>
              </a:rPr>
              <a:t>(</a:t>
            </a:r>
            <a:r>
              <a:rPr>
                <a:solidFill>
                  <a:srgbClr val="20794D"/>
                </a:solidFill>
                <a:latin typeface="Courier"/>
              </a:rPr>
              <a:t>"Proportion within 1 SD:"</a:t>
            </a:r>
            <a:r>
              <a:rPr>
                <a:solidFill>
                  <a:srgbClr val="003B4F"/>
                </a:solidFill>
                <a:latin typeface="Courier"/>
              </a:rPr>
              <a:t>, </a:t>
            </a:r>
            <a:r>
              <a:rPr>
                <a:solidFill>
                  <a:srgbClr val="4758AB"/>
                </a:solidFill>
                <a:latin typeface="Courier"/>
              </a:rPr>
              <a:t>round</a:t>
            </a:r>
            <a:r>
              <a:rPr>
                <a:solidFill>
                  <a:srgbClr val="003B4F"/>
                </a:solidFill>
                <a:latin typeface="Courier"/>
              </a:rPr>
              <a:t>(within_1sd </a:t>
            </a:r>
            <a:r>
              <a:rPr>
                <a:solidFill>
                  <a:srgbClr val="5E5E5E"/>
                </a:solidFill>
                <a:latin typeface="Courier"/>
              </a:rPr>
              <a:t>*</a:t>
            </a:r>
            <a:r>
              <a:rPr>
                <a:solidFill>
                  <a:srgbClr val="003B4F"/>
                </a:solidFill>
                <a:latin typeface="Courier"/>
              </a:rPr>
              <a:t> </a:t>
            </a:r>
            <a:r>
              <a:rPr>
                <a:solidFill>
                  <a:srgbClr val="AD0000"/>
                </a:solidFill>
                <a:latin typeface="Courier"/>
              </a:rPr>
              <a:t>100</a:t>
            </a:r>
            <a:r>
              <a:rPr>
                <a:solidFill>
                  <a:srgbClr val="003B4F"/>
                </a:solidFill>
                <a:latin typeface="Courier"/>
              </a:rPr>
              <a:t>, </a:t>
            </a:r>
            <a:r>
              <a:rPr>
                <a:solidFill>
                  <a:srgbClr val="AD0000"/>
                </a:solidFill>
                <a:latin typeface="Courier"/>
              </a:rPr>
              <a:t>1</a:t>
            </a:r>
            <a:r>
              <a:rPr>
                <a:solidFill>
                  <a:srgbClr val="003B4F"/>
                </a:solidFill>
                <a:latin typeface="Courier"/>
              </a:rPr>
              <a:t>), </a:t>
            </a:r>
            <a:r>
              <a:rPr>
                <a:solidFill>
                  <a:srgbClr val="20794D"/>
                </a:solidFill>
                <a:latin typeface="Courier"/>
              </a:rPr>
              <a:t>"%</a:t>
            </a:r>
            <a:r>
              <a:rPr>
                <a:solidFill>
                  <a:srgbClr val="5E5E5E"/>
                </a:solidFill>
                <a:latin typeface="Courier"/>
              </a:rPr>
              <a:t>\n</a:t>
            </a:r>
            <a:r>
              <a:rPr>
                <a:solidFill>
                  <a:srgbClr val="20794D"/>
                </a:solidFill>
                <a:latin typeface="Courier"/>
              </a:rPr>
              <a:t>"</a:t>
            </a:r>
            <a:r>
              <a:rPr>
                <a:solidFill>
                  <a:srgbClr val="003B4F"/>
                </a:solidFill>
                <a:latin typeface="Courier"/>
              </a:rPr>
              <a:t>)</a:t>
            </a:r>
          </a:p>
          <a:p>
            <a:pPr lvl="0" indent="0">
              <a:buNone/>
            </a:pPr>
            <a:r>
              <a:rPr>
                <a:latin typeface="Courier"/>
              </a:rPr>
              <a:t>Proportion within 1 SD: 81.8 %</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Standard normal distribution - Fish Data</a:t>
            </a:r>
          </a:p>
        </p:txBody>
      </p:sp>
      <p:sp>
        <p:nvSpPr>
          <p:cNvPr id="3" name="Text Placeholder 2"/>
          <p:cNvSpPr>
            <a:spLocks noGrp="1"/>
          </p:cNvSpPr>
          <p:nvPr>
            <p:ph idx="1" type="body"/>
          </p:nvPr>
        </p:nvSpPr>
        <p:spPr/>
        <p:txBody>
          <a:bodyPr/>
          <a:lstStyle/>
          <a:p>
            <a:pPr lvl="0" indent="0" marL="0">
              <a:buNone/>
            </a:pPr>
            <a:r>
              <a:rPr/>
              <a:t>You want to know things about this population like</a:t>
            </a:r>
          </a:p>
          <a:p>
            <a:pPr lvl="0"/>
            <a:r>
              <a:rPr/>
              <a:t>probability of a fish having a certain length (e.g., &gt; 300 mm)</a:t>
            </a:r>
          </a:p>
          <a:p>
            <a:pPr lvl="0"/>
            <a:r>
              <a:rPr/>
              <a:t>Can solve this by integrating the area under curve</a:t>
            </a:r>
          </a:p>
          <a:p>
            <a:pPr lvl="0"/>
            <a:r>
              <a:rPr/>
              <a:t>But it is tedious to do every time</a:t>
            </a:r>
          </a:p>
          <a:p>
            <a:pPr lvl="0"/>
            <a:r>
              <a:rPr/>
              <a:t>Instead</a:t>
            </a:r>
          </a:p>
          <a:p>
            <a:pPr lvl="1"/>
            <a:r>
              <a:rPr/>
              <a:t>we can use the </a:t>
            </a:r>
            <a:r>
              <a:rPr i="1"/>
              <a:t>standard normal distribution</a:t>
            </a:r>
            <a:r>
              <a:rPr/>
              <a:t> (SND)</a:t>
            </a:r>
          </a:p>
          <a:p>
            <a:pPr lvl="1"/>
            <a:r>
              <a:rPr/>
              <a:t>and can use the proportions from the density curve</a:t>
            </a:r>
          </a:p>
        </p:txBody>
      </p:sp>
      <p:sp>
        <p:nvSpPr>
          <p:cNvPr id="5" name="Text Placeholder 4"/>
          <p:cNvSpPr>
            <a:spLocks noGrp="1"/>
          </p:cNvSpPr>
          <p:nvPr>
            <p:ph idx="3" sz="quarter" type="body"/>
          </p:nvPr>
        </p:nvSpPr>
        <p:spPr/>
        <p:txBody>
          <a:bodyPr/>
          <a:lstStyle/>
          <a:p>
            <a:pPr lvl="0" indent="0">
              <a:buNone/>
            </a:pPr>
            <a:r>
              <a:rPr>
                <a:latin typeface="Courier"/>
              </a:rPr>
              <a:t># A tibble: 1 × 1
  mean_length
        &lt;dbl&gt;
1        266.</a:t>
            </a:r>
          </a:p>
        </p:txBody>
      </p:sp>
      <p:pic>
        <p:nvPicPr>
          <p:cNvPr descr="probability_inference_lecture_files/figure-pptx/l04-09-1.png" id="0" name="Picture 1"/>
          <p:cNvPicPr>
            <a:picLocks noGrp="1" noChangeAspect="1"/>
          </p:cNvPicPr>
          <p:nvPr/>
        </p:nvPicPr>
        <p:blipFill>
          <a:blip r:embed="rId2"/>
          <a:stretch>
            <a:fillRect/>
          </a:stretch>
        </p:blipFill>
        <p:spPr bwMode="auto">
          <a:xfrm>
            <a:off x="5295900" y="1295400"/>
            <a:ext cx="2946400" cy="3276600"/>
          </a:xfrm>
          <a:prstGeom prst="rect">
            <a:avLst/>
          </a:prstGeom>
          <a:noFill/>
          <a:ln w="9525">
            <a:noFill/>
            <a:headEnd/>
            <a:tailEnd/>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Probability &amp; Inference</dc:title>
  <dc:creator>Bill Perry</dc:creator>
  <cp:keywords/>
  <dc:description>Probability distributions, the standard normal and t-distributions, Z-scores, confidence intervals, one- and two-tailed hypothesis testing, p-values, and Type I/II error — on the Arctic grayling length dataset.</dc:description>
  <dcterms:created xsi:type="dcterms:W3CDTF">2026-09-03T18:50:05Z</dcterms:created>
  <dcterms:modified xsi:type="dcterms:W3CDTF">2026-09-03T18:50:05Z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5</vt:lpwstr>
  </property>
  <property fmtid="{D5CDD505-2E9C-101B-9397-08002B2CF9AE}" pid="14" name="resources">
    <vt:lpwstr/>
  </property>
  <property fmtid="{D5CDD505-2E9C-101B-9397-08002B2CF9AE}" pid="15" name="subtitle">
    <vt:lpwstr>Foundations of inference</vt:lpwstr>
  </property>
  <property fmtid="{D5CDD505-2E9C-101B-9397-08002B2CF9AE}" pid="16" name="toc-title">
    <vt:lpwstr>Table of contents</vt:lpwstr>
  </property>
  <property fmtid="{D5CDD505-2E9C-101B-9397-08002B2CF9AE}" pid="17" name="week">
    <vt:lpwstr>3</vt:lpwstr>
  </property>
</Properties>
</file>