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3" Type="http://schemas.openxmlformats.org/officeDocument/2006/relationships/slide" Target="slides/slide42.xml" /><Relationship Id="rId45" Type="http://schemas.openxmlformats.org/officeDocument/2006/relationships/viewProps" Target="viewProps.xml" /><Relationship Id="rId4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7" Type="http://schemas.openxmlformats.org/officeDocument/2006/relationships/tableStyles" Target="tableStyles.xml" /><Relationship Id="rId4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9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hyperlink" Target="https://www.mnmas.org/about-us" TargetMode="External" /><Relationship Id="rId2" Type="http://schemas.openxmlformats.org/officeDocument/2006/relationships/image" Target="../media/image10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.png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2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3.pn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4.pn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5.png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6.png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7.pn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8.png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9.pn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0.png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1.pn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3.png" /><Relationship Id="rId2" Type="http://schemas.openxmlformats.org/officeDocument/2006/relationships/image" Target="../media/image2.png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2.png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Study Design &amp; Sampling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Designing studies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Natural vs. Manipulative Experiments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Natural Experiments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Not really experiments at all!</a:t>
            </a:r>
          </a:p>
          <a:p>
            <a:pPr lvl="0"/>
            <a:r>
              <a:rPr/>
              <a:t>Utilizes natural variation in the predictor variable</a:t>
            </a:r>
          </a:p>
          <a:p>
            <a:pPr lvl="0"/>
            <a:r>
              <a:rPr/>
              <a:t>E.g., survey plots across a natural gradient of lizard density</a:t>
            </a:r>
          </a:p>
          <a:p>
            <a:pPr lvl="0" indent="0" marL="0">
              <a:buNone/>
            </a:pPr>
            <a:r>
              <a:rPr b="1"/>
              <a:t>Potential problems:</a:t>
            </a:r>
          </a:p>
          <a:p>
            <a:pPr lvl="0"/>
            <a:r>
              <a:rPr/>
              <a:t>Cannot determine the direction of the cause ↔ effect relationship</a:t>
            </a:r>
          </a:p>
          <a:p>
            <a:pPr lvl="0"/>
            <a:r>
              <a:rPr/>
              <a:t>Uncontrolled variables may affect results</a:t>
            </a:r>
          </a:p>
        </p:txBody>
      </p:sp>
      <p:pic>
        <p:nvPicPr>
          <p:cNvPr descr="images/clipboard-19455755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587500"/>
            <a:ext cx="2781300" cy="212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Scatterplot of spider density against lizard density across survey plots, showing a clear negative relationship, an example of a natural experiment using existing variation rather than manipulation.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Strengthening Natural Experiments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Good design:</a:t>
            </a:r>
            <a:r>
              <a:rPr/>
              <a:t> stronger inference from natural experiments.</a:t>
            </a:r>
          </a:p>
          <a:p>
            <a:pPr lvl="0"/>
            <a:r>
              <a:rPr/>
              <a:t>Reduce confounding (select plots similar in relevant ways)</a:t>
            </a:r>
          </a:p>
          <a:p>
            <a:pPr lvl="0"/>
            <a:r>
              <a:rPr/>
              <a:t>Adjust for confounding (measure relevant covariates)</a:t>
            </a:r>
          </a:p>
          <a:p>
            <a:pPr lvl="0"/>
            <a:r>
              <a:rPr/>
              <a:t>Identify and measure potential confounding variables</a:t>
            </a:r>
          </a:p>
        </p:txBody>
      </p:sp>
      <p:pic>
        <p:nvPicPr>
          <p:cNvPr descr="images/clipboard-393986126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812800"/>
            <a:ext cx="2781300" cy="3644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Two causal diagrams: a ‘confounder’ diagram where Moisture has arrows pointing to both Lizard density and Spider density (a third variable driving both), and a ‘mediator’ diagram where Moisture points to Lizard density which in turn points to Spider density (an indirect causal chain).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Manipulative Experiments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experimenter directly manipulates the predictor variable and measures the response.</a:t>
            </a:r>
          </a:p>
          <a:p>
            <a:pPr lvl="0" indent="0" marL="0">
              <a:buNone/>
            </a:pPr>
            <a:r>
              <a:rPr/>
              <a:t>Randomized, controlled trials: the gold standard.</a:t>
            </a:r>
          </a:p>
          <a:p>
            <a:pPr lvl="0" indent="0" marL="0">
              <a:buNone/>
            </a:pPr>
            <a:r>
              <a:rPr b="1"/>
              <a:t>Challenges:</a:t>
            </a:r>
          </a:p>
          <a:p>
            <a:pPr lvl="0"/>
            <a:r>
              <a:rPr/>
              <a:t>Often restricted to small “plots”; a scale-replication trade-off</a:t>
            </a:r>
          </a:p>
          <a:p>
            <a:pPr lvl="0"/>
            <a:r>
              <a:rPr/>
              <a:t>Often restricted to small, short-lived organisms</a:t>
            </a:r>
          </a:p>
          <a:p>
            <a:pPr lvl="0"/>
            <a:r>
              <a:rPr/>
              <a:t>Often limited to a small number of treatments; a treatment-replication trade-off</a:t>
            </a:r>
          </a:p>
          <a:p>
            <a:pPr lvl="0"/>
            <a:r>
              <a:rPr/>
              <a:t>Still requires </a:t>
            </a:r>
            <a:r>
              <a:rPr b="1"/>
              <a:t>careful control of confounding variables!</a:t>
            </a:r>
          </a:p>
        </p:txBody>
      </p:sp>
      <p:pic>
        <p:nvPicPr>
          <p:cNvPr descr="images/clipboard-1608622199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765300"/>
            <a:ext cx="2781300" cy="1752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Aerial photo of a large grid of manipulated experimental field plots surrounded by forest, part of the Cedar Creek Ecosystem Science Reserve’s long-term biodiversity experiments.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>
                <a:hlinkClick r:id="rId3"/>
              </a:rPr>
              <a:t>Cedar Creek Ecosystem Science Reserve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Experimental Design Principles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Experimental Design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Main problem of study design &amp; interpretation: </a:t>
            </a:r>
            <a:r>
              <a:rPr b="1"/>
              <a:t>confounding variables</a:t>
            </a:r>
            <a:r>
              <a:rPr/>
              <a:t>.</a:t>
            </a:r>
          </a:p>
          <a:p>
            <a:pPr lvl="0"/>
            <a:r>
              <a:rPr/>
              <a:t>Is the result due to X, or other factors?</a:t>
            </a:r>
          </a:p>
          <a:p>
            <a:pPr lvl="0" indent="0" marL="0">
              <a:buNone/>
            </a:pPr>
            <a:r>
              <a:rPr/>
              <a:t>Good study design seeks to eliminate confounding through:</a:t>
            </a:r>
          </a:p>
          <a:p>
            <a:pPr lvl="0"/>
            <a:r>
              <a:rPr/>
              <a:t>Replication</a:t>
            </a:r>
          </a:p>
          <a:p>
            <a:pPr lvl="0"/>
            <a:r>
              <a:rPr/>
              <a:t>Randomization</a:t>
            </a:r>
          </a:p>
          <a:p>
            <a:pPr lvl="0"/>
            <a:r>
              <a:rPr/>
              <a:t>Controls</a:t>
            </a:r>
          </a:p>
          <a:p>
            <a:pPr lvl="0"/>
            <a:r>
              <a:rPr/>
              <a:t>Independence</a:t>
            </a:r>
          </a:p>
        </p:txBody>
      </p:sp>
      <p:pic>
        <p:nvPicPr>
          <p:cNvPr descr="images/clipboard-1454702014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346200"/>
            <a:ext cx="2781300" cy="2578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a confounding variable Z with arrows pointing to both X and Y, illustrating that a third variable can drive an apparent relationship between the two variables of interest.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Replication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Replication is important because:</a:t>
            </a:r>
          </a:p>
          <a:p>
            <a:pPr lvl="0"/>
            <a:r>
              <a:rPr/>
              <a:t>Ecological systems are variable</a:t>
            </a:r>
          </a:p>
          <a:p>
            <a:pPr lvl="0"/>
            <a:r>
              <a:rPr/>
              <a:t>Many statistical methods need an estimate of that variability</a:t>
            </a:r>
          </a:p>
          <a:p>
            <a:pPr lvl="0" indent="0" marL="0">
              <a:buNone/>
            </a:pPr>
            <a:r>
              <a:rPr/>
              <a:t>Without appropriate replication: is the difference due to the manipulation, or something else?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Replication must be on the appropriate scale — match the scale of replication to the population of interest, or you’ll run into </a:t>
            </a:r>
            <a:r>
              <a:rPr sz="2000" b="1"/>
              <a:t>pseudoreplication</a:t>
            </a:r>
            <a:r>
              <a:rPr sz="2000"/>
              <a:t> (Hurlbert 1984, </a:t>
            </a:r>
            <a:r>
              <a:rPr sz="2000" i="1"/>
              <a:t>Pseudoreplication and the Design of Ecological Field Experiments</a:t>
            </a:r>
            <a:r>
              <a:rPr sz="2000"/>
              <a:t>).</a:t>
            </a:r>
          </a:p>
        </p:txBody>
      </p:sp>
      <p:pic>
        <p:nvPicPr>
          <p:cNvPr descr="images/clipboard-163893259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651000"/>
            <a:ext cx="2781300" cy="198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same tile-array photo repeated, shown here as an example of replicated experimental units on a streambed.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Replication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Example 1:</a:t>
            </a:r>
            <a:r>
              <a:rPr/>
              <a:t> Effects of forest fire on soil invertebrate diversity — replicate samples from burnt and unburnt parts of </a:t>
            </a:r>
            <a:r>
              <a:rPr i="1"/>
              <a:t>a single</a:t>
            </a:r>
            <a:r>
              <a:rPr/>
              <a:t> forest. What hypothesis is this design addressing?</a:t>
            </a:r>
          </a:p>
          <a:p>
            <a:pPr lvl="0"/>
            <a:r>
              <a:rPr b="1"/>
              <a:t>Example 2:</a:t>
            </a:r>
            <a:r>
              <a:rPr/>
              <a:t> Effects of copper on barnacle settling — 2 aquaria (+Cu, control), 5 settling plates in each. Are settling plates replicates?</a:t>
            </a:r>
          </a:p>
          <a:p>
            <a:pPr lvl="0"/>
            <a:r>
              <a:rPr b="1"/>
              <a:t>Example 3:</a:t>
            </a:r>
            <a:r>
              <a:rPr/>
              <a:t> Effects of sewage discharge on water quality — 10 water samples above discharge, 10 below. Are samples replicates?</a:t>
            </a:r>
          </a:p>
        </p:txBody>
      </p:sp>
      <p:pic>
        <p:nvPicPr>
          <p:cNvPr descr="images/clipboard-3427337242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990600"/>
            <a:ext cx="2781300" cy="3289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Map showing the burned area of the ‘Camp House Fire’ as an orange shape near Brimson, Minnesota, with roads and nearby towns labeled, illustrating a real forest-fire footprint for the burnt-versus-unburnt forest replication example.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Consequences of Pseudoreplication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When you pseudoreplicate, you:</a:t>
            </a:r>
          </a:p>
          <a:p>
            <a:pPr lvl="0"/>
            <a:r>
              <a:rPr/>
              <a:t>Underestimate variability</a:t>
            </a:r>
          </a:p>
          <a:p>
            <a:pPr lvl="0"/>
            <a:r>
              <a:rPr/>
              <a:t>Increase the Type I error rate</a:t>
            </a:r>
          </a:p>
          <a:p>
            <a:pPr lvl="0" indent="0" marL="0">
              <a:buNone/>
            </a:pPr>
            <a:r>
              <a:rPr/>
              <a:t>Replicates must be on a scale appropriate to the population (and hypothesis!) of interest:</a:t>
            </a:r>
          </a:p>
          <a:p>
            <a:pPr lvl="0"/>
            <a:r>
              <a:rPr/>
              <a:t>Different burnt/unburnt forest areas</a:t>
            </a:r>
          </a:p>
          <a:p>
            <a:pPr lvl="0"/>
            <a:r>
              <a:rPr/>
              <a:t>Different aquaria</a:t>
            </a:r>
          </a:p>
          <a:p>
            <a:pPr lvl="0"/>
            <a:r>
              <a:rPr/>
              <a:t>Different plants and streams</a:t>
            </a:r>
          </a:p>
        </p:txBody>
      </p:sp>
      <p:pic>
        <p:nvPicPr>
          <p:cNvPr descr="images/clipboard-1877860945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714500"/>
            <a:ext cx="2781300" cy="1841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an aquarium tank containing a fish, a shelter labeled (a), prey items labeled (b), and a barrier or structure labeled (c), used to illustrate the barnacle/copper-aquaria pseudoreplication example where settling plates within the same tank are not true replicates.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When Replication Is Difficult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if replication is impossible, difficult, or expensive?</a:t>
            </a:r>
          </a:p>
          <a:p>
            <a:pPr lvl="0" indent="0" marL="0">
              <a:buNone/>
            </a:pPr>
            <a:r>
              <a:rPr b="1"/>
              <a:t>Example:</a:t>
            </a:r>
            <a:r>
              <a:rPr/>
              <a:t> effect of temperature on phytoplankton growth — 4 chambers (5, 10, 15, 20°C), 10 beakers in each. Are beakers true replicates?</a:t>
            </a:r>
          </a:p>
          <a:p>
            <a:pPr lvl="0" indent="0" marL="0">
              <a:buNone/>
            </a:pPr>
            <a:r>
              <a:rPr b="1"/>
              <a:t>Possible solutions:</a:t>
            </a:r>
          </a:p>
          <a:p>
            <a:pPr lvl="0"/>
            <a:r>
              <a:rPr/>
              <a:t>Rerun the experiment a few times, changing the temperature of chambers — block by time</a:t>
            </a:r>
          </a:p>
          <a:p>
            <a:pPr lvl="0"/>
            <a:r>
              <a:rPr/>
              <a:t>Try to account for all possible differences between chambers (light levels, humidity, contamination) — block by chamber</a:t>
            </a:r>
          </a:p>
        </p:txBody>
      </p:sp>
      <p:pic>
        <p:nvPicPr>
          <p:cNvPr descr="images/clipboard-3600266009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714500"/>
            <a:ext cx="2781300" cy="1854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Aerial photo of an outdoor research facility with about 20 large circular tanks (mesocosms) arranged in a grid on gravel, plus additional smaller tanks in the background, illustrating replicated temperature-controlled growth chambers.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Where We Left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Covered last time:</a:t>
            </a:r>
          </a:p>
          <a:p>
            <a:pPr lvl="0"/>
            <a:r>
              <a:rPr/>
              <a:t>What are the assumptions again, and how do you assess them?</a:t>
            </a:r>
          </a:p>
          <a:p>
            <a:pPr lvl="0"/>
            <a:r>
              <a:rPr/>
              <a:t>What to do when assumptions fail:</a:t>
            </a:r>
          </a:p>
          <a:p>
            <a:pPr lvl="1"/>
            <a:r>
              <a:rPr/>
              <a:t>Mann-Whitney Wilcoxon rank-sum test</a:t>
            </a:r>
          </a:p>
          <a:p>
            <a:pPr lvl="1"/>
            <a:r>
              <a:rPr/>
              <a:t>Permutation tests</a:t>
            </a:r>
          </a:p>
          <a:p>
            <a:pPr lvl="1"/>
            <a:r>
              <a:rPr/>
              <a:t>There’s also a paired Wilcoxon signed-rank test — it uses only the sign (+, 0, or −) of each pair’s difference, so it’s possible but not very powerful or widely used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last lecture</a:t>
            </a:r>
          </a:p>
          <a:p>
            <a:pPr lvl="0" indent="0" marL="1270000">
              <a:buNone/>
            </a:pPr>
            <a:r>
              <a:rPr sz="2000"/>
              <a:t>A good test choice can’t rescue a badly designed study. Today is about the design decisions that come </a:t>
            </a:r>
            <a:r>
              <a:rPr sz="2000" i="1"/>
              <a:t>before</a:t>
            </a:r>
            <a:r>
              <a:rPr sz="2000"/>
              <a:t> you ever pick a test.</a:t>
            </a:r>
          </a:p>
        </p:txBody>
      </p:sp>
      <p:pic>
        <p:nvPicPr>
          <p:cNvPr descr="images/clipboard-3712542164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787400"/>
            <a:ext cx="2781300" cy="3708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of a handwritten field notebook page recording site data (site ID, time, depth, GPS coordinates, substrate notes) for three sampling stations, an example of real field-study record-keeping.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Controls or Reference?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Key question:</a:t>
            </a:r>
            <a:r>
              <a:rPr/>
              <a:t> is the response due to the manipulation/hypothesized mechanism, or an external factor?</a:t>
            </a:r>
          </a:p>
          <a:p>
            <a:pPr lvl="0" indent="0" marL="0">
              <a:buNone/>
            </a:pPr>
            <a:r>
              <a:rPr/>
              <a:t>Controls help address this question:</a:t>
            </a:r>
          </a:p>
          <a:p>
            <a:pPr lvl="0"/>
            <a:r>
              <a:rPr/>
              <a:t>Experimental units treated exactly as the manipulated units, except for the manipulation under investigation</a:t>
            </a:r>
          </a:p>
          <a:p>
            <a:pPr lvl="0"/>
            <a:r>
              <a:rPr/>
              <a:t>Can be tricky to implement; requires careful thought</a:t>
            </a:r>
          </a:p>
          <a:p>
            <a:pPr lvl="0" indent="0" marL="0">
              <a:buNone/>
            </a:pPr>
            <a:r>
              <a:rPr b="1"/>
              <a:t>Examples:</a:t>
            </a:r>
          </a:p>
          <a:p>
            <a:pPr lvl="0"/>
            <a:r>
              <a:rPr/>
              <a:t>In toxicology, controls and treatment groups must both be injected, but the control does not receive the substance under study</a:t>
            </a:r>
          </a:p>
          <a:p>
            <a:pPr lvl="0"/>
            <a:r>
              <a:rPr/>
              <a:t>Predator exclosures often produce “cage effects” — you need two controls: a grazer/predator control and a “cage control”</a:t>
            </a:r>
          </a:p>
        </p:txBody>
      </p:sp>
      <p:pic>
        <p:nvPicPr>
          <p:cNvPr descr="images/clipboard-3685049769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85900"/>
            <a:ext cx="2781300" cy="2311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Three underwater photos on a coral reef: (a) a PVC-pipe apparatus with bait attached near the coral, and (b)-(c) a mesh cage/exclosure structure being lowered over the setup, illustrating a predator-exclusion control used to separate manipulation effects from confounds like cage artifacts.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Activity: Designing Controls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Activity: designing controls for pine experiments</a:t>
            </a:r>
          </a:p>
          <a:p>
            <a:pPr lvl="0" indent="0" marL="1270000">
              <a:buNone/>
            </a:pPr>
            <a:r>
              <a:rPr sz="2000"/>
              <a:t>Work in small groups to design appropriate controls for each experiment:</a:t>
            </a:r>
          </a:p>
          <a:p>
            <a:pPr lvl="0" indent="-342900" marL="342900">
              <a:buAutoNum type="arabicPeriod"/>
            </a:pPr>
            <a:r>
              <a:rPr sz="2000"/>
              <a:t>Testing whether pine needle length is affected by a particular fertilizer</a:t>
            </a:r>
          </a:p>
          <a:p>
            <a:pPr lvl="0" indent="-342900" marL="342900">
              <a:buAutoNum type="arabicPeriod"/>
            </a:pPr>
            <a:r>
              <a:rPr sz="2000"/>
              <a:t>Testing whether pine needle density affects water retention during drought, using enclosed branches</a:t>
            </a:r>
          </a:p>
          <a:p>
            <a:pPr lvl="0" indent="-342900" marL="342900">
              <a:buAutoNum type="arabicPeriod"/>
            </a:pPr>
            <a:r>
              <a:rPr sz="2000"/>
              <a:t>Testing whether sunlight exposure affects pine seedling growth, using shade cloth</a:t>
            </a:r>
          </a:p>
          <a:p>
            <a:pPr lvl="0" indent="0" marL="1270000">
              <a:buNone/>
            </a:pPr>
            <a:r>
              <a:rPr sz="2000"/>
              <a:t>For each experiment, identify:</a:t>
            </a:r>
          </a:p>
          <a:p>
            <a:pPr lvl="0"/>
            <a:r>
              <a:rPr sz="2000"/>
              <a:t>What would be appropriate controls?</a:t>
            </a:r>
          </a:p>
          <a:p>
            <a:pPr lvl="0"/>
            <a:r>
              <a:rPr sz="2000"/>
              <a:t>What factors need to be controlled besides the main variable?</a:t>
            </a:r>
          </a:p>
          <a:p>
            <a:pPr lvl="0"/>
            <a:r>
              <a:rPr sz="2000"/>
              <a:t>Could there be “cage effects” or similar issues to consider?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Independence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Independence of observations is an assumption of many statistical methods. Events are independent if the occurrence of one has no effect on the occurrence of another.</a:t>
            </a:r>
          </a:p>
          <a:p>
            <a:pPr lvl="0"/>
            <a:r>
              <a:rPr/>
              <a:t>E.g., offspring of one mother for treatment, offspring of another for control</a:t>
            </a:r>
          </a:p>
          <a:p>
            <a:pPr lvl="0" indent="0" marL="0">
              <a:buNone/>
            </a:pPr>
            <a:r>
              <a:rPr b="1"/>
              <a:t>Temporal/spatial autocorrelation:</a:t>
            </a:r>
            <a:r>
              <a:rPr/>
              <a:t> a violation of independence.</a:t>
            </a:r>
          </a:p>
          <a:p>
            <a:pPr lvl="0"/>
            <a:r>
              <a:rPr/>
              <a:t>Values of variables at a certain place/time are correlated with values at another place/time</a:t>
            </a:r>
          </a:p>
          <a:p>
            <a:pPr lvl="0"/>
            <a:r>
              <a:rPr/>
              <a:t>“Everything is related to everything, but near things are more related than distant things”</a:t>
            </a:r>
          </a:p>
          <a:p>
            <a:pPr lvl="0"/>
            <a:r>
              <a:rPr/>
              <a:t>Special methods exist to adjust for autocorrelation</a:t>
            </a:r>
          </a:p>
        </p:txBody>
      </p:sp>
      <p:pic>
        <p:nvPicPr>
          <p:cNvPr descr="images/clipboard-1994036977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35700" y="660400"/>
            <a:ext cx="2540000" cy="396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of a mother rat nursing a litter of newborn pups, illustrating the independence example: offspring from one mother are not independent replicates of each other.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Randomization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Randomization helps deconfound “lurking” variables — it attempts to equalize the effects of confounders.</a:t>
            </a:r>
          </a:p>
          <a:p>
            <a:pPr lvl="0" indent="0" marL="0">
              <a:buNone/>
            </a:pPr>
            <a:r>
              <a:rPr b="1"/>
              <a:t>Random sampling from a population:</a:t>
            </a:r>
          </a:p>
          <a:p>
            <a:pPr lvl="0"/>
            <a:r>
              <a:rPr/>
              <a:t>Experimental units should represent a random sample from the population of interest</a:t>
            </a:r>
          </a:p>
          <a:p>
            <a:pPr lvl="0"/>
            <a:r>
              <a:rPr/>
              <a:t>Ensures unbiased population estimates and inference</a:t>
            </a:r>
          </a:p>
          <a:p>
            <a:pPr lvl="0"/>
            <a:r>
              <a:rPr/>
              <a:t>E.g., animals in an experiment are a random subset of all animals that could have been used</a:t>
            </a:r>
          </a:p>
        </p:txBody>
      </p:sp>
      <p:pic>
        <p:nvPicPr>
          <p:cNvPr descr="images/clipboard-425378447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765300"/>
            <a:ext cx="2781300" cy="1752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a shoreline (land at bottom, water at top) with shaded squares labeled E (experimental) and unshaded squares labeled C (control) interspersed randomly across the plots, illustrating random assignment of units to treatment and control.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Randomization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Allocation of experimental units to treatment/control:</a:t>
            </a:r>
          </a:p>
          <a:p>
            <a:pPr lvl="0"/>
            <a:r>
              <a:rPr/>
              <a:t>Experimental units must have an equal chance of being allocated to control or experimental group</a:t>
            </a:r>
          </a:p>
          <a:p>
            <a:pPr lvl="0"/>
            <a:r>
              <a:rPr/>
              <a:t>Properly done by random number generation</a:t>
            </a:r>
          </a:p>
          <a:p>
            <a:pPr lvl="0" indent="0" marL="0">
              <a:buNone/>
            </a:pPr>
            <a:r>
              <a:rPr/>
              <a:t>Randomization is essential at two levels:</a:t>
            </a:r>
          </a:p>
          <a:p>
            <a:pPr lvl="0"/>
            <a:r>
              <a:rPr/>
              <a:t>Random selection from the population</a:t>
            </a:r>
          </a:p>
          <a:p>
            <a:pPr lvl="0"/>
            <a:r>
              <a:rPr/>
              <a:t>Random assignment to treatments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  Treatment Control
1        18      49
2        74     100
3        65      47
4        24      71
5        25      89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Sampling Design in Field Studies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Sampling Design — Simple Random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Simple random design:</a:t>
            </a:r>
          </a:p>
          <a:p>
            <a:pPr lvl="0"/>
            <a:r>
              <a:rPr/>
              <a:t>All individuals/sampling units have an equal chance of being selected</a:t>
            </a:r>
          </a:p>
          <a:p>
            <a:pPr lvl="0"/>
            <a:r>
              <a:rPr/>
              <a:t>Assign a number to all possible units, select units using a random number generator</a:t>
            </a:r>
          </a:p>
          <a:p>
            <a:pPr lvl="0"/>
            <a:r>
              <a:rPr/>
              <a:t>Often tricky in ecology; haphazard sampling is a common (imperfect) alternative</a:t>
            </a:r>
          </a:p>
          <a:p>
            <a:pPr lvl="0"/>
            <a:r>
              <a:rPr/>
              <a:t>Most population estimates and tests assume random sampling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Gotelli &amp; Ellison, Ch. 7 — A Bestiary of Experimental and Sampling Designs, covers all four sampling designs on this and the following three slides.</a:t>
            </a:r>
          </a:p>
        </p:txBody>
      </p:sp>
      <p:pic>
        <p:nvPicPr>
          <p:cNvPr descr="images/clipboard-1715765919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55800"/>
            <a:ext cx="2781300" cy="1384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a blue lake with black squares scattered haphazardly throughout the water, illustrating simple random sampling where every point has an equal chance of being sampled.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Sampling Design — Stratified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Stratified designs:</a:t>
            </a:r>
            <a:r>
              <a:rPr/>
              <a:t> if there are distinct strata (groups) in the population, you may want to sample each independently.</a:t>
            </a:r>
          </a:p>
          <a:p>
            <a:pPr lvl="0"/>
            <a:r>
              <a:rPr/>
              <a:t>Samples collected from each stratum randomly, n proportional to the “size” of the stratum</a:t>
            </a:r>
          </a:p>
          <a:p>
            <a:pPr lvl="0"/>
            <a:r>
              <a:rPr/>
              <a:t>Means and variances need to be estimated using a different procedure; strata are included in the model</a:t>
            </a:r>
          </a:p>
        </p:txBody>
      </p:sp>
      <p:pic>
        <p:nvPicPr>
          <p:cNvPr descr="images/clipboard-4229571822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05000"/>
            <a:ext cx="2781300" cy="147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a lake divided into three concentric depth strata (shallow green, mid-depth light blue, deep dark blue), with sample points scattered within each stratum, illustrating stratified random sampling.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Sampling Design — Cluster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Cluster designs:</a:t>
            </a:r>
          </a:p>
          <a:p>
            <a:pPr lvl="0"/>
            <a:r>
              <a:rPr/>
              <a:t>Focus on sampling subunits nested in larger units</a:t>
            </a:r>
          </a:p>
          <a:p>
            <a:pPr lvl="0"/>
            <a:r>
              <a:rPr/>
              <a:t>Used when other designs are impractical (e.g., due to cost)</a:t>
            </a:r>
          </a:p>
          <a:p>
            <a:pPr lvl="0"/>
            <a:r>
              <a:rPr/>
              <a:t>Mean calculation is easy; variance needs a modified procedure</a:t>
            </a:r>
          </a:p>
          <a:p>
            <a:pPr lvl="0"/>
            <a:r>
              <a:rPr/>
              <a:t>Nested ANOVA is often the appropriate analytical method</a:t>
            </a:r>
          </a:p>
        </p:txBody>
      </p:sp>
      <p:pic>
        <p:nvPicPr>
          <p:cNvPr descr="images/clipboard-349737448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05000"/>
            <a:ext cx="2781300" cy="147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a lake with four red circles marking clusters, each containing three sample points, positioned around the shoreline, illustrating cluster sampling where whole groups near a location are sampled together.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Sampling Design — Systematic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Systematic designs:</a:t>
            </a:r>
          </a:p>
          <a:p>
            <a:pPr lvl="0"/>
            <a:r>
              <a:rPr/>
              <a:t>Sampling units evenly dispersed — “transect” sampling is common in ecology</a:t>
            </a:r>
          </a:p>
          <a:p>
            <a:pPr lvl="0"/>
            <a:r>
              <a:rPr/>
              <a:t>Used to determine changes along a gradient</a:t>
            </a:r>
          </a:p>
          <a:p>
            <a:pPr lvl="0"/>
            <a:r>
              <a:rPr/>
              <a:t>Risk: might coincide with some natural pattern</a:t>
            </a:r>
          </a:p>
        </p:txBody>
      </p:sp>
      <p:pic>
        <p:nvPicPr>
          <p:cNvPr descr="images/clipboard-150979144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55800"/>
            <a:ext cx="2781300" cy="1384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a lake with sample points evenly spaced in a grid-like pattern across the water, illustrating systematic sampling along a regular interval rather than at random locations.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Today’s Overview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Today we’ll cover Chapter 1 in Whitlock and Schluter:</a:t>
            </a:r>
          </a:p>
          <a:p>
            <a:pPr lvl="0"/>
            <a:r>
              <a:rPr/>
              <a:t>Study design</a:t>
            </a:r>
          </a:p>
          <a:p>
            <a:pPr lvl="0"/>
            <a:r>
              <a:rPr/>
              <a:t>Causality in ecology</a:t>
            </a:r>
          </a:p>
          <a:p>
            <a:pPr lvl="0"/>
            <a:r>
              <a:rPr/>
              <a:t>Experimental design: replication, controls, randomization, independence</a:t>
            </a:r>
          </a:p>
          <a:p>
            <a:pPr lvl="0"/>
            <a:r>
              <a:rPr/>
              <a:t>Sampling in field studies</a:t>
            </a:r>
          </a:p>
          <a:p>
            <a:pPr lvl="0"/>
            <a:r>
              <a:rPr/>
              <a:t>Power analysis: </a:t>
            </a:r>
            <a:r>
              <a:rPr i="1"/>
              <a:t>a priori</a:t>
            </a:r>
            <a:r>
              <a:rPr/>
              <a:t> and </a:t>
            </a:r>
            <a:r>
              <a:rPr i="1"/>
              <a:t>post hoc</a:t>
            </a:r>
          </a:p>
          <a:p>
            <a:pPr lvl="0"/>
            <a:r>
              <a:rPr/>
              <a:t>Study design and analysis</a:t>
            </a:r>
          </a:p>
        </p:txBody>
      </p:sp>
      <p:pic>
        <p:nvPicPr>
          <p:cNvPr descr="images/clipboard-1432414496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00100" y="1270000"/>
            <a:ext cx="3086100" cy="2794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27000" y="4064000"/>
            <a:ext cx="4432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Close-up photo of a rock surface with a circular grazed patch (dark, cleared algae in the center) surrounded by a mosaic of ungrazed, algae-covered tiles, illustrating a herbivore grazing-scar pattern from a classic stream ecology study.</a:t>
            </a:r>
          </a:p>
        </p:txBody>
      </p:sp>
      <p:pic>
        <p:nvPicPr>
          <p:cNvPr descr="images/clipboard-1638932598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26000" y="1295400"/>
            <a:ext cx="3873500" cy="2768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749800" y="40640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of an experimental array of small tiles laid on a streambed, some darker with algal growth and others lighter/grazed clean, used in Lamberti and Resh’s (1983) study of caddisfly grazing effects on periphyton.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Lamberti and Resh 1983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Activity: Field Sampling Pine Trees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Activity: field sampling pine trees</a:t>
            </a:r>
          </a:p>
          <a:p>
            <a:pPr lvl="0" indent="0" marL="1270000">
              <a:buNone/>
            </a:pPr>
            <a:r>
              <a:rPr sz="2000"/>
              <a:t>Let’s consider sampling pine needles across campus:</a:t>
            </a:r>
          </a:p>
          <a:p>
            <a:pPr lvl="0" indent="0" marL="1270000">
              <a:buNone/>
            </a:pPr>
          </a:p>
          <a:p>
            <a:pPr lvl="0" indent="0" marL="1270000">
              <a:buNone/>
            </a:pPr>
            <a:r>
              <a:rPr sz="2000"/>
              <a:t>In groups of 3–4, design a sampling strategy to:</a:t>
            </a:r>
          </a:p>
          <a:p>
            <a:pPr lvl="0" indent="-342900" marL="342900">
              <a:buAutoNum type="arabicPeriod"/>
            </a:pPr>
            <a:r>
              <a:rPr sz="2000"/>
              <a:t>Estimate average needle length across campus (simple random sampling)</a:t>
            </a:r>
          </a:p>
          <a:p>
            <a:pPr lvl="0" indent="-342900" marL="342900">
              <a:buAutoNum type="arabicPeriod"/>
            </a:pPr>
            <a:r>
              <a:rPr sz="2000"/>
              <a:t>Compare needle lengths between north and south campus areas (stratified sampling)</a:t>
            </a:r>
          </a:p>
          <a:p>
            <a:pPr lvl="0" indent="-342900" marL="342900">
              <a:buAutoNum type="arabicPeriod"/>
            </a:pPr>
            <a:r>
              <a:rPr sz="2000"/>
              <a:t>Study how needle length changes with distance from the main road (systematic sampling)</a:t>
            </a:r>
          </a:p>
          <a:p>
            <a:pPr lvl="0" indent="0" marL="1270000">
              <a:buNone/>
            </a:pPr>
            <a:r>
              <a:rPr sz="2000"/>
              <a:t>For each strategy, describe:</a:t>
            </a:r>
          </a:p>
          <a:p>
            <a:pPr lvl="0"/>
            <a:r>
              <a:rPr sz="2000"/>
              <a:t>How many samples you would take</a:t>
            </a:r>
          </a:p>
          <a:p>
            <a:pPr lvl="0"/>
            <a:r>
              <a:rPr sz="2000"/>
              <a:t>Where you would take them</a:t>
            </a:r>
          </a:p>
          <a:p>
            <a:pPr lvl="0"/>
            <a:r>
              <a:rPr sz="2000"/>
              <a:t>What additional variables you might measure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Power Analysis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Power Analysis 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Power is an important aspect of experimental design:</a:t>
            </a:r>
          </a:p>
          <a:p>
            <a:pPr lvl="1"/>
            <a:r>
              <a:rPr/>
              <a:t>Low power → higher likelihood of Type II error (1 − β)</a:t>
            </a:r>
          </a:p>
          <a:p>
            <a:pPr lvl="1"/>
            <a:r>
              <a:rPr/>
              <a:t>A study’s power tells us how likely we are to see an effect if one really exists</a:t>
            </a:r>
          </a:p>
          <a:p>
            <a:pPr lvl="0"/>
            <a:r>
              <a:rPr/>
              <a:t>Power analysis can be used:</a:t>
            </a:r>
          </a:p>
          <a:p>
            <a:pPr lvl="1"/>
            <a:r>
              <a:rPr/>
              <a:t>Before the experiment (</a:t>
            </a:r>
            <a:r>
              <a:rPr i="1"/>
              <a:t>a priori</a:t>
            </a:r>
            <a:r>
              <a:rPr/>
              <a:t>): how many samples do we need? What effect size can we detect?</a:t>
            </a:r>
          </a:p>
          <a:p>
            <a:pPr lvl="1"/>
            <a:r>
              <a:rPr/>
              <a:t>After the experiment (</a:t>
            </a:r>
            <a:r>
              <a:rPr i="1"/>
              <a:t>post hoc</a:t>
            </a:r>
            <a:r>
              <a:rPr/>
              <a:t>): was a finding of no effect due to a lack of true effect, or poor design?</a:t>
            </a:r>
          </a:p>
          <a:p>
            <a:pPr lvl="0"/>
            <a:r>
              <a:rPr/>
              <a:t>Power is a function of: effect size (ES), sample size (n), standard deviation (σ), and α (typically 0.05)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2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rPr>
                          <m:nor/>
                          <m:sty m:val="p"/>
                        </m:rPr>
                        <m:t>Power</m:t>
                      </m:r>
                      <m:r>
                        <m:rPr>
                          <m:sty m:val="p"/>
                        </m:rPr>
                        <m:t>∝</m:t>
                      </m:r>
                      <m:f>
                        <m:fPr>
                          <m:type m:val="bar"/>
                        </m:fPr>
                        <m:num>
                          <m:r>
                            <m:t>E</m:t>
                          </m:r>
                          <m:r>
                            <m:t>S</m:t>
                          </m:r>
                          <m:r>
                            <m:rPr>
                              <m:sty m:val="p"/>
                            </m:rPr>
                            <m:t>⋅</m:t>
                          </m:r>
                          <m:r>
                            <m:t>α</m:t>
                          </m:r>
                          <m:r>
                            <m:rPr>
                              <m:sty m:val="p"/>
                            </m:rPr>
                            <m:t>⋅</m:t>
                          </m:r>
                          <m:rad>
                            <m:radPr>
                              <m:degHide m:val="on"/>
                            </m:radPr>
                            <m:deg/>
                            <m:e>
                              <m:r>
                                <m:t>n</m:t>
                              </m:r>
                            </m:e>
                          </m:rad>
                        </m:num>
                        <m:den>
                          <m:r>
                            <m:t>σ</m:t>
                          </m:r>
                        </m:den>
                      </m:f>
                    </m:oMath>
                  </m:oMathPara>
                </a14:m>
              </a:p>
              <a:p>
                <a:pPr lvl="0" indent="0" marL="1270000">
                  <a:buNone/>
                </a:pPr>
                <a:r>
                  <a:rPr sz="2000" b="1"/>
                  <a:t>Note</a:t>
                </a:r>
              </a:p>
              <a:p>
                <a:pPr lvl="0" indent="0" marL="1270000">
                  <a:buNone/>
                </a:pPr>
                <a:r>
                  <a:rPr sz="2000" b="1"/>
                  <a:t>📖 Reference</a:t>
                </a:r>
              </a:p>
              <a:p>
                <a:pPr lvl="0" indent="0" marL="1270000">
                  <a:buNone/>
                </a:pPr>
                <a:r>
                  <a:rPr sz="2000"/>
                  <a:t>Whitlock &amp; Schluter, Ch. 14 — Designing Experiments, covers planning the sample size needed for a study.</a:t>
                </a:r>
              </a:p>
            </p:txBody>
          </p:sp>
        </mc:Choice>
      </mc:AlternateContent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 Priori Power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Using power analysis to plan experiments:</a:t>
            </a:r>
          </a:p>
          <a:p>
            <a:pPr lvl="0"/>
            <a:r>
              <a:rPr b="1"/>
              <a:t>Sample size calculation:</a:t>
            </a:r>
            <a:r>
              <a:rPr/>
              <a:t> how many samples will be needed? Need to know: desired power, variability, significance level, effect size.</a:t>
            </a:r>
          </a:p>
          <a:p>
            <a:pPr lvl="0"/>
            <a:r>
              <a:rPr b="1"/>
              <a:t>Effect size calculation:</a:t>
            </a:r>
            <a:r>
              <a:rPr/>
              <a:t> what kind of effect can we find, given a particular design? Need to know: desired power, variability, significance level, n.</a:t>
            </a:r>
          </a:p>
          <a:p>
            <a:pPr lvl="0" indent="0" marL="0">
              <a:buNone/>
            </a:pPr>
            <a:r>
              <a:rPr b="1"/>
              <a:t>Cohen’s d</a:t>
            </a:r>
            <a:r>
              <a:rPr/>
              <a:t> — a standardized measure of effect size, particularly for comparing two means:</a:t>
            </a:r>
          </a:p>
          <a:p>
            <a:pPr lvl="0"/>
            <a:r>
              <a:rPr/>
              <a:t>0.2 = small effect, 0.5 = medium effect, 0.8 = large effect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📖 Why standardize?</a:t>
            </a:r>
          </a:p>
          <a:p>
            <a:pPr lvl="0" indent="0" marL="1270000">
              <a:buNone/>
            </a:pPr>
            <a:r>
              <a:rPr sz="2000"/>
              <a:t>Cohen’s d helps determine the </a:t>
            </a:r>
            <a:r>
              <a:rPr sz="2000" i="1"/>
              <a:t>practical</a:t>
            </a:r>
            <a:r>
              <a:rPr sz="2000"/>
              <a:t> significance of a finding, as opposed to just statistical significance (p-values). A Cohen’s d of 0.8 means the groups differ by 0.8 standard deviations — large enough to be substantial in practical terms.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 Priori Power Analysis —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How many samples do you need to find this difference?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 priori power analysis for t-test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How many samples needed per group?</a:t>
            </a:r>
            <a:br/>
            <a:r>
              <a:rPr>
                <a:solidFill>
                  <a:srgbClr val="003B4F"/>
                </a:solidFill>
                <a:latin typeface="Courier"/>
              </a:rPr>
              <a:t>effect_size &lt;-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5E5E5E"/>
                </a:solidFill>
                <a:latin typeface="Courier"/>
              </a:rPr>
              <a:t># Cohen's 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significance &lt;- </a:t>
            </a:r>
            <a:r>
              <a:rPr>
                <a:solidFill>
                  <a:srgbClr val="AD0000"/>
                </a:solidFill>
                <a:latin typeface="Courier"/>
              </a:rPr>
              <a:t>0.05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desired_power &lt;-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pwr.t.test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 =</a:t>
            </a:r>
            <a:r>
              <a:rPr>
                <a:solidFill>
                  <a:srgbClr val="003B4F"/>
                </a:solidFill>
                <a:latin typeface="Courier"/>
              </a:rPr>
              <a:t> effect_size,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657422"/>
                </a:solidFill>
                <a:latin typeface="Courier"/>
              </a:rPr>
              <a:t>sig.level =</a:t>
            </a:r>
            <a:r>
              <a:rPr>
                <a:solidFill>
                  <a:srgbClr val="003B4F"/>
                </a:solidFill>
                <a:latin typeface="Courier"/>
              </a:rPr>
              <a:t> significance,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657422"/>
                </a:solidFill>
                <a:latin typeface="Courier"/>
              </a:rPr>
              <a:t>power =</a:t>
            </a:r>
            <a:r>
              <a:rPr>
                <a:solidFill>
                  <a:srgbClr val="003B4F"/>
                </a:solidFill>
                <a:latin typeface="Courier"/>
              </a:rPr>
              <a:t> desired_power,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"two.sample"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
     Two-sample t test power calculation 
              n = 25.52458
              d = 0.8
      sig.level = 0.05
          power = 0.8
    alternative = two.sided
NOTE: n is number in *each* group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pwr.t.test()</a:t>
            </a:r>
            <a:r>
              <a:rPr sz="2000"/>
              <a:t> solves for whichever argument you leave out — here, </a:t>
            </a:r>
            <a:r>
              <a:rPr sz="2000">
                <a:latin typeface="Courier"/>
              </a:rPr>
              <a:t>n</a:t>
            </a:r>
            <a:r>
              <a:rPr sz="2000"/>
              <a:t>. Leave out a different argument (e.g., </a:t>
            </a:r>
            <a:r>
              <a:rPr sz="2000">
                <a:latin typeface="Courier"/>
              </a:rPr>
              <a:t>power</a:t>
            </a:r>
            <a:r>
              <a:rPr sz="2000"/>
              <a:t>) and it solves for that instead.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Post Hoc Power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Imagine you did not reject the null hypothesis — is the result still worth publishing?</a:t>
            </a:r>
          </a:p>
          <a:p>
            <a:pPr lvl="0"/>
            <a:r>
              <a:rPr/>
              <a:t>Is a non-significant result due to low power (poor design), or an actual no-effect situation?</a:t>
            </a:r>
          </a:p>
          <a:p>
            <a:pPr lvl="1"/>
            <a:r>
              <a:rPr/>
              <a:t>You have n and an estimate of σ</a:t>
            </a:r>
          </a:p>
          <a:p>
            <a:pPr lvl="1"/>
            <a:r>
              <a:rPr/>
              <a:t>You need to define the effect size you wanted to detect</a:t>
            </a:r>
          </a:p>
          <a:p>
            <a:pPr lvl="1"/>
            <a:r>
              <a:rPr/>
              <a:t>In return, you get an estimate of the experiment’s power</a:t>
            </a:r>
          </a:p>
          <a:p>
            <a:pPr lvl="0"/>
            <a:r>
              <a:rPr/>
              <a:t>Cohen’s d is calculated as: d = (Mean1 − Mean2) / SD_pooled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Why it matters</a:t>
            </a:r>
          </a:p>
          <a:p>
            <a:pPr lvl="0" indent="0" marL="1270000">
              <a:buNone/>
            </a:pPr>
            <a:r>
              <a:rPr sz="2000"/>
              <a:t>Post hoc power can help convince reviewers that you are a good experimenter, but there really is no effect — please publish my non-significant finding!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Post Hoc Power Analysis —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Post hoc power analysis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If we had n = 20 per group</a:t>
            </a:r>
            <a:br/>
            <a:r>
              <a:rPr>
                <a:solidFill>
                  <a:srgbClr val="003B4F"/>
                </a:solidFill>
                <a:latin typeface="Courier"/>
              </a:rPr>
              <a:t>effect_size &lt;-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5E5E5E"/>
                </a:solidFill>
                <a:latin typeface="Courier"/>
              </a:rPr>
              <a:t># Medium effect size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significance &lt;- </a:t>
            </a:r>
            <a:r>
              <a:rPr>
                <a:solidFill>
                  <a:srgbClr val="AD0000"/>
                </a:solidFill>
                <a:latin typeface="Courier"/>
              </a:rPr>
              <a:t>0.05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sample_size &lt;- </a:t>
            </a:r>
            <a:r>
              <a:rPr>
                <a:solidFill>
                  <a:srgbClr val="AD0000"/>
                </a:solidFill>
                <a:latin typeface="Courier"/>
              </a:rPr>
              <a:t>20</a:t>
            </a:r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5E5E5E"/>
                </a:solidFill>
                <a:latin typeface="Courier"/>
              </a:rPr>
              <a:t># per group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pwr.t.test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sample_size,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657422"/>
                </a:solidFill>
                <a:latin typeface="Courier"/>
              </a:rPr>
              <a:t>d =</a:t>
            </a:r>
            <a:r>
              <a:rPr>
                <a:solidFill>
                  <a:srgbClr val="003B4F"/>
                </a:solidFill>
                <a:latin typeface="Courier"/>
              </a:rPr>
              <a:t> effect_size,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657422"/>
                </a:solidFill>
                <a:latin typeface="Courier"/>
              </a:rPr>
              <a:t>sig.level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0.05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"two.sample"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
     Two-sample t test power calculation 
              n = 20
              d = 0.5
      sig.level = 0.05
          power = 0.337939
    alternative = two.sided
NOTE: n is number in *each* group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Same function as </a:t>
            </a:r>
            <a:r>
              <a:rPr sz="2000" i="1"/>
              <a:t>a priori</a:t>
            </a:r>
            <a:r>
              <a:rPr sz="2000"/>
              <a:t> power analysis — </a:t>
            </a:r>
            <a:r>
              <a:rPr sz="2000">
                <a:latin typeface="Courier"/>
              </a:rPr>
              <a:t>pwr.t.test()</a:t>
            </a:r>
            <a:r>
              <a:rPr sz="2000"/>
              <a:t> — just with </a:t>
            </a:r>
            <a:r>
              <a:rPr sz="2000">
                <a:latin typeface="Courier"/>
              </a:rPr>
              <a:t>n</a:t>
            </a:r>
            <a:r>
              <a:rPr sz="2000"/>
              <a:t> supplied and </a:t>
            </a:r>
            <a:r>
              <a:rPr sz="2000">
                <a:latin typeface="Courier"/>
              </a:rPr>
              <a:t>power</a:t>
            </a:r>
            <a:r>
              <a:rPr sz="2000"/>
              <a:t> left out to solve for instead.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Activity: Power Analysis for a Pine Needle Experiment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Activity: power analysis for a pine needle experiment</a:t>
            </a:r>
          </a:p>
          <a:p>
            <a:pPr lvl="0" indent="0" marL="1270000">
              <a:buNone/>
            </a:pPr>
            <a:r>
              <a:rPr sz="2000"/>
              <a:t>Let’s design a study to compare needle lengths between exposed and sheltered pine trees: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Based on pilot data, we have these estimates:</a:t>
            </a:r>
            <a:br/>
            <a:r>
              <a:rPr>
                <a:solidFill>
                  <a:srgbClr val="003B4F"/>
                </a:solidFill>
                <a:latin typeface="Courier"/>
              </a:rPr>
              <a:t>exposed_mean &lt;- </a:t>
            </a:r>
            <a:r>
              <a:rPr>
                <a:solidFill>
                  <a:srgbClr val="AD0000"/>
                </a:solidFill>
                <a:latin typeface="Courier"/>
              </a:rPr>
              <a:t>75</a:t>
            </a:r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5E5E5E"/>
                </a:solidFill>
                <a:latin typeface="Courier"/>
              </a:rPr>
              <a:t># mm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sheltered_mean &lt;- </a:t>
            </a:r>
            <a:r>
              <a:rPr>
                <a:solidFill>
                  <a:srgbClr val="AD0000"/>
                </a:solidFill>
                <a:latin typeface="Courier"/>
              </a:rPr>
              <a:t>85</a:t>
            </a:r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5E5E5E"/>
                </a:solidFill>
                <a:latin typeface="Courier"/>
              </a:rPr>
              <a:t># mm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pooled_sd &lt;- </a:t>
            </a:r>
            <a:r>
              <a:rPr>
                <a:solidFill>
                  <a:srgbClr val="AD0000"/>
                </a:solidFill>
                <a:latin typeface="Courier"/>
              </a:rPr>
              <a:t>12</a:t>
            </a:r>
            <a:r>
              <a:rPr>
                <a:solidFill>
                  <a:srgbClr val="003B4F"/>
                </a:solidFill>
                <a:latin typeface="Courier"/>
              </a:rPr>
              <a:t>        </a:t>
            </a:r>
            <a:r>
              <a:rPr>
                <a:solidFill>
                  <a:srgbClr val="5E5E5E"/>
                </a:solidFill>
                <a:latin typeface="Courier"/>
              </a:rPr>
              <a:t># mm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effect_size &lt;- </a:t>
            </a:r>
            <a:r>
              <a:rPr>
                <a:solidFill>
                  <a:srgbClr val="4758AB"/>
                </a:solidFill>
                <a:latin typeface="Courier"/>
              </a:rPr>
              <a:t>abs</a:t>
            </a:r>
            <a:r>
              <a:rPr>
                <a:solidFill>
                  <a:srgbClr val="003B4F"/>
                </a:solidFill>
                <a:latin typeface="Courier"/>
              </a:rPr>
              <a:t>(exposed_mean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 sheltered_mean)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pooled_sd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effect_size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[1] 0.8333333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pwr.t.test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 =</a:t>
            </a:r>
            <a:r>
              <a:rPr>
                <a:solidFill>
                  <a:srgbClr val="003B4F"/>
                </a:solidFill>
                <a:latin typeface="Courier"/>
              </a:rPr>
              <a:t> effect_size,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657422"/>
                </a:solidFill>
                <a:latin typeface="Courier"/>
              </a:rPr>
              <a:t>sig.level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0.05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657422"/>
                </a:solidFill>
                <a:latin typeface="Courier"/>
              </a:rPr>
              <a:t>power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"two.sample"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
     Two-sample t test power calculation 
              n = 23.60467
              d = 0.8333333
      sig.level = 0.05
          power = 0.8
    alternative = two.sided
NOTE: n is number in *each* group</a:t>
            </a: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Activity: Power Curve Visualization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Activity: power analysis for a pine needle experiment</a:t>
            </a:r>
          </a:p>
          <a:p>
            <a:pPr lvl="0" indent="0" marL="1270000">
              <a:buNone/>
            </a:pPr>
          </a:p>
          <a:p>
            <a:pPr lvl="0" indent="0" marL="1270000">
              <a:buNone/>
            </a:pPr>
            <a:r>
              <a:rPr sz="2000" b="1"/>
              <a:t>Questions:</a:t>
            </a:r>
          </a:p>
          <a:p>
            <a:pPr lvl="0" indent="-342900" marL="342900">
              <a:buAutoNum type="arabicPeriod"/>
            </a:pPr>
            <a:r>
              <a:rPr sz="2000"/>
              <a:t>How many trees should we sample to achieve 80% power?</a:t>
            </a:r>
          </a:p>
          <a:p>
            <a:pPr lvl="0" indent="-342900" marL="342900">
              <a:buAutoNum type="arabicPeriod"/>
            </a:pPr>
            <a:r>
              <a:rPr sz="2000"/>
              <a:t>If we can only sample 5 trees per group, what is our power?</a:t>
            </a:r>
          </a:p>
          <a:p>
            <a:pPr lvl="0" indent="-342900" marL="342900">
              <a:buAutoNum type="arabicPeriod"/>
            </a:pPr>
            <a:r>
              <a:rPr sz="2000"/>
              <a:t>How would increasing variability (SD) affect our sample size requirements?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Wrap-Up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Study Design Fundamentals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Study Design and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Study design is closely linked to statistical analysis</a:t>
            </a:r>
          </a:p>
          <a:p>
            <a:pPr lvl="0"/>
            <a:r>
              <a:rPr/>
              <a:t>Recall: categorical vs. continuous variables; dependent vs. independent variables</a:t>
            </a:r>
          </a:p>
          <a:p>
            <a:pPr lvl="0"/>
            <a:r>
              <a:rPr/>
              <a:t>The nature of your variables dictates the analytical approach:</a:t>
            </a:r>
          </a:p>
          <a:p>
            <a:pPr lvl="1"/>
            <a:r>
              <a:rPr/>
              <a:t>Match your analysis to your design</a:t>
            </a:r>
          </a:p>
          <a:p>
            <a:pPr lvl="1"/>
            <a:r>
              <a:rPr/>
              <a:t>You cannot “fix” a poor design with fancy statistics</a:t>
            </a:r>
          </a:p>
        </p:txBody>
      </p:sp>
      <p:pic>
        <p:nvPicPr>
          <p:cNvPr descr="images/clipboard-394490718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451600" y="660400"/>
            <a:ext cx="2108200" cy="396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Two stacked plots: statistical power rising with effect size and leveling off near 1.0, with a dashed line marking 80% power at an effect size around 23; and detectable effect size dropping steeply as the number of replicates increases, with a dashed line showing the same effect size achievable at about 23 replicates, illustrating the tradeoff between sample size and detectable effect size.</a:t>
            </a:r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Summary and Take-Home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Key concepts we covered today:</a:t>
            </a:r>
          </a:p>
          <a:p>
            <a:pPr lvl="0" indent="-342900" marL="342900">
              <a:buAutoNum type="arabicPeriod"/>
            </a:pPr>
            <a:r>
              <a:rPr b="1"/>
              <a:t>Study design is critical</a:t>
            </a:r>
            <a:r>
              <a:rPr/>
              <a:t> — statistics cannot save poor design</a:t>
            </a:r>
          </a:p>
          <a:p>
            <a:pPr lvl="0" indent="-342900" marL="342900">
              <a:buAutoNum type="arabicPeriod"/>
            </a:pPr>
            <a:r>
              <a:rPr b="1"/>
              <a:t>Natural vs. manipulative experiments</a:t>
            </a:r>
            <a:r>
              <a:rPr/>
              <a:t> — different approaches to causality</a:t>
            </a:r>
          </a:p>
          <a:p>
            <a:pPr lvl="0" indent="-342900" marL="342900">
              <a:buAutoNum type="arabicPeriod"/>
            </a:pPr>
            <a:r>
              <a:rPr b="1"/>
              <a:t>Principles of good design:</a:t>
            </a:r>
            <a:r>
              <a:rPr/>
              <a:t> replication at the right scale, proper randomization, appropriate controls, independence</a:t>
            </a:r>
          </a:p>
          <a:p>
            <a:pPr lvl="0" indent="-342900" marL="342900">
              <a:buAutoNum type="arabicPeriod"/>
            </a:pPr>
            <a:r>
              <a:rPr b="1"/>
              <a:t>Power analysis</a:t>
            </a:r>
            <a:r>
              <a:rPr/>
              <a:t> — planning for sufficient sample size</a:t>
            </a:r>
          </a:p>
          <a:p>
            <a:pPr lvl="0" indent="-342900" marL="342900">
              <a:buAutoNum type="arabicPeriod"/>
            </a:pPr>
            <a:r>
              <a:rPr b="1"/>
              <a:t>Match analysis to design</a:t>
            </a:r>
            <a:r>
              <a:rPr/>
              <a:t> — your statistical approach should follow from your experimental design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Remember:</a:t>
            </a:r>
          </a:p>
          <a:p>
            <a:pPr lvl="0"/>
            <a:r>
              <a:rPr sz="2000"/>
              <a:t>Correlation ≠ causation</a:t>
            </a:r>
          </a:p>
          <a:p>
            <a:pPr lvl="0"/>
            <a:r>
              <a:rPr sz="2000"/>
              <a:t>Beware of pseudoreplication</a:t>
            </a:r>
          </a:p>
          <a:p>
            <a:pPr lvl="0"/>
            <a:r>
              <a:rPr sz="2000"/>
              <a:t>Design before you collect data</a:t>
            </a:r>
          </a:p>
          <a:p>
            <a:pPr lvl="0"/>
            <a:r>
              <a:rPr sz="2000"/>
              <a:t>Consider practical constraints</a:t>
            </a:r>
          </a:p>
          <a:p>
            <a:pPr lvl="0"/>
            <a:r>
              <a:rPr sz="2000"/>
              <a:t>Report everything transparently</a:t>
            </a:r>
          </a:p>
        </p:txBody>
      </p:sp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References and Additional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Gotelli, N. J., &amp; Ellison, A. M. (2012). </a:t>
            </a:r>
            <a:r>
              <a:rPr i="1"/>
              <a:t>A Primer of Ecological Statistics</a:t>
            </a:r>
            <a:r>
              <a:rPr/>
              <a:t> (2nd ed.). Sinauer Associates.</a:t>
            </a:r>
          </a:p>
          <a:p>
            <a:pPr lvl="0"/>
            <a:r>
              <a:rPr/>
              <a:t>Hurlbert, S. H. (1984). Pseudoreplication and the design of ecological field experiments. </a:t>
            </a:r>
            <a:r>
              <a:rPr i="1"/>
              <a:t>Ecological Monographs</a:t>
            </a:r>
            <a:r>
              <a:rPr/>
              <a:t>, 54(2), 187–211.</a:t>
            </a:r>
          </a:p>
          <a:p>
            <a:pPr lvl="0"/>
            <a:r>
              <a:rPr/>
              <a:t>Quinn, G. P., &amp; Keough, M. J. (2002). </a:t>
            </a:r>
            <a:r>
              <a:rPr i="1"/>
              <a:t>Experimental Design and Data Analysis for Biologists</a:t>
            </a:r>
            <a:r>
              <a:rPr/>
              <a:t>. Cambridge University Press.</a:t>
            </a:r>
          </a:p>
          <a:p>
            <a:pPr lvl="0"/>
            <a:r>
              <a:rPr/>
              <a:t>Zuur, A. F., Ieno, E. N., &amp; Elphick, C. S. (2010). A protocol for data exploration to avoid common statistical problems. </a:t>
            </a:r>
            <a:r>
              <a:rPr i="1"/>
              <a:t>Methods in Ecology and Evolution</a:t>
            </a:r>
            <a:r>
              <a:rPr/>
              <a:t>, 1(1), 3–14.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Study Design Fundamentals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Data analysis has close links to study design</a:t>
            </a:r>
          </a:p>
          <a:p>
            <a:pPr lvl="0"/>
            <a:r>
              <a:rPr b="1"/>
              <a:t>Statistics cannot save a poorly designed study!</a:t>
            </a:r>
          </a:p>
          <a:p>
            <a:pPr lvl="0"/>
            <a:r>
              <a:rPr/>
              <a:t>Key question: </a:t>
            </a:r>
            <a:r>
              <a:rPr b="1"/>
              <a:t>what is your research question?</a:t>
            </a:r>
          </a:p>
          <a:p>
            <a:pPr lvl="0" indent="0" marL="0">
              <a:buNone/>
            </a:pPr>
            <a:r>
              <a:rPr/>
              <a:t>Common scientific questions:</a:t>
            </a:r>
          </a:p>
          <a:p>
            <a:pPr lvl="0"/>
            <a:r>
              <a:rPr/>
              <a:t>Spatial/temporal patterns in variable Y? — what are the problems with this data?</a:t>
            </a:r>
          </a:p>
          <a:p>
            <a:pPr lvl="0"/>
            <a:r>
              <a:rPr/>
              <a:t>Effect of factor X on variable Y? — what should you be worried about, and how do you fix it?</a:t>
            </a:r>
          </a:p>
          <a:p>
            <a:pPr lvl="0"/>
            <a:r>
              <a:rPr/>
              <a:t>Are values of variable Y consistent with hypothesis H?</a:t>
            </a:r>
          </a:p>
          <a:p>
            <a:pPr lvl="0"/>
            <a:r>
              <a:rPr/>
              <a:t>What is the best estimate of parameter θ?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Gotelli &amp; Ellison, </a:t>
            </a:r>
            <a:r>
              <a:rPr sz="2000" i="1"/>
              <a:t>A Primer of Ecological Statistics</a:t>
            </a:r>
            <a:r>
              <a:rPr sz="2000"/>
              <a:t>, Ch. 6 — Designing Successful Field Studies.</a:t>
            </a:r>
          </a:p>
        </p:txBody>
      </p:sp>
      <p:pic>
        <p:nvPicPr>
          <p:cNvPr descr="images/clipboard-230033469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600200"/>
            <a:ext cx="2781300" cy="2095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Published figure comparing a visited tidepool beach (people wading among the rocks) to a restricted no-access beach, each with bar charts of invertebrate density by species and pie charts showing 78.2% of boulders disturbed at the visited beach versus only 1.8% at the restricted beach.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sort of experiment is this design, and what are the issues with it?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Causality in Ecology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Causality in Ecology —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Common question: what is the </a:t>
            </a:r>
            <a:r>
              <a:rPr b="1"/>
              <a:t>cause</a:t>
            </a:r>
            <a:r>
              <a:rPr/>
              <a:t> of Y?</a:t>
            </a:r>
          </a:p>
          <a:p>
            <a:pPr lvl="0"/>
            <a:r>
              <a:rPr/>
              <a:t>Causality is challenging; modern statistics lacks clear language for causality</a:t>
            </a:r>
          </a:p>
          <a:p>
            <a:pPr lvl="0"/>
            <a:r>
              <a:rPr/>
              <a:t>Strength of causal inference varies with study design!</a:t>
            </a:r>
          </a:p>
          <a:p>
            <a:pPr lvl="0"/>
            <a:r>
              <a:rPr/>
              <a:t>Key factor: control of confounding variables, non-independence, and correlated variables</a:t>
            </a:r>
          </a:p>
        </p:txBody>
      </p:sp>
      <p:pic>
        <p:nvPicPr>
          <p:cNvPr descr="images/clipboard-98193846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079500"/>
            <a:ext cx="2781300" cy="3111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three study-design types (observational field study, covariate-controlled field study, randomized controlled experiment) stacked with a downward gradient arrow labeled ‘weak’ at top to ‘strong’ at bottom, showing the strength of causal inference increasing from observational studies to randomized experiments.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Causality in Ecology —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Common question: what is the </a:t>
            </a:r>
            <a:r>
              <a:rPr b="1"/>
              <a:t>cause</a:t>
            </a:r>
            <a:r>
              <a:rPr/>
              <a:t> of Y?</a:t>
            </a:r>
          </a:p>
          <a:p>
            <a:pPr lvl="0"/>
            <a:r>
              <a:rPr/>
              <a:t>Causality is challenging; modern statistics lacks clear language for causality</a:t>
            </a:r>
          </a:p>
          <a:p>
            <a:pPr lvl="0"/>
            <a:r>
              <a:rPr/>
              <a:t>Strength of causal inference varies with study design</a:t>
            </a:r>
          </a:p>
          <a:p>
            <a:pPr lvl="0"/>
            <a:r>
              <a:rPr/>
              <a:t>Key factor: control of confounding variables, non-independence, and correlated variables</a:t>
            </a:r>
          </a:p>
        </p:txBody>
      </p:sp>
      <p:pic>
        <p:nvPicPr>
          <p:cNvPr descr="images/clipboard-733522902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244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Humorous meme of a dog looking out a window with text joking that its barking is the reason the mail carrier always leaves unharmed (‘I have the power of barking to thank for that’), a lighthearted example of mistaking correlation/coincidence for causation.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Causality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Example:</a:t>
            </a:r>
            <a:r>
              <a:rPr/>
              <a:t> Spider and lizard populations on small islands</a:t>
            </a:r>
          </a:p>
          <a:p>
            <a:pPr lvl="0" indent="0" marL="0">
              <a:buNone/>
            </a:pPr>
            <a:r>
              <a:rPr b="1"/>
              <a:t>Hypothesis:</a:t>
            </a:r>
            <a:r>
              <a:rPr/>
              <a:t> On small islands, lizard predation controls spider density</a:t>
            </a:r>
          </a:p>
          <a:p>
            <a:pPr lvl="0" indent="0" marL="0">
              <a:buNone/>
            </a:pPr>
            <a:r>
              <a:rPr/>
              <a:t>We’re interested in causality. How do we get there?</a:t>
            </a:r>
          </a:p>
          <a:p>
            <a:pPr lvl="0"/>
            <a:r>
              <a:rPr/>
              <a:t>What type of experiment is this?</a:t>
            </a:r>
          </a:p>
          <a:p>
            <a:pPr lvl="0"/>
            <a:r>
              <a:rPr/>
              <a:t>What are the potential problems with testing this hypothesis?</a:t>
            </a:r>
          </a:p>
        </p:txBody>
      </p:sp>
      <p:pic>
        <p:nvPicPr>
          <p:cNvPr descr="images/clipboard-26015756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80200" y="660400"/>
            <a:ext cx="1651000" cy="396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Three-part figure: (A) a scatterplot of spider density versus lizard density showing no relationship (null hypothesis), (B) a scatterplot showing spider density declining as lizard density increases (alternative hypothesis), and a photo below of a lizard eating a spider, illustrating a proposed predation mechanism.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Study Design &amp; Sampling</dc:title>
  <dc:creator>Bill Perry</dc:creator>
  <cp:keywords/>
  <dc:description>Causality, natural vs. manipulative experiments, replication and pseudoreplication, controls, randomization, sampling designs, and a priori/post hoc power analysis.</dc:description>
  <dcterms:created xsi:type="dcterms:W3CDTF">2026-09-03T18:50:18Z</dcterms:created>
  <dcterms:modified xsi:type="dcterms:W3CDTF">2026-09-03T18:50:18Z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xecute">
    <vt:lpwstr/>
  </property>
  <property fmtid="{D5CDD505-2E9C-101B-9397-08002B2CF9AE}" pid="7" name="format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knitr">
    <vt:lpwstr/>
  </property>
  <property fmtid="{D5CDD505-2E9C-101B-9397-08002B2CF9AE}" pid="12" name="labels">
    <vt:lpwstr/>
  </property>
  <property fmtid="{D5CDD505-2E9C-101B-9397-08002B2CF9AE}" pid="13" name="order">
    <vt:lpwstr>9</vt:lpwstr>
  </property>
  <property fmtid="{D5CDD505-2E9C-101B-9397-08002B2CF9AE}" pid="14" name="resources">
    <vt:lpwstr/>
  </property>
  <property fmtid="{D5CDD505-2E9C-101B-9397-08002B2CF9AE}" pid="15" name="subtitle">
    <vt:lpwstr>Designing studies</vt:lpwstr>
  </property>
  <property fmtid="{D5CDD505-2E9C-101B-9397-08002B2CF9AE}" pid="16" name="toc-title">
    <vt:lpwstr>Table of contents</vt:lpwstr>
  </property>
  <property fmtid="{D5CDD505-2E9C-101B-9397-08002B2CF9AE}" pid="17" name="week">
    <vt:lpwstr>5</vt:lpwstr>
  </property>
</Properties>
</file>