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Default Extension="jpg" ContentType="image/jpeg"/>
  <Override PartName="/docProps/app.xml" ContentType="application/vnd.openxmlformats-officedocument.extended-properties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theme/theme2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viewProps.xml" ContentType="application/vnd.openxmlformats-officedocument.presentationml.viewProp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</Types>
</file>

<file path=_rels/.rels><?xml version="1.0" encoding="UTF-8"?><Relationships xmlns="http://schemas.openxmlformats.org/package/2006/relationships"><Relationship Id="rId1" Type="http://schemas.openxmlformats.org/officeDocument/2006/relationships/officeDocument" Target="ppt/presentation.xml" /><Relationship Id="rId2" Type="http://schemas.openxmlformats.org/package/2006/relationships/metadata/core-properties" Target="docProps/core.xml" /><Relationship Id="rId3" Type="http://schemas.openxmlformats.org/package/2006/relationships/metadata/extended-properties" Target="docProps/app.xml" /><Relationship Id="rId4" Type="http://schemas.openxmlformats.org/officeDocument/2006/relationships/custom-properties" Target="docProps/custom.xml" />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autoCompressPictures="0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  <p:sldId id="296" r:id="rId42"/>
    <p:sldId id="297" r:id="rId43"/>
    <p:sldId id="298" r:id="rId44"/>
    <p:sldId id="299" r:id="rId45"/>
    <p:sldId id="300" r:id="rId46"/>
    <p:sldId id="301" r:id="rId47"/>
    <p:sldId id="302" r:id="rId48"/>
    <p:sldId id="303" r:id="rId49"/>
    <p:sldId id="304" r:id="rId50"/>
    <p:sldId id="305" r:id="rId51"/>
  </p:sldIdLst>
  <p:sldSz cx="9144000" cy="5143500" type="screen16x9"/>
  <p:notesSz cx="6858000" cy="9144000"/>
  <p:defaultTextStyle>
    <a:defPPr>
      <a:defRPr lang="en-US"/>
    </a:defPPr>
    <a:lvl1pPr algn="l" defTabSz="4572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4572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4572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4572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4572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4572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4572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4572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4572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DCC31"/>
    <a:srgbClr val="70121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p="http://schemas.openxmlformats.org/presentationml/2006/main" xmlns:r="http://schemas.openxmlformats.org/officeDocument/2006/relationships">
  <p:normalViewPr>
    <p:restoredLeft autoAdjust="0" sz="15643"/>
    <p:restoredTop autoAdjust="0" sz="94726"/>
  </p:normalViewPr>
  <p:slideViewPr>
    <p:cSldViewPr snapToGrid="0" snapToObjects="1">
      <p:cViewPr varScale="1">
        <p:scale>
          <a:sx d="100" n="165"/>
          <a:sy d="100" n="165"/>
        </p:scale>
        <p:origin x="560" y="176"/>
      </p:cViewPr>
      <p:guideLst>
        <p:guide orient="horz" pos="1620"/>
        <p:guide pos="2880"/>
      </p:guideLst>
    </p:cSldViewPr>
  </p:slideViewPr>
  <p:outlineViewPr>
    <p:cViewPr>
      <p:scale>
        <a:sx d="100" n="33"/>
        <a:sy d="100" n="33"/>
      </p:scale>
      <p:origin x="0" y="0"/>
    </p:cViewPr>
  </p:outlineViewPr>
  <p:notesTextViewPr>
    <p:cViewPr>
      <p:scale>
        <a:sx d="100" n="100"/>
        <a:sy d="100" n="100"/>
      </p:scale>
      <p:origin x="0" y="0"/>
    </p:cViewPr>
  </p:notesTextViewPr>
  <p:gridSpacing cx="76200" cy="76200"/>
</p:viewPr>
</file>

<file path=ppt/_rels/presentation.xml.rels><?xml version="1.0" encoding="UTF-8"?><Relationships xmlns="http://schemas.openxmlformats.org/package/2006/relationships"><Relationship Id="rId2" Type="http://schemas.openxmlformats.org/officeDocument/2006/relationships/slide" Target="slides/slide1.xml" /><Relationship Id="rId3" Type="http://schemas.openxmlformats.org/officeDocument/2006/relationships/slide" Target="slides/slide2.xml" /><Relationship Id="rId4" Type="http://schemas.openxmlformats.org/officeDocument/2006/relationships/slide" Target="slides/slide3.xml" /><Relationship Id="rId5" Type="http://schemas.openxmlformats.org/officeDocument/2006/relationships/slide" Target="slides/slide4.xml" /><Relationship Id="rId6" Type="http://schemas.openxmlformats.org/officeDocument/2006/relationships/slide" Target="slides/slide5.xml" /><Relationship Id="rId7" Type="http://schemas.openxmlformats.org/officeDocument/2006/relationships/slide" Target="slides/slide6.xml" /><Relationship Id="rId8" Type="http://schemas.openxmlformats.org/officeDocument/2006/relationships/slide" Target="slides/slide7.xml" /><Relationship Id="rId9" Type="http://schemas.openxmlformats.org/officeDocument/2006/relationships/slide" Target="slides/slide8.xml" /><Relationship Id="rId10" Type="http://schemas.openxmlformats.org/officeDocument/2006/relationships/slide" Target="slides/slide9.xml" /><Relationship Id="rId11" Type="http://schemas.openxmlformats.org/officeDocument/2006/relationships/slide" Target="slides/slide10.xml" /><Relationship Id="rId12" Type="http://schemas.openxmlformats.org/officeDocument/2006/relationships/slide" Target="slides/slide11.xml" /><Relationship Id="rId13" Type="http://schemas.openxmlformats.org/officeDocument/2006/relationships/slide" Target="slides/slide12.xml" /><Relationship Id="rId14" Type="http://schemas.openxmlformats.org/officeDocument/2006/relationships/slide" Target="slides/slide13.xml" /><Relationship Id="rId15" Type="http://schemas.openxmlformats.org/officeDocument/2006/relationships/slide" Target="slides/slide14.xml" /><Relationship Id="rId16" Type="http://schemas.openxmlformats.org/officeDocument/2006/relationships/slide" Target="slides/slide15.xml" /><Relationship Id="rId17" Type="http://schemas.openxmlformats.org/officeDocument/2006/relationships/slide" Target="slides/slide16.xml" /><Relationship Id="rId18" Type="http://schemas.openxmlformats.org/officeDocument/2006/relationships/slide" Target="slides/slide17.xml" /><Relationship Id="rId19" Type="http://schemas.openxmlformats.org/officeDocument/2006/relationships/slide" Target="slides/slide18.xml" /><Relationship Id="rId20" Type="http://schemas.openxmlformats.org/officeDocument/2006/relationships/slide" Target="slides/slide19.xml" /><Relationship Id="rId21" Type="http://schemas.openxmlformats.org/officeDocument/2006/relationships/slide" Target="slides/slide20.xml" /><Relationship Id="rId22" Type="http://schemas.openxmlformats.org/officeDocument/2006/relationships/slide" Target="slides/slide21.xml" /><Relationship Id="rId23" Type="http://schemas.openxmlformats.org/officeDocument/2006/relationships/slide" Target="slides/slide22.xml" /><Relationship Id="rId24" Type="http://schemas.openxmlformats.org/officeDocument/2006/relationships/slide" Target="slides/slide23.xml" /><Relationship Id="rId25" Type="http://schemas.openxmlformats.org/officeDocument/2006/relationships/slide" Target="slides/slide24.xml" /><Relationship Id="rId26" Type="http://schemas.openxmlformats.org/officeDocument/2006/relationships/slide" Target="slides/slide25.xml" /><Relationship Id="rId27" Type="http://schemas.openxmlformats.org/officeDocument/2006/relationships/slide" Target="slides/slide26.xml" /><Relationship Id="rId28" Type="http://schemas.openxmlformats.org/officeDocument/2006/relationships/slide" Target="slides/slide27.xml" /><Relationship Id="rId29" Type="http://schemas.openxmlformats.org/officeDocument/2006/relationships/slide" Target="slides/slide28.xml" /><Relationship Id="rId30" Type="http://schemas.openxmlformats.org/officeDocument/2006/relationships/slide" Target="slides/slide29.xml" /><Relationship Id="rId31" Type="http://schemas.openxmlformats.org/officeDocument/2006/relationships/slide" Target="slides/slide30.xml" /><Relationship Id="rId32" Type="http://schemas.openxmlformats.org/officeDocument/2006/relationships/slide" Target="slides/slide31.xml" /><Relationship Id="rId33" Type="http://schemas.openxmlformats.org/officeDocument/2006/relationships/slide" Target="slides/slide32.xml" /><Relationship Id="rId34" Type="http://schemas.openxmlformats.org/officeDocument/2006/relationships/slide" Target="slides/slide33.xml" /><Relationship Id="rId35" Type="http://schemas.openxmlformats.org/officeDocument/2006/relationships/slide" Target="slides/slide34.xml" /><Relationship Id="rId36" Type="http://schemas.openxmlformats.org/officeDocument/2006/relationships/slide" Target="slides/slide35.xml" /><Relationship Id="rId37" Type="http://schemas.openxmlformats.org/officeDocument/2006/relationships/slide" Target="slides/slide36.xml" /><Relationship Id="rId38" Type="http://schemas.openxmlformats.org/officeDocument/2006/relationships/slide" Target="slides/slide37.xml" /><Relationship Id="rId39" Type="http://schemas.openxmlformats.org/officeDocument/2006/relationships/slide" Target="slides/slide38.xml" /><Relationship Id="rId40" Type="http://schemas.openxmlformats.org/officeDocument/2006/relationships/slide" Target="slides/slide39.xml" /><Relationship Id="rId41" Type="http://schemas.openxmlformats.org/officeDocument/2006/relationships/slide" Target="slides/slide40.xml" /><Relationship Id="rId42" Type="http://schemas.openxmlformats.org/officeDocument/2006/relationships/slide" Target="slides/slide41.xml" /><Relationship Id="rId43" Type="http://schemas.openxmlformats.org/officeDocument/2006/relationships/slide" Target="slides/slide42.xml" /><Relationship Id="rId44" Type="http://schemas.openxmlformats.org/officeDocument/2006/relationships/slide" Target="slides/slide43.xml" /><Relationship Id="rId45" Type="http://schemas.openxmlformats.org/officeDocument/2006/relationships/slide" Target="slides/slide44.xml" /><Relationship Id="rId46" Type="http://schemas.openxmlformats.org/officeDocument/2006/relationships/slide" Target="slides/slide45.xml" /><Relationship Id="rId47" Type="http://schemas.openxmlformats.org/officeDocument/2006/relationships/slide" Target="slides/slide46.xml" /><Relationship Id="rId48" Type="http://schemas.openxmlformats.org/officeDocument/2006/relationships/slide" Target="slides/slide47.xml" /><Relationship Id="rId49" Type="http://schemas.openxmlformats.org/officeDocument/2006/relationships/slide" Target="slides/slide48.xml" /><Relationship Id="rId50" Type="http://schemas.openxmlformats.org/officeDocument/2006/relationships/slide" Target="slides/slide49.xml" /><Relationship Id="rId51" Type="http://schemas.openxmlformats.org/officeDocument/2006/relationships/slide" Target="slides/slide50.xml" /><Relationship Id="rId53" Type="http://schemas.openxmlformats.org/officeDocument/2006/relationships/viewProps" Target="viewProps.xml" /><Relationship Id="rId52" Type="http://schemas.openxmlformats.org/officeDocument/2006/relationships/presProps" Target="presProps.xml" /><Relationship Id="rId1" Type="http://schemas.openxmlformats.org/officeDocument/2006/relationships/slideMaster" Target="slideMasters/slideMaster1.xml" /><Relationship Id="rId55" Type="http://schemas.openxmlformats.org/officeDocument/2006/relationships/tableStyles" Target="tableStyles.xml" /><Relationship Id="rId54" Type="http://schemas.openxmlformats.org/officeDocument/2006/relationships/theme" Target="theme/theme1.xml" 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1"/>
            <a:ext cx="9144000" cy="565688"/>
          </a:xfrm>
        </p:spPr>
        <p:txBody>
          <a:bodyPr>
            <a:normAutofit/>
          </a:bodyPr>
          <a:lstStyle>
            <a:lvl1pPr>
              <a:defRPr sz="24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5722" y="565689"/>
            <a:ext cx="6400800" cy="131445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3/24/25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43575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3/24/25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9147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3/24/25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15290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582780"/>
          </a:xfrm>
        </p:spPr>
        <p:txBody>
          <a:bodyPr>
            <a:normAutofit/>
          </a:bodyPr>
          <a:lstStyle>
            <a:lvl1pPr algn="l">
              <a:defRPr sz="24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614605"/>
            <a:ext cx="9089756" cy="3914289"/>
          </a:xfrm>
        </p:spPr>
        <p:txBody>
          <a:bodyPr>
            <a:normAutofit/>
          </a:bodyPr>
          <a:lstStyle>
            <a:lvl1pPr marL="230188" indent="-230188">
              <a:tabLst/>
              <a:defRPr sz="1800"/>
            </a:lvl1pPr>
            <a:lvl2pPr marL="514350" indent="-284163">
              <a:spcBef>
                <a:spcPts val="0"/>
              </a:spcBef>
              <a:tabLst/>
              <a:defRPr sz="1600"/>
            </a:lvl2pPr>
            <a:lvl3pPr marL="692150" indent="-177800">
              <a:spcBef>
                <a:spcPts val="0"/>
              </a:spcBef>
              <a:tabLst/>
              <a:defRPr sz="1400"/>
            </a:lvl3pPr>
            <a:lvl4pPr marL="914400" indent="-222250">
              <a:spcBef>
                <a:spcPts val="0"/>
              </a:spcBef>
              <a:tabLst/>
              <a:defRPr sz="1400"/>
            </a:lvl4pPr>
            <a:lvl5pPr marL="1146175" indent="-231775">
              <a:spcBef>
                <a:spcPts val="0"/>
              </a:spcBef>
              <a:tabLst/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3/24/25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3460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21556"/>
          </a:xfrm>
        </p:spPr>
        <p:txBody>
          <a:bodyPr anchor="t">
            <a:normAutofit/>
          </a:bodyPr>
          <a:lstStyle>
            <a:lvl1pPr algn="l">
              <a:defRPr sz="2400" b="1" cap="all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41649"/>
            <a:ext cx="7772400" cy="1125140"/>
          </a:xfrm>
        </p:spPr>
        <p:txBody>
          <a:bodyPr anchor="b">
            <a:normAutofit/>
          </a:bodyPr>
          <a:lstStyle>
            <a:lvl1pPr marL="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3/24/25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30690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02780"/>
          </a:xfrm>
          <a:solidFill>
            <a:srgbClr val="70121D"/>
          </a:solidFill>
        </p:spPr>
        <p:txBody>
          <a:bodyPr/>
          <a:lstStyle>
            <a:lvl1pPr algn="l">
              <a:defRPr b="0">
                <a:solidFill>
                  <a:srgbClr val="FDCC3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040" y="662663"/>
            <a:ext cx="6010759" cy="4480837"/>
          </a:xfrm>
        </p:spPr>
        <p:txBody>
          <a:bodyPr>
            <a:normAutofit/>
          </a:bodyPr>
          <a:lstStyle>
            <a:lvl1pPr marL="230188" indent="-230188">
              <a:tabLst/>
              <a:defRPr sz="1800"/>
            </a:lvl1pPr>
            <a:lvl2pPr marL="460375" indent="-230188">
              <a:tabLst/>
              <a:defRPr sz="1600"/>
            </a:lvl2pPr>
            <a:lvl3pPr marL="630238" indent="-169863">
              <a:tabLst/>
              <a:defRPr sz="1400"/>
            </a:lvl3pPr>
            <a:lvl4pPr marL="914400" indent="-284163">
              <a:tabLst/>
              <a:defRPr sz="1400"/>
            </a:lvl4pPr>
            <a:lvl5pPr marL="1146175" indent="-231775">
              <a:tabLst/>
              <a:defRPr sz="140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29580" y="662664"/>
            <a:ext cx="2790986" cy="4480836"/>
          </a:xfrm>
        </p:spPr>
        <p:txBody>
          <a:bodyPr>
            <a:normAutofit/>
          </a:bodyPr>
          <a:lstStyle>
            <a:lvl1pPr marL="342900" indent="-342900">
              <a:defRPr lang="en-US" sz="18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5937" indent="-285750">
              <a:defRPr lang="en-US" sz="16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46125" indent="-285750">
              <a:defRPr lang="en-US" sz="14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5987" indent="-285750">
              <a:defRPr lang="en-US" sz="14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00150" indent="-285750">
              <a:defRPr lang="en-US" sz="14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marL="230188" lvl="0" indent="-230188" algn="l" defTabSz="342900" rtl="0" eaLnBrk="1" latinLnBrk="0" hangingPunct="1">
              <a:spcBef>
                <a:spcPct val="20000"/>
              </a:spcBef>
              <a:buFont typeface="Arial"/>
              <a:buChar char="•"/>
              <a:tabLst/>
            </a:pPr>
            <a:r>
              <a:rPr lang="en-US" dirty="0"/>
              <a:t>Click to edit Master text styles</a:t>
            </a:r>
          </a:p>
          <a:p>
            <a:pPr marL="460375" lvl="1" indent="-230188" algn="l" defTabSz="342900" rtl="0" eaLnBrk="1" latinLnBrk="0" hangingPunct="1">
              <a:spcBef>
                <a:spcPct val="20000"/>
              </a:spcBef>
              <a:buFont typeface="Arial"/>
              <a:buChar char="–"/>
              <a:tabLst/>
            </a:pPr>
            <a:r>
              <a:rPr lang="en-US" dirty="0"/>
              <a:t>Second level</a:t>
            </a:r>
          </a:p>
          <a:p>
            <a:pPr marL="630238" lvl="2" indent="-169863" algn="l" defTabSz="342900" rtl="0" eaLnBrk="1" latinLnBrk="0" hangingPunct="1">
              <a:spcBef>
                <a:spcPct val="20000"/>
              </a:spcBef>
              <a:buFont typeface="Arial"/>
              <a:buChar char="•"/>
              <a:tabLst/>
            </a:pPr>
            <a:r>
              <a:rPr lang="en-US" dirty="0"/>
              <a:t>Third level</a:t>
            </a:r>
          </a:p>
          <a:p>
            <a:pPr marL="914400" lvl="3" indent="-284163" algn="l" defTabSz="342900" rtl="0" eaLnBrk="1" latinLnBrk="0" hangingPunct="1">
              <a:spcBef>
                <a:spcPct val="20000"/>
              </a:spcBef>
              <a:buFont typeface="Arial"/>
              <a:buChar char="–"/>
              <a:tabLst/>
            </a:pPr>
            <a:r>
              <a:rPr lang="en-US" dirty="0"/>
              <a:t>Fourth level</a:t>
            </a:r>
          </a:p>
          <a:p>
            <a:pPr marL="1146175" lvl="4" indent="-231775" algn="l" defTabSz="342900" rtl="0" eaLnBrk="1" latinLnBrk="0" hangingPunct="1">
              <a:spcBef>
                <a:spcPct val="20000"/>
              </a:spcBef>
              <a:buFont typeface="Arial"/>
              <a:buChar char="»"/>
              <a:tabLst/>
            </a:pPr>
            <a:r>
              <a:rPr lang="en-US" dirty="0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3/24/25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98862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9485" y="78119"/>
            <a:ext cx="8229600" cy="607682"/>
          </a:xfrm>
        </p:spPr>
        <p:txBody>
          <a:bodyPr>
            <a:normAutofit/>
          </a:bodyPr>
          <a:lstStyle>
            <a:lvl1pPr algn="l">
              <a:defRPr sz="28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201" y="802623"/>
            <a:ext cx="4435799" cy="479822"/>
          </a:xfrm>
        </p:spPr>
        <p:txBody>
          <a:bodyPr anchor="b">
            <a:normAutofit/>
          </a:bodyPr>
          <a:lstStyle>
            <a:lvl1pPr marL="0" indent="0">
              <a:buNone/>
              <a:defRPr sz="16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6201" y="1282444"/>
            <a:ext cx="4435799" cy="3305054"/>
          </a:xfrm>
        </p:spPr>
        <p:txBody>
          <a:bodyPr/>
          <a:lstStyle>
            <a:lvl1pPr>
              <a:defRPr sz="16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53514" y="823389"/>
            <a:ext cx="4041775" cy="479822"/>
          </a:xfrm>
        </p:spPr>
        <p:txBody>
          <a:bodyPr anchor="b">
            <a:normAutofit/>
          </a:bodyPr>
          <a:lstStyle>
            <a:lvl1pPr marL="0" indent="0">
              <a:buNone/>
              <a:defRPr sz="16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53514" y="1303210"/>
            <a:ext cx="4041775" cy="3284288"/>
          </a:xfrm>
        </p:spPr>
        <p:txBody>
          <a:bodyPr/>
          <a:lstStyle>
            <a:lvl1pPr>
              <a:defRPr sz="16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3/24/25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57939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3/24/25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27212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3/24/25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09010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871538"/>
          </a:xfrm>
        </p:spPr>
        <p:txBody>
          <a:bodyPr anchor="t" anchorCtr="0">
            <a:normAutofit/>
          </a:bodyPr>
          <a:lstStyle>
            <a:lvl1pPr algn="l">
              <a:defRPr sz="24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657600" y="960804"/>
            <a:ext cx="5238426" cy="380646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0" y="960803"/>
            <a:ext cx="3541363" cy="3518297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3/24/25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08956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3/24/25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6899855"/>
      </p:ext>
    </p:extLst>
  </p:cSld>
  <p:clrMapOvr>
    <a:masterClrMapping/>
  </p:clrMapOvr>
</p:sldLayout>
</file>

<file path=ppt/slideMasters/_rels/slideMaster1.xml.rels><?xml version="1.0" encoding="UTF-8"?><Relationships xmlns="http://schemas.openxmlformats.org/package/2006/relationships"><Relationship Id="rId8" Target="../slideLayouts/slideLayout8.xml" Type="http://schemas.openxmlformats.org/officeDocument/2006/relationships/slideLayout" /><Relationship Id="rId3" Target="../slideLayouts/slideLayout3.xml" Type="http://schemas.openxmlformats.org/officeDocument/2006/relationships/slideLayout" /><Relationship Id="rId7" Target="../slideLayouts/slideLayout7.xml" Type="http://schemas.openxmlformats.org/officeDocument/2006/relationships/slideLayout" /><Relationship Id="rId12" Target="../theme/theme1.xml" Type="http://schemas.openxmlformats.org/officeDocument/2006/relationships/theme" /><Relationship Id="rId2" Target="../slideLayouts/slideLayout2.xml" Type="http://schemas.openxmlformats.org/officeDocument/2006/relationships/slideLayout" /><Relationship Id="rId1" Target="../slideLayouts/slideLayout1.xml" Type="http://schemas.openxmlformats.org/officeDocument/2006/relationships/slideLayout" /><Relationship Id="rId6" Target="../slideLayouts/slideLayout6.xml" Type="http://schemas.openxmlformats.org/officeDocument/2006/relationships/slideLayout" /><Relationship Id="rId11" Target="../slideLayouts/slideLayout11.xml" Type="http://schemas.openxmlformats.org/officeDocument/2006/relationships/slideLayout" /><Relationship Id="rId5" Target="../slideLayouts/slideLayout5.xml" Type="http://schemas.openxmlformats.org/officeDocument/2006/relationships/slideLayout" /><Relationship Id="rId10" Target="../slideLayouts/slideLayout10.xml" Type="http://schemas.openxmlformats.org/officeDocument/2006/relationships/slideLayout" /><Relationship Id="rId4" Target="../slideLayouts/slideLayout4.xml" Type="http://schemas.openxmlformats.org/officeDocument/2006/relationships/slideLayout" /><Relationship Id="rId9" Target="../slideLayouts/slideLayout9.xml" Type="http://schemas.openxmlformats.org/officeDocument/2006/relationships/slideLayout" />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7490" y="102393"/>
            <a:ext cx="8934774" cy="582780"/>
          </a:xfrm>
          <a:prstGeom prst="rect">
            <a:avLst/>
          </a:prstGeom>
          <a:solidFill>
            <a:srgbClr val="70121D"/>
          </a:solidFill>
        </p:spPr>
        <p:txBody>
          <a:bodyPr anchor="ctr" bIns="45720" lIns="91440" rIns="91440" rtlCol="0" tIns="45720" vert="horz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idx="1" type="body"/>
          </p:nvPr>
        </p:nvSpPr>
        <p:spPr>
          <a:xfrm>
            <a:off x="77489" y="781696"/>
            <a:ext cx="8934773" cy="3914289"/>
          </a:xfrm>
          <a:prstGeom prst="rect">
            <a:avLst/>
          </a:prstGeom>
        </p:spPr>
        <p:txBody>
          <a:bodyPr bIns="45720" lIns="91440" rIns="91440" rtlCol="0" tIns="45720" vert="horz">
            <a:normAutofit/>
          </a:bodyPr>
          <a:lstStyle/>
          <a:p>
            <a:pPr lvl="0"/>
            <a:r>
              <a:rPr dirty="0" lang="en-US"/>
              <a:t>Click to edit Master text styles</a:t>
            </a:r>
          </a:p>
          <a:p>
            <a:pPr lvl="1"/>
            <a:r>
              <a:rPr dirty="0" lang="en-US"/>
              <a:t>Second level</a:t>
            </a:r>
          </a:p>
          <a:p>
            <a:pPr lvl="2"/>
            <a:r>
              <a:rPr dirty="0" lang="en-US"/>
              <a:t>Third level</a:t>
            </a:r>
          </a:p>
          <a:p>
            <a:pPr lvl="3"/>
            <a:r>
              <a:rPr dirty="0" lang="en-US"/>
              <a:t>Fourth level</a:t>
            </a:r>
          </a:p>
          <a:p>
            <a:pPr lvl="4"/>
            <a:r>
              <a:rPr dirty="0"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idx="2" sz="half" type="dt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1EB5C9-1307-BA42-ABA2-0BC069CD8E7F}" type="datetimeFigureOut">
              <a:rPr lang="en-US" smtClean="0"/>
              <a:t>3/24/25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idx="3" sz="quarter" type="ftr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idx="4" sz="quarter" type="sldNum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6200875"/>
      </p:ext>
    </p:extLst>
  </p:cSld>
  <p:clrMap accent1="accent1" accent2="accent2" accent3="accent3" accent4="accent4" accent5="accent5" accent6="accent6" bg1="lt1" bg2="lt2" folHlink="folHlink" hlink="hlink" tx1="dk1" tx2="dk2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342900" eaLnBrk="1" hangingPunct="1" latinLnBrk="0" rtl="0">
        <a:spcBef>
          <a:spcPct val="0"/>
        </a:spcBef>
        <a:buNone/>
        <a:defRPr kern="1200" sz="2800">
          <a:solidFill>
            <a:srgbClr val="FDCC31"/>
          </a:solidFill>
          <a:latin typeface="+mj-lt"/>
          <a:ea typeface="+mj-ea"/>
          <a:cs typeface="+mj-cs"/>
        </a:defRPr>
      </a:lvl1pPr>
    </p:titleStyle>
    <p:bodyStyle>
      <a:lvl1pPr algn="l" defTabSz="342900" eaLnBrk="1" hangingPunct="1" indent="-342900" latinLnBrk="0" marL="342900" rtl="0">
        <a:spcBef>
          <a:spcPts val="0"/>
        </a:spcBef>
        <a:buFont typeface="Arial"/>
        <a:buChar char="•"/>
        <a:defRPr b="0" kern="1200" sz="1800">
          <a:solidFill>
            <a:schemeClr val="tx1"/>
          </a:solidFill>
          <a:latin typeface="+mn-lt"/>
          <a:ea typeface="+mn-ea"/>
          <a:cs typeface="+mn-cs"/>
        </a:defRPr>
      </a:lvl1pPr>
      <a:lvl2pPr algn="l" defTabSz="342900" eaLnBrk="1" hangingPunct="1" indent="-342900" latinLnBrk="0" marL="685800" rtl="0">
        <a:spcBef>
          <a:spcPts val="0"/>
        </a:spcBef>
        <a:buFont typeface="Arial"/>
        <a:buChar char="–"/>
        <a:defRPr kern="1200" sz="1600">
          <a:solidFill>
            <a:schemeClr val="tx1"/>
          </a:solidFill>
          <a:latin typeface="+mn-lt"/>
          <a:ea typeface="+mn-ea"/>
          <a:cs typeface="+mn-cs"/>
        </a:defRPr>
      </a:lvl2pPr>
      <a:lvl3pPr algn="l" defTabSz="342900" eaLnBrk="1" hangingPunct="1" indent="-342900" latinLnBrk="0" marL="1028700" rtl="0">
        <a:spcBef>
          <a:spcPts val="0"/>
        </a:spcBef>
        <a:buFont typeface="Arial"/>
        <a:buChar char="•"/>
        <a:defRPr kern="1200" sz="1600">
          <a:solidFill>
            <a:schemeClr val="tx1"/>
          </a:solidFill>
          <a:latin typeface="+mn-lt"/>
          <a:ea typeface="+mn-ea"/>
          <a:cs typeface="+mn-cs"/>
        </a:defRPr>
      </a:lvl3pPr>
      <a:lvl4pPr algn="l" defTabSz="342900" eaLnBrk="1" hangingPunct="1" indent="-342900" latinLnBrk="0" marL="1371600" rtl="0">
        <a:spcBef>
          <a:spcPts val="0"/>
        </a:spcBef>
        <a:buFont typeface="Arial"/>
        <a:buChar char="–"/>
        <a:defRPr kern="1200" sz="1600">
          <a:solidFill>
            <a:schemeClr val="tx1"/>
          </a:solidFill>
          <a:latin typeface="+mn-lt"/>
          <a:ea typeface="+mn-ea"/>
          <a:cs typeface="+mn-cs"/>
        </a:defRPr>
      </a:lvl4pPr>
      <a:lvl5pPr algn="l" defTabSz="342900" eaLnBrk="1" hangingPunct="1" indent="-342900" latinLnBrk="0" marL="1714500" rtl="0">
        <a:spcBef>
          <a:spcPts val="0"/>
        </a:spcBef>
        <a:buFont typeface="Arial"/>
        <a:buChar char="»"/>
        <a:defRPr kern="1200" sz="1600">
          <a:solidFill>
            <a:schemeClr val="tx1"/>
          </a:solidFill>
          <a:latin typeface="+mn-lt"/>
          <a:ea typeface="+mn-ea"/>
          <a:cs typeface="+mn-cs"/>
        </a:defRPr>
      </a:lvl5pPr>
      <a:lvl6pPr algn="l" defTabSz="342900" eaLnBrk="1" hangingPunct="1" indent="-342900" latinLnBrk="0" marL="2057400" rtl="0">
        <a:spcBef>
          <a:spcPct val="20000"/>
        </a:spcBef>
        <a:buFont typeface="Arial"/>
        <a:buChar char="•"/>
        <a:defRPr kern="1200" sz="1500">
          <a:solidFill>
            <a:schemeClr val="tx1"/>
          </a:solidFill>
          <a:latin typeface="+mn-lt"/>
          <a:ea typeface="+mn-ea"/>
          <a:cs typeface="+mn-cs"/>
        </a:defRPr>
      </a:lvl6pPr>
      <a:lvl7pPr algn="l" defTabSz="342900" eaLnBrk="1" hangingPunct="1" indent="-342900" latinLnBrk="0" marL="2400300" rtl="0">
        <a:spcBef>
          <a:spcPct val="20000"/>
        </a:spcBef>
        <a:buFont typeface="Arial"/>
        <a:buChar char="•"/>
        <a:defRPr kern="1200" sz="1500">
          <a:solidFill>
            <a:schemeClr val="tx1"/>
          </a:solidFill>
          <a:latin typeface="+mn-lt"/>
          <a:ea typeface="+mn-ea"/>
          <a:cs typeface="+mn-cs"/>
        </a:defRPr>
      </a:lvl7pPr>
      <a:lvl8pPr algn="l" defTabSz="342900" eaLnBrk="1" hangingPunct="1" indent="-342900" latinLnBrk="0" marL="2743200" rtl="0">
        <a:spcBef>
          <a:spcPct val="20000"/>
        </a:spcBef>
        <a:buFont typeface="Arial"/>
        <a:buChar char="•"/>
        <a:defRPr kern="1200" sz="1500">
          <a:solidFill>
            <a:schemeClr val="tx1"/>
          </a:solidFill>
          <a:latin typeface="+mn-lt"/>
          <a:ea typeface="+mn-ea"/>
          <a:cs typeface="+mn-cs"/>
        </a:defRPr>
      </a:lvl8pPr>
      <a:lvl9pPr algn="l" defTabSz="342900" eaLnBrk="1" hangingPunct="1" indent="-342900" latinLnBrk="0" marL="3086100" rtl="0">
        <a:spcBef>
          <a:spcPct val="20000"/>
        </a:spcBef>
        <a:buFont typeface="Arial"/>
        <a:buChar char="•"/>
        <a:defRPr kern="1200" sz="15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algn="l" defTabSz="342900" eaLnBrk="1" hangingPunct="1" latinLnBrk="0" marL="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1pPr>
      <a:lvl2pPr algn="l" defTabSz="342900" eaLnBrk="1" hangingPunct="1" latinLnBrk="0" marL="3429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2pPr>
      <a:lvl3pPr algn="l" defTabSz="342900" eaLnBrk="1" hangingPunct="1" latinLnBrk="0" marL="6858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3pPr>
      <a:lvl4pPr algn="l" defTabSz="342900" eaLnBrk="1" hangingPunct="1" latinLnBrk="0" marL="10287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4pPr>
      <a:lvl5pPr algn="l" defTabSz="342900" eaLnBrk="1" hangingPunct="1" latinLnBrk="0" marL="13716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5pPr>
      <a:lvl6pPr algn="l" defTabSz="342900" eaLnBrk="1" hangingPunct="1" latinLnBrk="0" marL="17145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6pPr>
      <a:lvl7pPr algn="l" defTabSz="342900" eaLnBrk="1" hangingPunct="1" latinLnBrk="0" marL="20574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7pPr>
      <a:lvl8pPr algn="l" defTabSz="342900" eaLnBrk="1" hangingPunct="1" latinLnBrk="0" marL="24003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8pPr>
      <a:lvl9pPr algn="l" defTabSz="342900" eaLnBrk="1" hangingPunct="1" latinLnBrk="0" marL="27432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?><Relationships xmlns="http://schemas.openxmlformats.org/package/2006/relationships"><Relationship Id="rId1" Type="http://schemas.openxmlformats.org/officeDocument/2006/relationships/slideLayout" Target="../slideLayouts/slideLayout1.xml" /></Relationships>
</file>

<file path=ppt/slides/_rels/slide10.xml.rels><?xml version="1.0" encoding="UTF-8"?><Relationships xmlns="http://schemas.openxmlformats.org/package/2006/relationships"><Relationship Id="rId1" Type="http://schemas.openxmlformats.org/officeDocument/2006/relationships/slideLayout" Target="../slideLayouts/slideLayout4.xml" /><Relationship Id="rId2" Type="http://schemas.openxmlformats.org/officeDocument/2006/relationships/image" Target="../media/image7.png" /></Relationships>
</file>

<file path=ppt/slides/_rels/slide11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12.xml.rels><?xml version="1.0" encoding="UTF-8"?><Relationships xmlns="http://schemas.openxmlformats.org/package/2006/relationships"><Relationship Id="rId1" Type="http://schemas.openxmlformats.org/officeDocument/2006/relationships/slideLayout" Target="../slideLayouts/slideLayout4.xml" /></Relationships>
</file>

<file path=ppt/slides/_rels/slide13.xml.rels><?xml version="1.0" encoding="UTF-8"?><Relationships xmlns="http://schemas.openxmlformats.org/package/2006/relationships"><Relationship Id="rId1" Type="http://schemas.openxmlformats.org/officeDocument/2006/relationships/slideLayout" Target="../slideLayouts/slideLayout4.xml" /></Relationships>
</file>

<file path=ppt/slides/_rels/slide14.xml.rels><?xml version="1.0" encoding="UTF-8"?><Relationships xmlns="http://schemas.openxmlformats.org/package/2006/relationships"><Relationship Id="rId1" Type="http://schemas.openxmlformats.org/officeDocument/2006/relationships/slideLayout" Target="../slideLayouts/slideLayout4.xml" /></Relationships>
</file>

<file path=ppt/slides/_rels/slide15.xml.rels><?xml version="1.0" encoding="UTF-8"?><Relationships xmlns="http://schemas.openxmlformats.org/package/2006/relationships"><Relationship Id="rId1" Type="http://schemas.openxmlformats.org/officeDocument/2006/relationships/slideLayout" Target="../slideLayouts/slideLayout4.xml" /></Relationships>
</file>

<file path=ppt/slides/_rels/slide16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17.xml.rels><?xml version="1.0" encoding="UTF-8"?><Relationships xmlns="http://schemas.openxmlformats.org/package/2006/relationships"><Relationship Id="rId1" Type="http://schemas.openxmlformats.org/officeDocument/2006/relationships/slideLayout" Target="../slideLayouts/slideLayout4.xml" /></Relationships>
</file>

<file path=ppt/slides/_rels/slide18.xml.rels><?xml version="1.0" encoding="UTF-8"?><Relationships xmlns="http://schemas.openxmlformats.org/package/2006/relationships"><Relationship Id="rId1" Type="http://schemas.openxmlformats.org/officeDocument/2006/relationships/slideLayout" Target="../slideLayouts/slideLayout4.xml" /></Relationships>
</file>

<file path=ppt/slides/_rels/slide19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2.xml.rels><?xml version="1.0" encoding="UTF-8"?><Relationships xmlns="http://schemas.openxmlformats.org/package/2006/relationships"><Relationship Id="rId1" Type="http://schemas.openxmlformats.org/officeDocument/2006/relationships/slideLayout" Target="../slideLayouts/slideLayout4.xml" /><Relationship Id="rId2" Type="http://schemas.openxmlformats.org/officeDocument/2006/relationships/image" Target="../media/image1.png" /></Relationships>
</file>

<file path=ppt/slides/_rels/slide20.xml.rels><?xml version="1.0" encoding="UTF-8"?><Relationships xmlns="http://schemas.openxmlformats.org/package/2006/relationships"><Relationship Id="rId1" Type="http://schemas.openxmlformats.org/officeDocument/2006/relationships/slideLayout" Target="../slideLayouts/slideLayout4.xml" /></Relationships>
</file>

<file path=ppt/slides/_rels/slide21.xml.rels><?xml version="1.0" encoding="UTF-8"?><Relationships xmlns="http://schemas.openxmlformats.org/package/2006/relationships"><Relationship Id="rId1" Type="http://schemas.openxmlformats.org/officeDocument/2006/relationships/slideLayout" Target="../slideLayouts/slideLayout4.xml" /><Relationship Id="rId3" Type="http://schemas.openxmlformats.org/officeDocument/2006/relationships/image" Target="../media/image9.png" /><Relationship Id="rId2" Type="http://schemas.openxmlformats.org/officeDocument/2006/relationships/image" Target="../media/image8.png" /></Relationships>
</file>

<file path=ppt/slides/_rels/slide22.xml.rels><?xml version="1.0" encoding="UTF-8"?><Relationships xmlns="http://schemas.openxmlformats.org/package/2006/relationships"><Relationship Id="rId1" Type="http://schemas.openxmlformats.org/officeDocument/2006/relationships/slideLayout" Target="../slideLayouts/slideLayout4.xml" /><Relationship Id="rId3" Type="http://schemas.openxmlformats.org/officeDocument/2006/relationships/image" Target="../media/image9.png" /><Relationship Id="rId2" Type="http://schemas.openxmlformats.org/officeDocument/2006/relationships/image" Target="../media/image8.png" /></Relationships>
</file>

<file path=ppt/slides/_rels/slide23.xml.rels><?xml version="1.0" encoding="UTF-8"?><Relationships xmlns="http://schemas.openxmlformats.org/package/2006/relationships"><Relationship Id="rId1" Type="http://schemas.openxmlformats.org/officeDocument/2006/relationships/slideLayout" Target="../slideLayouts/slideLayout4.xml" /><Relationship Id="rId3" Type="http://schemas.openxmlformats.org/officeDocument/2006/relationships/image" Target="../media/image9.png" /><Relationship Id="rId2" Type="http://schemas.openxmlformats.org/officeDocument/2006/relationships/image" Target="../media/image10.png" /></Relationships>
</file>

<file path=ppt/slides/_rels/slide24.xml.rels><?xml version="1.0" encoding="UTF-8"?><Relationships xmlns="http://schemas.openxmlformats.org/package/2006/relationships"><Relationship Id="rId1" Type="http://schemas.openxmlformats.org/officeDocument/2006/relationships/slideLayout" Target="../slideLayouts/slideLayout4.xml" /></Relationships>
</file>

<file path=ppt/slides/_rels/slide25.xml.rels><?xml version="1.0" encoding="UTF-8"?><Relationships xmlns="http://schemas.openxmlformats.org/package/2006/relationships"><Relationship Id="rId1" Type="http://schemas.openxmlformats.org/officeDocument/2006/relationships/slideLayout" Target="../slideLayouts/slideLayout4.xml" /></Relationships>
</file>

<file path=ppt/slides/_rels/slide26.xml.rels><?xml version="1.0" encoding="UTF-8"?><Relationships xmlns="http://schemas.openxmlformats.org/package/2006/relationships"><Relationship Id="rId1" Type="http://schemas.openxmlformats.org/officeDocument/2006/relationships/slideLayout" Target="../slideLayouts/slideLayout4.xml" /></Relationships>
</file>

<file path=ppt/slides/_rels/slide27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28.xml.rels><?xml version="1.0" encoding="UTF-8"?><Relationships xmlns="http://schemas.openxmlformats.org/package/2006/relationships"><Relationship Id="rId1" Type="http://schemas.openxmlformats.org/officeDocument/2006/relationships/slideLayout" Target="../slideLayouts/slideLayout4.xml" /><Relationship Id="rId2" Type="http://schemas.openxmlformats.org/officeDocument/2006/relationships/image" Target="../media/image4.png" /></Relationships>
</file>

<file path=ppt/slides/_rels/slide29.xml.rels><?xml version="1.0" encoding="UTF-8"?><Relationships xmlns="http://schemas.openxmlformats.org/package/2006/relationships"><Relationship Id="rId1" Type="http://schemas.openxmlformats.org/officeDocument/2006/relationships/slideLayout" Target="../slideLayouts/slideLayout4.xml" /></Relationships>
</file>

<file path=ppt/slides/_rels/slide3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30.xml.rels><?xml version="1.0" encoding="UTF-8"?><Relationships xmlns="http://schemas.openxmlformats.org/package/2006/relationships"><Relationship Id="rId1" Type="http://schemas.openxmlformats.org/officeDocument/2006/relationships/slideLayout" Target="../slideLayouts/slideLayout4.xml" /></Relationships>
</file>

<file path=ppt/slides/_rels/slide31.xml.rels><?xml version="1.0" encoding="UTF-8"?><Relationships xmlns="http://schemas.openxmlformats.org/package/2006/relationships"><Relationship Id="rId1" Type="http://schemas.openxmlformats.org/officeDocument/2006/relationships/slideLayout" Target="../slideLayouts/slideLayout4.xml" /><Relationship Id="rId2" Type="http://schemas.openxmlformats.org/officeDocument/2006/relationships/image" Target="../media/image11.jpg" /></Relationships>
</file>

<file path=ppt/slides/_rels/slide32.xml.rels><?xml version="1.0" encoding="UTF-8"?><Relationships xmlns="http://schemas.openxmlformats.org/package/2006/relationships"><Relationship Id="rId1" Type="http://schemas.openxmlformats.org/officeDocument/2006/relationships/slideLayout" Target="../slideLayouts/slideLayout4.xml" /></Relationships>
</file>

<file path=ppt/slides/_rels/slide33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34.xml.rels><?xml version="1.0" encoding="UTF-8"?><Relationships xmlns="http://schemas.openxmlformats.org/package/2006/relationships"><Relationship Id="rId1" Type="http://schemas.openxmlformats.org/officeDocument/2006/relationships/slideLayout" Target="../slideLayouts/slideLayout4.xml" /></Relationships>
</file>

<file path=ppt/slides/_rels/slide35.xml.rels><?xml version="1.0" encoding="UTF-8"?><Relationships xmlns="http://schemas.openxmlformats.org/package/2006/relationships"><Relationship Id="rId1" Type="http://schemas.openxmlformats.org/officeDocument/2006/relationships/slideLayout" Target="../slideLayouts/slideLayout4.xml" /></Relationships>
</file>

<file path=ppt/slides/_rels/slide36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image" Target="../media/image12.png" /></Relationships>
</file>

<file path=ppt/slides/_rels/slide37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38.xml.rels><?xml version="1.0" encoding="UTF-8"?><Relationships xmlns="http://schemas.openxmlformats.org/package/2006/relationships"><Relationship Id="rId1" Type="http://schemas.openxmlformats.org/officeDocument/2006/relationships/slideLayout" Target="../slideLayouts/slideLayout4.xml" /><Relationship Id="rId2" Type="http://schemas.openxmlformats.org/officeDocument/2006/relationships/image" Target="../media/image13.png" /></Relationships>
</file>

<file path=ppt/slides/_rels/slide39.xml.rels><?xml version="1.0" encoding="UTF-8"?><Relationships xmlns="http://schemas.openxmlformats.org/package/2006/relationships"><Relationship Id="rId1" Type="http://schemas.openxmlformats.org/officeDocument/2006/relationships/slideLayout" Target="../slideLayouts/slideLayout4.xml" /></Relationships>
</file>

<file path=ppt/slides/_rels/slide4.xml.rels><?xml version="1.0" encoding="UTF-8"?><Relationships xmlns="http://schemas.openxmlformats.org/package/2006/relationships"><Relationship Id="rId1" Type="http://schemas.openxmlformats.org/officeDocument/2006/relationships/slideLayout" Target="../slideLayouts/slideLayout4.xml" /><Relationship Id="rId3" Type="http://schemas.openxmlformats.org/officeDocument/2006/relationships/image" Target="../media/image3.png" /><Relationship Id="rId2" Type="http://schemas.openxmlformats.org/officeDocument/2006/relationships/image" Target="../media/image2.png" /></Relationships>
</file>

<file path=ppt/slides/_rels/slide40.xml.rels><?xml version="1.0" encoding="UTF-8"?><Relationships xmlns="http://schemas.openxmlformats.org/package/2006/relationships"><Relationship Id="rId1" Type="http://schemas.openxmlformats.org/officeDocument/2006/relationships/slideLayout" Target="../slideLayouts/slideLayout4.xml" /></Relationships>
</file>

<file path=ppt/slides/_rels/slide41.xml.rels><?xml version="1.0" encoding="UTF-8"?><Relationships xmlns="http://schemas.openxmlformats.org/package/2006/relationships"><Relationship Id="rId1" Type="http://schemas.openxmlformats.org/officeDocument/2006/relationships/slideLayout" Target="../slideLayouts/slideLayout4.xml" /></Relationships>
</file>

<file path=ppt/slides/_rels/slide42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43.xml.rels><?xml version="1.0" encoding="UTF-8"?><Relationships xmlns="http://schemas.openxmlformats.org/package/2006/relationships"><Relationship Id="rId1" Type="http://schemas.openxmlformats.org/officeDocument/2006/relationships/slideLayout" Target="../slideLayouts/slideLayout4.xml" /></Relationships>
</file>

<file path=ppt/slides/_rels/slide44.xml.rels><?xml version="1.0" encoding="UTF-8"?><Relationships xmlns="http://schemas.openxmlformats.org/package/2006/relationships"><Relationship Id="rId1" Type="http://schemas.openxmlformats.org/officeDocument/2006/relationships/slideLayout" Target="../slideLayouts/slideLayout4.xml" /></Relationships>
</file>

<file path=ppt/slides/_rels/slide45.xml.rels><?xml version="1.0" encoding="UTF-8"?><Relationships xmlns="http://schemas.openxmlformats.org/package/2006/relationships"><Relationship Id="rId1" Type="http://schemas.openxmlformats.org/officeDocument/2006/relationships/slideLayout" Target="../slideLayouts/slideLayout4.xml" /><Relationship Id="rId2" Type="http://schemas.openxmlformats.org/officeDocument/2006/relationships/image" Target="../media/image14.png" /></Relationships>
</file>

<file path=ppt/slides/_rels/slide46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47.xml.rels><?xml version="1.0" encoding="UTF-8"?><Relationships xmlns="http://schemas.openxmlformats.org/package/2006/relationships"><Relationship Id="rId1" Type="http://schemas.openxmlformats.org/officeDocument/2006/relationships/slideLayout" Target="../slideLayouts/slideLayout4.xml" /><Relationship Id="rId2" Type="http://schemas.openxmlformats.org/officeDocument/2006/relationships/image" Target="../media/image15.png" /></Relationships>
</file>

<file path=ppt/slides/_rels/slide48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49.xml.rels><?xml version="1.0" encoding="UTF-8"?><Relationships xmlns="http://schemas.openxmlformats.org/package/2006/relationships"><Relationship Id="rId1" Type="http://schemas.openxmlformats.org/officeDocument/2006/relationships/slideLayout" Target="../slideLayouts/slideLayout4.xml" /></Relationships>
</file>

<file path=ppt/slides/_rels/slide5.xml.rels><?xml version="1.0" encoding="UTF-8"?><Relationships xmlns="http://schemas.openxmlformats.org/package/2006/relationships"><Relationship Id="rId1" Type="http://schemas.openxmlformats.org/officeDocument/2006/relationships/slideLayout" Target="../slideLayouts/slideLayout5.xml" /><Relationship Id="rId3" Type="http://schemas.openxmlformats.org/officeDocument/2006/relationships/image" Target="../media/image5.png" /><Relationship Id="rId2" Type="http://schemas.openxmlformats.org/officeDocument/2006/relationships/image" Target="../media/image4.png" /></Relationships>
</file>

<file path=ppt/slides/_rels/slide50.xml.rels><?xml version="1.0" encoding="UTF-8"?><Relationships xmlns="http://schemas.openxmlformats.org/package/2006/relationships"><Relationship Id="rId1" Type="http://schemas.openxmlformats.org/officeDocument/2006/relationships/slideLayout" Target="../slideLayouts/slideLayout4.xml" /></Relationships>
</file>

<file path=ppt/slides/_rels/slide6.xml.rels><?xml version="1.0" encoding="UTF-8"?><Relationships xmlns="http://schemas.openxmlformats.org/package/2006/relationships"><Relationship Id="rId1" Type="http://schemas.openxmlformats.org/officeDocument/2006/relationships/slideLayout" Target="../slideLayouts/slideLayout4.xml" /><Relationship Id="rId2" Type="http://schemas.openxmlformats.org/officeDocument/2006/relationships/image" Target="../media/image6.png" /></Relationships>
</file>

<file path=ppt/slides/_rels/slide7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8.xml.rels><?xml version="1.0" encoding="UTF-8"?><Relationships xmlns="http://schemas.openxmlformats.org/package/2006/relationships"><Relationship Id="rId1" Type="http://schemas.openxmlformats.org/officeDocument/2006/relationships/slideLayout" Target="../slideLayouts/slideLayout4.xml" /></Relationships>
</file>

<file path=ppt/slides/_rels/slide9.xml.rels><?xml version="1.0" encoding="UTF-8"?><Relationships xmlns="http://schemas.openxmlformats.org/package/2006/relationships"><Relationship Id="rId1" Type="http://schemas.openxmlformats.org/officeDocument/2006/relationships/slideLayout" Target="../slideLayouts/slideLayout4.xml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1"/>
            <a:ext cx="9144000" cy="565688"/>
          </a:xfrm>
        </p:spPr>
        <p:txBody>
          <a:bodyPr/>
          <a:lstStyle/>
          <a:p>
            <a:pPr lvl="0" indent="0" marL="0">
              <a:buNone/>
            </a:pPr>
            <a:r>
              <a:rPr/>
              <a:t>Lecture: Two-Way ANOVA</a:t>
            </a:r>
          </a:p>
        </p:txBody>
      </p:sp>
      <p:sp>
        <p:nvSpPr>
          <p:cNvPr id="3" name="Subtitle 2"/>
          <p:cNvSpPr>
            <a:spLocks noGrp="1"/>
          </p:cNvSpPr>
          <p:nvPr>
            <p:ph idx="1" type="subTitle"/>
          </p:nvPr>
        </p:nvSpPr>
        <p:spPr>
          <a:xfrm>
            <a:off x="255722" y="565689"/>
            <a:ext cx="6400800" cy="1314450"/>
          </a:xfrm>
        </p:spPr>
        <p:txBody>
          <a:bodyPr/>
          <a:lstStyle/>
          <a:p>
            <a:pPr lvl="0" indent="0" marL="0">
              <a:buNone/>
            </a:pPr>
            <a:r>
              <a:rPr/>
              <a:t>Factorial designs</a:t>
            </a:r>
            <a:br/>
            <a:br/>
            <a:r>
              <a:rPr/>
              <a:t>Bill Perry</a:t>
            </a:r>
          </a:p>
        </p:txBody>
      </p:sp>
    </p:spTree>
  </p:cSld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02780"/>
          </a:xfrm>
          <a:solidFill>
            <a:srgbClr val="70121D"/>
          </a:solidFill>
        </p:spPr>
        <p:txBody>
          <a:bodyPr/>
          <a:lstStyle/>
          <a:p>
            <a:pPr lvl="0" indent="0" marL="0">
              <a:buNone/>
            </a:pPr>
            <a:r>
              <a:rPr/>
              <a:t>Descriptive Statistics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sz="half"/>
          </p:nvPr>
        </p:nvSpPr>
        <p:spPr/>
        <p:txBody>
          <a:bodyPr/>
          <a:lstStyle/>
          <a:p>
            <a:pPr lvl="0" indent="0">
              <a:buNone/>
            </a:pPr>
            <a:r>
              <a:rPr>
                <a:latin typeface="Courier"/>
              </a:rPr>
              <a:t>## # A tibble: 6 × 6
##   species   sex        n mean_mass sd_mass se_mass
##   &lt;fct&gt;     &lt;fct&gt;  &lt;int&gt;     &lt;dbl&gt;   &lt;dbl&gt;   &lt;dbl&gt;
## 1 Adelie    female    34     3335.    260.    44.5
## 2 Adelie    male      34     4049.    318.    54.5
## 3 Chinstrap female    34     3527.    285.    48.9
## 4 Chinstrap male      34     3939.    362.    62.1
## 5 Gentoo    female    34     4681.    309.    53.0
## 6 Gentoo    male      34     5525     274.    47.0</a:t>
            </a:r>
          </a:p>
        </p:txBody>
      </p:sp>
      <p:pic>
        <p:nvPicPr>
          <p:cNvPr descr="two_way_anova_lecture_files/figure-pptx/unnamed-chunk-6-1.png" id="0" name="Picture 1"/>
          <p:cNvPicPr>
            <a:picLocks noGrp="1" noChangeAspect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6121400" y="1663700"/>
            <a:ext cx="2781300" cy="2451100"/>
          </a:xfrm>
          <a:prstGeom prst="rect">
            <a:avLst/>
          </a:prstGeom>
          <a:noFill/>
          <a:ln w="9525">
            <a:noFill/>
            <a:headEnd/>
            <a:tailEnd/>
          </a:ln>
        </p:spPr>
      </p:pic>
    </p:spTree>
  </p:cSld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582780"/>
          </a:xfrm>
        </p:spPr>
        <p:txBody>
          <a:bodyPr/>
          <a:lstStyle/>
          <a:p>
            <a:pPr lvl="0" indent="0" marL="0">
              <a:buNone/>
            </a:pPr>
            <a:r>
              <a:rPr/>
              <a:t>Part 3 · The Factorial Model</a:t>
            </a:r>
          </a:p>
        </p:txBody>
      </p:sp>
    </p:spTree>
  </p:cSld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02780"/>
          </a:xfrm>
          <a:solidFill>
            <a:srgbClr val="70121D"/>
          </a:solidFill>
        </p:spPr>
        <p:txBody>
          <a:bodyPr/>
          <a:lstStyle/>
          <a:p>
            <a:pPr lvl="0" indent="0" marL="0">
              <a:buNone/>
            </a:pPr>
            <a:r>
              <a:rPr/>
              <a:t>Factorial ANOVA Models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/>
              <p:cNvSpPr>
                <a:spLocks noGrp="1"/>
              </p:cNvSpPr>
              <p:nvPr>
                <p:ph idx="1" sz="half"/>
              </p:nvPr>
            </p:nvSpPr>
            <p:spPr/>
            <p:txBody>
              <a:bodyPr/>
              <a:lstStyle/>
              <a:p>
                <a:pPr lvl="0" indent="0" marL="0">
                  <a:buNone/>
                </a:pPr>
                <a:r>
                  <a:rPr/>
                  <a:t>Factorial designs can be of 3 types:</a:t>
                </a:r>
              </a:p>
              <a:p>
                <a:pPr lvl="0"/>
                <a:r>
                  <a:rPr b="1"/>
                  <a:t>Model 1</a:t>
                </a:r>
                <a:r>
                  <a:rPr/>
                  <a:t> — 2 fixed factors (the focus for today)</a:t>
                </a:r>
              </a:p>
              <a:p>
                <a:pPr lvl="0"/>
                <a:r>
                  <a:rPr b="1"/>
                  <a:t>Model 2</a:t>
                </a:r>
                <a:r>
                  <a:rPr/>
                  <a:t> — 2 random factors</a:t>
                </a:r>
              </a:p>
              <a:p>
                <a:pPr lvl="0"/>
                <a:r>
                  <a:rPr b="1"/>
                  <a:t>Model 3</a:t>
                </a:r>
                <a:r>
                  <a:rPr/>
                  <a:t> — 1 fixed, 1 random (mixed model) — often nested</a:t>
                </a:r>
              </a:p>
              <a:p>
                <a:pPr lvl="0" indent="0" marL="0">
                  <a:buNone/>
                </a:pPr>
                <a:r>
                  <a:rPr b="1"/>
                  <a:t>Model 1 ANOVA:</a:t>
                </a:r>
              </a:p>
              <a:p>
                <a:pPr lvl="0" indent="0" marL="0">
                  <a:buNone/>
                </a:pPr>
                <a14:m>
                  <m:oMathPara xmlns:m="http://schemas.openxmlformats.org/officeDocument/2006/math">
                    <m:oMathParaPr>
                      <m:jc m:val="center"/>
                    </m:oMathParaPr>
                    <m:oMath>
                      <m:sSub>
                        <m:e>
                          <m:r>
                            <m:t>y</m:t>
                          </m:r>
                        </m:e>
                        <m:sub>
                          <m:r>
                            <m:t>i</m:t>
                          </m:r>
                          <m:r>
                            <m:t>j</m:t>
                          </m:r>
                          <m:r>
                            <m:t>k</m:t>
                          </m:r>
                        </m:sub>
                      </m:sSub>
                      <m:r>
                        <m:rPr>
                          <m:sty m:val="p"/>
                        </m:rPr>
                        <m:t>=</m:t>
                      </m:r>
                      <m:r>
                        <m:t>μ</m:t>
                      </m:r>
                      <m:r>
                        <m:rPr>
                          <m:sty m:val="p"/>
                        </m:rPr>
                        <m:t>+</m:t>
                      </m:r>
                      <m:sSub>
                        <m:e>
                          <m:r>
                            <m:t>α</m:t>
                          </m:r>
                        </m:e>
                        <m:sub>
                          <m:r>
                            <m:t>i</m:t>
                          </m:r>
                        </m:sub>
                      </m:sSub>
                      <m:r>
                        <m:rPr>
                          <m:sty m:val="p"/>
                        </m:rPr>
                        <m:t>+</m:t>
                      </m:r>
                      <m:sSub>
                        <m:e>
                          <m:r>
                            <m:t>β</m:t>
                          </m:r>
                        </m:e>
                        <m:sub>
                          <m:r>
                            <m:t>j</m:t>
                          </m:r>
                        </m:sub>
                      </m:sSub>
                      <m:r>
                        <m:rPr>
                          <m:sty m:val="p"/>
                        </m:rPr>
                        <m:t>+</m:t>
                      </m:r>
                      <m:r>
                        <m:rPr>
                          <m:sty m:val="p"/>
                        </m:rPr>
                        <m:t>(</m:t>
                      </m:r>
                      <m:r>
                        <m:t>α</m:t>
                      </m:r>
                      <m:r>
                        <m:t>β</m:t>
                      </m:r>
                      <m:sSub>
                        <m:e>
                          <m:r>
                            <m:rPr>
                              <m:sty m:val="p"/>
                            </m:rPr>
                            <m:t>)</m:t>
                          </m:r>
                        </m:e>
                        <m:sub>
                          <m:r>
                            <m:t>i</m:t>
                          </m:r>
                          <m:r>
                            <m:t>j</m:t>
                          </m:r>
                        </m:sub>
                      </m:sSub>
                      <m:r>
                        <m:rPr>
                          <m:sty m:val="p"/>
                        </m:rPr>
                        <m:t>+</m:t>
                      </m:r>
                      <m:sSub>
                        <m:e>
                          <m:r>
                            <m:t>ε</m:t>
                          </m:r>
                        </m:e>
                        <m:sub>
                          <m:r>
                            <m:t>i</m:t>
                          </m:r>
                          <m:r>
                            <m:t>j</m:t>
                          </m:r>
                          <m:r>
                            <m:t>k</m:t>
                          </m:r>
                        </m:sub>
                      </m:sSub>
                    </m:oMath>
                  </m:oMathPara>
                </a14:m>
              </a:p>
            </p:txBody>
          </p:sp>
        </mc:Choice>
      </mc:AlternateContent>
      <p:sp>
        <p:nvSpPr>
          <p:cNvPr id="4" name="Content Placeholder 3"/>
          <p:cNvSpPr>
            <a:spLocks noGrp="1"/>
          </p:cNvSpPr>
          <p:nvPr>
            <p:ph idx="2" sz="half"/>
          </p:nvPr>
        </p:nvSpPr>
        <p:spPr/>
        <p:txBody>
          <a:bodyPr/>
          <a:lstStyle/>
          <a:p>
            <a:pPr lvl="0" indent="0" marL="1270000">
              <a:buNone/>
            </a:pPr>
            <a:r>
              <a:rPr sz="2000" b="1"/>
              <a:t>Tip</a:t>
            </a:r>
          </a:p>
          <a:p>
            <a:pPr lvl="0" indent="0" marL="1270000">
              <a:buNone/>
            </a:pPr>
            <a:r>
              <a:rPr sz="2000" b="1"/>
              <a:t>🖐 Notice</a:t>
            </a:r>
          </a:p>
          <a:p>
            <a:pPr lvl="0" indent="0" marL="1270000">
              <a:buNone/>
            </a:pPr>
            <a:r>
              <a:rPr sz="2000"/>
              <a:t>The formula looks identical to Model 2 and Model 3 — what changes between them is whether α, β are treated as </a:t>
            </a:r>
            <a:r>
              <a:rPr sz="2000" i="1"/>
              <a:t>fixed</a:t>
            </a:r>
            <a:r>
              <a:rPr sz="2000"/>
              <a:t> effects (specific groups you care about) or </a:t>
            </a:r>
            <a:r>
              <a:rPr sz="2000" i="1"/>
              <a:t>random</a:t>
            </a:r>
            <a:r>
              <a:rPr sz="2000"/>
              <a:t> effects (a sample from a larger population of possible groups).</a:t>
            </a:r>
          </a:p>
        </p:txBody>
      </p:sp>
    </p:spTree>
  </p:cSld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02780"/>
          </a:xfrm>
          <a:solidFill>
            <a:srgbClr val="70121D"/>
          </a:solidFill>
        </p:spPr>
        <p:txBody>
          <a:bodyPr/>
          <a:lstStyle/>
          <a:p>
            <a:pPr lvl="0" indent="0" marL="0">
              <a:buNone/>
            </a:pPr>
            <a:r>
              <a:rPr/>
              <a:t>Model Components — the Main Effects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/>
              <p:cNvSpPr>
                <a:spLocks noGrp="1"/>
              </p:cNvSpPr>
              <p:nvPr>
                <p:ph idx="1" sz="half"/>
              </p:nvPr>
            </p:nvSpPr>
            <p:spPr/>
            <p:txBody>
              <a:bodyPr/>
              <a:lstStyle/>
              <a:p>
                <a:pPr lvl="0" indent="0" marL="0">
                  <a:buNone/>
                </a:pPr>
                <a14:m>
                  <m:oMathPara xmlns:m="http://schemas.openxmlformats.org/officeDocument/2006/math">
                    <m:oMathParaPr>
                      <m:jc m:val="center"/>
                    </m:oMathParaPr>
                    <m:oMath>
                      <m:sSub>
                        <m:e>
                          <m:r>
                            <m:t>y</m:t>
                          </m:r>
                        </m:e>
                        <m:sub>
                          <m:r>
                            <m:t>i</m:t>
                          </m:r>
                          <m:r>
                            <m:t>j</m:t>
                          </m:r>
                          <m:r>
                            <m:t>k</m:t>
                          </m:r>
                        </m:sub>
                      </m:sSub>
                      <m:r>
                        <m:rPr>
                          <m:sty m:val="p"/>
                        </m:rPr>
                        <m:t>=</m:t>
                      </m:r>
                      <m:r>
                        <m:t>μ</m:t>
                      </m:r>
                      <m:r>
                        <m:rPr>
                          <m:sty m:val="p"/>
                        </m:rPr>
                        <m:t>+</m:t>
                      </m:r>
                      <m:sSub>
                        <m:e>
                          <m:r>
                            <m:t>α</m:t>
                          </m:r>
                        </m:e>
                        <m:sub>
                          <m:r>
                            <m:t>i</m:t>
                          </m:r>
                        </m:sub>
                      </m:sSub>
                      <m:r>
                        <m:rPr>
                          <m:sty m:val="p"/>
                        </m:rPr>
                        <m:t>+</m:t>
                      </m:r>
                      <m:sSub>
                        <m:e>
                          <m:r>
                            <m:t>β</m:t>
                          </m:r>
                        </m:e>
                        <m:sub>
                          <m:r>
                            <m:t>j</m:t>
                          </m:r>
                        </m:sub>
                      </m:sSub>
                      <m:r>
                        <m:rPr>
                          <m:sty m:val="p"/>
                        </m:rPr>
                        <m:t>+</m:t>
                      </m:r>
                      <m:r>
                        <m:rPr>
                          <m:sty m:val="p"/>
                        </m:rPr>
                        <m:t>(</m:t>
                      </m:r>
                      <m:r>
                        <m:t>α</m:t>
                      </m:r>
                      <m:r>
                        <m:t>β</m:t>
                      </m:r>
                      <m:sSub>
                        <m:e>
                          <m:r>
                            <m:rPr>
                              <m:sty m:val="p"/>
                            </m:rPr>
                            <m:t>)</m:t>
                          </m:r>
                        </m:e>
                        <m:sub>
                          <m:r>
                            <m:t>i</m:t>
                          </m:r>
                          <m:r>
                            <m:t>j</m:t>
                          </m:r>
                        </m:sub>
                      </m:sSub>
                      <m:r>
                        <m:rPr>
                          <m:sty m:val="p"/>
                        </m:rPr>
                        <m:t>+</m:t>
                      </m:r>
                      <m:sSub>
                        <m:e>
                          <m:r>
                            <m:t>ε</m:t>
                          </m:r>
                        </m:e>
                        <m:sub>
                          <m:r>
                            <m:t>i</m:t>
                          </m:r>
                          <m:r>
                            <m:t>j</m:t>
                          </m:r>
                          <m:r>
                            <m:t>k</m:t>
                          </m:r>
                        </m:sub>
                      </m:sSub>
                    </m:oMath>
                  </m:oMathPara>
                </a14:m>
              </a:p>
              <a:p>
                <a:pPr lvl="0"/>
                <a14:m>
                  <m:oMath xmlns:m="http://schemas.openxmlformats.org/officeDocument/2006/math">
                    <m:sSub>
                      <m:e>
                        <m:r>
                          <m:t>y</m:t>
                        </m:r>
                      </m:e>
                      <m:sub>
                        <m:r>
                          <m:t>i</m:t>
                        </m:r>
                        <m:r>
                          <m:t>j</m:t>
                        </m:r>
                        <m:r>
                          <m:t>k</m:t>
                        </m:r>
                      </m:sub>
                    </m:sSub>
                  </m:oMath>
                </a14:m>
                <a:r>
                  <a:rPr/>
                  <a:t>: value of the k-th observation from the j-th and i-th combination of B and A (sex j of species i)</a:t>
                </a:r>
              </a:p>
              <a:p>
                <a:pPr lvl="0"/>
                <a:r>
                  <a:rPr/>
                  <a:t>μ: overall mean (overall mass)</a:t>
                </a:r>
              </a:p>
              <a:p>
                <a:pPr lvl="0"/>
                <a14:m>
                  <m:oMath xmlns:m="http://schemas.openxmlformats.org/officeDocument/2006/math">
                    <m:sSub>
                      <m:e>
                        <m:r>
                          <m:t>α</m:t>
                        </m:r>
                      </m:e>
                      <m:sub>
                        <m:r>
                          <m:t>i</m:t>
                        </m:r>
                      </m:sub>
                    </m:sSub>
                  </m:oMath>
                </a14:m>
                <a:r>
                  <a:rPr/>
                  <a:t>: effect of the i-th level of A, pooling across all levels of B — </a:t>
                </a:r>
                <a14:m>
                  <m:oMath xmlns:m="http://schemas.openxmlformats.org/officeDocument/2006/math">
                    <m:sSub>
                      <m:e>
                        <m:r>
                          <m:t>μ</m:t>
                        </m:r>
                      </m:e>
                      <m:sub>
                        <m:r>
                          <m:t>i</m:t>
                        </m:r>
                      </m:sub>
                    </m:sSub>
                    <m:r>
                      <m:rPr>
                        <m:sty m:val="p"/>
                      </m:rPr>
                      <m:t>−</m:t>
                    </m:r>
                    <m:r>
                      <m:t>μ</m:t>
                    </m:r>
                  </m:oMath>
                </a14:m>
                <a:r>
                  <a:rPr/>
                  <a:t> (difference between the average mass of all “species i” penguins and the overall mean)</a:t>
                </a:r>
              </a:p>
            </p:txBody>
          </p:sp>
        </mc:Choice>
      </mc:AlternateContent>
      <p:sp>
        <p:nvSpPr>
          <p:cNvPr id="4" name="Content Placeholder 3"/>
          <p:cNvSpPr>
            <a:spLocks noGrp="1"/>
          </p:cNvSpPr>
          <p:nvPr>
            <p:ph idx="2" sz="half"/>
          </p:nvPr>
        </p:nvSpPr>
        <p:spPr/>
        <p:txBody>
          <a:bodyPr/>
          <a:lstStyle/>
          <a:p>
            <a:pPr lvl="0" indent="0" marL="1270000">
              <a:buNone/>
            </a:pPr>
            <a:r>
              <a:rPr sz="2000" b="1"/>
              <a:t>Tip</a:t>
            </a:r>
          </a:p>
          <a:p>
            <a:pPr lvl="0" indent="0" marL="1270000">
              <a:buNone/>
            </a:pPr>
            <a:r>
              <a:rPr sz="2000" b="1"/>
              <a:t>🖐 Notice</a:t>
            </a:r>
          </a:p>
          <a:p>
            <a:pPr lvl="0" indent="0" marL="1270000">
              <a:buNone/>
            </a:pPr>
            <a:r>
              <a:rPr sz="2000"/>
              <a:t>Every effect in this model is defined as a deviation from a mean — the grand mean, or a group mean. This is exactly the same logic as a t-test or one-way ANOVA, just with more terms.</a:t>
            </a:r>
          </a:p>
        </p:txBody>
      </p:sp>
    </p:spTree>
  </p:cSld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02780"/>
          </a:xfrm>
          <a:solidFill>
            <a:srgbClr val="70121D"/>
          </a:solidFill>
        </p:spPr>
        <p:txBody>
          <a:bodyPr/>
          <a:lstStyle/>
          <a:p>
            <a:pPr lvl="0" indent="0" marL="0">
              <a:buNone/>
            </a:pPr>
            <a:r>
              <a:rPr/>
              <a:t>Model Components — the Interaction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/>
              <p:cNvSpPr>
                <a:spLocks noGrp="1"/>
              </p:cNvSpPr>
              <p:nvPr>
                <p:ph idx="1" sz="half"/>
              </p:nvPr>
            </p:nvSpPr>
            <p:spPr/>
            <p:txBody>
              <a:bodyPr/>
              <a:lstStyle/>
              <a:p>
                <a:pPr lvl="0" indent="0" marL="0">
                  <a:buNone/>
                </a:pPr>
                <a14:m>
                  <m:oMathPara xmlns:m="http://schemas.openxmlformats.org/officeDocument/2006/math">
                    <m:oMathParaPr>
                      <m:jc m:val="center"/>
                    </m:oMathParaPr>
                    <m:oMath>
                      <m:sSub>
                        <m:e>
                          <m:r>
                            <m:t>y</m:t>
                          </m:r>
                        </m:e>
                        <m:sub>
                          <m:r>
                            <m:t>i</m:t>
                          </m:r>
                          <m:r>
                            <m:t>j</m:t>
                          </m:r>
                          <m:r>
                            <m:t>k</m:t>
                          </m:r>
                        </m:sub>
                      </m:sSub>
                      <m:r>
                        <m:rPr>
                          <m:sty m:val="p"/>
                        </m:rPr>
                        <m:t>=</m:t>
                      </m:r>
                      <m:r>
                        <m:t>μ</m:t>
                      </m:r>
                      <m:r>
                        <m:rPr>
                          <m:sty m:val="p"/>
                        </m:rPr>
                        <m:t>+</m:t>
                      </m:r>
                      <m:sSub>
                        <m:e>
                          <m:r>
                            <m:t>α</m:t>
                          </m:r>
                        </m:e>
                        <m:sub>
                          <m:r>
                            <m:t>i</m:t>
                          </m:r>
                        </m:sub>
                      </m:sSub>
                      <m:r>
                        <m:rPr>
                          <m:sty m:val="p"/>
                        </m:rPr>
                        <m:t>+</m:t>
                      </m:r>
                      <m:sSub>
                        <m:e>
                          <m:r>
                            <m:t>β</m:t>
                          </m:r>
                        </m:e>
                        <m:sub>
                          <m:r>
                            <m:t>j</m:t>
                          </m:r>
                        </m:sub>
                      </m:sSub>
                      <m:r>
                        <m:rPr>
                          <m:sty m:val="p"/>
                        </m:rPr>
                        <m:t>+</m:t>
                      </m:r>
                      <m:r>
                        <m:rPr>
                          <m:sty m:val="p"/>
                        </m:rPr>
                        <m:t>(</m:t>
                      </m:r>
                      <m:r>
                        <m:t>α</m:t>
                      </m:r>
                      <m:r>
                        <m:t>β</m:t>
                      </m:r>
                      <m:sSub>
                        <m:e>
                          <m:r>
                            <m:rPr>
                              <m:sty m:val="p"/>
                            </m:rPr>
                            <m:t>)</m:t>
                          </m:r>
                        </m:e>
                        <m:sub>
                          <m:r>
                            <m:t>i</m:t>
                          </m:r>
                          <m:r>
                            <m:t>j</m:t>
                          </m:r>
                        </m:sub>
                      </m:sSub>
                      <m:r>
                        <m:rPr>
                          <m:sty m:val="p"/>
                        </m:rPr>
                        <m:t>+</m:t>
                      </m:r>
                      <m:sSub>
                        <m:e>
                          <m:r>
                            <m:t>ε</m:t>
                          </m:r>
                        </m:e>
                        <m:sub>
                          <m:r>
                            <m:t>i</m:t>
                          </m:r>
                          <m:r>
                            <m:t>j</m:t>
                          </m:r>
                          <m:r>
                            <m:t>k</m:t>
                          </m:r>
                        </m:sub>
                      </m:sSub>
                    </m:oMath>
                  </m:oMathPara>
                </a14:m>
              </a:p>
              <a:p>
                <a:pPr lvl="0"/>
                <a14:m>
                  <m:oMath xmlns:m="http://schemas.openxmlformats.org/officeDocument/2006/math">
                    <m:sSub>
                      <m:e>
                        <m:r>
                          <m:t>β</m:t>
                        </m:r>
                      </m:e>
                      <m:sub>
                        <m:r>
                          <m:t>j</m:t>
                        </m:r>
                      </m:sub>
                    </m:sSub>
                  </m:oMath>
                </a14:m>
                <a:r>
                  <a:rPr/>
                  <a:t>: effect of the j-th level of B, pooling across all levels of A — </a:t>
                </a:r>
                <a14:m>
                  <m:oMath xmlns:m="http://schemas.openxmlformats.org/officeDocument/2006/math">
                    <m:sSub>
                      <m:e>
                        <m:r>
                          <m:t>μ</m:t>
                        </m:r>
                      </m:e>
                      <m:sub>
                        <m:r>
                          <m:t>j</m:t>
                        </m:r>
                      </m:sub>
                    </m:sSub>
                    <m:r>
                      <m:rPr>
                        <m:sty m:val="p"/>
                      </m:rPr>
                      <m:t>−</m:t>
                    </m:r>
                    <m:r>
                      <m:t>μ</m:t>
                    </m:r>
                  </m:oMath>
                </a14:m>
                <a:r>
                  <a:rPr/>
                  <a:t> (difference between the average mass of all “sex j” penguins and the overall mean)</a:t>
                </a:r>
              </a:p>
              <a:p>
                <a:pPr lvl="0"/>
                <a14:m>
                  <m:oMath xmlns:m="http://schemas.openxmlformats.org/officeDocument/2006/math">
                    <m:r>
                      <m:rPr>
                        <m:sty m:val="p"/>
                      </m:rPr>
                      <m:t>(</m:t>
                    </m:r>
                    <m:r>
                      <m:t>α</m:t>
                    </m:r>
                    <m:r>
                      <m:t>β</m:t>
                    </m:r>
                    <m:sSub>
                      <m:e>
                        <m:r>
                          <m:rPr>
                            <m:sty m:val="p"/>
                          </m:rPr>
                          <m:t>)</m:t>
                        </m:r>
                      </m:e>
                      <m:sub>
                        <m:r>
                          <m:t>i</m:t>
                        </m:r>
                        <m:r>
                          <m:t>j</m:t>
                        </m:r>
                      </m:sub>
                    </m:sSub>
                  </m:oMath>
                </a14:m>
                <a:r>
                  <a:rPr/>
                  <a:t>: effect of the interaction of level i of A and level j of B — </a:t>
                </a:r>
                <a14:m>
                  <m:oMath xmlns:m="http://schemas.openxmlformats.org/officeDocument/2006/math">
                    <m:sSub>
                      <m:e>
                        <m:r>
                          <m:t>μ</m:t>
                        </m:r>
                      </m:e>
                      <m:sub>
                        <m:r>
                          <m:t>i</m:t>
                        </m:r>
                        <m:r>
                          <m:t>j</m:t>
                        </m:r>
                      </m:sub>
                    </m:sSub>
                    <m:r>
                      <m:rPr>
                        <m:sty m:val="p"/>
                      </m:rPr>
                      <m:t>−</m:t>
                    </m:r>
                    <m:sSub>
                      <m:e>
                        <m:r>
                          <m:t>μ</m:t>
                        </m:r>
                      </m:e>
                      <m:sub>
                        <m:r>
                          <m:t>i</m:t>
                        </m:r>
                      </m:sub>
                    </m:sSub>
                    <m:r>
                      <m:rPr>
                        <m:sty m:val="p"/>
                      </m:rPr>
                      <m:t>−</m:t>
                    </m:r>
                    <m:sSub>
                      <m:e>
                        <m:r>
                          <m:t>μ</m:t>
                        </m:r>
                      </m:e>
                      <m:sub>
                        <m:r>
                          <m:t>j</m:t>
                        </m:r>
                      </m:sub>
                    </m:sSub>
                    <m:r>
                      <m:rPr>
                        <m:sty m:val="p"/>
                      </m:rPr>
                      <m:t>+</m:t>
                    </m:r>
                    <m:r>
                      <m:t>μ</m:t>
                    </m:r>
                  </m:oMath>
                </a14:m>
                <a:r>
                  <a:rPr/>
                  <a:t>. Does the effect of B depend on the level of A? (Is the effect of sex different across the 3 species?)</a:t>
                </a:r>
              </a:p>
            </p:txBody>
          </p:sp>
        </mc:Choice>
      </mc:AlternateContent>
      <p:sp>
        <p:nvSpPr>
          <p:cNvPr id="4" name="Content Placeholder 3"/>
          <p:cNvSpPr>
            <a:spLocks noGrp="1"/>
          </p:cNvSpPr>
          <p:nvPr>
            <p:ph idx="2" sz="half"/>
          </p:nvPr>
        </p:nvSpPr>
        <p:spPr/>
        <p:txBody>
          <a:bodyPr/>
          <a:lstStyle/>
          <a:p>
            <a:pPr lvl="0" indent="0" marL="1270000">
              <a:buNone/>
            </a:pPr>
            <a:r>
              <a:rPr sz="2000" b="1"/>
              <a:t>Note</a:t>
            </a:r>
          </a:p>
          <a:p>
            <a:pPr lvl="0" indent="0" marL="1270000">
              <a:buNone/>
            </a:pPr>
            <a:r>
              <a:rPr sz="2000" b="1"/>
              <a:t>✅ Key idea</a:t>
            </a:r>
          </a:p>
          <a:p>
            <a:pPr lvl="0" indent="0" marL="1270000">
              <a:buNone/>
            </a:pPr>
            <a:r>
              <a:rPr sz="2000"/>
              <a:t>The interaction term is what’s </a:t>
            </a:r>
            <a:r>
              <a:rPr sz="2000" i="1"/>
              <a:t>left over</a:t>
            </a:r>
            <a:r>
              <a:rPr sz="2000"/>
              <a:t> after you subtract out both main effects and the grand mean — it’s literally “the part the additive model can’t explain.”</a:t>
            </a:r>
          </a:p>
        </p:txBody>
      </p:sp>
    </p:spTree>
  </p:cSld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02780"/>
          </a:xfrm>
          <a:solidFill>
            <a:srgbClr val="70121D"/>
          </a:solidFill>
        </p:spPr>
        <p:txBody>
          <a:bodyPr/>
          <a:lstStyle/>
          <a:p>
            <a:pPr lvl="0" indent="0" marL="0">
              <a:buNone/>
            </a:pPr>
            <a:r>
              <a:rPr/>
              <a:t>Model Types and Interpretation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/>
              <p:cNvSpPr>
                <a:spLocks noGrp="1"/>
              </p:cNvSpPr>
              <p:nvPr>
                <p:ph idx="1" sz="half"/>
              </p:nvPr>
            </p:nvSpPr>
            <p:spPr/>
            <p:txBody>
              <a:bodyPr/>
              <a:lstStyle/>
              <a:p>
                <a:pPr lvl="0" indent="0" marL="0">
                  <a:buNone/>
                </a:pPr>
                <a14:m>
                  <m:oMathPara xmlns:m="http://schemas.openxmlformats.org/officeDocument/2006/math">
                    <m:oMathParaPr>
                      <m:jc m:val="center"/>
                    </m:oMathParaPr>
                    <m:oMath>
                      <m:sSub>
                        <m:e>
                          <m:r>
                            <m:t>y</m:t>
                          </m:r>
                        </m:e>
                        <m:sub>
                          <m:r>
                            <m:t>i</m:t>
                          </m:r>
                          <m:r>
                            <m:t>j</m:t>
                          </m:r>
                          <m:r>
                            <m:t>k</m:t>
                          </m:r>
                        </m:sub>
                      </m:sSub>
                      <m:r>
                        <m:rPr>
                          <m:sty m:val="p"/>
                        </m:rPr>
                        <m:t>=</m:t>
                      </m:r>
                      <m:r>
                        <m:t>μ</m:t>
                      </m:r>
                      <m:r>
                        <m:rPr>
                          <m:sty m:val="p"/>
                        </m:rPr>
                        <m:t>+</m:t>
                      </m:r>
                      <m:sSub>
                        <m:e>
                          <m:r>
                            <m:t>α</m:t>
                          </m:r>
                        </m:e>
                        <m:sub>
                          <m:r>
                            <m:t>i</m:t>
                          </m:r>
                        </m:sub>
                      </m:sSub>
                      <m:r>
                        <m:rPr>
                          <m:sty m:val="p"/>
                        </m:rPr>
                        <m:t>+</m:t>
                      </m:r>
                      <m:sSub>
                        <m:e>
                          <m:r>
                            <m:t>β</m:t>
                          </m:r>
                        </m:e>
                        <m:sub>
                          <m:r>
                            <m:t>j</m:t>
                          </m:r>
                        </m:sub>
                      </m:sSub>
                      <m:r>
                        <m:rPr>
                          <m:sty m:val="p"/>
                        </m:rPr>
                        <m:t>+</m:t>
                      </m:r>
                      <m:r>
                        <m:rPr>
                          <m:sty m:val="p"/>
                        </m:rPr>
                        <m:t>(</m:t>
                      </m:r>
                      <m:r>
                        <m:t>α</m:t>
                      </m:r>
                      <m:r>
                        <m:t>β</m:t>
                      </m:r>
                      <m:sSub>
                        <m:e>
                          <m:r>
                            <m:rPr>
                              <m:sty m:val="p"/>
                            </m:rPr>
                            <m:t>)</m:t>
                          </m:r>
                        </m:e>
                        <m:sub>
                          <m:r>
                            <m:t>i</m:t>
                          </m:r>
                          <m:r>
                            <m:t>j</m:t>
                          </m:r>
                        </m:sub>
                      </m:sSub>
                      <m:r>
                        <m:rPr>
                          <m:sty m:val="p"/>
                        </m:rPr>
                        <m:t>+</m:t>
                      </m:r>
                      <m:sSub>
                        <m:e>
                          <m:r>
                            <m:t>ε</m:t>
                          </m:r>
                        </m:e>
                        <m:sub>
                          <m:r>
                            <m:t>i</m:t>
                          </m:r>
                          <m:r>
                            <m:t>j</m:t>
                          </m:r>
                          <m:r>
                            <m:t>k</m:t>
                          </m:r>
                        </m:sub>
                      </m:sSub>
                    </m:oMath>
                  </m:oMathPara>
                </a14:m>
              </a:p>
              <a:p>
                <a:pPr lvl="0"/>
                <a:r>
                  <a:rPr/>
                  <a:t>Model 2 ANOVA is rare in ecology</a:t>
                </a:r>
              </a:p>
              <a:p>
                <a:pPr lvl="0"/>
                <a:r>
                  <a:rPr b="1"/>
                  <a:t>Model 3 interpretation is different:</a:t>
                </a:r>
              </a:p>
              <a:p>
                <a:pPr lvl="1"/>
                <a14:m>
                  <m:oMath xmlns:m="http://schemas.openxmlformats.org/officeDocument/2006/math">
                    <m:sSub>
                      <m:e>
                        <m:r>
                          <m:t>β</m:t>
                        </m:r>
                      </m:e>
                      <m:sub>
                        <m:r>
                          <m:t>j</m:t>
                        </m:r>
                      </m:sub>
                    </m:sSub>
                  </m:oMath>
                </a14:m>
                <a:r>
                  <a:rPr/>
                  <a:t>: random variable measuring variance in y across </a:t>
                </a:r>
                <a:r>
                  <a:rPr i="1"/>
                  <a:t>all possible</a:t>
                </a:r>
                <a:r>
                  <a:rPr/>
                  <a:t> levels of B, pooling across A</a:t>
                </a:r>
              </a:p>
              <a:p>
                <a:pPr lvl="1"/>
                <a14:m>
                  <m:oMath xmlns:m="http://schemas.openxmlformats.org/officeDocument/2006/math">
                    <m:r>
                      <m:rPr>
                        <m:sty m:val="p"/>
                      </m:rPr>
                      <m:t>(</m:t>
                    </m:r>
                    <m:r>
                      <m:t>α</m:t>
                    </m:r>
                    <m:r>
                      <m:t>β</m:t>
                    </m:r>
                    <m:sSub>
                      <m:e>
                        <m:r>
                          <m:rPr>
                            <m:sty m:val="p"/>
                          </m:rPr>
                          <m:t>)</m:t>
                        </m:r>
                      </m:e>
                      <m:sub>
                        <m:r>
                          <m:t>i</m:t>
                        </m:r>
                        <m:r>
                          <m:t>j</m:t>
                        </m:r>
                      </m:sub>
                    </m:sSub>
                  </m:oMath>
                </a14:m>
                <a:r>
                  <a:rPr/>
                  <a:t> is a random variable measuring variance of the interaction between A and B across all possible levels of B (“is the effect of A consistent across all possible levels of B that could have been chosen?”)</a:t>
                </a:r>
              </a:p>
            </p:txBody>
          </p:sp>
        </mc:Choice>
      </mc:AlternateContent>
      <p:sp>
        <p:nvSpPr>
          <p:cNvPr id="4" name="Content Placeholder 3"/>
          <p:cNvSpPr>
            <a:spLocks noGrp="1"/>
          </p:cNvSpPr>
          <p:nvPr>
            <p:ph idx="2" sz="half"/>
          </p:nvPr>
        </p:nvSpPr>
        <p:spPr/>
        <p:txBody>
          <a:bodyPr/>
          <a:lstStyle/>
          <a:p>
            <a:pPr lvl="0" indent="0" marL="1270000">
              <a:buNone/>
            </a:pPr>
            <a:r>
              <a:rPr sz="2000" b="1"/>
              <a:t>Warning</a:t>
            </a:r>
          </a:p>
          <a:p>
            <a:pPr lvl="0" indent="0" marL="1270000">
              <a:buNone/>
            </a:pPr>
            <a:r>
              <a:rPr sz="2000" b="1"/>
              <a:t>⚠️ Watch out!</a:t>
            </a:r>
          </a:p>
          <a:p>
            <a:pPr lvl="0" indent="0" marL="1270000">
              <a:buNone/>
            </a:pPr>
            <a:r>
              <a:rPr sz="2000"/>
              <a:t>Fixed vs. random isn’t about the </a:t>
            </a:r>
            <a:r>
              <a:rPr sz="2000" i="1"/>
              <a:t>data</a:t>
            </a:r>
            <a:r>
              <a:rPr sz="2000"/>
              <a:t> — it’s about the </a:t>
            </a:r>
            <a:r>
              <a:rPr sz="2000" i="1"/>
              <a:t>question</a:t>
            </a:r>
            <a:r>
              <a:rPr sz="2000"/>
              <a:t>. Are you interested in these specific 3 species (fixed), or in “species” as a general source of variation (random)?</a:t>
            </a:r>
          </a:p>
        </p:txBody>
      </p:sp>
    </p:spTree>
  </p:cSld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582780"/>
          </a:xfrm>
        </p:spPr>
        <p:txBody>
          <a:bodyPr/>
          <a:lstStyle/>
          <a:p>
            <a:pPr lvl="0" indent="0" marL="0">
              <a:buNone/>
            </a:pPr>
            <a:r>
              <a:rPr/>
              <a:t>Part 4 · Estimated Marginal Means</a:t>
            </a:r>
          </a:p>
        </p:txBody>
      </p:sp>
    </p:spTree>
  </p:cSld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02780"/>
          </a:xfrm>
          <a:solidFill>
            <a:srgbClr val="70121D"/>
          </a:solidFill>
        </p:spPr>
        <p:txBody>
          <a:bodyPr/>
          <a:lstStyle/>
          <a:p>
            <a:pPr lvl="0" indent="0" marL="0">
              <a:buNone/>
            </a:pPr>
            <a:r>
              <a:rPr/>
              <a:t>Estimated Marginal Means — Species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sz="half"/>
          </p:nvPr>
        </p:nvSpPr>
        <p:spPr/>
        <p:txBody>
          <a:bodyPr/>
          <a:lstStyle/>
          <a:p>
            <a:pPr lvl="0"/>
            <a:r>
              <a:rPr/>
              <a:t>Before we go further, we need to define estimated marginal means (EMMs)</a:t>
            </a:r>
          </a:p>
          <a:p>
            <a:pPr lvl="0"/>
            <a:r>
              <a:rPr b="1"/>
              <a:t>Balanced data:</a:t>
            </a:r>
            <a:r>
              <a:rPr/>
              <a:t> it’s just the means of the groups — easy</a:t>
            </a:r>
          </a:p>
          <a:p>
            <a:pPr lvl="0"/>
            <a:r>
              <a:rPr b="1"/>
              <a:t>Unbalanced data:</a:t>
            </a:r>
            <a:r>
              <a:rPr/>
              <a:t> it’s the mean of </a:t>
            </a:r>
            <a:r>
              <a:rPr i="1"/>
              <a:t>cell means</a:t>
            </a:r>
            <a:r>
              <a:rPr/>
              <a:t>, not a simple average of all raw observations</a:t>
            </a:r>
          </a:p>
          <a:p>
            <a:pPr lvl="0" indent="0">
              <a:buNone/>
            </a:pPr>
            <a:r>
              <a:rPr>
                <a:latin typeface="Courier"/>
              </a:rPr>
              <a:t>## Combined table with means and counts:
## # A tibble: 3 × 5
##   species   female_mean male_mean female_n male_n
##   &lt;fct&gt;           &lt;dbl&gt;     &lt;dbl&gt;    &lt;int&gt;  &lt;int&gt;
## 1 Adelie          3369.     4043.       73     73
## 2 Chinstrap       3527.     3939.       34     34
## 3 Gentoo          4680.     5485.       58     61
## 
## 
## Regular means (WRONG for marginal means):
## # A tibble: 3 × 3
##   species   total_n regular_mean
##   &lt;fct&gt;       &lt;int&gt;        &lt;dbl&gt;
## 1 Adelie        146        3706.
## 2 Chinstrap      68        3733.
## 3 Gentoo        119        5092.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2" sz="half"/>
          </p:nvPr>
        </p:nvSpPr>
        <p:spPr/>
        <p:txBody>
          <a:bodyPr/>
          <a:lstStyle/>
          <a:p>
            <a:pPr lvl="0" indent="0">
              <a:buNone/>
            </a:pPr>
            <a:r>
              <a:rPr>
                <a:latin typeface="Courier"/>
              </a:rPr>
              <a:t>## Estimated Marginal Means for Species (CORRECT):
## # A tibble: 3 × 3
##   species   emm_mean calculation                   
##   &lt;fct&gt;        &lt;dbl&gt; &lt;chr&gt;                         
## 1 Adelie       3706. (3368.8 + 4043.5) / 2 = 3706.2
## 2 Chinstrap    3733. (3527.2 + 3939) / 2 = 3733.1  
## 3 Gentoo       5082. (4679.7 + 5484.8) / 2 = 5082.3
## 
## 
## Comparison showing EMM calculation:
## # A tibble: 3 × 6
##   species   cell_mean_female cell_mean_male species_emm regular_mean difference
##   &lt;fct&gt;                &lt;dbl&gt;          &lt;dbl&gt;       &lt;dbl&gt;        &lt;dbl&gt;      &lt;dbl&gt;
## 1 Adelie               3369.          4043.       3706.        3706.   4.55e-13
## 2 Chinstrap            3527.          3939.       3733.        3733.   0       
## 3 Gentoo               4680.          5485.       5082.        5092.  -1.01e+ 1</a:t>
            </a:r>
          </a:p>
        </p:txBody>
      </p:sp>
    </p:spTree>
  </p:cSld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02780"/>
          </a:xfrm>
          <a:solidFill>
            <a:srgbClr val="70121D"/>
          </a:solidFill>
        </p:spPr>
        <p:txBody>
          <a:bodyPr/>
          <a:lstStyle/>
          <a:p>
            <a:pPr lvl="0" indent="0" marL="0">
              <a:buNone/>
            </a:pPr>
            <a:r>
              <a:rPr/>
              <a:t>Estimated Marginal Means — Sex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sz="half"/>
          </p:nvPr>
        </p:nvSpPr>
        <p:spPr/>
        <p:txBody>
          <a:bodyPr/>
          <a:lstStyle/>
          <a:p>
            <a:pPr lvl="0"/>
            <a:r>
              <a:rPr/>
              <a:t>Balanced data: just the means of the groups</a:t>
            </a:r>
          </a:p>
          <a:p>
            <a:pPr lvl="0"/>
            <a:r>
              <a:rPr/>
              <a:t>Unbalanced data: mean of cell means</a:t>
            </a:r>
          </a:p>
          <a:p>
            <a:pPr lvl="0" indent="0">
              <a:buNone/>
            </a:pPr>
            <a:r>
              <a:rPr>
                <a:latin typeface="Courier"/>
              </a:rPr>
              <a:t>## Combined table with means and counts:
## # A tibble: 3 × 5
##   species   female_mean male_mean female_n male_n
##   &lt;fct&gt;           &lt;dbl&gt;     &lt;dbl&gt;    &lt;int&gt;  &lt;int&gt;
## 1 Adelie          3369.     4043.       73     73
## 2 Chinstrap       3527.     3939.       34     34
## 3 Gentoo          4680.     5485.       58     61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2" sz="half"/>
          </p:nvPr>
        </p:nvSpPr>
        <p:spPr/>
        <p:txBody>
          <a:bodyPr/>
          <a:lstStyle/>
          <a:p>
            <a:pPr lvl="0" indent="0">
              <a:buNone/>
            </a:pPr>
            <a:r>
              <a:rPr>
                <a:latin typeface="Courier"/>
              </a:rPr>
              <a:t>## 
## Regular means sex (WRONG for marginal means):
## # A tibble: 2 × 3
##   sex    total_n regular_mean
##   &lt;fct&gt;    &lt;int&gt;        &lt;dbl&gt;
## 1 female     165        3862.
## 2 male       168        4546.
## 
## 
## Estimated Marginal Means for Sex (CORRECT):
## # A tibble: 2 × 3
##   sex    emm_mean calculation                            
##   &lt;fct&gt;     &lt;dbl&gt; &lt;chr&gt;                                  
## 1 female    3859. (3368.8 + 3527.2 + 4679.7) / 3 = 3858.6
## 2 male      4489. (4043.5 + 3939 + 5484.8) / 3 = 4489.1
## 
## 
## Comparison showing difference between regular and marginal means:
## # A tibble: 2 × 5
##   sex    total_n regular_mean emm_mean difference
##   &lt;fct&gt;    &lt;int&gt;        &lt;dbl&gt;    &lt;dbl&gt;      &lt;dbl&gt;
## 1 female     165        3862.    3859.      -3.68
## 2 male       168        4546.    4489.     -56.6</a:t>
            </a:r>
          </a:p>
        </p:txBody>
      </p:sp>
    </p:spTree>
  </p:cSld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582780"/>
          </a:xfrm>
        </p:spPr>
        <p:txBody>
          <a:bodyPr/>
          <a:lstStyle/>
          <a:p>
            <a:pPr lvl="0" indent="0" marL="0">
              <a:buNone/>
            </a:pPr>
            <a:r>
              <a:rPr/>
              <a:t>Part 5 · The Two-Way ANOVA Table</a:t>
            </a:r>
          </a:p>
        </p:txBody>
      </p:sp>
    </p:spTree>
  </p:cSld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02780"/>
          </a:xfrm>
          <a:solidFill>
            <a:srgbClr val="70121D"/>
          </a:solidFill>
        </p:spPr>
        <p:txBody>
          <a:bodyPr/>
          <a:lstStyle/>
          <a:p>
            <a:pPr lvl="0" indent="0" marL="0">
              <a:buNone/>
            </a:pPr>
            <a:r>
              <a:rPr/>
              <a:t>Where We Left Off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sz="half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Covered last time — one-way ANOVA:</a:t>
            </a:r>
          </a:p>
          <a:p>
            <a:pPr lvl="0"/>
            <a:r>
              <a:rPr/>
              <a:t>Analysis of variance: single and multi-factor designs</a:t>
            </a:r>
          </a:p>
          <a:p>
            <a:pPr lvl="0"/>
            <a:r>
              <a:rPr/>
              <a:t>Examples: diatoms, circadian rhythms</a:t>
            </a:r>
          </a:p>
          <a:p>
            <a:pPr lvl="0"/>
            <a:r>
              <a:rPr/>
              <a:t>Predictor variables: fixed vs. random</a:t>
            </a:r>
          </a:p>
          <a:p>
            <a:pPr lvl="0"/>
            <a:r>
              <a:rPr/>
              <a:t>The ANOVA model</a:t>
            </a:r>
          </a:p>
          <a:p>
            <a:pPr lvl="0"/>
            <a:r>
              <a:rPr/>
              <a:t>Analysis and partitioning of variance</a:t>
            </a:r>
          </a:p>
          <a:p>
            <a:pPr lvl="0"/>
            <a:r>
              <a:rPr/>
              <a:t>Null hypothesis</a:t>
            </a:r>
          </a:p>
          <a:p>
            <a:pPr lvl="0"/>
            <a:r>
              <a:rPr/>
              <a:t>Assumptions and diagnostics</a:t>
            </a:r>
          </a:p>
          <a:p>
            <a:pPr lvl="0"/>
            <a:r>
              <a:rPr/>
              <a:t>Post-hoc F-tests — Tukey and others</a:t>
            </a:r>
          </a:p>
          <a:p>
            <a:pPr lvl="0"/>
            <a:r>
              <a:rPr/>
              <a:t>Reporting the results</a:t>
            </a:r>
          </a:p>
          <a:p>
            <a:pPr lvl="0" indent="0" marL="1270000">
              <a:buNone/>
            </a:pPr>
            <a:r>
              <a:rPr sz="2000" b="1"/>
              <a:t>Note</a:t>
            </a:r>
          </a:p>
          <a:p>
            <a:pPr lvl="0" indent="0" marL="1270000">
              <a:buNone/>
            </a:pPr>
            <a:r>
              <a:rPr sz="2000" b="1"/>
              <a:t>✅ Key idea from last lecture</a:t>
            </a:r>
          </a:p>
          <a:p>
            <a:pPr lvl="0" indent="0" marL="1270000">
              <a:buNone/>
            </a:pPr>
            <a:r>
              <a:rPr sz="2000"/>
              <a:t>One-way ANOVA asks “do these groups differ?” for one factor. Today: what happens when two factors act </a:t>
            </a:r>
            <a:r>
              <a:rPr sz="2000" i="1"/>
              <a:t>together</a:t>
            </a:r>
            <a:r>
              <a:rPr sz="2000"/>
              <a:t> — separately, and possibly interacting?</a:t>
            </a:r>
          </a:p>
        </p:txBody>
      </p:sp>
      <p:pic>
        <p:nvPicPr>
          <p:cNvPr descr="images/clipboard-1642768928.png" id="0" name="Picture 1"/>
          <p:cNvPicPr>
            <a:picLocks noGrp="1" noChangeAspect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6184900" y="660400"/>
            <a:ext cx="2654300" cy="3962400"/>
          </a:xfrm>
          <a:prstGeom prst="rect">
            <a:avLst/>
          </a:prstGeom>
          <a:noFill/>
          <a:ln w="9525">
            <a:noFill/>
            <a:headEnd/>
            <a:tailEnd/>
          </a:ln>
        </p:spPr>
      </p:pic>
      <p:sp>
        <p:nvSpPr>
          <p:cNvPr id="1" name="TextBox 3"/>
          <p:cNvSpPr txBox="1"/>
          <p:nvPr>
            <p:ph idx="1"/>
          </p:nvPr>
        </p:nvSpPr>
        <p:spPr>
          <a:xfrm>
            <a:off x="6121400" y="4622800"/>
            <a:ext cx="2781300" cy="508000"/>
          </a:xfrm>
          <a:prstGeom prst="rect">
            <a:avLst/>
          </a:prstGeom>
          <a:noFill/>
        </p:spPr>
        <p:txBody>
          <a:bodyPr/>
          <a:lstStyle/>
          <a:p>
            <a:pPr lvl="0" indent="0" marL="0" algn="ctr">
              <a:buNone/>
            </a:pPr>
            <a:r>
              <a:rPr/>
              <a:t>XKCD comic listing p-value ranges with increasingly tongue-in-cheek interpretations, from ‘Highly Significant’ at p under 0.03 down through ‘On the edge of significance’ and ‘Hey, look at this interesting subgroup analysis’ at p &gt;= 0.1, captioned ‘If all else fails, use significant at a p&gt;0.05 level and hope no one notices’ — a joke about p-hacking and misusing significance thresholds.</a:t>
            </a:r>
          </a:p>
        </p:txBody>
      </p:sp>
    </p:spTree>
  </p:cSld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02780"/>
          </a:xfrm>
          <a:solidFill>
            <a:srgbClr val="70121D"/>
          </a:solidFill>
        </p:spPr>
        <p:txBody>
          <a:bodyPr/>
          <a:lstStyle/>
          <a:p>
            <a:pPr lvl="0" indent="0" marL="0">
              <a:buNone/>
            </a:pPr>
            <a:r>
              <a:rPr/>
              <a:t>ANOVA Table Structure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/>
              <p:cNvSpPr>
                <a:spLocks noGrp="1"/>
              </p:cNvSpPr>
              <p:nvPr>
                <p:ph idx="1" sz="half"/>
              </p:nvPr>
            </p:nvSpPr>
            <p:spPr/>
            <p:txBody>
              <a:bodyPr/>
              <a:lstStyle/>
              <a:p>
                <a:pPr lvl="0"/>
                <a14:m>
                  <m:oMath xmlns:m="http://schemas.openxmlformats.org/officeDocument/2006/math">
                    <m:r>
                      <m:t>S</m:t>
                    </m:r>
                    <m:sSub>
                      <m:e>
                        <m:r>
                          <m:t>S</m:t>
                        </m:r>
                      </m:e>
                      <m:sub>
                        <m:r>
                          <m:t>t</m:t>
                        </m:r>
                        <m:r>
                          <m:t>o</m:t>
                        </m:r>
                        <m:r>
                          <m:t>t</m:t>
                        </m:r>
                        <m:r>
                          <m:t>a</m:t>
                        </m:r>
                        <m:r>
                          <m:t>l</m:t>
                        </m:r>
                      </m:sub>
                    </m:sSub>
                    <m:r>
                      <m:rPr>
                        <m:sty m:val="p"/>
                      </m:rPr>
                      <m:t>=</m:t>
                    </m:r>
                    <m:r>
                      <m:t>S</m:t>
                    </m:r>
                    <m:sSub>
                      <m:e>
                        <m:r>
                          <m:t>S</m:t>
                        </m:r>
                      </m:e>
                      <m:sub>
                        <m:r>
                          <m:t>A</m:t>
                        </m:r>
                      </m:sub>
                    </m:sSub>
                    <m:r>
                      <m:rPr>
                        <m:sty m:val="p"/>
                      </m:rPr>
                      <m:t>+</m:t>
                    </m:r>
                    <m:r>
                      <m:t>S</m:t>
                    </m:r>
                    <m:sSub>
                      <m:e>
                        <m:r>
                          <m:t>S</m:t>
                        </m:r>
                      </m:e>
                      <m:sub>
                        <m:r>
                          <m:t>B</m:t>
                        </m:r>
                      </m:sub>
                    </m:sSub>
                    <m:r>
                      <m:rPr>
                        <m:sty m:val="p"/>
                      </m:rPr>
                      <m:t>+</m:t>
                    </m:r>
                    <m:r>
                      <m:t>S</m:t>
                    </m:r>
                    <m:sSub>
                      <m:e>
                        <m:r>
                          <m:t>S</m:t>
                        </m:r>
                      </m:e>
                      <m:sub>
                        <m:r>
                          <m:t>A</m:t>
                        </m:r>
                        <m:r>
                          <m:t>B</m:t>
                        </m:r>
                      </m:sub>
                    </m:sSub>
                    <m:r>
                      <m:rPr>
                        <m:sty m:val="p"/>
                      </m:rPr>
                      <m:t>+</m:t>
                    </m:r>
                    <m:r>
                      <m:t>S</m:t>
                    </m:r>
                    <m:sSub>
                      <m:e>
                        <m:r>
                          <m:t>S</m:t>
                        </m:r>
                      </m:e>
                      <m:sub>
                        <m:r>
                          <m:t>r</m:t>
                        </m:r>
                        <m:r>
                          <m:t>e</m:t>
                        </m:r>
                        <m:r>
                          <m:t>s</m:t>
                        </m:r>
                        <m:r>
                          <m:t>i</m:t>
                        </m:r>
                        <m:r>
                          <m:t>d</m:t>
                        </m:r>
                        <m:r>
                          <m:t>u</m:t>
                        </m:r>
                        <m:r>
                          <m:t>a</m:t>
                        </m:r>
                        <m:r>
                          <m:t>l</m:t>
                        </m:r>
                      </m:sub>
                    </m:sSub>
                  </m:oMath>
                </a14:m>
              </a:p>
              <a:p>
                <a:pPr lvl="0"/>
                <a14:m>
                  <m:oMath xmlns:m="http://schemas.openxmlformats.org/officeDocument/2006/math">
                    <m:r>
                      <m:t>S</m:t>
                    </m:r>
                    <m:sSub>
                      <m:e>
                        <m:r>
                          <m:t>S</m:t>
                        </m:r>
                      </m:e>
                      <m:sub>
                        <m:r>
                          <m:t>t</m:t>
                        </m:r>
                        <m:r>
                          <m:t>o</m:t>
                        </m:r>
                        <m:r>
                          <m:t>t</m:t>
                        </m:r>
                        <m:r>
                          <m:t>a</m:t>
                        </m:r>
                        <m:r>
                          <m:t>l</m:t>
                        </m:r>
                      </m:sub>
                    </m:sSub>
                    <m:r>
                      <m:rPr>
                        <m:sty m:val="p"/>
                      </m:rPr>
                      <m:t>=</m:t>
                    </m:r>
                    <m:r>
                      <m:rPr>
                        <m:sty m:val="p"/>
                      </m:rPr>
                      <m:t>∑</m:t>
                    </m:r>
                    <m:r>
                      <m:rPr>
                        <m:sty m:val="p"/>
                      </m:rPr>
                      <m:t>(</m:t>
                    </m:r>
                    <m:r>
                      <m:t>Y</m:t>
                    </m:r>
                    <m:r>
                      <m:rPr>
                        <m:sty m:val="p"/>
                      </m:rPr>
                      <m:t>−</m:t>
                    </m:r>
                    <m:acc>
                      <m:accPr>
                        <m:chr m:val="‾"/>
                      </m:accPr>
                      <m:e>
                        <m:r>
                          <m:t>Y</m:t>
                        </m:r>
                      </m:e>
                    </m:acc>
                    <m:sSup>
                      <m:e>
                        <m:r>
                          <m:rPr>
                            <m:sty m:val="p"/>
                          </m:rPr>
                          <m:t>)</m:t>
                        </m:r>
                      </m:e>
                      <m:sup>
                        <m:r>
                          <m:t>2</m:t>
                        </m:r>
                      </m:sup>
                    </m:sSup>
                  </m:oMath>
                </a14:m>
              </a:p>
              <a:p>
                <a:pPr lvl="0"/>
                <a14:m>
                  <m:oMath xmlns:m="http://schemas.openxmlformats.org/officeDocument/2006/math">
                    <m:r>
                      <m:t>S</m:t>
                    </m:r>
                    <m:sSub>
                      <m:e>
                        <m:r>
                          <m:t>S</m:t>
                        </m:r>
                      </m:e>
                      <m:sub>
                        <m:r>
                          <m:t>r</m:t>
                        </m:r>
                        <m:r>
                          <m:t>e</m:t>
                        </m:r>
                        <m:r>
                          <m:t>s</m:t>
                        </m:r>
                        <m:r>
                          <m:t>i</m:t>
                        </m:r>
                        <m:r>
                          <m:t>d</m:t>
                        </m:r>
                        <m:r>
                          <m:t>u</m:t>
                        </m:r>
                        <m:r>
                          <m:t>a</m:t>
                        </m:r>
                        <m:r>
                          <m:t>l</m:t>
                        </m:r>
                      </m:sub>
                    </m:sSub>
                  </m:oMath>
                </a14:m>
                <a:r>
                  <a:rPr/>
                  <a:t>: the difference between each observation and its cell mean, summed over all observations</a:t>
                </a:r>
              </a:p>
            </p:txBody>
          </p:sp>
        </mc:Choice>
      </mc:AlternateContent>
      <p:graphicFrame>
        <p:nvGraphicFramePr>
          <p:cNvPr id="6" name="Content Placeholder 5"/>
          <p:cNvGraphicFramePr>
            <a:graphicFrameLocks noGrp="1"/>
          </p:cNvGraphicFramePr>
          <p:nvPr>
            <p:ph idx="1"/>
          </p:nvPr>
        </p:nvGraphicFramePr>
        <p:xfrm>
          <a:off x="6121400" y="660400"/>
          <a:ext cx="2781300" cy="4470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84300"/>
                <a:gridCol w="1384300"/>
              </a:tblGrid>
              <a:tr h="0">
                <a:tc>
                  <a:txBody>
                    <a:bodyPr/>
                    <a:lstStyle/>
                    <a:p>
                      <a:pPr lvl="0" indent="0" marL="0" algn="l">
                        <a:buNone/>
                      </a:pPr>
                      <a:r>
                        <a:rPr/>
                        <a:t>Source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indent="0" marL="0" algn="l">
                        <a:buNone/>
                      </a:pPr>
                      <a:r>
                        <a:rPr/>
                        <a:t>df</a:t>
                      </a:r>
                    </a:p>
                  </a:txBody>
                  <a:tcPr/>
                </a:tc>
              </a:tr>
              <a:tr h="0">
                <a:tc>
                  <a:txBody>
                    <a:bodyPr/>
                    <a:lstStyle/>
                    <a:p>
                      <a:pPr lvl="0" indent="0" marL="0" algn="l">
                        <a:buNone/>
                      </a:pPr>
                      <a:r>
                        <a:rPr/>
                        <a:t>A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 algn="l">
                        <a:buNone/>
                      </a:pPr>
                      <a:r>
                        <a:rPr/>
                        <a:t>p − 1</a:t>
                      </a:r>
                    </a:p>
                  </a:txBody>
                </a:tc>
              </a:tr>
              <a:tr h="0">
                <a:tc>
                  <a:txBody>
                    <a:bodyPr/>
                    <a:lstStyle/>
                    <a:p>
                      <a:pPr lvl="0" indent="0" marL="0" algn="l">
                        <a:buNone/>
                      </a:pPr>
                      <a:r>
                        <a:rPr/>
                        <a:t>B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 algn="l">
                        <a:buNone/>
                      </a:pPr>
                      <a:r>
                        <a:rPr/>
                        <a:t>q − 1</a:t>
                      </a:r>
                    </a:p>
                  </a:txBody>
                </a:tc>
              </a:tr>
              <a:tr h="0">
                <a:tc>
                  <a:txBody>
                    <a:bodyPr/>
                    <a:lstStyle/>
                    <a:p>
                      <a:pPr lvl="0" indent="0" marL="0" algn="l">
                        <a:buNone/>
                      </a:pPr>
                      <a:r>
                        <a:rPr/>
                        <a:t>AB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 algn="l">
                        <a:buNone/>
                      </a:pPr>
                      <a:r>
                        <a:rPr/>
                        <a:t>(p−1)(q−1)</a:t>
                      </a:r>
                    </a:p>
                  </a:txBody>
                </a:tc>
              </a:tr>
              <a:tr h="0">
                <a:tc>
                  <a:txBody>
                    <a:bodyPr/>
                    <a:lstStyle/>
                    <a:p>
                      <a:pPr lvl="0" indent="0" marL="0" algn="l">
                        <a:buNone/>
                      </a:pPr>
                      <a:r>
                        <a:rPr/>
                        <a:t>Residual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 algn="l">
                        <a:buNone/>
                      </a:pPr>
                      <a:r>
                        <a:rPr/>
                        <a:t>pq(n−1)</a:t>
                      </a:r>
                    </a:p>
                  </a:txBody>
                </a:tc>
              </a:tr>
              <a:tr h="0">
                <a:tc>
                  <a:txBody>
                    <a:bodyPr/>
                    <a:lstStyle/>
                    <a:p>
                      <a:pPr lvl="0" indent="0" marL="0" algn="l">
                        <a:buNone/>
                      </a:pPr>
                      <a:r>
                        <a:rPr/>
                        <a:t>Total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 algn="l">
                        <a:buNone/>
                      </a:pPr>
                      <a:r>
                        <a:rPr/>
                        <a:t>pqn − 1</a:t>
                      </a:r>
                    </a:p>
                  </a:txBody>
                </a:tc>
              </a:tr>
            </a:tbl>
          </a:graphicData>
        </a:graphic>
      </p:graphicFrame>
    </p:spTree>
  </p:cSld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02780"/>
          </a:xfrm>
          <a:solidFill>
            <a:srgbClr val="70121D"/>
          </a:solidFill>
        </p:spPr>
        <p:txBody>
          <a:bodyPr/>
          <a:lstStyle/>
          <a:p>
            <a:pPr lvl="0" indent="0" marL="0">
              <a:buNone/>
            </a:pPr>
            <a:r>
              <a:rPr/>
              <a:t>SSA: Factor A Effects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/>
              <p:cNvSpPr>
                <a:spLocks noGrp="1"/>
              </p:cNvSpPr>
              <p:nvPr>
                <p:ph idx="1" sz="half"/>
              </p:nvPr>
            </p:nvSpPr>
            <p:spPr/>
            <p:txBody>
              <a:bodyPr/>
              <a:lstStyle/>
              <a:p>
                <a:pPr lvl="0"/>
                <a14:m>
                  <m:oMath xmlns:m="http://schemas.openxmlformats.org/officeDocument/2006/math">
                    <m:r>
                      <m:t>S</m:t>
                    </m:r>
                    <m:sSub>
                      <m:e>
                        <m:r>
                          <m:t>S</m:t>
                        </m:r>
                      </m:e>
                      <m:sub>
                        <m:r>
                          <m:t>A</m:t>
                        </m:r>
                      </m:sub>
                    </m:sSub>
                  </m:oMath>
                </a14:m>
                <a:r>
                  <a:rPr/>
                  <a:t> is the SS of differences between each marginal mean of A and the overall mean</a:t>
                </a:r>
              </a:p>
              <a:p>
                <a:pPr lvl="0"/>
                <a:r>
                  <a:rPr/>
                  <a:t>If A is species, take the EMMs for factor A and subtract from the overall mean</a:t>
                </a:r>
              </a:p>
            </p:txBody>
          </p:sp>
        </mc:Choice>
      </mc:AlternateContent>
      <p:pic>
        <p:nvPicPr>
          <p:cNvPr descr="images/clipboard-4218970939.png" id="0" name="Picture 1"/>
          <p:cNvPicPr>
            <a:picLocks noGrp="1" noChangeAspect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6121400" y="1955800"/>
            <a:ext cx="2781300" cy="1371600"/>
          </a:xfrm>
          <a:prstGeom prst="rect">
            <a:avLst/>
          </a:prstGeom>
          <a:noFill/>
          <a:ln w="9525">
            <a:noFill/>
            <a:headEnd/>
            <a:tailEnd/>
          </a:ln>
        </p:spPr>
      </p:pic>
      <p:sp>
        <p:nvSpPr>
          <p:cNvPr id="1" name="TextBox 3"/>
          <p:cNvSpPr txBox="1"/>
          <p:nvPr>
            <p:ph idx="1"/>
          </p:nvPr>
        </p:nvSpPr>
        <p:spPr>
          <a:xfrm>
            <a:off x="6121400" y="4622800"/>
            <a:ext cx="2781300" cy="508000"/>
          </a:xfrm>
          <a:prstGeom prst="rect">
            <a:avLst/>
          </a:prstGeom>
          <a:noFill/>
        </p:spPr>
        <p:txBody>
          <a:bodyPr/>
          <a:lstStyle/>
          <a:p>
            <a:pPr lvl="0" indent="0" marL="0" algn="ctr">
              <a:buNone/>
            </a:pPr>
            <a:r>
              <a:rPr/>
              <a:t>Full two-way ANOVA table listing Source (A, B, AB, Residual, Total), each with its sum-of-squares formula, degrees of freedom (p-1, q-1, (p-1)(q-1), pq(n-1), pqn-1), and mean-square formula.</a:t>
            </a:r>
          </a:p>
        </p:txBody>
      </p:sp>
      <p:pic>
        <p:nvPicPr>
          <p:cNvPr descr="images/clipboard-4251414171.png" id="0" name="Picture 1"/>
          <p:cNvPicPr>
            <a:picLocks noGrp="1" noChangeAspect="1"/>
          </p:cNvPicPr>
          <p:nvPr/>
        </p:nvPicPr>
        <p:blipFill>
          <a:blip r:embed="rId3"/>
          <a:stretch>
            <a:fillRect/>
          </a:stretch>
        </p:blipFill>
        <p:spPr bwMode="auto">
          <a:xfrm>
            <a:off x="6121400" y="2222500"/>
            <a:ext cx="2781300" cy="838200"/>
          </a:xfrm>
          <a:prstGeom prst="rect">
            <a:avLst/>
          </a:prstGeom>
          <a:noFill/>
          <a:ln w="9525">
            <a:noFill/>
            <a:headEnd/>
            <a:tailEnd/>
          </a:ln>
        </p:spPr>
      </p:pic>
      <p:sp>
        <p:nvSpPr>
          <p:cNvPr id="1" name="TextBox 3"/>
          <p:cNvSpPr txBox="1"/>
          <p:nvPr>
            <p:ph idx="1"/>
          </p:nvPr>
        </p:nvSpPr>
        <p:spPr>
          <a:xfrm>
            <a:off x="6121400" y="4622800"/>
            <a:ext cx="2781300" cy="508000"/>
          </a:xfrm>
          <a:prstGeom prst="rect">
            <a:avLst/>
          </a:prstGeom>
          <a:noFill/>
        </p:spPr>
        <p:txBody>
          <a:bodyPr/>
          <a:lstStyle/>
          <a:p>
            <a:pPr lvl="0" indent="0" marL="0" algn="ctr">
              <a:buNone/>
            </a:pPr>
            <a:r>
              <a:rPr/>
              <a:t>Table of penguin body mass cell means and marginal (emmean) values by species (rows: Adelie, Chinstrap, Gentoo) and sex (columns: female, male), used to compute SS_A from the species row means.</a:t>
            </a:r>
          </a:p>
        </p:txBody>
      </p:sp>
    </p:spTree>
  </p:cSld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02780"/>
          </a:xfrm>
          <a:solidFill>
            <a:srgbClr val="70121D"/>
          </a:solidFill>
        </p:spPr>
        <p:txBody>
          <a:bodyPr/>
          <a:lstStyle/>
          <a:p>
            <a:pPr lvl="0" indent="0" marL="0">
              <a:buNone/>
            </a:pPr>
            <a:r>
              <a:rPr/>
              <a:t>SSB: Factor B Effects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/>
              <p:cNvSpPr>
                <a:spLocks noGrp="1"/>
              </p:cNvSpPr>
              <p:nvPr>
                <p:ph idx="1" sz="half"/>
              </p:nvPr>
            </p:nvSpPr>
            <p:spPr/>
            <p:txBody>
              <a:bodyPr/>
              <a:lstStyle/>
              <a:p>
                <a:pPr lvl="0"/>
                <a14:m>
                  <m:oMath xmlns:m="http://schemas.openxmlformats.org/officeDocument/2006/math">
                    <m:r>
                      <m:t>S</m:t>
                    </m:r>
                    <m:sSub>
                      <m:e>
                        <m:r>
                          <m:t>S</m:t>
                        </m:r>
                      </m:e>
                      <m:sub>
                        <m:r>
                          <m:t>B</m:t>
                        </m:r>
                      </m:sub>
                    </m:sSub>
                  </m:oMath>
                </a14:m>
                <a:r>
                  <a:rPr/>
                  <a:t> is the SS of differences between each marginal mean of B and the overall mean</a:t>
                </a:r>
              </a:p>
              <a:p>
                <a:pPr lvl="0"/>
                <a:r>
                  <a:rPr/>
                  <a:t>If B is sex, take the EMMs for factor B and subtract from the overall mean</a:t>
                </a:r>
              </a:p>
            </p:txBody>
          </p:sp>
        </mc:Choice>
      </mc:AlternateContent>
      <p:pic>
        <p:nvPicPr>
          <p:cNvPr descr="images/clipboard-4218970939.png" id="0" name="Picture 1"/>
          <p:cNvPicPr>
            <a:picLocks noGrp="1" noChangeAspect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6121400" y="1955800"/>
            <a:ext cx="2781300" cy="1371600"/>
          </a:xfrm>
          <a:prstGeom prst="rect">
            <a:avLst/>
          </a:prstGeom>
          <a:noFill/>
          <a:ln w="9525">
            <a:noFill/>
            <a:headEnd/>
            <a:tailEnd/>
          </a:ln>
        </p:spPr>
      </p:pic>
      <p:sp>
        <p:nvSpPr>
          <p:cNvPr id="1" name="TextBox 3"/>
          <p:cNvSpPr txBox="1"/>
          <p:nvPr>
            <p:ph idx="1"/>
          </p:nvPr>
        </p:nvSpPr>
        <p:spPr>
          <a:xfrm>
            <a:off x="6121400" y="4622800"/>
            <a:ext cx="2781300" cy="508000"/>
          </a:xfrm>
          <a:prstGeom prst="rect">
            <a:avLst/>
          </a:prstGeom>
          <a:noFill/>
        </p:spPr>
        <p:txBody>
          <a:bodyPr/>
          <a:lstStyle/>
          <a:p>
            <a:pPr lvl="0" indent="0" marL="0" algn="ctr">
              <a:buNone/>
            </a:pPr>
            <a:r>
              <a:rPr/>
              <a:t>The same two-way ANOVA table (Source, SS, df, MS for A, B, AB, Residual, Total) repeated here for computing SS_B.</a:t>
            </a:r>
          </a:p>
        </p:txBody>
      </p:sp>
      <p:pic>
        <p:nvPicPr>
          <p:cNvPr descr="images/clipboard-4251414171.png" id="0" name="Picture 1"/>
          <p:cNvPicPr>
            <a:picLocks noGrp="1" noChangeAspect="1"/>
          </p:cNvPicPr>
          <p:nvPr/>
        </p:nvPicPr>
        <p:blipFill>
          <a:blip r:embed="rId3"/>
          <a:stretch>
            <a:fillRect/>
          </a:stretch>
        </p:blipFill>
        <p:spPr bwMode="auto">
          <a:xfrm>
            <a:off x="6121400" y="2222500"/>
            <a:ext cx="2781300" cy="838200"/>
          </a:xfrm>
          <a:prstGeom prst="rect">
            <a:avLst/>
          </a:prstGeom>
          <a:noFill/>
          <a:ln w="9525">
            <a:noFill/>
            <a:headEnd/>
            <a:tailEnd/>
          </a:ln>
        </p:spPr>
      </p:pic>
      <p:sp>
        <p:nvSpPr>
          <p:cNvPr id="1" name="TextBox 3"/>
          <p:cNvSpPr txBox="1"/>
          <p:nvPr>
            <p:ph idx="1"/>
          </p:nvPr>
        </p:nvSpPr>
        <p:spPr>
          <a:xfrm>
            <a:off x="6121400" y="4622800"/>
            <a:ext cx="2781300" cy="508000"/>
          </a:xfrm>
          <a:prstGeom prst="rect">
            <a:avLst/>
          </a:prstGeom>
          <a:noFill/>
        </p:spPr>
        <p:txBody>
          <a:bodyPr/>
          <a:lstStyle/>
          <a:p>
            <a:pPr lvl="0" indent="0" marL="0" algn="ctr">
              <a:buNone/>
            </a:pPr>
            <a:r>
              <a:rPr/>
              <a:t>The same penguin body-mass cell-means and marginal-means table repeated here, used to compute SS_B from the sex column means.</a:t>
            </a:r>
          </a:p>
        </p:txBody>
      </p:sp>
    </p:spTree>
  </p:cSld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02780"/>
          </a:xfrm>
          <a:solidFill>
            <a:srgbClr val="70121D"/>
          </a:solidFill>
        </p:spPr>
        <p:txBody>
          <a:bodyPr/>
          <a:lstStyle/>
          <a:p>
            <a:pPr lvl="0" indent="0" marL="0">
              <a:buNone/>
            </a:pPr>
            <a:r>
              <a:rPr/>
              <a:t>SSAB: Interaction Effects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/>
              <p:cNvSpPr>
                <a:spLocks noGrp="1"/>
              </p:cNvSpPr>
              <p:nvPr>
                <p:ph idx="1" sz="half"/>
              </p:nvPr>
            </p:nvSpPr>
            <p:spPr/>
            <p:txBody>
              <a:bodyPr/>
              <a:lstStyle/>
              <a:p>
                <a:pPr lvl="0" indent="0" marL="0">
                  <a:buNone/>
                </a:pPr>
                <a14:m>
                  <m:oMath xmlns:m="http://schemas.openxmlformats.org/officeDocument/2006/math">
                    <m:r>
                      <m:t>S</m:t>
                    </m:r>
                    <m:sSub>
                      <m:e>
                        <m:r>
                          <m:t>S</m:t>
                        </m:r>
                      </m:e>
                      <m:sub>
                        <m:r>
                          <m:t>A</m:t>
                        </m:r>
                        <m:r>
                          <m:t>B</m:t>
                        </m:r>
                      </m:sub>
                    </m:sSub>
                  </m:oMath>
                </a14:m>
                <a:r>
                  <a:rPr/>
                  <a:t> is the SS of cell means minus marginal means plus the overall mean.</a:t>
                </a:r>
              </a:p>
            </p:txBody>
          </p:sp>
        </mc:Choice>
      </mc:AlternateContent>
      <p:pic>
        <p:nvPicPr>
          <p:cNvPr descr="images/clipboard-3485990288.png" id="0" name="Picture 1"/>
          <p:cNvPicPr>
            <a:picLocks noGrp="1" noChangeAspect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6121400" y="1955800"/>
            <a:ext cx="2781300" cy="1358900"/>
          </a:xfrm>
          <a:prstGeom prst="rect">
            <a:avLst/>
          </a:prstGeom>
          <a:noFill/>
          <a:ln w="9525">
            <a:noFill/>
            <a:headEnd/>
            <a:tailEnd/>
          </a:ln>
        </p:spPr>
      </p:pic>
      <p:sp>
        <p:nvSpPr>
          <p:cNvPr id="1" name="TextBox 3"/>
          <p:cNvSpPr txBox="1"/>
          <p:nvPr>
            <p:ph idx="1"/>
          </p:nvPr>
        </p:nvSpPr>
        <p:spPr>
          <a:xfrm>
            <a:off x="6121400" y="4622800"/>
            <a:ext cx="2781300" cy="508000"/>
          </a:xfrm>
          <a:prstGeom prst="rect">
            <a:avLst/>
          </a:prstGeom>
          <a:noFill/>
        </p:spPr>
        <p:txBody>
          <a:bodyPr/>
          <a:lstStyle/>
          <a:p>
            <a:pPr lvl="0" indent="0" marL="0" algn="ctr">
              <a:buNone/>
            </a:pPr>
            <a:r>
              <a:rPr/>
              <a:t>The same two-way ANOVA table with the AB (interaction) row outlined in red, highlighting its sum-of-squares, degrees of freedom (p-1)(q-1), and mean-square formulas.</a:t>
            </a:r>
          </a:p>
        </p:txBody>
      </p:sp>
      <p:pic>
        <p:nvPicPr>
          <p:cNvPr descr="images/clipboard-4251414171.png" id="0" name="Picture 1"/>
          <p:cNvPicPr>
            <a:picLocks noGrp="1" noChangeAspect="1"/>
          </p:cNvPicPr>
          <p:nvPr/>
        </p:nvPicPr>
        <p:blipFill>
          <a:blip r:embed="rId3"/>
          <a:stretch>
            <a:fillRect/>
          </a:stretch>
        </p:blipFill>
        <p:spPr bwMode="auto">
          <a:xfrm>
            <a:off x="6121400" y="2222500"/>
            <a:ext cx="2781300" cy="838200"/>
          </a:xfrm>
          <a:prstGeom prst="rect">
            <a:avLst/>
          </a:prstGeom>
          <a:noFill/>
          <a:ln w="9525">
            <a:noFill/>
            <a:headEnd/>
            <a:tailEnd/>
          </a:ln>
        </p:spPr>
      </p:pic>
      <p:sp>
        <p:nvSpPr>
          <p:cNvPr id="1" name="TextBox 3"/>
          <p:cNvSpPr txBox="1"/>
          <p:nvPr>
            <p:ph idx="1"/>
          </p:nvPr>
        </p:nvSpPr>
        <p:spPr>
          <a:xfrm>
            <a:off x="6121400" y="4622800"/>
            <a:ext cx="2781300" cy="508000"/>
          </a:xfrm>
          <a:prstGeom prst="rect">
            <a:avLst/>
          </a:prstGeom>
          <a:noFill/>
        </p:spPr>
        <p:txBody>
          <a:bodyPr/>
          <a:lstStyle/>
          <a:p>
            <a:pPr lvl="0" indent="0" marL="0" algn="ctr">
              <a:buNone/>
            </a:pPr>
            <a:r>
              <a:rPr/>
              <a:t>The same penguin body-mass cell-means and marginal-means table repeated here, used to compute SS_AB from how each cell mean deviates from its row and column marginal means.</a:t>
            </a:r>
          </a:p>
        </p:txBody>
      </p:sp>
    </p:spTree>
  </p:cSld>
</p:sld>
</file>

<file path=ppt/slides/slide24.xml><?xml version="1.0" encoding="UTF-8"?><p:sld xmlns:a="http://schemas.openxmlformats.org/drawingml/2006/main" xmlns:r="http://schemas.openxmlformats.org/officeDocument/2006/relationships" xmlns:p="http://schemas.openxmlformats.org/presentationml/2006/main"><p:cSld><p:spTree><p:nvGrpSpPr><p:cNvPr id="1" name="" /><p:cNvGrpSpPr /><p:nvPr /></p:nvGrpSpPr><p:grpSpPr><a:xfrm><a:off x="0" y="0" /><a:ext cx="0" cy="0" /><a:chOff x="0" y="0" /><a:chExt cx="0" cy="0" /></a:xfrm></p:grpSpPr><p:sp><p:nvSpPr><p:cNvPr id="2" name="Title 1" /><p:cNvSpPr><a:spLocks noGrp="1" /></p:cNvSpPr><p:nvPr><p:ph type="title" /></p:nvPr></p:nvSpPr><p:spPr><a:xfrm><a:off x="0" y="0" /><a:ext cx="9144000" cy="602780" /></a:xfrm><a:solidFill><a:srgbClr val="70121D" /></a:solidFill></p:spPr><p:txBody><a:bodyPr /><a:lstStyle /><a:p><a:pPr lvl="0" indent="0" marL="0"><a:buNone /></a:pPr><a:r><a:rPr /><a:t>F-Ratio Calculations</a:t></a:r></a:p></p:txBody></p:sp><p:sp><p:nvSpPr><p:cNvPr id="3" name="Content Placeholder 2" /><p:cNvSpPr><a:spLocks noGrp="1" /></p:cNvSpPr><p:nvPr><p:ph idx="1" sz="half" /></p:nvPr></p:nvSpPr><p:spPr /><p:txBody><a:bodyPr /><a:lstStyle /><a:p><a:pPr lvl="0" indent="0" marL="0"><a:buNone /></a:pPr><a:r><a:rPr /><a:t>SS converts to MS; F-ratio calculations differ depending on whether factors are fixed, random, or mixed.</a:t></a:r></a:p></p:txBody></p:sp><p:graphicFrame><p:nvGraphicFramePr><p:cNvPr id="6" name="Content Placeholder 5" /><p:cNvGraphicFramePr><a:graphicFrameLocks noGrp="1" /></p:cNvGraphicFramePr><p:nvPr><p:ph idx="1" /></p:nvPr></p:nvGraphicFramePr><p:xfrm><a:off x="6121400" y="660400" /><a:ext cx="2781300" cy="4470400" /></p:xfrm><a:graphic><a:graphicData uri="http://schemas.openxmlformats.org/drawingml/2006/table"><a:tbl><a:tblPr firstRow="1" bandRow="1"><a:tableStyleId>{5C22544A-7EE6-4342-B048-85BDC9FD1C3A}</a:tableStyleId></a:tblPr><a:tblGrid><a:gridCol w="685800" /><a:gridCol w="685800" /><a:gridCol w="685800" /><a:gridCol w="685800" /></a:tblGrid><a:tr h="0"><a:tc><a:txBody><a:bodyPr /><a:lstStyle /><a:p><a:pPr lvl="0" indent="0" marL="0" algn="l"><a:buNone /></a:pPr><a:r><a:rPr /><a:t>Source</a:t></a:r></a:p></a:txBody><a:tcPr /></a:tc><a:tc><a:txBody><a:bodyPr /><a:lstStyle /><a:p><a:pPr lvl="0" indent="0" marL="0" algn="l"><a:buNone /></a:pPr><a:r><a:rPr /><a:t>A, B fixed</a:t></a:r></a:p></a:txBody><a:tcPr /></a:tc><a:tc><a:txBody><a:bodyPr /><a:lstStyle /><a:p><a:pPr lvl="0" indent="0" marL="0" algn="l"><a:buNone /></a:pPr><a:r><a:rPr /><a:t>A, B random</a:t></a:r></a:p></a:txBody><a:tcPr /></a:tc><a:tc><a:txBody><a:bodyPr /><a:lstStyle /><a:p><a:pPr lvl="0" indent="0" marL="0" algn="l"><a:buNone /></a:pPr><a:r><a:rPr /><a:t>A fixed, B random</a:t></a:r></a:p></a:txBody><a:tcPr /></a:tc></a:tr><a:tr h="0"><a:tc><a:txBody><a:bodyPr /><a:lstStyle /><a:p><a:pPr lvl="0" indent="0" marL="0" algn="l"><a:buNone /></a:pPr><a:r><a:rPr /><a:t>A</a:t></a:r></a:p></a:txBody></a:tc><a:tc><a:txBody><a:bodyPr /><a:lstStyle /><a:p><a:pPr lvl="0" indent="0" marL="0" algn="l"><a:buNone /></a:pPr><a14:m><m:oMath xmlns:m="http://schemas.openxmlformats.org/officeDocument/2006/math"><m:r><m:t>M</m:t></m:r><m:sSub><m:e><m:r><m:t>S</m:t></m:r></m:e><m:sub><m:r><m:t>A</m:t></m:r></m:sub></m:sSub><m:r><m:rPr><m:sty m:val="p" /></m:rPr><m:t>/</m:t></m:r><m:r><m:t>M</m:t></m:r><m:sSub><m:e><m:r><m:t>S</m:t></m:r></m:e><m:sub><m:r><m:t>R</m:t></m:r><m:r><m:t>e</m:t></m:r><m:r><m:t>s</m:t></m:r></m:sub></m:sSub></m:oMath></a14:m></a:p></a:txBody></a:tc><a:tc><a:txBody><a:bodyPr /><a:lstStyle /><a:p><a:pPr lvl="0" indent="0" marL="0" algn="l"><a:buNone /></a:pPr><a14:m><m:oMath xmlns:m="http://schemas.openxmlformats.org/officeDocument/2006/math"><m:r><m:t>M</m:t></m:r><m:sSub><m:e><m:r><m:t>S</m:t></m:r></m:e><m:sub><m:r><m:t>A</m:t></m:r></m:sub></m:sSub><m:r><m:rPr><m:sty m:val="p" /></m:rPr><m:t>/</m:t></m:r><m:r><m:t>M</m:t></m:r><m:sSub><m:e><m:r><m:t>S</m:t></m:r></m:e><m:sub><m:r><m:t>A</m:t></m:r><m:r><m:t>B</m:t></m:r></m:sub></m:sSub></m:oMath></a14:m></a:p></a:txBody></a:tc><a:tc><a:txBody><a:bodyPr /><a:lstStyle /><a:p><a:pPr lvl="0" indent="0" marL="0" algn="l"><a:buNone /></a:pPr><a14:m><m:oMath xmlns:m="http://schemas.openxmlformats.org/officeDocument/2006/math"><m:r><m:t>M</m:t></m:r><m:sSub><m:e><m:r><m:t>S</m:t></m:r></m:e><m:sub><m:r><m:t>A</m:t></m:r></m:sub></m:sSub><m:r><m:rPr><m:sty m:val="p" /></m:rPr><m:t>/</m:t></m:r><m:r><m:t>M</m:t></m:r><m:sSub><m:e><m:r><m:t>S</m:t></m:r></m:e><m:sub><m:r><m:t>A</m:t></m:r><m:r><m:t>B</m:t></m:r></m:sub></m:sSub></m:oMath></a14:m></a:p></a:txBody></a:tc></a:tr><a:tr h="0"><a:tc><a:txBody><a:bodyPr /><a:lstStyle /><a:p><a:pPr lvl="0" indent="0" marL="0" algn="l"><a:buNone /></a:pPr><a:r><a:rPr /><a:t>B</a:t></a:r></a:p></a:txBody></a:tc><a:tc><a:txBody><a:bodyPr /><a:lstStyle /><a:p><a:pPr lvl="0" indent="0" marL="0" algn="l"><a:buNone /></a:pPr><a14:m><m:oMath xmlns:m="http://schemas.openxmlformats.org/officeDocument/2006/math"><m:r><m:t>M</m:t></m:r><m:sSub><m:e><m:r><m:t>S</m:t></m:r></m:e><m:sub><m:r><m:t>B</m:t></m:r></m:sub></m:sSub><m:r><m:rPr><m:sty m:val="p" /></m:rPr><m:t>/</m:t></m:r><m:r><m:t>M</m:t></m:r><m:sSub><m:e><m:r><m:t>S</m:t></m:r></m:e><m:sub><m:r><m:t>R</m:t></m:r><m:r><m:t>e</m:t></m:r><m:r><m:t>s</m:t></m:r></m:sub></m:sSub></m:oMath></a14:m></a:p></a:txBody></a:tc><a:tc><a:txBody><a:bodyPr /><a:lstStyle /><a:p><a:pPr lvl="0" indent="0" marL="0" algn="l"><a:buNone /></a:pPr><a14:m><m:oMath xmlns:m="http://schemas.openxmlformats.org/officeDocument/2006/math"><m:r><m:t>M</m:t></m:r><m:sSub><m:e><m:r><m:t>S</m:t></m:r></m:e><m:sub><m:r><m:t>B</m:t></m:r></m:sub></m:sSub><m:r><m:rPr><m:sty m:val="p" /></m:rPr><m:t>/</m:t></m:r><m:r><m:t>M</m:t></m:r><m:sSub><m:e><m:r><m:t>S</m:t></m:r></m:e><m:sub><m:r><m:t>A</m:t></m:r><m:r><m:t>B</m:t></m:r></m:sub></m:sSub></m:oMath></a14:m></a:p></a:txBody></a:tc><a:tc><a:txBody><a:bodyPr /><a:lstStyle /><a:p><a:pPr lvl="0" indent="0" marL="0" algn="l"><a:buNone /></a:pPr><a14:m><m:oMath xmlns:m="http://schemas.openxmlformats.org/officeDocument/2006/math"><m:r><m:t>M</m:t></m:r><m:sSub><m:e><m:r><m:t>S</m:t></m:r></m:e><m:sub><m:r><m:t>B</m:t></m:r></m:sub></m:sSub><m:r><m:rPr><m:sty m:val="p" /></m:rPr><m:t>/</m:t></m:r><m:r><m:t>M</m:t></m:r><m:sSub><m:e><m:r><m:t>S</m:t></m:r></m:e><m:sub><m:r><m:t>A</m:t></m:r><m:r><m:t>B</m:t></m:r></m:sub></m:sSub></m:oMath></a14:m></a:p></a:txBody></a:tc></a:tr><a:tr h="0"><a:tc><a:txBody><a:bodyPr /><a:lstStyle /><a:p><a:pPr lvl="0" indent="0" marL="0" algn="l"><a:buNone /></a:pPr><a:r><a:rPr /><a:t>AB</a:t></a:r></a:p></a:txBody></a:tc><a:tc><a:txBody><a:bodyPr /><a:lstStyle /><a:p><a:pPr lvl="0" indent="0" marL="0" algn="l"><a:buNone /></a:pPr><a14:m><m:oMath xmlns:m="http://schemas.openxmlformats.org/officeDocument/2006/math"><m:r><m:t>M</m:t></m:r><m:sSub><m:e><m:r><m:t>S</m:t></m:r></m:e><m:sub><m:r><m:t>A</m:t></m:r><m:r><m:t>B</m:t></m:r></m:sub></m:sSub><m:r><m:rPr><m:sty m:val="p" /></m:rPr><m:t>/</m:t></m:r><m:r><m:t>M</m:t></m:r><m:sSub><m:e><m:r><m:t>S</m:t></m:r></m:e><m:sub><m:r><m:t>R</m:t></m:r><m:r><m:t>e</m:t></m:r><m:r><m:t>s</m:t></m:r></m:sub></m:sSub></m:oMath></a14:m></a:p></a:txBody></a:tc><a:tc><a:txBody><a:bodyPr /><a:lstStyle /><a:p><a:pPr lvl="0" indent="0" marL="0" algn="l"><a:buNone /></a:pPr><a14:m><m:oMath xmlns:m="http://schemas.openxmlformats.org/officeDocument/2006/math"><m:r><m:t>M</m:t></m:r><m:sSub><m:e><m:r><m:t>S</m:t></m:r></m:e><m:sub><m:r><m:t>A</m:t></m:r><m:r><m:t>B</m:t></m:r></m:sub></m:sSub><m:r><m:rPr><m:sty m:val="p" /></m:rPr><m:t>/</m:t></m:r><m:r><m:t>M</m:t></m:r><m:sSub><m:e><m:r><m:t>S</m:t></m:r></m:e><m:sub><m:r><m:t>R</m:t></m:r><m:r><m:t>e</m:t></m:r><m:r><m:t>s</m:t></m:r></m:sub></m:sSub></m:oMath></a14:m></a:p></a:txBody></a:tc><a:tc><a:txBody><a:bodyPr /><a:lstStyle /><a:p><a:pPr lvl="0" indent="0" marL="0" algn="l"><a:buNone /></a:pPr><a14:m><m:oMath xmlns:m="http://schemas.openxmlformats.org/officeDocument/2006/math"><m:r><m:t>M</m:t></m:r><m:sSub><m:e><m:r><m:t>S</m:t></m:r></m:e><m:sub><m:r><m:t>A</m:t></m:r><m:r><m:t>B</m:t></m:r></m:sub></m:sSub><m:r><m:rPr><m:sty m:val="p" /></m:rPr><m:t>/</m:t></m:r><m:r><m:t>M</m:t></m:r><m:sSub><m:e><m:r><m:t>S</m:t></m:r></m:e><m:sub><m:r><m:t>R</m:t></m:r><m:r><m:t>e</m:t></m:r><m:r><m:t>s</m:t></m:r></m:sub></m:sSub></m:oMath></a14:m></a:p></a:txBody></a:tc></a:tr></a:tbl></a:graphicData></a:graphic></p:graphicFrame></p:spTree></p:cSld>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02780"/>
          </a:xfrm>
          <a:solidFill>
            <a:srgbClr val="70121D"/>
          </a:solidFill>
        </p:spPr>
        <p:txBody>
          <a:bodyPr/>
          <a:lstStyle/>
          <a:p>
            <a:pPr lvl="0" indent="0" marL="0">
              <a:buNone/>
            </a:pPr>
            <a:r>
              <a:rPr/>
              <a:t>Hypotheses — Both Factors Fixed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/>
              <p:cNvSpPr>
                <a:spLocks noGrp="1"/>
              </p:cNvSpPr>
              <p:nvPr>
                <p:ph idx="1" sz="half"/>
              </p:nvPr>
            </p:nvSpPr>
            <p:spPr/>
            <p:txBody>
              <a:bodyPr/>
              <a:lstStyle/>
              <a:p>
                <a:pPr lvl="0" indent="0" marL="0">
                  <a:buNone/>
                </a:pPr>
                <a:r>
                  <a:rPr/>
                  <a:t>3 hypotheses are tested in a two-way factorial ANOVA: A, B, A×B. </a:t>
                </a:r>
                <a:r>
                  <a:rPr b="1"/>
                  <a:t>Both factors fixed:</a:t>
                </a:r>
              </a:p>
              <a:p>
                <a:pPr lvl="0"/>
                <a14:m>
                  <m:oMath xmlns:m="http://schemas.openxmlformats.org/officeDocument/2006/math">
                    <m:sSub>
                      <m:e>
                        <m:r>
                          <m:t>H</m:t>
                        </m:r>
                      </m:e>
                      <m:sub>
                        <m:r>
                          <m:t>0</m:t>
                        </m:r>
                      </m:sub>
                    </m:sSub>
                    <m:r>
                      <m:rPr>
                        <m:sty m:val="p"/>
                      </m:rPr>
                      <m:t>(</m:t>
                    </m:r>
                    <m:r>
                      <m:t>A</m:t>
                    </m:r>
                    <m:r>
                      <m:rPr>
                        <m:sty m:val="p"/>
                      </m:rPr>
                      <m:t>)</m:t>
                    </m:r>
                  </m:oMath>
                </a14:m>
                <a:r>
                  <a:rPr/>
                  <a:t>: </a:t>
                </a:r>
                <a14:m>
                  <m:oMath xmlns:m="http://schemas.openxmlformats.org/officeDocument/2006/math">
                    <m:sSub>
                      <m:e>
                        <m:r>
                          <m:t>μ</m:t>
                        </m:r>
                      </m:e>
                      <m:sub>
                        <m:r>
                          <m:t>1</m:t>
                        </m:r>
                      </m:sub>
                    </m:sSub>
                    <m:r>
                      <m:rPr>
                        <m:sty m:val="p"/>
                      </m:rPr>
                      <m:t>=</m:t>
                    </m:r>
                    <m:sSub>
                      <m:e>
                        <m:r>
                          <m:t>μ</m:t>
                        </m:r>
                      </m:e>
                      <m:sub>
                        <m:r>
                          <m:t>2</m:t>
                        </m:r>
                      </m:sub>
                    </m:sSub>
                    <m:r>
                      <m:rPr>
                        <m:sty m:val="p"/>
                      </m:rPr>
                      <m:t>=</m:t>
                    </m:r>
                    <m:r>
                      <m:rPr>
                        <m:sty m:val="p"/>
                      </m:rPr>
                      <m:t>.</m:t>
                    </m:r>
                    <m:r>
                      <m:rPr>
                        <m:sty m:val="p"/>
                      </m:rPr>
                      <m:t>.</m:t>
                    </m:r>
                    <m:r>
                      <m:rPr>
                        <m:sty m:val="p"/>
                      </m:rPr>
                      <m:t>.</m:t>
                    </m:r>
                    <m:r>
                      <m:rPr>
                        <m:sty m:val="p"/>
                      </m:rPr>
                      <m:t>=</m:t>
                    </m:r>
                    <m:sSub>
                      <m:e>
                        <m:r>
                          <m:t>μ</m:t>
                        </m:r>
                      </m:e>
                      <m:sub>
                        <m:r>
                          <m:t>p</m:t>
                        </m:r>
                      </m:sub>
                    </m:sSub>
                  </m:oMath>
                </a14:m>
                <a:r>
                  <a:rPr/>
                  <a:t> (no difference in marginal means of A, pooling across B)</a:t>
                </a:r>
              </a:p>
              <a:p>
                <a:pPr lvl="0"/>
                <a14:m>
                  <m:oMath xmlns:m="http://schemas.openxmlformats.org/officeDocument/2006/math">
                    <m:sSub>
                      <m:e>
                        <m:r>
                          <m:t>H</m:t>
                        </m:r>
                      </m:e>
                      <m:sub>
                        <m:r>
                          <m:t>0</m:t>
                        </m:r>
                      </m:sub>
                    </m:sSub>
                    <m:r>
                      <m:rPr>
                        <m:sty m:val="p"/>
                      </m:rPr>
                      <m:t>(</m:t>
                    </m:r>
                    <m:r>
                      <m:t>B</m:t>
                    </m:r>
                    <m:r>
                      <m:rPr>
                        <m:sty m:val="p"/>
                      </m:rPr>
                      <m:t>)</m:t>
                    </m:r>
                  </m:oMath>
                </a14:m>
                <a:r>
                  <a:rPr/>
                  <a:t>: </a:t>
                </a:r>
                <a14:m>
                  <m:oMath xmlns:m="http://schemas.openxmlformats.org/officeDocument/2006/math">
                    <m:sSub>
                      <m:e>
                        <m:r>
                          <m:t>μ</m:t>
                        </m:r>
                      </m:e>
                      <m:sub>
                        <m:r>
                          <m:t>1</m:t>
                        </m:r>
                      </m:sub>
                    </m:sSub>
                    <m:r>
                      <m:rPr>
                        <m:sty m:val="p"/>
                      </m:rPr>
                      <m:t>=</m:t>
                    </m:r>
                    <m:sSub>
                      <m:e>
                        <m:r>
                          <m:t>μ</m:t>
                        </m:r>
                      </m:e>
                      <m:sub>
                        <m:r>
                          <m:t>2</m:t>
                        </m:r>
                      </m:sub>
                    </m:sSub>
                    <m:r>
                      <m:rPr>
                        <m:sty m:val="p"/>
                      </m:rPr>
                      <m:t>=</m:t>
                    </m:r>
                    <m:r>
                      <m:rPr>
                        <m:sty m:val="p"/>
                      </m:rPr>
                      <m:t>.</m:t>
                    </m:r>
                    <m:r>
                      <m:rPr>
                        <m:sty m:val="p"/>
                      </m:rPr>
                      <m:t>.</m:t>
                    </m:r>
                    <m:r>
                      <m:rPr>
                        <m:sty m:val="p"/>
                      </m:rPr>
                      <m:t>.</m:t>
                    </m:r>
                    <m:r>
                      <m:rPr>
                        <m:sty m:val="p"/>
                      </m:rPr>
                      <m:t>=</m:t>
                    </m:r>
                    <m:sSub>
                      <m:e>
                        <m:r>
                          <m:t>μ</m:t>
                        </m:r>
                      </m:e>
                      <m:sub>
                        <m:r>
                          <m:t>q</m:t>
                        </m:r>
                      </m:sub>
                    </m:sSub>
                  </m:oMath>
                </a14:m>
                <a:r>
                  <a:rPr/>
                  <a:t> (no difference in marginal means of B, pooling across A)</a:t>
                </a:r>
              </a:p>
              <a:p>
                <a:pPr lvl="0"/>
                <a14:m>
                  <m:oMath xmlns:m="http://schemas.openxmlformats.org/officeDocument/2006/math">
                    <m:sSub>
                      <m:e>
                        <m:r>
                          <m:t>H</m:t>
                        </m:r>
                      </m:e>
                      <m:sub>
                        <m:r>
                          <m:t>0</m:t>
                        </m:r>
                      </m:sub>
                    </m:sSub>
                    <m:r>
                      <m:rPr>
                        <m:sty m:val="p"/>
                      </m:rPr>
                      <m:t>(</m:t>
                    </m:r>
                    <m:r>
                      <m:t>A</m:t>
                    </m:r>
                    <m:r>
                      <m:t>B</m:t>
                    </m:r>
                    <m:r>
                      <m:rPr>
                        <m:sty m:val="p"/>
                      </m:rPr>
                      <m:t>)</m:t>
                    </m:r>
                  </m:oMath>
                </a14:m>
                <a:r>
                  <a:rPr/>
                  <a:t>: </a:t>
                </a:r>
                <a14:m>
                  <m:oMath xmlns:m="http://schemas.openxmlformats.org/officeDocument/2006/math">
                    <m:sSub>
                      <m:e>
                        <m:r>
                          <m:t>μ</m:t>
                        </m:r>
                      </m:e>
                      <m:sub>
                        <m:r>
                          <m:t>i</m:t>
                        </m:r>
                        <m:r>
                          <m:t>j</m:t>
                        </m:r>
                      </m:sub>
                    </m:sSub>
                    <m:r>
                      <m:rPr>
                        <m:sty m:val="p"/>
                      </m:rPr>
                      <m:t>−</m:t>
                    </m:r>
                    <m:sSub>
                      <m:e>
                        <m:r>
                          <m:t>μ</m:t>
                        </m:r>
                      </m:e>
                      <m:sub>
                        <m:r>
                          <m:t>i</m:t>
                        </m:r>
                      </m:sub>
                    </m:sSub>
                    <m:r>
                      <m:rPr>
                        <m:sty m:val="p"/>
                      </m:rPr>
                      <m:t>−</m:t>
                    </m:r>
                    <m:sSub>
                      <m:e>
                        <m:r>
                          <m:t>μ</m:t>
                        </m:r>
                      </m:e>
                      <m:sub>
                        <m:r>
                          <m:t>j</m:t>
                        </m:r>
                      </m:sub>
                    </m:sSub>
                    <m:r>
                      <m:rPr>
                        <m:sty m:val="p"/>
                      </m:rPr>
                      <m:t>+</m:t>
                    </m:r>
                    <m:r>
                      <m:t>μ</m:t>
                    </m:r>
                    <m:r>
                      <m:rPr>
                        <m:sty m:val="p"/>
                      </m:rPr>
                      <m:t>=</m:t>
                    </m:r>
                    <m:r>
                      <m:t>0</m:t>
                    </m:r>
                  </m:oMath>
                </a14:m>
                <a:r>
                  <a:rPr/>
                  <a:t> (no interaction effect)</a:t>
                </a:r>
              </a:p>
            </p:txBody>
          </p:sp>
        </mc:Choice>
      </mc:AlternateContent>
      <p:sp>
        <p:nvSpPr>
          <p:cNvPr id="4" name="Content Placeholder 3"/>
          <p:cNvSpPr>
            <a:spLocks noGrp="1"/>
          </p:cNvSpPr>
          <p:nvPr>
            <p:ph idx="2" sz="half"/>
          </p:nvPr>
        </p:nvSpPr>
        <p:spPr/>
        <p:txBody>
          <a:bodyPr/>
          <a:lstStyle/>
          <a:p>
            <a:pPr lvl="0" indent="0" marL="1270000">
              <a:buNone/>
            </a:pPr>
            <a:r>
              <a:rPr sz="2000" b="1"/>
              <a:t>Tip</a:t>
            </a:r>
          </a:p>
          <a:p>
            <a:pPr lvl="0" indent="0" marL="1270000">
              <a:buNone/>
            </a:pPr>
            <a:r>
              <a:rPr sz="2000" b="1"/>
              <a:t>🖐 Notice</a:t>
            </a:r>
          </a:p>
          <a:p>
            <a:pPr lvl="0" indent="0" marL="1270000">
              <a:buNone/>
            </a:pPr>
            <a:r>
              <a:rPr sz="2000"/>
              <a:t>These are exactly the two main-effect hypotheses from a one-way ANOVA, plus one new hypothesis just for the interaction.</a:t>
            </a:r>
          </a:p>
        </p:txBody>
      </p:sp>
    </p:spTree>
  </p:cSld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02780"/>
          </a:xfrm>
          <a:solidFill>
            <a:srgbClr val="70121D"/>
          </a:solidFill>
        </p:spPr>
        <p:txBody>
          <a:bodyPr/>
          <a:lstStyle/>
          <a:p>
            <a:pPr lvl="0" indent="0" marL="0">
              <a:buNone/>
            </a:pPr>
            <a:r>
              <a:rPr/>
              <a:t>Hypotheses — Mixed Model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/>
              <p:cNvSpPr>
                <a:spLocks noGrp="1"/>
              </p:cNvSpPr>
              <p:nvPr>
                <p:ph idx="1" sz="half"/>
              </p:nvPr>
            </p:nvSpPr>
            <p:spPr/>
            <p:txBody>
              <a:bodyPr/>
              <a:lstStyle/>
              <a:p>
                <a:pPr lvl="0" indent="0" marL="0">
                  <a:buNone/>
                </a:pPr>
                <a:r>
                  <a:rPr/>
                  <a:t>3 hypotheses: A, B, A×B. </a:t>
                </a:r>
                <a:r>
                  <a:rPr b="1"/>
                  <a:t>One fixed, one random:</a:t>
                </a:r>
              </a:p>
              <a:p>
                <a:pPr lvl="0"/>
                <a14:m>
                  <m:oMath xmlns:m="http://schemas.openxmlformats.org/officeDocument/2006/math">
                    <m:sSub>
                      <m:e>
                        <m:r>
                          <m:t>H</m:t>
                        </m:r>
                      </m:e>
                      <m:sub>
                        <m:r>
                          <m:t>0</m:t>
                        </m:r>
                      </m:sub>
                    </m:sSub>
                    <m:r>
                      <m:rPr>
                        <m:sty m:val="p"/>
                      </m:rPr>
                      <m:t>(</m:t>
                    </m:r>
                    <m:r>
                      <m:t>A</m:t>
                    </m:r>
                    <m:r>
                      <m:rPr>
                        <m:sty m:val="p"/>
                      </m:rPr>
                      <m:t>)</m:t>
                    </m:r>
                  </m:oMath>
                </a14:m>
                <a:r>
                  <a:rPr/>
                  <a:t>: </a:t>
                </a:r>
                <a14:m>
                  <m:oMath xmlns:m="http://schemas.openxmlformats.org/officeDocument/2006/math">
                    <m:sSub>
                      <m:e>
                        <m:r>
                          <m:t>μ</m:t>
                        </m:r>
                      </m:e>
                      <m:sub>
                        <m:r>
                          <m:t>1</m:t>
                        </m:r>
                      </m:sub>
                    </m:sSub>
                    <m:r>
                      <m:rPr>
                        <m:sty m:val="p"/>
                      </m:rPr>
                      <m:t>=</m:t>
                    </m:r>
                    <m:sSub>
                      <m:e>
                        <m:r>
                          <m:t>μ</m:t>
                        </m:r>
                      </m:e>
                      <m:sub>
                        <m:r>
                          <m:t>2</m:t>
                        </m:r>
                      </m:sub>
                    </m:sSub>
                    <m:r>
                      <m:rPr>
                        <m:sty m:val="p"/>
                      </m:rPr>
                      <m:t>=</m:t>
                    </m:r>
                    <m:r>
                      <m:rPr>
                        <m:sty m:val="p"/>
                      </m:rPr>
                      <m:t>.</m:t>
                    </m:r>
                    <m:r>
                      <m:rPr>
                        <m:sty m:val="p"/>
                      </m:rPr>
                      <m:t>.</m:t>
                    </m:r>
                    <m:r>
                      <m:rPr>
                        <m:sty m:val="p"/>
                      </m:rPr>
                      <m:t>.</m:t>
                    </m:r>
                    <m:r>
                      <m:rPr>
                        <m:sty m:val="p"/>
                      </m:rPr>
                      <m:t>=</m:t>
                    </m:r>
                    <m:sSub>
                      <m:e>
                        <m:r>
                          <m:t>μ</m:t>
                        </m:r>
                      </m:e>
                      <m:sub>
                        <m:r>
                          <m:t>p</m:t>
                        </m:r>
                      </m:sub>
                    </m:sSub>
                  </m:oMath>
                </a14:m>
                <a:r>
                  <a:rPr/>
                  <a:t> (no difference in marginal means of A, pooling across B)</a:t>
                </a:r>
              </a:p>
              <a:p>
                <a:pPr lvl="0"/>
                <a14:m>
                  <m:oMath xmlns:m="http://schemas.openxmlformats.org/officeDocument/2006/math">
                    <m:sSub>
                      <m:e>
                        <m:r>
                          <m:t>H</m:t>
                        </m:r>
                      </m:e>
                      <m:sub>
                        <m:r>
                          <m:t>0</m:t>
                        </m:r>
                      </m:sub>
                    </m:sSub>
                    <m:r>
                      <m:rPr>
                        <m:sty m:val="p"/>
                      </m:rPr>
                      <m:t>(</m:t>
                    </m:r>
                    <m:r>
                      <m:t>B</m:t>
                    </m:r>
                    <m:r>
                      <m:rPr>
                        <m:sty m:val="p"/>
                      </m:rPr>
                      <m:t>)</m:t>
                    </m:r>
                  </m:oMath>
                </a14:m>
                <a:r>
                  <a:rPr/>
                  <a:t>: </a:t>
                </a:r>
                <a14:m>
                  <m:oMath xmlns:m="http://schemas.openxmlformats.org/officeDocument/2006/math">
                    <m:sSubSup>
                      <m:e>
                        <m:r>
                          <m:t>σ</m:t>
                        </m:r>
                      </m:e>
                      <m:sub>
                        <m:r>
                          <m:t>B</m:t>
                        </m:r>
                      </m:sub>
                      <m:sup>
                        <m:r>
                          <m:t>2</m:t>
                        </m:r>
                      </m:sup>
                    </m:sSubSup>
                    <m:r>
                      <m:rPr>
                        <m:sty m:val="p"/>
                      </m:rPr>
                      <m:t>=</m:t>
                    </m:r>
                    <m:r>
                      <m:t>0</m:t>
                    </m:r>
                  </m:oMath>
                </a14:m>
                <a:r>
                  <a:rPr/>
                  <a:t> (no added variance due to levels of B that could have been used)</a:t>
                </a:r>
              </a:p>
              <a:p>
                <a:pPr lvl="0"/>
                <a14:m>
                  <m:oMath xmlns:m="http://schemas.openxmlformats.org/officeDocument/2006/math">
                    <m:sSub>
                      <m:e>
                        <m:r>
                          <m:t>H</m:t>
                        </m:r>
                      </m:e>
                      <m:sub>
                        <m:r>
                          <m:t>0</m:t>
                        </m:r>
                      </m:sub>
                    </m:sSub>
                    <m:r>
                      <m:rPr>
                        <m:sty m:val="p"/>
                      </m:rPr>
                      <m:t>(</m:t>
                    </m:r>
                    <m:r>
                      <m:t>A</m:t>
                    </m:r>
                    <m:r>
                      <m:t>B</m:t>
                    </m:r>
                    <m:r>
                      <m:rPr>
                        <m:sty m:val="p"/>
                      </m:rPr>
                      <m:t>)</m:t>
                    </m:r>
                  </m:oMath>
                </a14:m>
                <a:r>
                  <a:rPr/>
                  <a:t>: </a:t>
                </a:r>
                <a14:m>
                  <m:oMath xmlns:m="http://schemas.openxmlformats.org/officeDocument/2006/math">
                    <m:sSubSup>
                      <m:e>
                        <m:r>
                          <m:t>σ</m:t>
                        </m:r>
                      </m:e>
                      <m:sub>
                        <m:r>
                          <m:t>A</m:t>
                        </m:r>
                        <m:r>
                          <m:t>B</m:t>
                        </m:r>
                      </m:sub>
                      <m:sup>
                        <m:r>
                          <m:t>2</m:t>
                        </m:r>
                      </m:sup>
                    </m:sSubSup>
                    <m:r>
                      <m:rPr>
                        <m:sty m:val="p"/>
                      </m:rPr>
                      <m:t>=</m:t>
                    </m:r>
                    <m:r>
                      <m:t>0</m:t>
                    </m:r>
                  </m:oMath>
                </a14:m>
                <a:r>
                  <a:rPr/>
                  <a:t> (no added variance due to interaction between all levels of A and B that could have been used)</a:t>
                </a:r>
              </a:p>
            </p:txBody>
          </p:sp>
        </mc:Choice>
      </mc:AlternateContent>
      <p:sp>
        <p:nvSpPr>
          <p:cNvPr id="4" name="Content Placeholder 3"/>
          <p:cNvSpPr>
            <a:spLocks noGrp="1"/>
          </p:cNvSpPr>
          <p:nvPr>
            <p:ph idx="2" sz="half"/>
          </p:nvPr>
        </p:nvSpPr>
        <p:spPr/>
        <p:txBody>
          <a:bodyPr/>
          <a:lstStyle/>
          <a:p>
            <a:pPr lvl="0" indent="0" marL="1270000">
              <a:buNone/>
            </a:pPr>
            <a:r>
              <a:rPr sz="2000" b="1"/>
              <a:t>Warning</a:t>
            </a:r>
          </a:p>
          <a:p>
            <a:pPr lvl="0" indent="0" marL="1270000">
              <a:buNone/>
            </a:pPr>
            <a:r>
              <a:rPr sz="2000" b="1"/>
              <a:t>⚠️ Watch out!</a:t>
            </a:r>
          </a:p>
          <a:p>
            <a:pPr lvl="0" indent="0" marL="1270000">
              <a:buNone/>
            </a:pPr>
            <a:r>
              <a:rPr sz="2000"/>
              <a:t>Notice the switch from “means are equal” (fixed) to “variance is zero” (random) — that’s the fundamental difference in what a random-effect hypothesis is even asking.</a:t>
            </a:r>
          </a:p>
        </p:txBody>
      </p:sp>
    </p:spTree>
  </p:cSld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582780"/>
          </a:xfrm>
        </p:spPr>
        <p:txBody>
          <a:bodyPr/>
          <a:lstStyle/>
          <a:p>
            <a:pPr lvl="0" indent="0" marL="0">
              <a:buNone/>
            </a:pPr>
            <a:r>
              <a:rPr/>
              <a:t>Part 6 · Fitting the Balanced Model</a:t>
            </a:r>
          </a:p>
        </p:txBody>
      </p:sp>
    </p:spTree>
  </p:cSld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02780"/>
          </a:xfrm>
          <a:solidFill>
            <a:srgbClr val="70121D"/>
          </a:solidFill>
        </p:spPr>
        <p:txBody>
          <a:bodyPr/>
          <a:lstStyle/>
          <a:p>
            <a:pPr lvl="0" indent="0" marL="0">
              <a:buNone/>
            </a:pPr>
            <a:r>
              <a:rPr/>
              <a:t>Example Study Details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sz="half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Let’s try the example with the </a:t>
            </a:r>
            <a:r>
              <a:rPr>
                <a:latin typeface="Courier"/>
              </a:rPr>
              <a:t>palmerpenguins</a:t>
            </a:r>
            <a:r>
              <a:rPr/>
              <a:t> package data:</a:t>
            </a:r>
          </a:p>
          <a:p>
            <a:pPr lvl="0"/>
            <a:r>
              <a:rPr/>
              <a:t>Effect of species and sex on </a:t>
            </a:r>
            <a:r>
              <a:rPr>
                <a:latin typeface="Courier"/>
              </a:rPr>
              <a:t>body_mass_g</a:t>
            </a:r>
          </a:p>
          <a:p>
            <a:pPr lvl="0"/>
            <a:r>
              <a:rPr/>
              <a:t>3 species (Factor A)</a:t>
            </a:r>
          </a:p>
          <a:p>
            <a:pPr lvl="0"/>
            <a:r>
              <a:rPr/>
              <a:t>2 sexes (Factor B)</a:t>
            </a:r>
          </a:p>
          <a:p>
            <a:pPr lvl="0"/>
            <a:r>
              <a:rPr/>
              <a:t>34 replicates in each cell</a:t>
            </a:r>
          </a:p>
        </p:txBody>
      </p:sp>
      <p:pic>
        <p:nvPicPr>
          <p:cNvPr descr="images/clipboard-1581875934.png" id="0" name="Picture 1"/>
          <p:cNvPicPr>
            <a:picLocks noGrp="1" noChangeAspect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6121400" y="1816100"/>
            <a:ext cx="2781300" cy="1651000"/>
          </a:xfrm>
          <a:prstGeom prst="rect">
            <a:avLst/>
          </a:prstGeom>
          <a:noFill/>
          <a:ln w="9525">
            <a:noFill/>
            <a:headEnd/>
            <a:tailEnd/>
          </a:ln>
        </p:spPr>
      </p:pic>
      <p:sp>
        <p:nvSpPr>
          <p:cNvPr id="1" name="TextBox 3"/>
          <p:cNvSpPr txBox="1"/>
          <p:nvPr>
            <p:ph idx="1"/>
          </p:nvPr>
        </p:nvSpPr>
        <p:spPr>
          <a:xfrm>
            <a:off x="6121400" y="4622800"/>
            <a:ext cx="2781300" cy="508000"/>
          </a:xfrm>
          <a:prstGeom prst="rect">
            <a:avLst/>
          </a:prstGeom>
          <a:noFill/>
        </p:spPr>
        <p:txBody>
          <a:bodyPr/>
          <a:lstStyle/>
          <a:p>
            <a:pPr lvl="0" indent="0" marL="0" algn="ctr">
              <a:buNone/>
            </a:pPr>
            <a:r>
              <a:rPr/>
              <a:t>Cartoon illustration of the three penguin species used in this lecture’s dataset, each labeled: Chinstrap, Gentoo, and Adelie.</a:t>
            </a:r>
          </a:p>
        </p:txBody>
      </p:sp>
    </p:spTree>
  </p:cSld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02780"/>
          </a:xfrm>
          <a:solidFill>
            <a:srgbClr val="70121D"/>
          </a:solidFill>
        </p:spPr>
        <p:txBody>
          <a:bodyPr/>
          <a:lstStyle/>
          <a:p>
            <a:pPr lvl="0" indent="0" marL="0">
              <a:buNone/>
            </a:pPr>
            <a:r>
              <a:rPr/>
              <a:t>Two-Way ANOVA with Type III Sums of Squares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sz="half"/>
          </p:nvPr>
        </p:nvSpPr>
        <p:spPr/>
        <p:txBody>
          <a:bodyPr/>
          <a:lstStyle/>
          <a:p>
            <a:pPr lvl="0" indent="0">
              <a:buNone/>
            </a:pPr>
            <a:r>
              <a:rPr>
                <a:latin typeface="Courier"/>
              </a:rPr>
              <a:t>## 
## Call:
## lm(formula = body_mass_g ~ species * sex, data = balanced_df)
## 
## Residuals:
##     Min      1Q  Median      3Q     Max 
## -827.21 -178.13    6.25  175.00  861.03 
## 
## Coefficients:
##               Estimate Std. Error t value Pr(&gt;|t|)    
## (Intercept)    4175.86      21.23 196.727  &lt; 2e-16 ***
## species1       -484.31      30.02 -16.134  &lt; 2e-16 ***
## species2       -442.77      30.02 -14.750  &lt; 2e-16 ***
## sex1           -328.31      21.23 -15.467  &lt; 2e-16 ***
## species1:sex1   -28.68      30.02  -0.955    0.341    
## species2:sex1   122.43      30.02   4.078 6.57e-05 ***
## ---
## Signif. codes:  0 '***' 0.001 '**' 0.01 '*' 0.05 '.' 0.1 ' ' 1
## 
## Residual standard error: 303.2 on 198 degrees of freedom
## Multiple R-squared:  0.8596, Adjusted R-squared:  0.856 
## F-statistic: 242.4 on 5 and 198 DF,  p-value: &lt; 2.2e-16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2" sz="half"/>
          </p:nvPr>
        </p:nvSpPr>
        <p:spPr/>
        <p:txBody>
          <a:bodyPr/>
          <a:lstStyle/>
          <a:p>
            <a:pPr lvl="0" indent="0">
              <a:buNone/>
            </a:pPr>
            <a:r>
              <a:rPr>
                <a:latin typeface="Courier"/>
              </a:rPr>
              <a:t>## Type III Sums of Squares ANOVA:
## Anova Table (Type III tests)
## 
## Response: body_mass_g
##                 Sum Sq  Df    F value    Pr(&gt;F)    
## (Intercept) 3557308900   1 38701.5271 &lt; 2.2e-16 ***
## species       87725999   2   477.2049 &lt; 2.2e-16 ***
## sex           21988483   1   239.2224 &lt; 2.2e-16 ***
## species:sex    1672776   2     9.0994 0.0001657 ***
## Residuals     18199467 198                         
## ---
## Signif. codes:  0 '***' 0.001 '**' 0.01 '*' 0.05 '.' 0.1 ' ' 1</a:t>
            </a:r>
          </a:p>
        </p:txBody>
      </p:sp>
    </p:spTree>
  </p:cSld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582780"/>
          </a:xfrm>
        </p:spPr>
        <p:txBody>
          <a:bodyPr/>
          <a:lstStyle/>
          <a:p>
            <a:pPr lvl="0" indent="0" marL="0">
              <a:buNone/>
            </a:pPr>
            <a:r>
              <a:rPr/>
              <a:t>Part 1 · Factorial ANOVA — the Concept</a:t>
            </a:r>
          </a:p>
        </p:txBody>
      </p:sp>
    </p:spTree>
  </p:cSld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02780"/>
          </a:xfrm>
          <a:solidFill>
            <a:srgbClr val="70121D"/>
          </a:solidFill>
        </p:spPr>
        <p:txBody>
          <a:bodyPr/>
          <a:lstStyle/>
          <a:p>
            <a:pPr lvl="0" indent="0" marL="0">
              <a:buNone/>
            </a:pPr>
            <a:r>
              <a:rPr/>
              <a:t>Understanding Type III SS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sz="half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Type III sums of squares test each effect after adjusting for all other effects in the model:</a:t>
            </a:r>
          </a:p>
          <a:p>
            <a:pPr lvl="0"/>
            <a:r>
              <a:rPr b="1"/>
              <a:t>Species effect:</a:t>
            </a:r>
            <a:r>
              <a:rPr/>
              <a:t> tested after adjusting for sex and interaction</a:t>
            </a:r>
          </a:p>
          <a:p>
            <a:pPr lvl="0"/>
            <a:r>
              <a:rPr b="1"/>
              <a:t>Sex effect:</a:t>
            </a:r>
            <a:r>
              <a:rPr/>
              <a:t> tested after adjusting for species and interaction</a:t>
            </a:r>
          </a:p>
          <a:p>
            <a:pPr lvl="0"/>
            <a:r>
              <a:rPr b="1"/>
              <a:t>Interaction:</a:t>
            </a:r>
            <a:r>
              <a:rPr/>
              <a:t> tested after adjusting for both main effects</a:t>
            </a:r>
          </a:p>
          <a:p>
            <a:pPr lvl="0" indent="0" marL="0">
              <a:buNone/>
            </a:pPr>
            <a:r>
              <a:rPr/>
              <a:t>This is especially important for unbalanced designs, but we’re using it here for consistency with the next analysis.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2" sz="half"/>
          </p:nvPr>
        </p:nvSpPr>
        <p:spPr/>
        <p:txBody>
          <a:bodyPr/>
          <a:lstStyle/>
          <a:p>
            <a:pPr lvl="0" indent="0">
              <a:buNone/>
            </a:pPr>
            <a:r>
              <a:rPr>
                <a:latin typeface="Courier"/>
              </a:rPr>
              <a:t>## Effect Sizes (Eta-squared):
##        Effect Eta_Squared
## 1     Species  0.67696748
## 2         Sex  0.16968160
## 3 Interaction  0.01290854</a:t>
            </a:r>
          </a:p>
        </p:txBody>
      </p:sp>
    </p:spTree>
  </p:cSld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02780"/>
          </a:xfrm>
          <a:solidFill>
            <a:srgbClr val="70121D"/>
          </a:solidFill>
        </p:spPr>
        <p:txBody>
          <a:bodyPr/>
          <a:lstStyle/>
          <a:p>
            <a:pPr lvl="0" indent="0" marL="0">
              <a:buNone/>
            </a:pPr>
            <a:r>
              <a:rPr/>
              <a:t>Checking Model Assumptions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sz="half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The four standard diagnostic plots, built automatically with </a:t>
            </a:r>
            <a:r>
              <a:rPr>
                <a:latin typeface="Courier"/>
              </a:rPr>
              <a:t>ggfortify::autoplot()</a:t>
            </a:r>
            <a:r>
              <a:rPr/>
              <a:t>.</a:t>
            </a:r>
          </a:p>
        </p:txBody>
      </p:sp>
      <p:pic>
        <p:nvPicPr>
          <p:cNvPr descr="images/assumpt_1.jpg" id="0" name="Picture 1"/>
          <p:cNvPicPr>
            <a:picLocks noGrp="1" noChangeAspect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6121400" y="1447800"/>
            <a:ext cx="2781300" cy="2387600"/>
          </a:xfrm>
          <a:prstGeom prst="rect">
            <a:avLst/>
          </a:prstGeom>
          <a:noFill/>
          <a:ln w="9525">
            <a:noFill/>
            <a:headEnd/>
            <a:tailEnd/>
          </a:ln>
        </p:spPr>
      </p:pic>
      <p:sp>
        <p:nvSpPr>
          <p:cNvPr id="1" name="TextBox 3"/>
          <p:cNvSpPr txBox="1"/>
          <p:nvPr>
            <p:ph idx="1"/>
          </p:nvPr>
        </p:nvSpPr>
        <p:spPr>
          <a:xfrm>
            <a:off x="6121400" y="4622800"/>
            <a:ext cx="2781300" cy="508000"/>
          </a:xfrm>
          <a:prstGeom prst="rect">
            <a:avLst/>
          </a:prstGeom>
          <a:noFill/>
        </p:spPr>
        <p:txBody>
          <a:bodyPr/>
          <a:lstStyle/>
          <a:p>
            <a:pPr lvl="0" indent="0" marL="0" algn="ctr">
              <a:buNone/>
            </a:pPr>
            <a:r>
              <a:rPr/>
              <a:t>Four standard regression diagnostic plots for the two-way ANOVA model, arranged 2x2: residuals vs. fitted, normal Q-Q, scale-location, and residuals vs. leverage, generated automatically with ggfortify::autoplot().</a:t>
            </a:r>
          </a:p>
        </p:txBody>
      </p:sp>
    </p:spTree>
  </p:cSld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02780"/>
          </a:xfrm>
          <a:solidFill>
            <a:srgbClr val="70121D"/>
          </a:solidFill>
        </p:spPr>
        <p:txBody>
          <a:bodyPr/>
          <a:lstStyle/>
          <a:p>
            <a:pPr lvl="0" indent="0" marL="0">
              <a:buNone/>
            </a:pPr>
            <a:r>
              <a:rPr/>
              <a:t>Formal Tests — Normality and Homogeneity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sz="half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The formal tests of normality of residuals and homogeneity of variances.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2" sz="half"/>
          </p:nvPr>
        </p:nvSpPr>
        <p:spPr/>
        <p:txBody>
          <a:bodyPr/>
          <a:lstStyle/>
          <a:p>
            <a:pPr lvl="0" indent="0">
              <a:buNone/>
            </a:pPr>
            <a:r>
              <a:rPr>
                <a:latin typeface="Courier"/>
              </a:rPr>
              <a:t>## Shapiro-Wilk Normality Test:
## 
##  Shapiro-Wilk normality test
## 
## data:  residuals(anova_model)
## W = 0.99612, p-value = 0.8886
## Levene's Test for Homogeneity:
## Levene's Test for Homogeneity of Variance (center = median)
##        Df F value Pr(&gt;F)
## group   5  0.7841 0.5622
##       198
## Number of outliers (|z| &gt; 3): 0</a:t>
            </a:r>
          </a:p>
        </p:txBody>
      </p:sp>
    </p:spTree>
  </p:cSld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582780"/>
          </a:xfrm>
        </p:spPr>
        <p:txBody>
          <a:bodyPr/>
          <a:lstStyle/>
          <a:p>
            <a:pPr lvl="0" indent="0" marL="0">
              <a:buNone/>
            </a:pPr>
            <a:r>
              <a:rPr/>
              <a:t>Part 7 · EMMs and Post-Hoc for the Balanced Model</a:t>
            </a:r>
          </a:p>
        </p:txBody>
      </p:sp>
    </p:spTree>
  </p:cSld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02780"/>
          </a:xfrm>
          <a:solidFill>
            <a:srgbClr val="70121D"/>
          </a:solidFill>
        </p:spPr>
        <p:txBody>
          <a:bodyPr/>
          <a:lstStyle/>
          <a:p>
            <a:pPr lvl="0" indent="0" marL="0">
              <a:buNone/>
            </a:pPr>
            <a:r>
              <a:rPr/>
              <a:t>Computing EMMs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sz="half"/>
          </p:nvPr>
        </p:nvSpPr>
        <p:spPr/>
        <p:txBody>
          <a:bodyPr/>
          <a:lstStyle/>
          <a:p>
            <a:pPr lvl="0" indent="0">
              <a:buNone/>
            </a:pPr>
            <a:r>
              <a:rPr>
                <a:latin typeface="Courier"/>
              </a:rPr>
              <a:t>## Species EMMs:
##  species   emmean   SE  df lower.CL upper.CL
##  Adelie      3692 36.8 198     3619     3764
##  Chinstrap   3733 36.8 198     3661     3806
##  Gentoo      5103 36.8 198     5030     5175
## 
## Results are averaged over the levels of: sex 
## Confidence level used: 0.95
## Sex EMMs:
##  sex    emmean SE  df lower.CL upper.CL
##  female   3848 30 198     3788     3907
##  male     4504 30 198     4445     4563
## 
## Results are averaged over the levels of: species 
## Confidence level used: 0.95
## Species by Sex EMMs:
##  species   sex    emmean SE  df lower.CL upper.CL
##  Adelie    female   3335 52 198     3232     3437
##  Chinstrap female   3527 52 198     3425     3630
##  Gentoo    female   4681 52 198     4578     4783
##  Adelie    male     4049 52 198     3946     4151
##  Chinstrap male     3939 52 198     3836     4042
##  Gentoo    male     5525 52 198     5422     5628
## 
## Confidence level used: 0.95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2" sz="half"/>
          </p:nvPr>
        </p:nvSpPr>
        <p:spPr/>
        <p:txBody>
          <a:bodyPr/>
          <a:lstStyle/>
          <a:p>
            <a:pPr lvl="0" indent="0">
              <a:buNone/>
            </a:pPr>
            <a:r>
              <a:rPr>
                <a:latin typeface="Courier"/>
              </a:rPr>
              <a:t>## [1] "Species pairwise comparisons:"
##  contrast           estimate SE  df t.ratio p.value
##  Adelie - Chinstrap    -41.5 52 198  -0.799  0.7041
##  Adelie - Gentoo     -1411.4 52 198 -27.145 &lt;0.0001
##  Chinstrap - Gentoo  -1369.9 52 198 -26.346 &lt;0.0001
## 
## Results are averaged over the levels of: sex 
## P value adjustment: tukey method for comparing a family of 3 estimates
## [1] "Species comparisons within sex:"
## sex = female:
##  contrast           estimate   SE  df t.ratio p.value
##  Adelie - Chinstrap     -193 73.5 198  -2.620  0.0256
##  Adelie - Gentoo       -1346 73.5 198 -18.310 &lt;0.0001
##  Chinstrap - Gentoo    -1154 73.5 198 -15.690 &lt;0.0001
## 
## sex = male:
##  contrast           estimate   SE  df t.ratio p.value
##  Adelie - Chinstrap      110 73.5 198   1.490  0.2979
##  Adelie - Gentoo       -1476 73.5 198 -20.079 &lt;0.0001
##  Chinstrap - Gentoo    -1586 73.5 198 -21.569 &lt;0.0001
## 
## P value adjustment: tukey method for comparing a family of 3 estimates</a:t>
            </a:r>
          </a:p>
        </p:txBody>
      </p:sp>
    </p:spTree>
  </p:cSld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02780"/>
          </a:xfrm>
          <a:solidFill>
            <a:srgbClr val="70121D"/>
          </a:solidFill>
        </p:spPr>
        <p:txBody>
          <a:bodyPr/>
          <a:lstStyle/>
          <a:p>
            <a:pPr lvl="0" indent="0" marL="0">
              <a:buNone/>
            </a:pPr>
            <a:r>
              <a:rPr/>
              <a:t>Post F-Test of the Interaction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sz="half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When the interaction is significant, we test the overall interaction and ignore the main effects!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2" sz="half"/>
          </p:nvPr>
        </p:nvSpPr>
        <p:spPr/>
        <p:txBody>
          <a:bodyPr/>
          <a:lstStyle/>
          <a:p>
            <a:pPr lvl="0" indent="0">
              <a:buNone/>
            </a:pPr>
            <a:r>
              <a:rPr>
                <a:latin typeface="Courier"/>
              </a:rPr>
              <a:t>##  species   sex      emmean       SE  df lower.CL upper.CL .group
##  Adelie    female 3334.559 51.99448 198 3196.378 3472.740  a    
##  Adelie    male   4048.529 51.99448 198 3910.349 4186.710   b   
##  Chinstrap female 3527.206 51.99448 198 3389.025 3665.387  a    
##  Chinstrap male   3938.971 51.99448 198 3800.790 4077.151   b   
##  Gentoo    female 4680.882 51.99448 198 4542.702 4819.063    c  
##  Gentoo    male   5525.000 51.99448 198 5386.819 5663.181     d 
## 
## Confidence level used: 0.95 
## Conf-level adjustment: sidak method for 6 estimates 
## P value adjustment: sidak method for 15 tests 
## significance level used: alpha = 0.05 
## NOTE: If two or more means share the same grouping symbol,
##       then we cannot show them to be different.
##       But we also did not show them to be the same.</a:t>
            </a:r>
          </a:p>
        </p:txBody>
      </p:sp>
    </p:spTree>
  </p:cSld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582780"/>
          </a:xfrm>
        </p:spPr>
        <p:txBody>
          <a:bodyPr/>
          <a:lstStyle/>
          <a:p>
            <a:pPr lvl="0" indent="0" marL="0">
              <a:buNone/>
            </a:pPr>
            <a:r>
              <a:rPr/>
              <a:t>The Interaction Plot</a:t>
            </a:r>
          </a:p>
        </p:txBody>
      </p:sp>
      <p:pic>
        <p:nvPicPr>
          <p:cNvPr descr="two_way_anova_lecture_files/figure-pptx/unnamed-chunk-20-1.png" id="0" name="Picture 1"/>
          <p:cNvPicPr>
            <a:picLocks noGrp="1" noChangeAspect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2197100" y="609600"/>
            <a:ext cx="4699000" cy="3911600"/>
          </a:xfrm>
          <a:prstGeom prst="rect">
            <a:avLst/>
          </a:prstGeom>
          <a:noFill/>
          <a:ln w="9525">
            <a:noFill/>
            <a:headEnd/>
            <a:tailEnd/>
          </a:ln>
        </p:spPr>
      </p:pic>
    </p:spTree>
  </p:cSld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582780"/>
          </a:xfrm>
        </p:spPr>
        <p:txBody>
          <a:bodyPr/>
          <a:lstStyle/>
          <a:p>
            <a:pPr lvl="0" indent="0" marL="0">
              <a:buNone/>
            </a:pPr>
            <a:r>
              <a:rPr/>
              <a:t>Part 8 · Unbalanced Designs</a:t>
            </a:r>
          </a:p>
        </p:txBody>
      </p:sp>
    </p:spTree>
  </p:cSld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02780"/>
          </a:xfrm>
          <a:solidFill>
            <a:srgbClr val="70121D"/>
          </a:solidFill>
        </p:spPr>
        <p:txBody>
          <a:bodyPr/>
          <a:lstStyle/>
          <a:p>
            <a:pPr lvl="0" indent="0" marL="0">
              <a:buNone/>
            </a:pPr>
            <a:r>
              <a:rPr/>
              <a:t>Introduction to Unbalanced Designs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/>
              <p:cNvSpPr>
                <a:spLocks noGrp="1"/>
              </p:cNvSpPr>
              <p:nvPr>
                <p:ph idx="1" sz="half"/>
              </p:nvPr>
            </p:nvSpPr>
            <p:spPr/>
            <p:txBody>
              <a:bodyPr/>
              <a:lstStyle/>
              <a:p>
                <a:pPr lvl="0" indent="0" marL="0">
                  <a:buNone/>
                </a:pPr>
                <a:r>
                  <a:rPr b="1"/>
                  <a:t>The challenge of unbalanced data:</a:t>
                </a:r>
                <a:r>
                  <a:rPr/>
                  <a:t> real-world data is often unbalanced — unequal sample sizes across groups, missing data patterns, natural variation in sampling.</a:t>
                </a:r>
              </a:p>
              <a:p>
                <a:pPr lvl="0" indent="0" marL="0">
                  <a:buNone/>
                </a:pPr>
                <a:r>
                  <a:rPr b="1"/>
                  <a:t>Key issues:</a:t>
                </a:r>
                <a:r>
                  <a:rPr/>
                  <a:t> Type I, II, and III SS give different results; order of terms matters for Type I SS; marginal means ≠ simple averages, so interpretation becomes complex.</a:t>
                </a:r>
              </a:p>
              <a:p>
                <a:pPr lvl="0" indent="0" marL="0">
                  <a:buNone/>
                </a:pPr>
                <a:r>
                  <a:rPr/>
                  <a:t>Statistical model (same as balanced): </a:t>
                </a:r>
                <a14:m>
                  <m:oMath xmlns:m="http://schemas.openxmlformats.org/officeDocument/2006/math">
                    <m:sSub>
                      <m:e>
                        <m:r>
                          <m:t>Y</m:t>
                        </m:r>
                      </m:e>
                      <m:sub>
                        <m:r>
                          <m:t>i</m:t>
                        </m:r>
                        <m:r>
                          <m:t>j</m:t>
                        </m:r>
                        <m:r>
                          <m:t>k</m:t>
                        </m:r>
                      </m:sub>
                    </m:sSub>
                    <m:r>
                      <m:rPr>
                        <m:sty m:val="p"/>
                      </m:rPr>
                      <m:t>=</m:t>
                    </m:r>
                    <m:r>
                      <m:t>μ</m:t>
                    </m:r>
                    <m:r>
                      <m:rPr>
                        <m:sty m:val="p"/>
                      </m:rPr>
                      <m:t>+</m:t>
                    </m:r>
                    <m:sSub>
                      <m:e>
                        <m:r>
                          <m:t>α</m:t>
                        </m:r>
                      </m:e>
                      <m:sub>
                        <m:r>
                          <m:t>i</m:t>
                        </m:r>
                      </m:sub>
                    </m:sSub>
                    <m:r>
                      <m:rPr>
                        <m:sty m:val="p"/>
                      </m:rPr>
                      <m:t>+</m:t>
                    </m:r>
                    <m:sSub>
                      <m:e>
                        <m:r>
                          <m:t>β</m:t>
                        </m:r>
                      </m:e>
                      <m:sub>
                        <m:r>
                          <m:t>j</m:t>
                        </m:r>
                      </m:sub>
                    </m:sSub>
                    <m:r>
                      <m:rPr>
                        <m:sty m:val="p"/>
                      </m:rPr>
                      <m:t>+</m:t>
                    </m:r>
                    <m:r>
                      <m:rPr>
                        <m:sty m:val="p"/>
                      </m:rPr>
                      <m:t>(</m:t>
                    </m:r>
                    <m:r>
                      <m:t>α</m:t>
                    </m:r>
                    <m:r>
                      <m:t>β</m:t>
                    </m:r>
                    <m:sSub>
                      <m:e>
                        <m:r>
                          <m:rPr>
                            <m:sty m:val="p"/>
                          </m:rPr>
                          <m:t>)</m:t>
                        </m:r>
                      </m:e>
                      <m:sub>
                        <m:r>
                          <m:t>i</m:t>
                        </m:r>
                        <m:r>
                          <m:t>j</m:t>
                        </m:r>
                      </m:sub>
                    </m:sSub>
                    <m:r>
                      <m:rPr>
                        <m:sty m:val="p"/>
                      </m:rPr>
                      <m:t>+</m:t>
                    </m:r>
                    <m:sSub>
                      <m:e>
                        <m:r>
                          <m:t>ε</m:t>
                        </m:r>
                      </m:e>
                      <m:sub>
                        <m:r>
                          <m:t>i</m:t>
                        </m:r>
                        <m:r>
                          <m:t>j</m:t>
                        </m:r>
                        <m:r>
                          <m:t>k</m:t>
                        </m:r>
                      </m:sub>
                    </m:sSub>
                  </m:oMath>
                </a14:m>
                <a:r>
                  <a:rPr/>
                  <a:t> — but parameter estimation differs!</a:t>
                </a:r>
              </a:p>
              <a:p>
                <a:pPr lvl="0" indent="0">
                  <a:buNone/>
                </a:pPr>
                <a:r>
                  <a:rPr>
                    <a:latin typeface="Courier"/>
                  </a:rPr>
                  <a:t>## [1] "Unbalanced sample sizes:"
## # A tibble: 6 × 3
##   species   sex        n
##   &lt;fct&gt;     &lt;fct&gt;  &lt;int&gt;
## 1 Adelie    female    73
## 2 Adelie    male      73
## 3 Chinstrap female    34
## 4 Chinstrap male      34
## 5 Gentoo    female    58
## 6 Gentoo    male      61
## [1] "Total N = 333"
## [1] "Imbalance ratio = 2.15"</a:t>
                </a:r>
              </a:p>
            </p:txBody>
          </p:sp>
        </mc:Choice>
      </mc:AlternateContent>
      <p:pic>
        <p:nvPicPr>
          <p:cNvPr descr="two_way_anova_lecture_files/figure-pptx/unnamed-chunk-22-1.png" id="0" name="Picture 1"/>
          <p:cNvPicPr>
            <a:picLocks noGrp="1" noChangeAspect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6121400" y="1663700"/>
            <a:ext cx="2781300" cy="2451100"/>
          </a:xfrm>
          <a:prstGeom prst="rect">
            <a:avLst/>
          </a:prstGeom>
          <a:noFill/>
          <a:ln w="9525">
            <a:noFill/>
            <a:headEnd/>
            <a:tailEnd/>
          </a:ln>
        </p:spPr>
      </p:pic>
    </p:spTree>
  </p:cSld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02780"/>
          </a:xfrm>
          <a:solidFill>
            <a:srgbClr val="70121D"/>
          </a:solidFill>
        </p:spPr>
        <p:txBody>
          <a:bodyPr/>
          <a:lstStyle/>
          <a:p>
            <a:pPr lvl="0" indent="0" marL="0">
              <a:buNone/>
            </a:pPr>
            <a:r>
              <a:rPr/>
              <a:t>Type I (Sequential) SS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sz="half"/>
          </p:nvPr>
        </p:nvSpPr>
        <p:spPr/>
        <p:txBody>
          <a:bodyPr/>
          <a:lstStyle/>
          <a:p>
            <a:pPr lvl="0" indent="0">
              <a:buNone/>
            </a:pPr>
            <a:r>
              <a:rPr>
                <a:latin typeface="Courier"/>
              </a:rPr>
              <a:t>## Type I SS (Species -&gt; Sex -&gt; Interaction):
## Analysis of Variance Table
## 
## Response: body_mass_g
##              Df    Sum Sq  Mean Sq F value    Pr(&gt;F)    
## species       2 145190219 72595110 758.358 &lt; 2.2e-16 ***
## sex           1  37090262 37090262 387.460 &lt; 2.2e-16 ***
## species:sex   2   1676557   838278   8.757 0.0001973 ***
## Residuals   327  31302628    95727                      
## ---
## Signif. codes:  0 '***' 0.001 '**' 0.01 '*' 0.05 '.' 0.1 ' ' 1
## 
## 
## Type I SS (Sex -&gt; Species -&gt; Interaction):
## Analysis of Variance Table
## 
## Response: body_mass_g
##              Df    Sum Sq  Mean Sq F value    Pr(&gt;F)    
## sex           1  38878897 38878897 406.145 &lt; 2.2e-16 ***
## species       2 143401584 71700792 749.016 &lt; 2.2e-16 ***
## sex:species   2   1676557   838278   8.757 0.0001973 ***
## Residuals   327  31302628    95727                      
## ---
## Signif. codes:  0 '***' 0.001 '**' 0.01 '*' 0.05 '.' 0.1 ' ' 1
## 
## 
## Type I SS depends on order:
##    Effect Order1_SS Order2_SS
## 1 Species 145190219 143401584
## 2     Sex  37090262  38878897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2" sz="half"/>
          </p:nvPr>
        </p:nvSpPr>
        <p:spPr/>
        <p:txBody>
          <a:bodyPr/>
          <a:lstStyle/>
          <a:p>
            <a:pPr lvl="0" indent="0" marL="0">
              <a:buNone/>
            </a:pPr>
            <a:r>
              <a:rPr b="1"/>
              <a:t>How Type I SS works — sequential decomposition:</a:t>
            </a:r>
          </a:p>
          <a:p>
            <a:pPr lvl="0" indent="-342900" marL="342900">
              <a:buAutoNum type="arabicPeriod"/>
            </a:pPr>
            <a:r>
              <a:rPr/>
              <a:t>First term gets all SS it can explain</a:t>
            </a:r>
          </a:p>
          <a:p>
            <a:pPr lvl="0" indent="-342900" marL="342900">
              <a:buAutoNum type="arabicPeriod"/>
            </a:pPr>
            <a:r>
              <a:rPr/>
              <a:t>Second term gets SS after removing the first</a:t>
            </a:r>
          </a:p>
          <a:p>
            <a:pPr lvl="0" indent="-342900" marL="342900">
              <a:buAutoNum type="arabicPeriod"/>
            </a:pPr>
            <a:r>
              <a:rPr/>
              <a:t>Third term gets SS after removing the first two</a:t>
            </a:r>
          </a:p>
          <a:p>
            <a:pPr lvl="0" indent="0" marL="0">
              <a:buNone/>
            </a:pPr>
            <a:r>
              <a:rPr b="1"/>
              <a:t>Problems with unbalanced data:</a:t>
            </a:r>
            <a:r>
              <a:rPr/>
              <a:t> order dependency, biased if factors are correlated, not invariant to coding.</a:t>
            </a:r>
          </a:p>
        </p:txBody>
      </p:sp>
    </p:spTree>
  </p:cSld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02780"/>
          </a:xfrm>
          <a:solidFill>
            <a:srgbClr val="70121D"/>
          </a:solidFill>
        </p:spPr>
        <p:txBody>
          <a:bodyPr/>
          <a:lstStyle/>
          <a:p>
            <a:pPr lvl="0" indent="0" marL="0">
              <a:buNone/>
            </a:pPr>
            <a:r>
              <a:rPr/>
              <a:t>Two-Factor Designs (2-Way ANOVA)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sz="half"/>
          </p:nvPr>
        </p:nvSpPr>
        <p:spPr/>
        <p:txBody>
          <a:bodyPr/>
          <a:lstStyle/>
          <a:p>
            <a:pPr lvl="0"/>
            <a:r>
              <a:rPr/>
              <a:t>Very common in ecology</a:t>
            </a:r>
          </a:p>
          <a:p>
            <a:pPr lvl="0"/>
            <a:r>
              <a:rPr/>
              <a:t>Can have more factors (e.g., 3-way ANOVA), but interpretation gets very challenging</a:t>
            </a:r>
          </a:p>
          <a:p>
            <a:pPr lvl="0"/>
            <a:r>
              <a:rPr/>
              <a:t>Most multifactor designs are factorial or nested</a:t>
            </a:r>
          </a:p>
          <a:p>
            <a:pPr lvl="0"/>
            <a:r>
              <a:rPr/>
              <a:t>We’ll cover a 2-factor ANOVA — this could be fertilizer and sunlight for plant biomass produced:</a:t>
            </a:r>
          </a:p>
          <a:p>
            <a:pPr lvl="1"/>
            <a:r>
              <a:rPr/>
              <a:t>each can have an effect independently</a:t>
            </a:r>
          </a:p>
          <a:p>
            <a:pPr lvl="1"/>
            <a:r>
              <a:rPr/>
              <a:t>the effect of one factor may interact with the other factor</a:t>
            </a:r>
          </a:p>
          <a:p>
            <a:pPr lvl="1"/>
            <a:r>
              <a:rPr/>
              <a:t>example: a low- vs. high-light treatment might affect biomass; fertilizer might also affect biomass; but under higher light, the high-fertilizer treatment may grow better than expected</a:t>
            </a:r>
          </a:p>
          <a:p>
            <a:pPr lvl="0" indent="0" marL="1270000">
              <a:buNone/>
            </a:pPr>
            <a:r>
              <a:rPr sz="2000" b="1"/>
              <a:t>Note</a:t>
            </a:r>
          </a:p>
          <a:p>
            <a:pPr lvl="0" indent="0" marL="1270000">
              <a:buNone/>
            </a:pPr>
            <a:r>
              <a:rPr sz="2000" b="1"/>
              <a:t>📖 Reference</a:t>
            </a:r>
          </a:p>
          <a:p>
            <a:pPr lvl="0" indent="0" marL="1270000">
              <a:buNone/>
            </a:pPr>
            <a:r>
              <a:rPr sz="2000"/>
              <a:t>Gotelli &amp; Ellison, </a:t>
            </a:r>
            <a:r>
              <a:rPr sz="2000" i="1"/>
              <a:t>A Primer of Ecological Statistics</a:t>
            </a:r>
            <a:r>
              <a:rPr sz="2000"/>
              <a:t>, Ch. 10 — The Analysis of Variance, extends to factorial designs like the one covered today.</a:t>
            </a:r>
          </a:p>
        </p:txBody>
      </p:sp>
      <p:pic>
        <p:nvPicPr>
          <p:cNvPr descr="images/clipboard-3287272591.png" id="0" name="Picture 1"/>
          <p:cNvPicPr>
            <a:picLocks noGrp="1" noChangeAspect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6121400" y="838200"/>
            <a:ext cx="2781300" cy="3594100"/>
          </a:xfrm>
          <a:prstGeom prst="rect">
            <a:avLst/>
          </a:prstGeom>
          <a:noFill/>
          <a:ln w="9525">
            <a:noFill/>
            <a:headEnd/>
            <a:tailEnd/>
          </a:ln>
        </p:spPr>
      </p:pic>
      <p:sp>
        <p:nvSpPr>
          <p:cNvPr id="1" name="TextBox 3"/>
          <p:cNvSpPr txBox="1"/>
          <p:nvPr>
            <p:ph idx="1"/>
          </p:nvPr>
        </p:nvSpPr>
        <p:spPr>
          <a:xfrm>
            <a:off x="6121400" y="4622800"/>
            <a:ext cx="2781300" cy="508000"/>
          </a:xfrm>
          <a:prstGeom prst="rect">
            <a:avLst/>
          </a:prstGeom>
          <a:noFill/>
        </p:spPr>
        <p:txBody>
          <a:bodyPr/>
          <a:lstStyle/>
          <a:p>
            <a:pPr lvl="0" indent="0" marL="0" algn="ctr">
              <a:buNone/>
            </a:pPr>
            <a:r>
              <a:rPr/>
              <a:t>Diagram of a fertilizer bag and a smiling sun icon, each with an arrow pointing down to a small green seedling, illustrating fertilizer and sunlight as two separate factors that can each affect plant biomass.</a:t>
            </a:r>
          </a:p>
        </p:txBody>
      </p:sp>
      <p:pic>
        <p:nvPicPr>
          <p:cNvPr descr="images/clipboard-327078330.png" id="0" name="Picture 1"/>
          <p:cNvPicPr>
            <a:picLocks noGrp="1" noChangeAspect="1"/>
          </p:cNvPicPr>
          <p:nvPr/>
        </p:nvPicPr>
        <p:blipFill>
          <a:blip r:embed="rId3"/>
          <a:stretch>
            <a:fillRect/>
          </a:stretch>
        </p:blipFill>
        <p:spPr bwMode="auto">
          <a:xfrm>
            <a:off x="6121400" y="1041400"/>
            <a:ext cx="2781300" cy="3200400"/>
          </a:xfrm>
          <a:prstGeom prst="rect">
            <a:avLst/>
          </a:prstGeom>
          <a:noFill/>
          <a:ln w="9525">
            <a:noFill/>
            <a:headEnd/>
            <a:tailEnd/>
          </a:ln>
        </p:spPr>
      </p:pic>
      <p:sp>
        <p:nvSpPr>
          <p:cNvPr id="1" name="TextBox 3"/>
          <p:cNvSpPr txBox="1"/>
          <p:nvPr>
            <p:ph idx="1"/>
          </p:nvPr>
        </p:nvSpPr>
        <p:spPr>
          <a:xfrm>
            <a:off x="6121400" y="4622800"/>
            <a:ext cx="2781300" cy="508000"/>
          </a:xfrm>
          <a:prstGeom prst="rect">
            <a:avLst/>
          </a:prstGeom>
          <a:noFill/>
        </p:spPr>
        <p:txBody>
          <a:bodyPr/>
          <a:lstStyle/>
          <a:p>
            <a:pPr lvl="0" indent="0" marL="0" algn="ctr">
              <a:buNone/>
            </a:pPr>
            <a:r>
              <a:rPr/>
              <a:t>The palmerpenguins R package hex-sticker logo, showing simple cartoon illustrations of the three penguin species (Adelie, Chinstrap, Gentoo) used in this lecture’s dataset.</a:t>
            </a:r>
          </a:p>
        </p:txBody>
      </p:sp>
    </p:spTree>
  </p:cSld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02780"/>
          </a:xfrm>
          <a:solidFill>
            <a:srgbClr val="70121D"/>
          </a:solidFill>
        </p:spPr>
        <p:txBody>
          <a:bodyPr/>
          <a:lstStyle/>
          <a:p>
            <a:pPr lvl="0" indent="0" marL="0">
              <a:buNone/>
            </a:pPr>
            <a:r>
              <a:rPr/>
              <a:t>Type III Sums of Squares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sz="half"/>
          </p:nvPr>
        </p:nvSpPr>
        <p:spPr/>
        <p:txBody>
          <a:bodyPr/>
          <a:lstStyle/>
          <a:p>
            <a:pPr lvl="0" indent="0">
              <a:buNone/>
            </a:pPr>
            <a:r>
              <a:rPr>
                <a:latin typeface="Courier"/>
              </a:rPr>
              <a:t>## [1] "Type III Sums of Squares:"
## Anova Table (Type III tests)
## 
## Response: body_mass_g
##                 Sum Sq  Df   F value    Pr(&gt;F)    
## (Intercept) 5232595969   1 54661.828 &lt; 2.2e-16 ***
## species      143001222   2   746.924 &lt; 2.2e-16 ***
## sex           29851220   1   311.838 &lt; 2.2e-16 ***
## species:sex    1676557   2     8.757 0.0001973 ***
## Residuals     31302628 327                        
## ---
## Signif. codes:  0 '***' 0.001 '**' 0.01 '*' 0.05 '.' 0.1 ' ' 1
## [1] "Comparison of F-values:"
##        Effect Type_I_F Type_III_F
## 1     Species   758.36     746.92
## 2         Sex   387.46     311.84
## 3 Interaction     8.76       8.76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2" sz="half"/>
          </p:nvPr>
        </p:nvSpPr>
        <p:spPr/>
        <p:txBody>
          <a:bodyPr/>
          <a:lstStyle/>
          <a:p>
            <a:pPr lvl="0" indent="0" marL="0">
              <a:buNone/>
            </a:pPr>
            <a:r>
              <a:rPr b="1"/>
              <a:t>How Type III SS works — marginal decomposition:</a:t>
            </a:r>
            <a:r>
              <a:rPr/>
              <a:t> each effect tested after adjusting for all others.</a:t>
            </a:r>
          </a:p>
          <a:p>
            <a:pPr lvl="0" indent="0" marL="0">
              <a:buNone/>
            </a:pPr>
            <a:r>
              <a:rPr b="1"/>
              <a:t>Advantages:</a:t>
            </a:r>
            <a:r>
              <a:rPr/>
              <a:t> order invariant, tests hypotheses about unweighted means, standard in most software.</a:t>
            </a:r>
          </a:p>
          <a:p>
            <a:pPr lvl="0" indent="0" marL="0">
              <a:buNone/>
            </a:pPr>
            <a:r>
              <a:rPr b="1"/>
              <a:t>Disadvantages:</a:t>
            </a:r>
            <a:r>
              <a:rPr/>
              <a:t> lower power with missing cells, tests may not be orthogonal, requires careful interpretation.</a:t>
            </a:r>
          </a:p>
          <a:p>
            <a:pPr lvl="0" indent="0">
              <a:buNone/>
            </a:pPr>
            <a:r>
              <a:rPr>
                <a:latin typeface="Courier"/>
              </a:rPr>
              <a:t>## [1] "Effect Sizes (Type III):"
##        Effect Eta_Squared
## 1     Species      0.6947
## 2         Sex      0.1450
## 3 Interaction      0.0081</a:t>
            </a:r>
          </a:p>
        </p:txBody>
      </p:sp>
    </p:spTree>
  </p:cSld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02780"/>
          </a:xfrm>
          <a:solidFill>
            <a:srgbClr val="70121D"/>
          </a:solidFill>
        </p:spPr>
        <p:txBody>
          <a:bodyPr/>
          <a:lstStyle/>
          <a:p>
            <a:pPr lvl="0" indent="0" marL="0">
              <a:buNone/>
            </a:pPr>
            <a:r>
              <a:rPr/>
              <a:t>Manual SS Calculation, Step by Step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sz="half"/>
          </p:nvPr>
        </p:nvSpPr>
        <p:spPr/>
        <p:txBody>
          <a:bodyPr/>
          <a:lstStyle/>
          <a:p>
            <a:pPr lvl="0" indent="0">
              <a:buNone/>
            </a:pPr>
            <a:r>
              <a:rPr>
                <a:latin typeface="Courier"/>
              </a:rPr>
              <a:t>## [1] "Grand mean: 4207.1"
## [1] "Total SS: 215259666"
## [1] "Between-groups SS: 183957038"
## [1] "Within-groups SS: 31302628"
## [1] "Check: Between + Within = 215259666"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2" sz="half"/>
          </p:nvPr>
        </p:nvSpPr>
        <p:spPr/>
        <p:txBody>
          <a:bodyPr/>
          <a:lstStyle/>
          <a:p>
            <a:pPr lvl="0" indent="0">
              <a:buNone/>
            </a:pPr>
            <a:r>
              <a:rPr>
                <a:latin typeface="Courier"/>
              </a:rPr>
              <a:t>## SS(Species alone): 145190219
## SS(Sex alone): 38878897
## 
## 
## Sum of main effects: 184069116
## Actual between SS: 183957038
## 
## 
## Difference (due to correlation): -112078</a:t>
            </a:r>
          </a:p>
          <a:p>
            <a:pPr lvl="0" indent="0" marL="1270000">
              <a:buNone/>
            </a:pPr>
            <a:r>
              <a:rPr sz="2000" b="1"/>
              <a:t>Note</a:t>
            </a:r>
          </a:p>
          <a:p>
            <a:pPr lvl="0" indent="0" marL="1270000">
              <a:buNone/>
            </a:pPr>
            <a:r>
              <a:rPr sz="2000" b="1"/>
              <a:t>✅ Key idea</a:t>
            </a:r>
          </a:p>
          <a:p>
            <a:pPr lvl="0" indent="0" marL="1270000">
              <a:buNone/>
            </a:pPr>
            <a:r>
              <a:rPr sz="2000"/>
              <a:t>Main effects don’t add up to the between-groups SS here because the effects aren’t orthogonal in an unbalanced design — proof that “unbalanced” really does change the arithmetic, not just the p-values.</a:t>
            </a:r>
          </a:p>
        </p:txBody>
      </p:sp>
    </p:spTree>
  </p:cSld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582780"/>
          </a:xfrm>
        </p:spPr>
        <p:txBody>
          <a:bodyPr/>
          <a:lstStyle/>
          <a:p>
            <a:pPr lvl="0" indent="0" marL="0">
              <a:buNone/>
            </a:pPr>
            <a:r>
              <a:rPr/>
              <a:t>Part 9 · EMMs and Diagnostics — the Unbalanced Model</a:t>
            </a:r>
          </a:p>
        </p:txBody>
      </p:sp>
    </p:spTree>
  </p:cSld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02780"/>
          </a:xfrm>
          <a:solidFill>
            <a:srgbClr val="70121D"/>
          </a:solidFill>
        </p:spPr>
        <p:txBody>
          <a:bodyPr/>
          <a:lstStyle/>
          <a:p>
            <a:pPr lvl="0" indent="0" marL="0">
              <a:buNone/>
            </a:pPr>
            <a:r>
              <a:rPr/>
              <a:t>Estimated Marginal Means — Unbalanced Data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sz="half"/>
          </p:nvPr>
        </p:nvSpPr>
        <p:spPr/>
        <p:txBody>
          <a:bodyPr/>
          <a:lstStyle/>
          <a:p>
            <a:pPr lvl="0" indent="0">
              <a:buNone/>
            </a:pPr>
            <a:r>
              <a:rPr>
                <a:latin typeface="Courier"/>
              </a:rPr>
              <a:t>## Species EMMs (model-based):
##  species   emmean   SE  df lower.CL upper.CL
##  Adelie      3706 25.6 327     3656     3757
##  Chinstrap   3733 37.5 327     3659     3807
##  Gentoo      5082 28.4 327     5026     5138
## 
## Results are averaged over the levels of: sex 
## Confidence level used: 0.95
## 
## 
## Sex EMMs (model-based):
##  sex    emmean   SE  df lower.CL upper.CL
##  female   3859 25.3 327     3809     3908
##  male     4489 25.2 327     4440     4539
## 
## Results are averaged over the levels of: species 
## Confidence level used: 0.95
##  contrast                          estimate   SE  df t.ratio p.value
##  Adelie female - Chinstrap female      -193 73.5 198  -2.620  0.0973
##  Adelie female - Gentoo female        -1346 73.5 198 -18.310 &lt;0.0001
##  Adelie female - Adelie male           -714 73.5 198  -9.710 &lt;0.0001
##  Adelie female - Chinstrap male        -604 73.5 198  -8.220 &lt;0.0001
##  Adelie female - Gentoo male          -2190 73.5 198 -29.789 &lt;0.0001
##  Chinstrap female - Gentoo female     -1154 73.5 198 -15.690 &lt;0.0001
##  Chinstrap female - Adelie male        -521 73.5 198  -7.090 &lt;0.0001
##  Chinstrap female - Chinstrap male     -412 73.5 198  -5.600 &lt;0.0001
##  Chinstrap female - Gentoo male       -1998 73.5 198 -27.169 &lt;0.0001
##  Gentoo female - Adelie male            632 73.5 198   8.600 &lt;0.0001
##  Gentoo female - Chinstrap male         742 73.5 198  10.090 &lt;0.0001
##  Gentoo female - Gentoo male           -844 73.5 198 -11.480 &lt;0.0001
##  Adelie male - Chinstrap male           110 73.5 198   1.490  0.6711
##  Adelie male - Gentoo male            -1476 73.5 198 -20.079 &lt;0.0001
##  Chinstrap male - Gentoo male         -1586 73.5 198 -21.569 &lt;0.0001
## 
## P value adjustment: tukey method for comparing a family of 6 estimates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2" sz="half"/>
          </p:nvPr>
        </p:nvSpPr>
        <p:spPr/>
        <p:txBody>
          <a:bodyPr/>
          <a:lstStyle/>
          <a:p>
            <a:pPr lvl="0" indent="0">
              <a:buNone/>
            </a:pPr>
            <a:r>
              <a:rPr>
                <a:latin typeface="Courier"/>
              </a:rPr>
              <a:t>##  species   sex      emmean       SE  df lower.CL upper.CL .group
##  Adelie    female 3368.836 36.21222 327 3272.980 3464.692  a    
##  Adelie    male   4043.493 36.21222 327 3947.637 4139.349   b   
##  Chinstrap female 3527.206 53.06120 327 3386.749 3667.662  a    
##  Chinstrap male   3938.971 53.06120 327 3798.514 4079.427   b   
##  Gentoo    female 4679.741 40.62586 327 4572.202 4787.281    c  
##  Gentoo    male   5484.836 39.61427 327 5379.975 5589.698     d 
## 
## Confidence level used: 0.95 
## Conf-level adjustment: sidak method for 6 estimates 
## P value adjustment: sidak method for 15 tests 
## significance level used: alpha = 0.05 
## NOTE: If two or more means share the same grouping symbol,
##       then we cannot show them to be different.
##       But we also did not show them to be the same.</a:t>
            </a:r>
          </a:p>
        </p:txBody>
      </p:sp>
    </p:spTree>
  </p:cSld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02780"/>
          </a:xfrm>
          <a:solidFill>
            <a:srgbClr val="70121D"/>
          </a:solidFill>
        </p:spPr>
        <p:txBody>
          <a:bodyPr/>
          <a:lstStyle/>
          <a:p>
            <a:pPr lvl="0" indent="0" marL="0">
              <a:buNone/>
            </a:pPr>
            <a:r>
              <a:rPr/>
              <a:t>Pairwise Comparisons — Unbalanced Data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sz="half"/>
          </p:nvPr>
        </p:nvSpPr>
        <p:spPr/>
        <p:txBody>
          <a:bodyPr/>
          <a:lstStyle/>
          <a:p>
            <a:pPr lvl="0" indent="0">
              <a:buNone/>
            </a:pPr>
            <a:r>
              <a:rPr>
                <a:latin typeface="Courier"/>
              </a:rPr>
              <a:t>## Species pairwise comparisons (Tukey):
##  contrast           estimate   SE  df t.ratio p.value
##  Adelie - Chinstrap    -26.9 45.4 327  -0.593  0.8241
##  Adelie - Gentoo     -1376.1 38.2 327 -36.007 &lt;0.0001
##  Chinstrap - Gentoo  -1349.2 47.0 327 -28.682 &lt;0.0001
## 
## Results are averaged over the levels of: sex 
## P value adjustment: tukey method for comparing a family of 3 estimates
## 
## 
## Sex effect within each species:
## species = Adelie:
##  contrast      estimate   SE  df t.ratio p.value
##  female - male     -675 51.2 327 -13.174 &lt;0.0001
## 
## species = Chinstrap:
##  contrast      estimate   SE  df t.ratio p.value
##  female - male     -412 75.0 327  -5.487 &lt;0.0001
## 
## species = Gentoo:
##  contrast      estimate   SE  df t.ratio p.value
##  female - male     -805 56.7 327 -14.188 &lt;0.0001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2" sz="half"/>
          </p:nvPr>
        </p:nvSpPr>
        <p:spPr/>
        <p:txBody>
          <a:bodyPr/>
          <a:lstStyle/>
          <a:p>
            <a:pPr lvl="0" indent="0">
              <a:buNone/>
            </a:pPr>
            <a:r>
              <a:rPr>
                <a:latin typeface="Courier"/>
              </a:rPr>
              <a:t>## Sex effect (Male - Female) by species:
##     Species Sex_Effect
## 1    Adelie       -675
## 2 Chinstrap       -412
## 3    Gentoo       -805
## 
## 
## Interaction interpretation:
## [1] "Sex effects differ across species"</a:t>
            </a:r>
          </a:p>
        </p:txBody>
      </p:sp>
    </p:spTree>
  </p:cSld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02780"/>
          </a:xfrm>
          <a:solidFill>
            <a:srgbClr val="70121D"/>
          </a:solidFill>
        </p:spPr>
        <p:txBody>
          <a:bodyPr/>
          <a:lstStyle/>
          <a:p>
            <a:pPr lvl="0" indent="0" marL="0">
              <a:buNone/>
            </a:pPr>
            <a:r>
              <a:rPr/>
              <a:t>Diagnostic Plots — Unbalanced Design</a:t>
            </a:r>
          </a:p>
        </p:txBody>
      </p:sp>
      <p:pic>
        <p:nvPicPr>
          <p:cNvPr descr="two_way_anova_lecture_files/figure-pptx/unnamed-chunk-32-1.png" id="0" name="Picture 1"/>
          <p:cNvPicPr>
            <a:picLocks noGrp="1" noChangeAspect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762000" y="660400"/>
            <a:ext cx="4470400" cy="4470400"/>
          </a:xfrm>
          <a:prstGeom prst="rect">
            <a:avLst/>
          </a:prstGeom>
          <a:noFill/>
          <a:ln w="9525">
            <a:noFill/>
            <a:headEnd/>
            <a:tailEnd/>
          </a:ln>
        </p:spPr>
      </p:pic>
      <p:sp>
        <p:nvSpPr>
          <p:cNvPr id="4" name="Content Placeholder 3"/>
          <p:cNvSpPr>
            <a:spLocks noGrp="1"/>
          </p:cNvSpPr>
          <p:nvPr>
            <p:ph idx="2" sz="half"/>
          </p:nvPr>
        </p:nvSpPr>
        <p:spPr/>
        <p:txBody>
          <a:bodyPr/>
          <a:lstStyle/>
          <a:p>
            <a:pPr lvl="0" indent="0">
              <a:buNone/>
            </a:pPr>
            <a:r>
              <a:rPr>
                <a:latin typeface="Courier"/>
              </a:rPr>
              <a:t>## [1] "Shapiro-Wilk test:"
## 
##  Shapiro-Wilk normality test
## 
## data:  residuals(model_u)
## W = 0.99776, p-value = 0.9367
## [1] "Levene's test:"
## Levene's Test for Homogeneity of Variance (center = median)
##        Df F value Pr(&gt;F)
## group   5  1.3908 0.2272
##       327
## [1] "Residual SD by group:"
## # A tibble: 6 × 3
##   species   sex    sd_resid
##   &lt;fct&gt;     &lt;fct&gt;     &lt;dbl&gt;
## 1 Adelie    female     269.
## 2 Adelie    male       347.
## 3 Chinstrap female     285.
## 4 Chinstrap male       362.
## 5 Gentoo    female     282.
## 6 Gentoo    male       313.</a:t>
            </a:r>
          </a:p>
        </p:txBody>
      </p:sp>
    </p:spTree>
  </p:cSld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582780"/>
          </a:xfrm>
        </p:spPr>
        <p:txBody>
          <a:bodyPr/>
          <a:lstStyle/>
          <a:p>
            <a:pPr lvl="0" indent="0" marL="0">
              <a:buNone/>
            </a:pPr>
            <a:r>
              <a:rPr/>
              <a:t>Part 10 · Comparing Balanced vs. Unbalanced</a:t>
            </a:r>
          </a:p>
        </p:txBody>
      </p:sp>
    </p:spTree>
  </p:cSld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02780"/>
          </a:xfrm>
          <a:solidFill>
            <a:srgbClr val="70121D"/>
          </a:solidFill>
        </p:spPr>
        <p:txBody>
          <a:bodyPr/>
          <a:lstStyle/>
          <a:p>
            <a:pPr lvl="0" indent="0" marL="0">
              <a:buNone/>
            </a:pPr>
            <a:r>
              <a:rPr/>
              <a:t>Side-by-Side Comparison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sz="half"/>
          </p:nvPr>
        </p:nvSpPr>
        <p:spPr/>
        <p:txBody>
          <a:bodyPr/>
          <a:lstStyle/>
          <a:p>
            <a:pPr lvl="0" indent="0">
              <a:buNone/>
            </a:pPr>
            <a:r>
              <a:rPr>
                <a:latin typeface="Courier"/>
              </a:rPr>
              <a:t>## Balanced vs Unbalanced Results:
##        Effect Balanced_F Balanced_p Unbalanced_F Unbalanced_p
## 1     Species     477.20      0e+00       746.92        0e+00
## 2         Sex     239.22      0e+00       311.84        0e+00
## 3 Interaction       9.10      2e-04         8.76        2e-04
## 
## 
## Sample sizes:
## Balanced total N: 204
## Unbalanced total N: 333
## Data discarded: 129 observations</a:t>
            </a:r>
          </a:p>
        </p:txBody>
      </p:sp>
      <p:pic>
        <p:nvPicPr>
          <p:cNvPr descr="two_way_anova_lecture_files/figure-pptx/unnamed-chunk-35-1.png" id="0" name="Picture 1"/>
          <p:cNvPicPr>
            <a:picLocks noGrp="1" noChangeAspect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6121400" y="1663700"/>
            <a:ext cx="2781300" cy="2451100"/>
          </a:xfrm>
          <a:prstGeom prst="rect">
            <a:avLst/>
          </a:prstGeom>
          <a:noFill/>
          <a:ln w="9525">
            <a:noFill/>
            <a:headEnd/>
            <a:tailEnd/>
          </a:ln>
        </p:spPr>
      </p:pic>
    </p:spTree>
  </p:cSld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582780"/>
          </a:xfrm>
        </p:spPr>
        <p:txBody>
          <a:bodyPr/>
          <a:lstStyle/>
          <a:p>
            <a:pPr lvl="0" indent="0" marL="0">
              <a:buNone/>
            </a:pPr>
            <a:r>
              <a:rPr/>
              <a:t>Part 11 · Summary and Best Practices</a:t>
            </a:r>
          </a:p>
        </p:txBody>
      </p:sp>
    </p:spTree>
  </p:cSld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02780"/>
          </a:xfrm>
          <a:solidFill>
            <a:srgbClr val="70121D"/>
          </a:solidFill>
        </p:spPr>
        <p:txBody>
          <a:bodyPr/>
          <a:lstStyle/>
          <a:p>
            <a:pPr lvl="0" indent="0" marL="0">
              <a:buNone/>
            </a:pPr>
            <a:r>
              <a:rPr/>
              <a:t>Summary — Unbalanced Designs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sz="half"/>
          </p:nvPr>
        </p:nvSpPr>
        <p:spPr/>
        <p:txBody>
          <a:bodyPr/>
          <a:lstStyle/>
          <a:p>
            <a:pPr lvl="0" indent="0" marL="0">
              <a:buNone/>
            </a:pPr>
            <a:r>
              <a:rPr b="1"/>
              <a:t>Challenges:</a:t>
            </a:r>
            <a:r>
              <a:rPr/>
              <a:t> Type I SS depends on order; simple means ≠ EMMs; reduced power for interactions; complex interpretation.</a:t>
            </a:r>
          </a:p>
          <a:p>
            <a:pPr lvl="0" indent="0" marL="0">
              <a:buNone/>
            </a:pPr>
            <a:r>
              <a:rPr b="1"/>
              <a:t>Solutions:</a:t>
            </a:r>
            <a:r>
              <a:rPr/>
              <a:t> use Type III SS for main effects; report EMMs, not simple means; check assumptions carefully; consider the impact of imbalance.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2" sz="half"/>
          </p:nvPr>
        </p:nvSpPr>
        <p:spPr/>
        <p:txBody>
          <a:bodyPr/>
          <a:lstStyle/>
          <a:p>
            <a:pPr lvl="0" indent="0" marL="0">
              <a:buNone/>
            </a:pPr>
            <a:r>
              <a:rPr b="1"/>
              <a:t>Recommendations:</a:t>
            </a:r>
          </a:p>
          <a:p>
            <a:pPr lvl="0" indent="-342900" marL="342900">
              <a:buAutoNum type="arabicPeriod"/>
            </a:pPr>
            <a:r>
              <a:rPr b="1"/>
              <a:t>Always report:</a:t>
            </a:r>
            <a:r>
              <a:rPr/>
              <a:t> sample sizes per cell, type of SS used, EMMs with CIs</a:t>
            </a:r>
          </a:p>
          <a:p>
            <a:pPr lvl="0" indent="-342900" marL="342900">
              <a:buAutoNum type="arabicPeriod"/>
            </a:pPr>
            <a:r>
              <a:rPr b="1"/>
              <a:t>Visualization:</a:t>
            </a:r>
            <a:r>
              <a:rPr/>
              <a:t> show actual data points, include error bars, note unequal sample sizes</a:t>
            </a:r>
          </a:p>
          <a:p>
            <a:pPr lvl="0" indent="-342900" marL="342900">
              <a:buAutoNum type="arabicPeriod"/>
            </a:pPr>
            <a:r>
              <a:rPr b="1"/>
              <a:t>Interpretation:</a:t>
            </a:r>
            <a:r>
              <a:rPr/>
              <a:t> focus on effect sizes, consider practical significance, acknowledge limitations</a:t>
            </a:r>
          </a:p>
        </p:txBody>
      </p:sp>
    </p:spTree>
  </p:cSld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9485" y="78119"/>
            <a:ext cx="8229600" cy="607682"/>
          </a:xfrm>
        </p:spPr>
        <p:txBody>
          <a:bodyPr/>
          <a:lstStyle/>
          <a:p>
            <a:pPr lvl="0" indent="0" marL="0">
              <a:buNone/>
            </a:pPr>
            <a:r>
              <a:rPr/>
              <a:t>Factorial ANOVA: Design Structure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idx="1" type="body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Consider two factors:</a:t>
            </a:r>
          </a:p>
          <a:p>
            <a:pPr lvl="0"/>
            <a:r>
              <a:rPr b="1"/>
              <a:t>Factorial/crossed:</a:t>
            </a:r>
            <a:r>
              <a:rPr/>
              <a:t> every level of B in every level of A</a:t>
            </a:r>
          </a:p>
        </p:txBody>
      </p:sp>
      <p:pic>
        <p:nvPicPr>
          <p:cNvPr descr="images/clipboard-1581875934.png" id="0" name="Picture 1"/>
          <p:cNvPicPr>
            <a:picLocks noGrp="1" noChangeAspect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127000" y="1346200"/>
            <a:ext cx="4432300" cy="2628900"/>
          </a:xfrm>
          <a:prstGeom prst="rect">
            <a:avLst/>
          </a:prstGeom>
          <a:noFill/>
          <a:ln w="9525">
            <a:noFill/>
            <a:headEnd/>
            <a:tailEnd/>
          </a:ln>
        </p:spPr>
      </p:pic>
      <p:sp>
        <p:nvSpPr>
          <p:cNvPr id="1" name="TextBox 3"/>
          <p:cNvSpPr txBox="1"/>
          <p:nvPr>
            <p:ph idx="1"/>
          </p:nvPr>
        </p:nvSpPr>
        <p:spPr>
          <a:xfrm>
            <a:off x="127000" y="4064000"/>
            <a:ext cx="4432300" cy="508000"/>
          </a:xfrm>
          <a:prstGeom prst="rect">
            <a:avLst/>
          </a:prstGeom>
          <a:noFill/>
        </p:spPr>
        <p:txBody>
          <a:bodyPr/>
          <a:lstStyle/>
          <a:p>
            <a:pPr lvl="0" indent="0" marL="0" algn="ctr">
              <a:buNone/>
            </a:pPr>
            <a:r>
              <a:rPr/>
              <a:t>Cartoon illustration of the three penguin species used in this lecture’s dataset, each labeled: Chinstrap, Gentoo, and Adelie.</a:t>
            </a:r>
          </a:p>
        </p:txBody>
      </p:sp>
      <p:pic>
        <p:nvPicPr>
          <p:cNvPr descr="images/clipboard-2737690912.png" id="0" name="Picture 1"/>
          <p:cNvPicPr>
            <a:picLocks noGrp="1" noChangeAspect="1"/>
          </p:cNvPicPr>
          <p:nvPr/>
        </p:nvPicPr>
        <p:blipFill>
          <a:blip r:embed="rId3"/>
          <a:stretch>
            <a:fillRect/>
          </a:stretch>
        </p:blipFill>
        <p:spPr bwMode="auto">
          <a:xfrm>
            <a:off x="5981700" y="1295400"/>
            <a:ext cx="1587500" cy="2768600"/>
          </a:xfrm>
          <a:prstGeom prst="rect">
            <a:avLst/>
          </a:prstGeom>
          <a:noFill/>
          <a:ln w="9525">
            <a:noFill/>
            <a:headEnd/>
            <a:tailEnd/>
          </a:ln>
        </p:spPr>
      </p:pic>
      <p:sp>
        <p:nvSpPr>
          <p:cNvPr id="1" name="TextBox 3"/>
          <p:cNvSpPr txBox="1"/>
          <p:nvPr>
            <p:ph idx="1"/>
          </p:nvPr>
        </p:nvSpPr>
        <p:spPr>
          <a:xfrm>
            <a:off x="4749800" y="4064000"/>
            <a:ext cx="4038600" cy="508000"/>
          </a:xfrm>
          <a:prstGeom prst="rect">
            <a:avLst/>
          </a:prstGeom>
          <a:noFill/>
        </p:spPr>
        <p:txBody>
          <a:bodyPr/>
          <a:lstStyle/>
          <a:p>
            <a:pPr lvl="0" indent="0" marL="0" algn="ctr">
              <a:buNone/>
            </a:pPr>
            <a:r>
              <a:rPr/>
              <a:t>Diagram contrasting a crossed design, where both levels of Factor 1 (A, B) connect to every level of Factor 2 (a, b, c, d), against a nested design below it, where each level of Factor 1 connects only to its own subset of (random) Factor 2 levels, both feeding into individual observations (Schielzth &amp; Nakagawa 2013).</a:t>
            </a:r>
          </a:p>
        </p:txBody>
      </p:sp>
    </p:spTree>
  </p:cSld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02780"/>
          </a:xfrm>
          <a:solidFill>
            <a:srgbClr val="70121D"/>
          </a:solidFill>
        </p:spPr>
        <p:txBody>
          <a:bodyPr/>
          <a:lstStyle/>
          <a:p>
            <a:pPr lvl="0" indent="0" marL="0">
              <a:buNone/>
            </a:pPr>
            <a:r>
              <a:rPr/>
              <a:t>Final Recommendations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sz="half"/>
          </p:nvPr>
        </p:nvSpPr>
        <p:spPr/>
        <p:txBody>
          <a:bodyPr/>
          <a:lstStyle/>
          <a:p>
            <a:pPr lvl="0" indent="0" marL="0">
              <a:buNone/>
            </a:pPr>
            <a:r>
              <a:rPr b="1"/>
              <a:t>For experimental studies:</a:t>
            </a:r>
            <a:r>
              <a:rPr/>
              <a:t> design for balance when possible, randomize allocation, plan for attrition.</a:t>
            </a:r>
          </a:p>
          <a:p>
            <a:pPr lvl="0" indent="0" marL="0">
              <a:buNone/>
            </a:pPr>
            <a:r>
              <a:rPr b="1"/>
              <a:t>For observational studies:</a:t>
            </a:r>
            <a:r>
              <a:rPr/>
              <a:t> accept imbalance as reality, use Type III SS, report EMMs, consider covariates (ANCOVA).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2" sz="half"/>
          </p:nvPr>
        </p:nvSpPr>
        <p:spPr/>
        <p:txBody>
          <a:bodyPr/>
          <a:lstStyle/>
          <a:p>
            <a:pPr lvl="0" indent="0" marL="1270000">
              <a:buNone/>
            </a:pPr>
            <a:r>
              <a:rPr sz="2000" b="1"/>
              <a:t>Note</a:t>
            </a:r>
          </a:p>
          <a:p>
            <a:pPr lvl="0" indent="0" marL="1270000">
              <a:buNone/>
            </a:pPr>
            <a:r>
              <a:rPr sz="2000" b="1"/>
              <a:t>Statistical software defaults</a:t>
            </a:r>
          </a:p>
          <a:p>
            <a:pPr lvl="0"/>
            <a:r>
              <a:rPr sz="2000"/>
              <a:t>R: Type I (sequential)</a:t>
            </a:r>
          </a:p>
          <a:p>
            <a:pPr lvl="0"/>
            <a:r>
              <a:rPr sz="2000"/>
              <a:t>SAS: Type III (marginal)</a:t>
            </a:r>
          </a:p>
          <a:p>
            <a:pPr lvl="0"/>
            <a:r>
              <a:rPr sz="2000"/>
              <a:t>SPSS: Type III (marginal)</a:t>
            </a:r>
          </a:p>
          <a:p>
            <a:pPr lvl="0" indent="0" marL="1270000">
              <a:buNone/>
            </a:pPr>
            <a:r>
              <a:rPr sz="2000"/>
              <a:t>Always specify which type you’re using!</a:t>
            </a:r>
          </a:p>
        </p:txBody>
      </p:sp>
    </p:spTree>
  </p:cSld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02780"/>
          </a:xfrm>
          <a:solidFill>
            <a:srgbClr val="70121D"/>
          </a:solidFill>
        </p:spPr>
        <p:txBody>
          <a:bodyPr/>
          <a:lstStyle/>
          <a:p>
            <a:pPr lvl="0" indent="0" marL="0">
              <a:buNone/>
            </a:pPr>
            <a:r>
              <a:rPr/>
              <a:t>Factorial ANOVA: Effect Types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sz="half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In factorial designs, we look at two types of factor effects:</a:t>
            </a:r>
          </a:p>
          <a:p>
            <a:pPr lvl="0"/>
            <a:r>
              <a:rPr b="1"/>
              <a:t>Main effect of each factor</a:t>
            </a:r>
            <a:r>
              <a:rPr/>
              <a:t> (pooling across the other factor)</a:t>
            </a:r>
          </a:p>
          <a:p>
            <a:pPr lvl="0"/>
            <a:r>
              <a:rPr b="1"/>
              <a:t>Interaction effects</a:t>
            </a:r>
            <a:r>
              <a:rPr/>
              <a:t> — is there a synergistic/antagonistic effect between factors?</a:t>
            </a:r>
          </a:p>
        </p:txBody>
      </p:sp>
      <p:pic>
        <p:nvPicPr>
          <p:cNvPr descr="images/clipboard-1252866044.png" id="0" name="Picture 1"/>
          <p:cNvPicPr>
            <a:picLocks noGrp="1" noChangeAspect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6121400" y="2070100"/>
            <a:ext cx="2781300" cy="1143000"/>
          </a:xfrm>
          <a:prstGeom prst="rect">
            <a:avLst/>
          </a:prstGeom>
          <a:noFill/>
          <a:ln w="9525">
            <a:noFill/>
            <a:headEnd/>
            <a:tailEnd/>
          </a:ln>
        </p:spPr>
      </p:pic>
      <p:sp>
        <p:nvSpPr>
          <p:cNvPr id="1" name="TextBox 3"/>
          <p:cNvSpPr txBox="1"/>
          <p:nvPr>
            <p:ph idx="1"/>
          </p:nvPr>
        </p:nvSpPr>
        <p:spPr>
          <a:xfrm>
            <a:off x="6121400" y="4622800"/>
            <a:ext cx="2781300" cy="508000"/>
          </a:xfrm>
          <a:prstGeom prst="rect">
            <a:avLst/>
          </a:prstGeom>
          <a:noFill/>
        </p:spPr>
        <p:txBody>
          <a:bodyPr/>
          <a:lstStyle/>
          <a:p>
            <a:pPr lvl="0" indent="0" marL="0" algn="ctr">
              <a:buNone/>
            </a:pPr>
            <a:r>
              <a:rPr/>
              <a:t>Simple grid diagram of a factorial design with Factor A across the columns (levels 1-4) and Factor B down the rows (levels 1-3), with an ‘XX’ marking every cell, showing every combination of the two factors is represented.</a:t>
            </a:r>
          </a:p>
        </p:txBody>
      </p:sp>
    </p:spTree>
  </p:cSld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582780"/>
          </a:xfrm>
        </p:spPr>
        <p:txBody>
          <a:bodyPr/>
          <a:lstStyle/>
          <a:p>
            <a:pPr lvl="0" indent="0" marL="0">
              <a:buNone/>
            </a:pPr>
            <a:r>
              <a:rPr/>
              <a:t>Part 2 · Setting Up — the Penguin Data</a:t>
            </a:r>
          </a:p>
        </p:txBody>
      </p:sp>
    </p:spTree>
  </p:cSld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02780"/>
          </a:xfrm>
          <a:solidFill>
            <a:srgbClr val="70121D"/>
          </a:solidFill>
        </p:spPr>
        <p:txBody>
          <a:bodyPr/>
          <a:lstStyle/>
          <a:p>
            <a:pPr lvl="0" indent="0" marL="0">
              <a:buNone/>
            </a:pPr>
            <a:r>
              <a:rPr/>
              <a:t>Introduction to Two-Way ANOVA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sz="half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Two-way ANOVA examines:</a:t>
            </a:r>
          </a:p>
          <a:p>
            <a:pPr lvl="0"/>
            <a:r>
              <a:rPr/>
              <a:t>Main effect of Factor A (Species)</a:t>
            </a:r>
          </a:p>
          <a:p>
            <a:pPr lvl="0"/>
            <a:r>
              <a:rPr/>
              <a:t>Main effect of Factor B (Sex)</a:t>
            </a:r>
          </a:p>
          <a:p>
            <a:pPr lvl="0"/>
            <a:r>
              <a:rPr/>
              <a:t>Interaction between A × B</a:t>
            </a:r>
          </a:p>
          <a:p>
            <a:pPr lvl="0"/>
            <a:r>
              <a:rPr b="1"/>
              <a:t>Balanced design:</a:t>
            </a:r>
            <a:r>
              <a:rPr/>
              <a:t> equal sample sizes in all cells</a:t>
            </a:r>
          </a:p>
          <a:p>
            <a:pPr lvl="0"/>
            <a:r>
              <a:rPr b="1"/>
              <a:t>Type III sums of squares</a:t>
            </a:r>
            <a:r>
              <a:rPr/>
              <a:t> for unbiased estimates — if the design is balanced, the choice of SS type doesn’t matter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2" sz="half"/>
          </p:nvPr>
        </p:nvSpPr>
        <p:spPr/>
        <p:txBody>
          <a:bodyPr/>
          <a:lstStyle/>
          <a:p>
            <a:pPr lvl="0" indent="0">
              <a:buNone/>
            </a:pPr>
            <a:r>
              <a:rPr>
                <a:latin typeface="Courier"/>
              </a:rPr>
              <a:t>## # A tibble: 6 × 6
##   species   sex        n mean_mass sd_mass se_mass
##   &lt;fct&gt;     &lt;fct&gt;  &lt;int&gt;     &lt;dbl&gt;   &lt;dbl&gt;   &lt;dbl&gt;
## 1 Adelie    female    73     3369.    269.    31.5
## 2 Adelie    male      73     4043.    347.    40.6
## 3 Chinstrap female    34     3527.    285.    48.9
## 4 Chinstrap male      34     3939.    362.    62.1
## 5 Gentoo    female    58     4680.    282.    37.0
## 6 Gentoo    male      61     5485.    313.    40.1</a:t>
            </a:r>
          </a:p>
        </p:txBody>
      </p:sp>
    </p:spTree>
  </p:cSld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02780"/>
          </a:xfrm>
          <a:solidFill>
            <a:srgbClr val="70121D"/>
          </a:solidFill>
        </p:spPr>
        <p:txBody>
          <a:bodyPr/>
          <a:lstStyle/>
          <a:p>
            <a:pPr lvl="0" indent="0" marL="0">
              <a:buNone/>
            </a:pPr>
            <a:r>
              <a:rPr/>
              <a:t>Data Preparation — Creating a Balanced Design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sz="half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The penguin data frame is unbalanced — there are unequal samples per cell.</a:t>
            </a:r>
          </a:p>
          <a:p>
            <a:pPr lvl="0" indent="0">
              <a:buNone/>
            </a:pPr>
            <a:r>
              <a:rPr>
                <a:latin typeface="Courier"/>
              </a:rPr>
              <a:t>## # A tibble: 3 × 3
##   species   female  male
##   &lt;fct&gt;      &lt;int&gt; &lt;int&gt;
## 1 Adelie        73    73
## 2 Chinstrap     34    34
## 3 Gentoo        58    61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4" name="Content Placeholder 3"/>
              <p:cNvSpPr>
                <a:spLocks noGrp="1"/>
              </p:cNvSpPr>
              <p:nvPr>
                <p:ph idx="2" sz="half"/>
              </p:nvPr>
            </p:nvSpPr>
            <p:spPr/>
            <p:txBody>
              <a:bodyPr/>
              <a:lstStyle/>
              <a:p>
                <a:pPr lvl="0" indent="0">
                  <a:buNone/>
                </a:pPr>
                <a:r>
                  <a:rPr>
                    <a:latin typeface="Courier"/>
                  </a:rPr>
                  <a:t>## Minimum n = 34
## # A tibble: 3 × 3
##   species   female  male
##   &lt;fct&gt;      &lt;int&gt; &lt;int&gt;
## 1 Adelie        34    34
## 2 Chinstrap     34    34
## 3 Gentoo        34    34</a:t>
                </a:r>
              </a:p>
              <a:p>
                <a:pPr lvl="0" indent="0" marL="0">
                  <a:buNone/>
                </a:pPr>
                <a:r>
                  <a:rPr b="1"/>
                  <a:t>Statistical model:</a:t>
                </a:r>
              </a:p>
              <a:p>
                <a:pPr lvl="0" indent="0" marL="0">
                  <a:buNone/>
                </a:pPr>
                <a14:m>
                  <m:oMathPara xmlns:m="http://schemas.openxmlformats.org/officeDocument/2006/math">
                    <m:oMathParaPr>
                      <m:jc m:val="center"/>
                    </m:oMathParaPr>
                    <m:oMath>
                      <m:sSub>
                        <m:e>
                          <m:r>
                            <m:t>Y</m:t>
                          </m:r>
                        </m:e>
                        <m:sub>
                          <m:r>
                            <m:t>i</m:t>
                          </m:r>
                          <m:r>
                            <m:t>j</m:t>
                          </m:r>
                          <m:r>
                            <m:t>k</m:t>
                          </m:r>
                        </m:sub>
                      </m:sSub>
                      <m:r>
                        <m:rPr>
                          <m:sty m:val="p"/>
                        </m:rPr>
                        <m:t>=</m:t>
                      </m:r>
                      <m:r>
                        <m:t>μ</m:t>
                      </m:r>
                      <m:r>
                        <m:rPr>
                          <m:sty m:val="p"/>
                        </m:rPr>
                        <m:t>+</m:t>
                      </m:r>
                      <m:sSub>
                        <m:e>
                          <m:r>
                            <m:t>α</m:t>
                          </m:r>
                        </m:e>
                        <m:sub>
                          <m:r>
                            <m:t>i</m:t>
                          </m:r>
                        </m:sub>
                      </m:sSub>
                      <m:r>
                        <m:rPr>
                          <m:sty m:val="p"/>
                        </m:rPr>
                        <m:t>+</m:t>
                      </m:r>
                      <m:sSub>
                        <m:e>
                          <m:r>
                            <m:t>β</m:t>
                          </m:r>
                        </m:e>
                        <m:sub>
                          <m:r>
                            <m:t>j</m:t>
                          </m:r>
                        </m:sub>
                      </m:sSub>
                      <m:r>
                        <m:rPr>
                          <m:sty m:val="p"/>
                        </m:rPr>
                        <m:t>+</m:t>
                      </m:r>
                      <m:r>
                        <m:rPr>
                          <m:sty m:val="p"/>
                        </m:rPr>
                        <m:t>(</m:t>
                      </m:r>
                      <m:r>
                        <m:t>α</m:t>
                      </m:r>
                      <m:r>
                        <m:t>β</m:t>
                      </m:r>
                      <m:sSub>
                        <m:e>
                          <m:r>
                            <m:rPr>
                              <m:sty m:val="p"/>
                            </m:rPr>
                            <m:t>)</m:t>
                          </m:r>
                        </m:e>
                        <m:sub>
                          <m:r>
                            <m:t>i</m:t>
                          </m:r>
                          <m:r>
                            <m:t>j</m:t>
                          </m:r>
                        </m:sub>
                      </m:sSub>
                      <m:r>
                        <m:rPr>
                          <m:sty m:val="p"/>
                        </m:rPr>
                        <m:t>+</m:t>
                      </m:r>
                      <m:sSub>
                        <m:e>
                          <m:r>
                            <m:t>ε</m:t>
                          </m:r>
                        </m:e>
                        <m:sub>
                          <m:r>
                            <m:t>i</m:t>
                          </m:r>
                          <m:r>
                            <m:t>j</m:t>
                          </m:r>
                          <m:r>
                            <m:t>k</m:t>
                          </m:r>
                        </m:sub>
                      </m:sSub>
                    </m:oMath>
                  </m:oMathPara>
                </a14:m>
              </a:p>
              <a:p>
                <a:pPr lvl="0" indent="0" marL="0">
                  <a:buNone/>
                </a:pPr>
                <a:r>
                  <a:rPr/>
                  <a:t>μ = grand mean, α_i = effect of species i, β_j = effect of sex j, (αβ)_ij = interaction effect, ε_ijk = random error.</a:t>
                </a:r>
              </a:p>
            </p:txBody>
          </p:sp>
        </mc:Choice>
      </mc:AlternateContent>
    </p:spTree>
  </p:cSld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</TotalTime>
  <Words>46</Words>
  <Application>Microsoft Macintosh PowerPoint</Application>
  <PresentationFormat>On-screen Show (16:9)</PresentationFormat>
  <Paragraphs>14</Paragraphs>
  <Slides>4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7" baseType="lpstr">
      <vt:lpstr>Arial</vt:lpstr>
      <vt:lpstr>Calibri</vt:lpstr>
      <vt:lpstr>Office Theme</vt:lpstr>
      <vt:lpstr>Presentation Title</vt:lpstr>
      <vt:lpstr>Slide Title</vt:lpstr>
      <vt:lpstr>Section header</vt:lpstr>
      <vt:lpstr>Slide Title for Two-Content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Lecture: Two-Way ANOVA</dc:title>
  <dc:creator>Bill Perry</dc:creator>
  <cp:keywords/>
  <dc:description>Factorial (two-factor) ANOVA, main effects and interactions, estimated marginal means, Type I/II/III sums of squares, and balanced vs. unbalanced designs — on the palmerpenguins species-by-sex dataset.</dc:description>
  <dcterms:created xsi:type="dcterms:W3CDTF">2026-09-03T18:50:44Z</dcterms:created>
  <dcterms:modified xsi:type="dcterms:W3CDTF">2026-09-03T18:50:44Z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uthors">
    <vt:lpwstr/>
  </property>
  <property fmtid="{D5CDD505-2E9C-101B-9397-08002B2CF9AE}" pid="3" name="biblio-config">
    <vt:lpwstr>True</vt:lpwstr>
  </property>
  <property fmtid="{D5CDD505-2E9C-101B-9397-08002B2CF9AE}" pid="4" name="by-author">
    <vt:lpwstr/>
  </property>
  <property fmtid="{D5CDD505-2E9C-101B-9397-08002B2CF9AE}" pid="5" name="categories">
    <vt:lpwstr/>
  </property>
  <property fmtid="{D5CDD505-2E9C-101B-9397-08002B2CF9AE}" pid="6" name="execute">
    <vt:lpwstr/>
  </property>
  <property fmtid="{D5CDD505-2E9C-101B-9397-08002B2CF9AE}" pid="7" name="format">
    <vt:lpwstr/>
  </property>
  <property fmtid="{D5CDD505-2E9C-101B-9397-08002B2CF9AE}" pid="8" name="header-includes">
    <vt:lpwstr/>
  </property>
  <property fmtid="{D5CDD505-2E9C-101B-9397-08002B2CF9AE}" pid="9" name="include-after">
    <vt:lpwstr/>
  </property>
  <property fmtid="{D5CDD505-2E9C-101B-9397-08002B2CF9AE}" pid="10" name="include-before">
    <vt:lpwstr/>
  </property>
  <property fmtid="{D5CDD505-2E9C-101B-9397-08002B2CF9AE}" pid="11" name="knitr">
    <vt:lpwstr/>
  </property>
  <property fmtid="{D5CDD505-2E9C-101B-9397-08002B2CF9AE}" pid="12" name="labels">
    <vt:lpwstr/>
  </property>
  <property fmtid="{D5CDD505-2E9C-101B-9397-08002B2CF9AE}" pid="13" name="order">
    <vt:lpwstr>13</vt:lpwstr>
  </property>
  <property fmtid="{D5CDD505-2E9C-101B-9397-08002B2CF9AE}" pid="14" name="resources">
    <vt:lpwstr/>
  </property>
  <property fmtid="{D5CDD505-2E9C-101B-9397-08002B2CF9AE}" pid="15" name="subtitle">
    <vt:lpwstr>Factorial designs</vt:lpwstr>
  </property>
  <property fmtid="{D5CDD505-2E9C-101B-9397-08002B2CF9AE}" pid="16" name="toc-title">
    <vt:lpwstr>Table of contents</vt:lpwstr>
  </property>
  <property fmtid="{D5CDD505-2E9C-101B-9397-08002B2CF9AE}" pid="17" name="week">
    <vt:lpwstr>9</vt:lpwstr>
  </property>
</Properties>
</file>