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CC31"/>
    <a:srgbClr val="7012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726"/>
  </p:normalViewPr>
  <p:slideViewPr>
    <p:cSldViewPr snapToGrid="0" snapToObjects="1">
      <p:cViewPr varScale="1">
        <p:scale>
          <a:sx d="100" n="165"/>
          <a:sy d="100" n="165"/>
        </p:scale>
        <p:origin x="560" y="176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8" Type="http://schemas.openxmlformats.org/officeDocument/2006/relationships/slide" Target="slides/slide17.xml" /><Relationship Id="rId19" Type="http://schemas.openxmlformats.org/officeDocument/2006/relationships/slide" Target="slides/slide18.xml" /><Relationship Id="rId20" Type="http://schemas.openxmlformats.org/officeDocument/2006/relationships/slide" Target="slides/slide19.xml" /><Relationship Id="rId21" Type="http://schemas.openxmlformats.org/officeDocument/2006/relationships/slide" Target="slides/slide20.xml" /><Relationship Id="rId22" Type="http://schemas.openxmlformats.org/officeDocument/2006/relationships/slide" Target="slides/slide21.xml" /><Relationship Id="rId23" Type="http://schemas.openxmlformats.org/officeDocument/2006/relationships/slide" Target="slides/slide22.xml" /><Relationship Id="rId24" Type="http://schemas.openxmlformats.org/officeDocument/2006/relationships/slide" Target="slides/slide23.xml" /><Relationship Id="rId25" Type="http://schemas.openxmlformats.org/officeDocument/2006/relationships/slide" Target="slides/slide24.xml" /><Relationship Id="rId26" Type="http://schemas.openxmlformats.org/officeDocument/2006/relationships/slide" Target="slides/slide25.xml" /><Relationship Id="rId27" Type="http://schemas.openxmlformats.org/officeDocument/2006/relationships/slide" Target="slides/slide26.xml" /><Relationship Id="rId28" Type="http://schemas.openxmlformats.org/officeDocument/2006/relationships/slide" Target="slides/slide27.xml" /><Relationship Id="rId29" Type="http://schemas.openxmlformats.org/officeDocument/2006/relationships/slide" Target="slides/slide28.xml" /><Relationship Id="rId30" Type="http://schemas.openxmlformats.org/officeDocument/2006/relationships/slide" Target="slides/slide29.xml" /><Relationship Id="rId31" Type="http://schemas.openxmlformats.org/officeDocument/2006/relationships/slide" Target="slides/slide30.xml" /><Relationship Id="rId32" Type="http://schemas.openxmlformats.org/officeDocument/2006/relationships/slide" Target="slides/slide31.xml" /><Relationship Id="rId33" Type="http://schemas.openxmlformats.org/officeDocument/2006/relationships/slide" Target="slides/slide32.xml" /><Relationship Id="rId34" Type="http://schemas.openxmlformats.org/officeDocument/2006/relationships/slide" Target="slides/slide33.xml" /><Relationship Id="rId35" Type="http://schemas.openxmlformats.org/officeDocument/2006/relationships/slide" Target="slides/slide34.xml" /><Relationship Id="rId36" Type="http://schemas.openxmlformats.org/officeDocument/2006/relationships/slide" Target="slides/slide35.xml" /><Relationship Id="rId38" Type="http://schemas.openxmlformats.org/officeDocument/2006/relationships/viewProps" Target="viewProps.xml" /><Relationship Id="rId37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40" Type="http://schemas.openxmlformats.org/officeDocument/2006/relationships/tableStyles" Target="tableStyles.xml" /><Relationship Id="rId39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5722" y="565689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>
            <a:normAutofit/>
          </a:bodyPr>
          <a:lstStyle>
            <a:lvl1pPr algn="l"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14605"/>
            <a:ext cx="9089756" cy="3914289"/>
          </a:xfrm>
        </p:spPr>
        <p:txBody>
          <a:bodyPr>
            <a:normAutofit/>
          </a:bodyPr>
          <a:lstStyle>
            <a:lvl1pPr marL="230188" indent="-230188">
              <a:tabLst/>
              <a:defRPr sz="1800"/>
            </a:lvl1pPr>
            <a:lvl2pPr marL="514350" indent="-284163">
              <a:spcBef>
                <a:spcPts val="0"/>
              </a:spcBef>
              <a:tabLst/>
              <a:defRPr sz="1600"/>
            </a:lvl2pPr>
            <a:lvl3pPr marL="692150" indent="-177800">
              <a:spcBef>
                <a:spcPts val="0"/>
              </a:spcBef>
              <a:tabLst/>
              <a:defRPr sz="1400"/>
            </a:lvl3pPr>
            <a:lvl4pPr marL="914400" indent="-222250">
              <a:spcBef>
                <a:spcPts val="0"/>
              </a:spcBef>
              <a:tabLst/>
              <a:defRPr sz="1400"/>
            </a:lvl4pPr>
            <a:lvl5pPr marL="1146175" indent="-231775">
              <a:spcBef>
                <a:spcPts val="0"/>
              </a:spcBef>
              <a:tabLst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41649"/>
            <a:ext cx="7772400" cy="1125140"/>
          </a:xfrm>
        </p:spPr>
        <p:txBody>
          <a:bodyPr anchor="b">
            <a:normAutofit/>
          </a:bodyPr>
          <a:lstStyle>
            <a:lvl1pPr marL="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>
            <a:lvl1pPr algn="l">
              <a:defRPr b="0">
                <a:solidFill>
                  <a:srgbClr val="FDCC3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40" y="662663"/>
            <a:ext cx="6010759" cy="4480837"/>
          </a:xfrm>
        </p:spPr>
        <p:txBody>
          <a:bodyPr>
            <a:normAutofit/>
          </a:bodyPr>
          <a:lstStyle>
            <a:lvl1pPr marL="230188" indent="-230188">
              <a:tabLst/>
              <a:defRPr sz="1800"/>
            </a:lvl1pPr>
            <a:lvl2pPr marL="460375" indent="-230188">
              <a:tabLst/>
              <a:defRPr sz="1600"/>
            </a:lvl2pPr>
            <a:lvl3pPr marL="630238" indent="-169863">
              <a:tabLst/>
              <a:defRPr sz="1400"/>
            </a:lvl3pPr>
            <a:lvl4pPr marL="914400" indent="-284163">
              <a:tabLst/>
              <a:defRPr sz="1400"/>
            </a:lvl4pPr>
            <a:lvl5pPr marL="1146175" indent="-231775">
              <a:tabLst/>
              <a:defRPr sz="14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9580" y="662664"/>
            <a:ext cx="2790986" cy="4480836"/>
          </a:xfrm>
        </p:spPr>
        <p:txBody>
          <a:bodyPr>
            <a:normAutofit/>
          </a:bodyPr>
          <a:lstStyle>
            <a:lvl1pPr marL="342900" indent="-342900"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5937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6125" indent="-285750"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5987" indent="-285750"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0150" indent="-285750"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marL="230188" lvl="0" indent="-230188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Click to edit Master text styles</a:t>
            </a:r>
          </a:p>
          <a:p>
            <a:pPr marL="460375" lvl="1" indent="-230188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Second level</a:t>
            </a:r>
          </a:p>
          <a:p>
            <a:pPr marL="630238" lvl="2" indent="-169863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Third level</a:t>
            </a:r>
          </a:p>
          <a:p>
            <a:pPr marL="914400" lvl="3" indent="-284163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Fourth level</a:t>
            </a:r>
          </a:p>
          <a:p>
            <a:pPr marL="1146175" lvl="4" indent="-231775" algn="l" defTabSz="342900" rtl="0" eaLnBrk="1" latinLnBrk="0" hangingPunct="1">
              <a:spcBef>
                <a:spcPct val="20000"/>
              </a:spcBef>
              <a:buFont typeface="Arial"/>
              <a:buChar char="»"/>
              <a:tabLst/>
            </a:pPr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201" y="802623"/>
            <a:ext cx="4435799" cy="479822"/>
          </a:xfrm>
        </p:spPr>
        <p:txBody>
          <a:bodyPr anchor="b">
            <a:normAutofit/>
          </a:bodyPr>
          <a:lstStyle>
            <a:lvl1pPr marL="0" indent="0">
              <a:buNone/>
              <a:defRPr sz="16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6201" y="1282444"/>
            <a:ext cx="4435799" cy="3305054"/>
          </a:xfrm>
        </p:spPr>
        <p:txBody>
          <a:bodyPr/>
          <a:lstStyle>
            <a:lvl1pPr>
              <a:defRPr sz="16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3514" y="823389"/>
            <a:ext cx="4041775" cy="479822"/>
          </a:xfrm>
        </p:spPr>
        <p:txBody>
          <a:bodyPr anchor="b">
            <a:normAutofit/>
          </a:bodyPr>
          <a:lstStyle>
            <a:lvl1pPr marL="0" indent="0">
              <a:buNone/>
              <a:defRPr sz="16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3514" y="1303210"/>
            <a:ext cx="4041775" cy="3284288"/>
          </a:xfrm>
        </p:spPr>
        <p:txBody>
          <a:bodyPr/>
          <a:lstStyle>
            <a:lvl1pPr>
              <a:defRPr sz="16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71538"/>
          </a:xfrm>
        </p:spPr>
        <p:txBody>
          <a:bodyPr anchor="t" anchorCtr="0">
            <a:normAutofit/>
          </a:bodyPr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0" y="960804"/>
            <a:ext cx="5238426" cy="38064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0" y="960803"/>
            <a:ext cx="3541363" cy="3518297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490" y="102393"/>
            <a:ext cx="8934774" cy="582780"/>
          </a:xfrm>
          <a:prstGeom prst="rect">
            <a:avLst/>
          </a:prstGeom>
          <a:solidFill>
            <a:srgbClr val="70121D"/>
          </a:solidFill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77489" y="781696"/>
            <a:ext cx="8934773" cy="3914289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342900" eaLnBrk="1" hangingPunct="1" latinLnBrk="0" rtl="0">
        <a:spcBef>
          <a:spcPct val="0"/>
        </a:spcBef>
        <a:buNone/>
        <a:defRPr kern="1200" sz="2800">
          <a:solidFill>
            <a:srgbClr val="FDCC3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ts val="0"/>
        </a:spcBef>
        <a:buFont typeface="Arial"/>
        <a:buChar char="•"/>
        <a:defRPr b="0"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ts val="0"/>
        </a:spcBef>
        <a:buFont typeface="Arial"/>
        <a:buChar char="–"/>
        <a:defRPr kern="1200" sz="16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ts val="0"/>
        </a:spcBef>
        <a:buFont typeface="Arial"/>
        <a:buChar char="•"/>
        <a:defRPr kern="1200" sz="16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ts val="0"/>
        </a:spcBef>
        <a:buFont typeface="Arial"/>
        <a:buChar char="–"/>
        <a:defRPr kern="1200" sz="16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ts val="0"/>
        </a:spcBef>
        <a:buFont typeface="Arial"/>
        <a:buChar char="»"/>
        <a:defRPr kern="1200" sz="16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12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13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14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15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1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7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18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1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2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1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22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23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24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25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26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2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8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29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0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3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2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33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34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3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/Relationships>
</file>

<file path=ppt/slides/_rels/slide9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/>
          <a:lstStyle/>
          <a:p>
            <a:pPr lvl="0" indent="0" marL="0">
              <a:buNone/>
            </a:pPr>
            <a:r>
              <a:rPr/>
              <a:t>Lecture: Wrangling Your Data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55722" y="565689"/>
            <a:ext cx="6400800" cy="1314450"/>
          </a:xfrm>
        </p:spPr>
        <p:txBody>
          <a:bodyPr/>
          <a:lstStyle/>
          <a:p>
            <a:pPr lvl="0" indent="0" marL="0">
              <a:buNone/>
            </a:pPr>
            <a:r>
              <a:rPr/>
              <a:t>Importing more than one way, reshaping columns, and saving what you make</a:t>
            </a:r>
            <a:br/>
            <a:br/>
            <a:r>
              <a:rPr/>
              <a:t>Bill Perry</a:t>
            </a:r>
          </a:p>
        </p:txBody>
      </p:sp>
    </p:spTree>
  </p:cSld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>
                <a:latin typeface="Courier"/>
              </a:rPr>
              <a:t>filter()</a:t>
            </a:r>
            <a:r>
              <a:rPr/>
              <a:t> — OR, With a Real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🔮 Predict first:</a:t>
            </a:r>
            <a:r>
              <a:rPr sz="2000"/>
              <a:t> </a:t>
            </a:r>
            <a:r>
              <a:rPr sz="2000">
                <a:latin typeface="Courier"/>
              </a:rPr>
              <a:t>n_s == "n" | length_mm &gt; 22</a:t>
            </a:r>
            <a:r>
              <a:rPr sz="2000"/>
              <a:t> keeps a row if the side is shady </a:t>
            </a:r>
            <a:r>
              <a:rPr sz="2000" b="1"/>
              <a:t>or</a:t>
            </a:r>
            <a:r>
              <a:rPr sz="2000"/>
              <a:t> the needle is longer than 22mm.</a:t>
            </a:r>
            <a:br/>
            <a:r>
              <a:rPr sz="2000"/>
              <a:t>Will this ever keep a </a:t>
            </a:r>
            <a:r>
              <a:rPr sz="2000" i="1"/>
              <a:t>sunny</a:t>
            </a:r>
            <a:r>
              <a:rPr sz="2000"/>
              <a:t> needle?</a:t>
            </a:r>
            <a:br/>
            <a:r>
              <a:rPr sz="2000"/>
              <a:t>Under what condition?</a:t>
            </a:r>
          </a:p>
        </p:txBody>
      </p:sp>
    </p:spTree>
  </p:cSld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Shady-side needles, OR any exceptionally long needle</a:t>
            </a:r>
            <a:br/>
            <a:r>
              <a:rPr>
                <a:solidFill>
                  <a:srgbClr val="003B4F"/>
                </a:solidFill>
                <a:latin typeface="Courier"/>
              </a:rPr>
              <a:t>pine_csv_df </a:t>
            </a:r>
            <a:r>
              <a:rPr>
                <a:solidFill>
                  <a:srgbClr val="5E5E5E"/>
                </a:solidFill>
                <a:latin typeface="Courier"/>
              </a:rPr>
              <a:t>|&gt;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filter</a:t>
            </a:r>
            <a:r>
              <a:rPr>
                <a:solidFill>
                  <a:srgbClr val="003B4F"/>
                </a:solidFill>
                <a:latin typeface="Courier"/>
              </a:rPr>
              <a:t>(n_s </a:t>
            </a:r>
            <a:r>
              <a:rPr>
                <a:solidFill>
                  <a:srgbClr val="5E5E5E"/>
                </a:solidFill>
                <a:latin typeface="Courier"/>
              </a:rPr>
              <a:t>==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"n"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5E5E5E"/>
                </a:solidFill>
                <a:latin typeface="Courier"/>
              </a:rPr>
              <a:t>|</a:t>
            </a:r>
            <a:r>
              <a:rPr>
                <a:solidFill>
                  <a:srgbClr val="003B4F"/>
                </a:solidFill>
                <a:latin typeface="Courier"/>
              </a:rPr>
              <a:t> length_mm </a:t>
            </a:r>
            <a:r>
              <a:rPr>
                <a:solidFill>
                  <a:srgbClr val="5E5E5E"/>
                </a:solidFill>
                <a:latin typeface="Courier"/>
              </a:rPr>
              <a:t>&gt;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22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|&gt;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head</a:t>
            </a:r>
            <a:r>
              <a:rPr>
                <a:solidFill>
                  <a:srgbClr val="003B4F"/>
                </a:solidFill>
                <a:latin typeface="Courier"/>
              </a:rPr>
              <a:t>()</a:t>
            </a:r>
          </a:p>
          <a:p>
            <a:pPr lvl="0" indent="0">
              <a:buNone/>
            </a:pPr>
            <a:r>
              <a:rPr>
                <a:latin typeface="Courier"/>
              </a:rPr>
              <a:t># A tibble: 6 × 6
  date    group       n_s   sun   tree_no length_mm
  &lt;chr&gt;   &lt;chr&gt;       &lt;chr&gt; &lt;chr&gt;   &lt;dbl&gt;     &lt;dbl&gt;
1 3/20/25 cephalopods n     shady       1        20
2 3/20/25 cephalopods n     shady       1        21
3 3/20/25 cephalopods n     shady       1        23
4 3/20/25 cephalopods n     shady       1        25
5 3/20/25 cephalopods n     shady       1        21
6 3/20/25 cephalopods n     shady       1        16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Warning</a:t>
            </a:r>
          </a:p>
          <a:p>
            <a:pPr lvl="0" indent="0" marL="1270000">
              <a:buNone/>
            </a:pPr>
            <a:r>
              <a:rPr sz="2000" b="1"/>
              <a:t>⚠️ Watch out!</a:t>
            </a:r>
          </a:p>
          <a:p>
            <a:pPr lvl="0"/>
            <a:r>
              <a:rPr sz="2000">
                <a:latin typeface="Courier"/>
              </a:rPr>
              <a:t>|</a:t>
            </a:r>
            <a:r>
              <a:rPr sz="2000"/>
              <a:t> is the pipe </a:t>
            </a:r>
            <a:r>
              <a:rPr sz="2000" b="1"/>
              <a:t>character</a:t>
            </a:r>
            <a:r>
              <a:rPr sz="2000"/>
              <a:t>, not the pipe </a:t>
            </a:r>
            <a:r>
              <a:rPr sz="2000" b="1"/>
              <a:t>operator</a:t>
            </a:r>
            <a:r>
              <a:rPr sz="2000"/>
              <a:t> </a:t>
            </a:r>
            <a:r>
              <a:rPr sz="2000">
                <a:latin typeface="Courier"/>
              </a:rPr>
              <a:t>|&gt; or %&gt;%</a:t>
            </a:r>
          </a:p>
          <a:p>
            <a:pPr lvl="0"/>
            <a:r>
              <a:rPr sz="2000"/>
              <a:t>Look related but do completely different jobs</a:t>
            </a:r>
          </a:p>
          <a:p>
            <a:pPr lvl="0"/>
            <a:r>
              <a:rPr sz="2000"/>
              <a:t>one is logical OR, the other chains steps together.</a:t>
            </a:r>
          </a:p>
        </p:txBody>
      </p:sp>
    </p:spTree>
  </p:cSld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>
                <a:latin typeface="Courier"/>
              </a:rPr>
              <a:t>filter()</a:t>
            </a:r>
            <a:r>
              <a:rPr/>
              <a:t> — Matching One of Several Values with </a:t>
            </a:r>
            <a:r>
              <a:rPr>
                <a:latin typeface="Courier"/>
              </a:rPr>
              <a:t>%in%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Keep rows where group is one of two named teams</a:t>
            </a:r>
            <a:br/>
            <a:r>
              <a:rPr>
                <a:solidFill>
                  <a:srgbClr val="003B4F"/>
                </a:solidFill>
                <a:latin typeface="Courier"/>
              </a:rPr>
              <a:t>pine_csv_df </a:t>
            </a:r>
            <a:r>
              <a:rPr>
                <a:solidFill>
                  <a:srgbClr val="5E5E5E"/>
                </a:solidFill>
                <a:latin typeface="Courier"/>
              </a:rPr>
              <a:t>|&gt;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filter</a:t>
            </a:r>
            <a:r>
              <a:rPr>
                <a:solidFill>
                  <a:srgbClr val="003B4F"/>
                </a:solidFill>
                <a:latin typeface="Courier"/>
              </a:rPr>
              <a:t>(group </a:t>
            </a:r>
            <a:r>
              <a:rPr>
                <a:solidFill>
                  <a:srgbClr val="5E5E5E"/>
                </a:solidFill>
                <a:latin typeface="Courier"/>
              </a:rPr>
              <a:t>%in%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c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"cephalopods"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20794D"/>
                </a:solidFill>
                <a:latin typeface="Courier"/>
              </a:rPr>
              <a:t>"salmon"</a:t>
            </a:r>
            <a:r>
              <a:rPr>
                <a:solidFill>
                  <a:srgbClr val="003B4F"/>
                </a:solidFill>
                <a:latin typeface="Courier"/>
              </a:rPr>
              <a:t>)) </a:t>
            </a:r>
            <a:r>
              <a:rPr>
                <a:solidFill>
                  <a:srgbClr val="5E5E5E"/>
                </a:solidFill>
                <a:latin typeface="Courier"/>
              </a:rPr>
              <a:t>|&gt;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head</a:t>
            </a:r>
            <a:r>
              <a:rPr>
                <a:solidFill>
                  <a:srgbClr val="003B4F"/>
                </a:solidFill>
                <a:latin typeface="Courier"/>
              </a:rPr>
              <a:t>()</a:t>
            </a:r>
          </a:p>
          <a:p>
            <a:pPr lvl="0" indent="0">
              <a:buNone/>
            </a:pPr>
            <a:r>
              <a:rPr>
                <a:latin typeface="Courier"/>
              </a:rPr>
              <a:t># A tibble: 6 × 6
  date    group       n_s   sun   tree_no length_mm
  &lt;chr&gt;   &lt;chr&gt;       &lt;chr&gt; &lt;chr&gt;   &lt;dbl&gt;     &lt;dbl&gt;
1 3/20/25 cephalopods n     shady       1        20
2 3/20/25 cephalopods n     shady       1        21
3 3/20/25 cephalopods n     shady       1        23
4 3/20/25 cephalopods n     shady       1        25
5 3/20/25 cephalopods n     shady       1        21
6 3/20/25 cephalopods n     shady       1        16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The long way, for comparison — %in% replaces a chain of |</a:t>
            </a:r>
            <a:br/>
            <a:r>
              <a:rPr>
                <a:solidFill>
                  <a:srgbClr val="003B4F"/>
                </a:solidFill>
                <a:latin typeface="Courier"/>
              </a:rPr>
              <a:t>pine_csv_df </a:t>
            </a:r>
            <a:r>
              <a:rPr>
                <a:solidFill>
                  <a:srgbClr val="5E5E5E"/>
                </a:solidFill>
                <a:latin typeface="Courier"/>
              </a:rPr>
              <a:t>|&gt;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filter</a:t>
            </a:r>
            <a:r>
              <a:rPr>
                <a:solidFill>
                  <a:srgbClr val="003B4F"/>
                </a:solidFill>
                <a:latin typeface="Courier"/>
              </a:rPr>
              <a:t>(group </a:t>
            </a:r>
            <a:r>
              <a:rPr>
                <a:solidFill>
                  <a:srgbClr val="5E5E5E"/>
                </a:solidFill>
                <a:latin typeface="Courier"/>
              </a:rPr>
              <a:t>==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"cephalopods"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5E5E5E"/>
                </a:solidFill>
                <a:latin typeface="Courier"/>
              </a:rPr>
              <a:t>|</a:t>
            </a:r>
            <a:r>
              <a:rPr>
                <a:solidFill>
                  <a:srgbClr val="003B4F"/>
                </a:solidFill>
                <a:latin typeface="Courier"/>
              </a:rPr>
              <a:t> group </a:t>
            </a:r>
            <a:r>
              <a:rPr>
                <a:solidFill>
                  <a:srgbClr val="5E5E5E"/>
                </a:solidFill>
                <a:latin typeface="Courier"/>
              </a:rPr>
              <a:t>==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"salmon"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|&gt;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head</a:t>
            </a:r>
            <a:r>
              <a:rPr>
                <a:solidFill>
                  <a:srgbClr val="003B4F"/>
                </a:solidFill>
                <a:latin typeface="Courier"/>
              </a:rPr>
              <a:t>()</a:t>
            </a:r>
          </a:p>
          <a:p>
            <a:pPr lvl="0" indent="0">
              <a:buNone/>
            </a:pPr>
            <a:r>
              <a:rPr>
                <a:latin typeface="Courier"/>
              </a:rPr>
              <a:t># A tibble: 6 × 6
  date    group       n_s   sun   tree_no length_mm
  &lt;chr&gt;   &lt;chr&gt;       &lt;chr&gt; &lt;chr&gt;   &lt;dbl&gt;     &lt;dbl&gt;
1 3/20/25 cephalopods n     shady       1        20
2 3/20/25 cephalopods n     shady       1        21
3 3/20/25 cephalopods n     shady       1        23
4 3/20/25 cephalopods n     shady       1        25
5 3/20/25 cephalopods n     shady       1        21
6 3/20/25 cephalopods n     shady       1        16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✅ Key idea</a:t>
            </a:r>
          </a:p>
          <a:p>
            <a:pPr lvl="0"/>
            <a:r>
              <a:rPr sz="2000">
                <a:latin typeface="Courier"/>
              </a:rPr>
              <a:t>x %in% c(a, b, c)</a:t>
            </a:r>
            <a:r>
              <a:rPr sz="2000"/>
              <a:t> asks “is </a:t>
            </a:r>
            <a:r>
              <a:rPr sz="2000">
                <a:latin typeface="Courier"/>
              </a:rPr>
              <a:t>x</a:t>
            </a:r>
            <a:r>
              <a:rPr sz="2000"/>
              <a:t> equal to </a:t>
            </a:r>
            <a:r>
              <a:rPr sz="2000" i="1"/>
              <a:t>any</a:t>
            </a:r>
            <a:r>
              <a:rPr sz="2000"/>
              <a:t> of these?”</a:t>
            </a:r>
          </a:p>
          <a:p>
            <a:pPr lvl="1"/>
            <a:r>
              <a:rPr sz="2000"/>
              <a:t>it’s the clean way to write an OR across many possible values without a long chain of </a:t>
            </a:r>
            <a:r>
              <a:rPr sz="2000">
                <a:latin typeface="Courier"/>
              </a:rPr>
              <a:t>|</a:t>
            </a:r>
            <a:r>
              <a:rPr sz="2000"/>
              <a:t>.</a:t>
            </a:r>
          </a:p>
        </p:txBody>
      </p:sp>
    </p:spTree>
  </p:cSld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>
                <a:latin typeface="Courier"/>
              </a:rPr>
              <a:t>filter()</a:t>
            </a:r>
            <a:r>
              <a:rPr/>
              <a:t> — Missing Values with </a:t>
            </a:r>
            <a:r>
              <a:rPr>
                <a:latin typeface="Courier"/>
              </a:rPr>
              <a:t>is.na()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A tiny illustrative dataset with missing values</a:t>
            </a:r>
            <a:br/>
            <a:r>
              <a:rPr>
                <a:solidFill>
                  <a:srgbClr val="003B4F"/>
                </a:solidFill>
                <a:latin typeface="Courier"/>
              </a:rPr>
              <a:t>survey_df &lt;- </a:t>
            </a:r>
            <a:r>
              <a:rPr>
                <a:solidFill>
                  <a:srgbClr val="4758AB"/>
                </a:solidFill>
                <a:latin typeface="Courier"/>
              </a:rPr>
              <a:t>tibble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657422"/>
                </a:solidFill>
                <a:latin typeface="Courier"/>
              </a:rPr>
              <a:t>site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c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"A"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20794D"/>
                </a:solidFill>
                <a:latin typeface="Courier"/>
              </a:rPr>
              <a:t>"B"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20794D"/>
                </a:solidFill>
                <a:latin typeface="Courier"/>
              </a:rPr>
              <a:t>"C"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20794D"/>
                </a:solidFill>
                <a:latin typeface="Courier"/>
              </a:rPr>
              <a:t>"D"</a:t>
            </a:r>
            <a:r>
              <a:rPr>
                <a:solidFill>
                  <a:srgbClr val="003B4F"/>
                </a:solidFill>
                <a:latin typeface="Courier"/>
              </a:rPr>
              <a:t>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657422"/>
                </a:solidFill>
                <a:latin typeface="Courier"/>
              </a:rPr>
              <a:t>count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c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AD0000"/>
                </a:solidFill>
                <a:latin typeface="Courier"/>
              </a:rPr>
              <a:t>12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8F5902"/>
                </a:solidFill>
                <a:latin typeface="Courier"/>
              </a:rPr>
              <a:t>NA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AD0000"/>
                </a:solidFill>
                <a:latin typeface="Courier"/>
              </a:rPr>
              <a:t>8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8F5902"/>
                </a:solidFill>
                <a:latin typeface="Courier"/>
              </a:rPr>
              <a:t>NA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survey_df </a:t>
            </a:r>
            <a:r>
              <a:rPr>
                <a:solidFill>
                  <a:srgbClr val="5E5E5E"/>
                </a:solidFill>
                <a:latin typeface="Courier"/>
              </a:rPr>
              <a:t>|&gt;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filter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is.na</a:t>
            </a:r>
            <a:r>
              <a:rPr>
                <a:solidFill>
                  <a:srgbClr val="003B4F"/>
                </a:solidFill>
                <a:latin typeface="Courier"/>
              </a:rPr>
              <a:t>(count))    </a:t>
            </a:r>
            <a:r>
              <a:rPr>
                <a:solidFill>
                  <a:srgbClr val="5E5E5E"/>
                </a:solidFill>
                <a:latin typeface="Courier"/>
              </a:rPr>
              <a:t># rows that ARE missing</a:t>
            </a:r>
          </a:p>
          <a:p>
            <a:pPr lvl="0" indent="0">
              <a:buNone/>
            </a:pPr>
            <a:r>
              <a:rPr>
                <a:latin typeface="Courier"/>
              </a:rPr>
              <a:t># A tibble: 2 × 2
  site  count
  &lt;chr&gt; &lt;dbl&gt;
1 B        NA
2 D        NA</a:t>
            </a:r>
          </a:p>
          <a:p>
            <a:pPr lvl="0" indent="0">
              <a:buNone/>
            </a:pPr>
            <a:r>
              <a:rPr>
                <a:solidFill>
                  <a:srgbClr val="003B4F"/>
                </a:solidFill>
                <a:latin typeface="Courier"/>
              </a:rPr>
              <a:t>survey_df </a:t>
            </a:r>
            <a:r>
              <a:rPr>
                <a:solidFill>
                  <a:srgbClr val="5E5E5E"/>
                </a:solidFill>
                <a:latin typeface="Courier"/>
              </a:rPr>
              <a:t>|&gt;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filter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5E5E5E"/>
                </a:solidFill>
                <a:latin typeface="Courier"/>
              </a:rPr>
              <a:t>!</a:t>
            </a:r>
            <a:r>
              <a:rPr>
                <a:solidFill>
                  <a:srgbClr val="4758AB"/>
                </a:solidFill>
                <a:latin typeface="Courier"/>
              </a:rPr>
              <a:t>is.na</a:t>
            </a:r>
            <a:r>
              <a:rPr>
                <a:solidFill>
                  <a:srgbClr val="003B4F"/>
                </a:solidFill>
                <a:latin typeface="Courier"/>
              </a:rPr>
              <a:t>(count))   </a:t>
            </a:r>
            <a:r>
              <a:rPr>
                <a:solidFill>
                  <a:srgbClr val="5E5E5E"/>
                </a:solidFill>
                <a:latin typeface="Courier"/>
              </a:rPr>
              <a:t># rows that are NOT missing</a:t>
            </a:r>
          </a:p>
          <a:p>
            <a:pPr lvl="0" indent="0">
              <a:buNone/>
            </a:pPr>
            <a:r>
              <a:rPr>
                <a:latin typeface="Courier"/>
              </a:rPr>
              <a:t># A tibble: 2 × 2
  site  count
  &lt;chr&gt; &lt;dbl&gt;
1 A        12
2 C         8</a:t>
            </a:r>
          </a:p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✅ Key idea</a:t>
            </a:r>
          </a:p>
          <a:p>
            <a:pPr lvl="0"/>
            <a:r>
              <a:rPr sz="2000">
                <a:latin typeface="Courier"/>
              </a:rPr>
              <a:t>is.na(x)</a:t>
            </a:r>
            <a:r>
              <a:rPr sz="2000"/>
              <a:t> is itself a boolean test</a:t>
            </a:r>
          </a:p>
          <a:p>
            <a:pPr lvl="1"/>
            <a:r>
              <a:rPr sz="2000">
                <a:latin typeface="Courier"/>
              </a:rPr>
              <a:t>TRUE</a:t>
            </a:r>
            <a:r>
              <a:rPr sz="2000"/>
              <a:t>/</a:t>
            </a:r>
            <a:r>
              <a:rPr sz="2000">
                <a:latin typeface="Courier"/>
              </a:rPr>
              <a:t>FALSE</a:t>
            </a:r>
            <a:r>
              <a:rPr sz="2000"/>
              <a:t> — so it plugs into </a:t>
            </a:r>
            <a:r>
              <a:rPr sz="2000">
                <a:latin typeface="Courier"/>
              </a:rPr>
              <a:t>filter()</a:t>
            </a:r>
          </a:p>
          <a:p>
            <a:pPr lvl="1"/>
            <a:r>
              <a:rPr sz="2000"/>
              <a:t>exactly like </a:t>
            </a:r>
            <a:r>
              <a:rPr sz="2000">
                <a:latin typeface="Courier"/>
              </a:rPr>
              <a:t>==</a:t>
            </a:r>
            <a:r>
              <a:rPr sz="2000"/>
              <a:t> or </a:t>
            </a:r>
            <a:r>
              <a:rPr sz="2000">
                <a:latin typeface="Courier"/>
              </a:rPr>
              <a:t>&gt;</a:t>
            </a:r>
            <a:r>
              <a:rPr sz="2000"/>
              <a:t> does.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📖 Coming up</a:t>
            </a:r>
          </a:p>
          <a:p>
            <a:pPr lvl="0" indent="0" marL="1270000">
              <a:buNone/>
            </a:pPr>
            <a:r>
              <a:rPr sz="2000">
                <a:latin typeface="Courier"/>
              </a:rPr>
              <a:t>pine_csv_df</a:t>
            </a:r>
            <a:r>
              <a:rPr sz="2000"/>
              <a:t> has no missing values, so </a:t>
            </a:r>
            <a:r>
              <a:rPr sz="2000">
                <a:latin typeface="Courier"/>
              </a:rPr>
              <a:t>is.na()</a:t>
            </a:r>
            <a:r>
              <a:rPr sz="2000"/>
              <a:t> has nothing to catch here.</a:t>
            </a:r>
            <a:br/>
            <a:r>
              <a:rPr sz="2000"/>
              <a:t>Describing Your Data digs into </a:t>
            </a:r>
            <a:r>
              <a:rPr sz="2000" i="1"/>
              <a:t>why</a:t>
            </a:r>
            <a:r>
              <a:rPr sz="2000"/>
              <a:t> missing values matter so much once you’re computing a sample size or a mean.</a:t>
            </a:r>
          </a:p>
        </p:txBody>
      </p:sp>
    </p:spTree>
  </p:cSld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>
                <a:latin typeface="Courier"/>
              </a:rPr>
              <a:t>select()</a:t>
            </a:r>
            <a:r>
              <a:rPr/>
              <a:t> — Picking Columns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Keep only side and length</a:t>
            </a:r>
            <a:br/>
            <a:r>
              <a:rPr>
                <a:solidFill>
                  <a:srgbClr val="003B4F"/>
                </a:solidFill>
                <a:latin typeface="Courier"/>
              </a:rPr>
              <a:t>pine_csv_df </a:t>
            </a:r>
            <a:r>
              <a:rPr>
                <a:solidFill>
                  <a:srgbClr val="5E5E5E"/>
                </a:solidFill>
                <a:latin typeface="Courier"/>
              </a:rPr>
              <a:t>|&gt;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select</a:t>
            </a:r>
            <a:r>
              <a:rPr>
                <a:solidFill>
                  <a:srgbClr val="003B4F"/>
                </a:solidFill>
                <a:latin typeface="Courier"/>
              </a:rPr>
              <a:t>(n_s, length_mm) </a:t>
            </a:r>
            <a:r>
              <a:rPr>
                <a:solidFill>
                  <a:srgbClr val="5E5E5E"/>
                </a:solidFill>
                <a:latin typeface="Courier"/>
              </a:rPr>
              <a:t>|&gt;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head</a:t>
            </a:r>
            <a:r>
              <a:rPr>
                <a:solidFill>
                  <a:srgbClr val="003B4F"/>
                </a:solidFill>
                <a:latin typeface="Courier"/>
              </a:rPr>
              <a:t>()</a:t>
            </a:r>
          </a:p>
          <a:p>
            <a:pPr lvl="0" indent="0">
              <a:buNone/>
            </a:pPr>
            <a:r>
              <a:rPr>
                <a:latin typeface="Courier"/>
              </a:rPr>
              <a:t># A tibble: 6 × 2
  n_s   length_mm
  &lt;chr&gt;     &lt;dbl&gt;
1 n            20
2 n            21
3 n            23
4 n            25
5 n            21
6 n            16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Drop the date column (minus sign)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pine_csv_df </a:t>
            </a:r>
            <a:r>
              <a:rPr>
                <a:solidFill>
                  <a:srgbClr val="5E5E5E"/>
                </a:solidFill>
                <a:latin typeface="Courier"/>
              </a:rPr>
              <a:t>|&gt;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select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5E5E5E"/>
                </a:solidFill>
                <a:latin typeface="Courier"/>
              </a:rPr>
              <a:t>-</a:t>
            </a:r>
            <a:r>
              <a:rPr>
                <a:solidFill>
                  <a:srgbClr val="003B4F"/>
                </a:solidFill>
                <a:latin typeface="Courier"/>
              </a:rPr>
              <a:t>date) </a:t>
            </a:r>
            <a:r>
              <a:rPr>
                <a:solidFill>
                  <a:srgbClr val="5E5E5E"/>
                </a:solidFill>
                <a:latin typeface="Courier"/>
              </a:rPr>
              <a:t>|&gt;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head</a:t>
            </a:r>
            <a:r>
              <a:rPr>
                <a:solidFill>
                  <a:srgbClr val="003B4F"/>
                </a:solidFill>
                <a:latin typeface="Courier"/>
              </a:rPr>
              <a:t>()</a:t>
            </a:r>
          </a:p>
          <a:p>
            <a:pPr lvl="0" indent="0">
              <a:buNone/>
            </a:pPr>
            <a:r>
              <a:rPr>
                <a:latin typeface="Courier"/>
              </a:rPr>
              <a:t># A tibble: 6 × 5
  group       n_s   sun   tree_no length_mm
  &lt;chr&gt;       &lt;chr&gt; &lt;chr&gt;   &lt;dbl&gt;     &lt;dbl&gt;
1 cephalopods n     shady       1        20
2 cephalopods n     shady       1        21
3 cephalopods n     shady       1        23
4 cephalopods n     shady       1        25
5 cephalopods n     shady       1        21
6 cephalopods n     shady       1        16</a:t>
            </a:r>
          </a:p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✅ Key idea</a:t>
            </a:r>
          </a:p>
          <a:p>
            <a:pPr lvl="0" indent="0" marL="1270000">
              <a:buNone/>
            </a:pPr>
            <a:r>
              <a:rPr sz="2000">
                <a:latin typeface="Courier"/>
              </a:rPr>
              <a:t>select()</a:t>
            </a:r>
            <a:r>
              <a:rPr sz="2000"/>
              <a:t> doesn’t touch rows — it only trims the columns you’re carrying forward. Useful the moment a dataset has 30+ columns and you need 4 of them.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/>
            <a:r>
              <a:rPr/>
              <a:t>Name the columns you want, in any order</a:t>
            </a:r>
          </a:p>
          <a:p>
            <a:pPr lvl="0"/>
            <a:r>
              <a:rPr/>
              <a:t>A leading </a:t>
            </a:r>
            <a:r>
              <a:rPr>
                <a:latin typeface="Courier"/>
              </a:rPr>
              <a:t>-</a:t>
            </a:r>
            <a:r>
              <a:rPr/>
              <a:t> drops a column instead of keeping it</a:t>
            </a:r>
          </a:p>
        </p:txBody>
      </p:sp>
    </p:spTree>
  </p:cSld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>
                <a:latin typeface="Courier"/>
              </a:rPr>
              <a:t>select()</a:t>
            </a:r>
            <a:r>
              <a:rPr/>
              <a:t> — Picking Columns by Pattern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Keep columns that contain a word</a:t>
            </a:r>
            <a:br/>
            <a:r>
              <a:rPr>
                <a:solidFill>
                  <a:srgbClr val="003B4F"/>
                </a:solidFill>
                <a:latin typeface="Courier"/>
              </a:rPr>
              <a:t>pine_csv_df </a:t>
            </a:r>
            <a:r>
              <a:rPr>
                <a:solidFill>
                  <a:srgbClr val="5E5E5E"/>
                </a:solidFill>
                <a:latin typeface="Courier"/>
              </a:rPr>
              <a:t>|&gt;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select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contains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"n"</a:t>
            </a:r>
            <a:r>
              <a:rPr>
                <a:solidFill>
                  <a:srgbClr val="003B4F"/>
                </a:solidFill>
                <a:latin typeface="Courier"/>
              </a:rPr>
              <a:t>)) </a:t>
            </a:r>
            <a:r>
              <a:rPr>
                <a:solidFill>
                  <a:srgbClr val="5E5E5E"/>
                </a:solidFill>
                <a:latin typeface="Courier"/>
              </a:rPr>
              <a:t>|&gt;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head</a:t>
            </a:r>
            <a:r>
              <a:rPr>
                <a:solidFill>
                  <a:srgbClr val="003B4F"/>
                </a:solidFill>
                <a:latin typeface="Courier"/>
              </a:rPr>
              <a:t>()</a:t>
            </a:r>
          </a:p>
          <a:p>
            <a:pPr lvl="0" indent="0">
              <a:buNone/>
            </a:pPr>
            <a:r>
              <a:rPr>
                <a:latin typeface="Courier"/>
              </a:rPr>
              <a:t># A tibble: 6 × 4
  n_s   sun   tree_no length_mm
  &lt;chr&gt; &lt;chr&gt;   &lt;dbl&gt;     &lt;dbl&gt;
1 n     shady       1        20
2 n     shady       1        21
3 n     shady       1        23
4 n     shady       1        25
5 n     shady       1        21
6 n     shady       1        16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Useful helpers:</a:t>
            </a:r>
          </a:p>
          <a:p>
            <a:pPr lvl="0"/>
            <a:r>
              <a:rPr>
                <a:latin typeface="Courier"/>
              </a:rPr>
              <a:t>starts_with("x") - super useful for similar units or types of data in variable</a:t>
            </a:r>
          </a:p>
          <a:p>
            <a:pPr lvl="0"/>
            <a:r>
              <a:rPr>
                <a:latin typeface="Courier"/>
              </a:rPr>
              <a:t>ends_with("_mm")</a:t>
            </a:r>
          </a:p>
          <a:p>
            <a:pPr lvl="0"/>
            <a:r>
              <a:rPr>
                <a:latin typeface="Courier"/>
              </a:rPr>
              <a:t>contains("sun")</a:t>
            </a:r>
          </a:p>
          <a:p>
            <a:pPr lvl="0" indent="0" marL="0">
              <a:buNone/>
            </a:pPr>
            <a:r>
              <a:rPr/>
              <a:t>📖 R4DS §3.3 — </a:t>
            </a:r>
            <a:r>
              <a:rPr>
                <a:latin typeface="Courier"/>
              </a:rPr>
              <a:t>select()</a:t>
            </a:r>
          </a:p>
        </p:txBody>
      </p:sp>
    </p:spTree>
  </p:cSld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>
                <a:latin typeface="Courier"/>
              </a:rPr>
              <a:t>mutate()</a:t>
            </a:r>
            <a:r>
              <a:rPr/>
              <a:t> — Creating and Changing Columns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🔮 Predict first:</a:t>
            </a:r>
            <a:r>
              <a:rPr sz="2000"/>
              <a:t> </a:t>
            </a:r>
            <a:r>
              <a:rPr sz="2000">
                <a:latin typeface="Courier"/>
              </a:rPr>
              <a:t>length_mm / 10</a:t>
            </a:r>
            <a:r>
              <a:rPr sz="2000"/>
              <a:t> converts millimeters to centimeters.</a:t>
            </a:r>
            <a:br/>
            <a:r>
              <a:rPr sz="2000"/>
              <a:t>Will </a:t>
            </a:r>
            <a:r>
              <a:rPr sz="2000">
                <a:latin typeface="Courier"/>
              </a:rPr>
              <a:t>mutate()</a:t>
            </a:r>
            <a:r>
              <a:rPr sz="2000"/>
              <a:t> </a:t>
            </a:r>
            <a:r>
              <a:rPr sz="2000" b="1"/>
              <a:t>replace</a:t>
            </a:r>
            <a:r>
              <a:rPr sz="2000"/>
              <a:t> </a:t>
            </a:r>
            <a:r>
              <a:rPr sz="2000">
                <a:latin typeface="Courier"/>
              </a:rPr>
              <a:t>length_mm</a:t>
            </a:r>
            <a:r>
              <a:rPr sz="2000"/>
              <a:t>, or </a:t>
            </a:r>
            <a:r>
              <a:rPr sz="2000" b="1"/>
              <a:t>add</a:t>
            </a:r>
            <a:r>
              <a:rPr sz="2000"/>
              <a:t> a new column?</a:t>
            </a:r>
            <a:br/>
            <a:r>
              <a:rPr sz="2000"/>
              <a:t>How many columns will the result have?</a:t>
            </a:r>
          </a:p>
        </p:txBody>
      </p:sp>
    </p:spTree>
  </p:cSld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Add a converted-units column</a:t>
            </a:r>
            <a:br/>
            <a:r>
              <a:rPr>
                <a:solidFill>
                  <a:srgbClr val="003B4F"/>
                </a:solidFill>
                <a:latin typeface="Courier"/>
              </a:rPr>
              <a:t>pine_csv_df </a:t>
            </a:r>
            <a:r>
              <a:rPr>
                <a:solidFill>
                  <a:srgbClr val="5E5E5E"/>
                </a:solidFill>
                <a:latin typeface="Courier"/>
              </a:rPr>
              <a:t>|&gt;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mutate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length_cm =</a:t>
            </a:r>
            <a:r>
              <a:rPr>
                <a:solidFill>
                  <a:srgbClr val="003B4F"/>
                </a:solidFill>
                <a:latin typeface="Courier"/>
              </a:rPr>
              <a:t> length_mm </a:t>
            </a:r>
            <a:r>
              <a:rPr>
                <a:solidFill>
                  <a:srgbClr val="5E5E5E"/>
                </a:solidFill>
                <a:latin typeface="Courier"/>
              </a:rPr>
              <a:t>/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10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|&gt;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head</a:t>
            </a:r>
            <a:r>
              <a:rPr>
                <a:solidFill>
                  <a:srgbClr val="003B4F"/>
                </a:solidFill>
                <a:latin typeface="Courier"/>
              </a:rPr>
              <a:t>()</a:t>
            </a:r>
          </a:p>
          <a:p>
            <a:pPr lvl="0" indent="0">
              <a:buNone/>
            </a:pPr>
            <a:r>
              <a:rPr>
                <a:latin typeface="Courier"/>
              </a:rPr>
              <a:t># A tibble: 6 × 7
  date    group       n_s   sun   tree_no length_mm length_cm
  &lt;chr&gt;   &lt;chr&gt;       &lt;chr&gt; &lt;chr&gt;   &lt;dbl&gt;     &lt;dbl&gt;     &lt;dbl&gt;
1 3/20/25 cephalopods n     shady       1        20       2  
2 3/20/25 cephalopods n     shady       1        21       2.1
3 3/20/25 cephalopods n     shady       1        23       2.3
4 3/20/25 cephalopods n     shady       1        25       2.5
5 3/20/25 cephalopods n     shady       1        21       2.1
6 3/20/25 cephalopods n     shady       1        16       1.6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✅ Key idea</a:t>
            </a:r>
          </a:p>
          <a:p>
            <a:pPr lvl="0" indent="0" marL="1270000">
              <a:buNone/>
            </a:pPr>
            <a:r>
              <a:rPr sz="2000">
                <a:latin typeface="Courier"/>
              </a:rPr>
              <a:t>mutate()</a:t>
            </a:r>
            <a:r>
              <a:rPr sz="2000"/>
              <a:t> keeps every existing column and adds new ones to the right.</a:t>
            </a:r>
            <a:br/>
            <a:r>
              <a:rPr sz="2000"/>
              <a:t>To </a:t>
            </a:r>
            <a:r>
              <a:rPr sz="2000" i="1"/>
              <a:t>overwrite</a:t>
            </a:r>
            <a:r>
              <a:rPr sz="2000"/>
              <a:t> a column, reuse its name:</a:t>
            </a:r>
            <a:br/>
            <a:r>
              <a:rPr sz="2000">
                <a:latin typeface="Courier"/>
              </a:rPr>
              <a:t>mutate(length_mm = round(length_mm, 1))</a:t>
            </a:r>
            <a:r>
              <a:rPr sz="2000"/>
              <a:t>.</a:t>
            </a:r>
          </a:p>
        </p:txBody>
      </p:sp>
    </p:spTree>
  </p:cSld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>
                <a:latin typeface="Courier"/>
              </a:rPr>
              <a:t>mutate()</a:t>
            </a:r>
            <a:r>
              <a:rPr/>
              <a:t> — More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Add a log-transformed column</a:t>
            </a:r>
            <a:br/>
            <a:r>
              <a:rPr>
                <a:solidFill>
                  <a:srgbClr val="003B4F"/>
                </a:solidFill>
                <a:latin typeface="Courier"/>
              </a:rPr>
              <a:t>pine_csv_df </a:t>
            </a:r>
            <a:r>
              <a:rPr>
                <a:solidFill>
                  <a:srgbClr val="5E5E5E"/>
                </a:solidFill>
                <a:latin typeface="Courier"/>
              </a:rPr>
              <a:t>|&gt;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mutate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log_length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log</a:t>
            </a:r>
            <a:r>
              <a:rPr>
                <a:solidFill>
                  <a:srgbClr val="003B4F"/>
                </a:solidFill>
                <a:latin typeface="Courier"/>
              </a:rPr>
              <a:t>(length_mm)) </a:t>
            </a:r>
            <a:r>
              <a:rPr>
                <a:solidFill>
                  <a:srgbClr val="5E5E5E"/>
                </a:solidFill>
                <a:latin typeface="Courier"/>
              </a:rPr>
              <a:t>|&gt;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head</a:t>
            </a:r>
            <a:r>
              <a:rPr>
                <a:solidFill>
                  <a:srgbClr val="003B4F"/>
                </a:solidFill>
                <a:latin typeface="Courier"/>
              </a:rPr>
              <a:t>()</a:t>
            </a:r>
          </a:p>
          <a:p>
            <a:pPr lvl="0" indent="0">
              <a:buNone/>
            </a:pPr>
            <a:r>
              <a:rPr>
                <a:latin typeface="Courier"/>
              </a:rPr>
              <a:t># A tibble: 6 × 7
  date    group       n_s   sun   tree_no length_mm log_length
  &lt;chr&gt;   &lt;chr&gt;       &lt;chr&gt; &lt;chr&gt;   &lt;dbl&gt;     &lt;dbl&gt;      &lt;dbl&gt;
1 3/20/25 cephalopods n     shady       1        20       3.00
2 3/20/25 cephalopods n     shady       1        21       3.04
3 3/20/25 cephalopods n     shady       1        23       3.14
4 3/20/25 cephalopods n     shady       1        25       3.22
5 3/20/25 cephalopods n     shady       1        21       3.04
6 3/20/25 cephalopods n     shady       1        16       2.77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mutate() can build on a column it just created</a:t>
            </a:r>
            <a:br/>
            <a:r>
              <a:rPr>
                <a:solidFill>
                  <a:srgbClr val="003B4F"/>
                </a:solidFill>
                <a:latin typeface="Courier"/>
              </a:rPr>
              <a:t>pine_csv_df </a:t>
            </a:r>
            <a:r>
              <a:rPr>
                <a:solidFill>
                  <a:srgbClr val="5E5E5E"/>
                </a:solidFill>
                <a:latin typeface="Courier"/>
              </a:rPr>
              <a:t>|&gt;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mutate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length_cm  =</a:t>
            </a:r>
            <a:r>
              <a:rPr>
                <a:solidFill>
                  <a:srgbClr val="003B4F"/>
                </a:solidFill>
                <a:latin typeface="Courier"/>
              </a:rPr>
              <a:t> length_mm </a:t>
            </a:r>
            <a:r>
              <a:rPr>
                <a:solidFill>
                  <a:srgbClr val="5E5E5E"/>
                </a:solidFill>
                <a:latin typeface="Courier"/>
              </a:rPr>
              <a:t>/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10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size_class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if_else</a:t>
            </a:r>
            <a:r>
              <a:rPr>
                <a:solidFill>
                  <a:srgbClr val="003B4F"/>
                </a:solidFill>
                <a:latin typeface="Courier"/>
              </a:rPr>
              <a:t>(length_mm </a:t>
            </a:r>
            <a:r>
              <a:rPr>
                <a:solidFill>
                  <a:srgbClr val="5E5E5E"/>
                </a:solidFill>
                <a:latin typeface="Courier"/>
              </a:rPr>
              <a:t>&gt;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18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20794D"/>
                </a:solidFill>
                <a:latin typeface="Courier"/>
              </a:rPr>
              <a:t>"long"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20794D"/>
                </a:solidFill>
                <a:latin typeface="Courier"/>
              </a:rPr>
              <a:t>"short"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 </a:t>
            </a:r>
            <a:r>
              <a:rPr>
                <a:solidFill>
                  <a:srgbClr val="5E5E5E"/>
                </a:solidFill>
                <a:latin typeface="Courier"/>
              </a:rPr>
              <a:t>|&gt;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head</a:t>
            </a:r>
            <a:r>
              <a:rPr>
                <a:solidFill>
                  <a:srgbClr val="003B4F"/>
                </a:solidFill>
                <a:latin typeface="Courier"/>
              </a:rPr>
              <a:t>()</a:t>
            </a:r>
          </a:p>
          <a:p>
            <a:pPr lvl="0" indent="0">
              <a:buNone/>
            </a:pPr>
            <a:r>
              <a:rPr>
                <a:latin typeface="Courier"/>
              </a:rPr>
              <a:t># A tibble: 6 × 8
  date    group       n_s   sun   tree_no length_mm length_cm size_class
  &lt;chr&gt;   &lt;chr&gt;       &lt;chr&gt; &lt;chr&gt;   &lt;dbl&gt;     &lt;dbl&gt;     &lt;dbl&gt; &lt;chr&gt;     
1 3/20/25 cephalopods n     shady       1        20       2   long      
2 3/20/25 cephalopods n     shady       1        21       2.1 long      
3 3/20/25 cephalopods n     shady       1        23       2.3 long      
4 3/20/25 cephalopods n     shady       1        25       2.5 long      
5 3/20/25 cephalopods n     shady       1        21       2.1 long      
6 3/20/25 cephalopods n     shady       1        16       1.6 short    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📖 Why log-transform?</a:t>
            </a:r>
          </a:p>
          <a:p>
            <a:pPr lvl="0"/>
            <a:r>
              <a:rPr sz="2000"/>
              <a:t>Many biological measurements are </a:t>
            </a:r>
            <a:r>
              <a:rPr sz="2000" b="1"/>
              <a:t>right-skewed</a:t>
            </a:r>
          </a:p>
          <a:p>
            <a:pPr lvl="1"/>
            <a:r>
              <a:rPr sz="2000"/>
              <a:t>a log transform pulls extreme values in and can make a distribution more symmetric before you summarize or test it.</a:t>
            </a:r>
          </a:p>
          <a:p>
            <a:pPr lvl="0"/>
            <a:r>
              <a:rPr sz="2000"/>
              <a:t>We’ll check whether it matters for our data in a later module</a:t>
            </a:r>
          </a:p>
          <a:p>
            <a:pPr lvl="0"/>
            <a:r>
              <a:rPr sz="2000"/>
              <a:t>Know what log you are doing log2 log10 or ln?????</a:t>
            </a:r>
          </a:p>
        </p:txBody>
      </p:sp>
    </p:spTree>
  </p:cSld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2b · </a:t>
            </a:r>
            <a:r>
              <a:rPr>
                <a:latin typeface="Courier"/>
              </a:rPr>
              <a:t>case_when()</a:t>
            </a:r>
            <a:r>
              <a:rPr/>
              <a:t> — Recoding and Binning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Where We Left Off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Last time you:</a:t>
            </a:r>
          </a:p>
          <a:p>
            <a:pPr lvl="0"/>
            <a:r>
              <a:rPr/>
              <a:t>Turned a field observation into a testable </a:t>
            </a:r>
            <a:r>
              <a:rPr b="1"/>
              <a:t>H₀ / Hₐ</a:t>
            </a:r>
          </a:p>
          <a:p>
            <a:pPr lvl="0"/>
            <a:r>
              <a:rPr/>
              <a:t>Built a project folder (</a:t>
            </a:r>
            <a:r>
              <a:rPr>
                <a:latin typeface="Courier"/>
              </a:rPr>
              <a:t>data/</a:t>
            </a:r>
            <a:r>
              <a:rPr/>
              <a:t>, </a:t>
            </a:r>
            <a:r>
              <a:rPr>
                <a:latin typeface="Courier"/>
              </a:rPr>
              <a:t>scripts/</a:t>
            </a:r>
            <a:r>
              <a:rPr/>
              <a:t>, </a:t>
            </a:r>
            <a:r>
              <a:rPr>
                <a:latin typeface="Courier"/>
              </a:rPr>
              <a:t>figures/</a:t>
            </a:r>
            <a:r>
              <a:rPr/>
              <a:t> , </a:t>
            </a:r>
            <a:r>
              <a:rPr>
                <a:latin typeface="Courier"/>
              </a:rPr>
              <a:t>outout/)</a:t>
            </a:r>
          </a:p>
          <a:p>
            <a:pPr lvl="0"/>
            <a:r>
              <a:rPr/>
              <a:t>Loaded </a:t>
            </a:r>
            <a:r>
              <a:rPr>
                <a:latin typeface="Courier"/>
              </a:rPr>
              <a:t>pine_needles.csv</a:t>
            </a:r>
            <a:r>
              <a:rPr/>
              <a:t> and made your first </a:t>
            </a:r>
            <a:r>
              <a:rPr>
                <a:latin typeface="Courier"/>
              </a:rPr>
              <a:t>ggplot</a:t>
            </a:r>
          </a:p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✅ Key idea from Getting Started</a:t>
            </a:r>
          </a:p>
          <a:p>
            <a:pPr lvl="0" indent="0" marL="1270000">
              <a:buNone/>
            </a:pPr>
            <a:r>
              <a:rPr sz="2000"/>
              <a:t>You can get data </a:t>
            </a:r>
            <a:r>
              <a:rPr sz="2000" i="1"/>
              <a:t>into</a:t>
            </a:r>
            <a:r>
              <a:rPr sz="2000"/>
              <a:t> R and make a plot. Today we learn to </a:t>
            </a:r>
            <a:r>
              <a:rPr sz="2000" b="1"/>
              <a:t>reshape</a:t>
            </a:r>
            <a:r>
              <a:rPr sz="2000"/>
              <a:t> what you have and </a:t>
            </a:r>
            <a:r>
              <a:rPr sz="2000" b="1"/>
              <a:t>save</a:t>
            </a:r>
            <a:r>
              <a:rPr sz="2000"/>
              <a:t> what you make — the two skills every later module depends on.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Today’s roadmap</a:t>
            </a:r>
          </a:p>
          <a:p>
            <a:pPr lvl="0" indent="-342900" marL="342900">
              <a:buAutoNum type="arabicPeriod"/>
            </a:pPr>
            <a:r>
              <a:rPr sz="2000"/>
              <a:t>Importing data more than one way</a:t>
            </a:r>
          </a:p>
          <a:p>
            <a:pPr lvl="0" indent="-342900" marL="342900">
              <a:buAutoNum type="arabicPeriod"/>
            </a:pPr>
            <a:r>
              <a:rPr sz="2000"/>
              <a:t>The five wrangling verbs</a:t>
            </a:r>
          </a:p>
          <a:p>
            <a:pPr lvl="0" indent="-342900" marL="342900">
              <a:buAutoNum type="arabicPeriod"/>
            </a:pPr>
            <a:r>
              <a:rPr sz="2000">
                <a:latin typeface="Courier"/>
              </a:rPr>
              <a:t>filter()</a:t>
            </a:r>
            <a:r>
              <a:rPr sz="2000"/>
              <a:t> in depth — every boolean operator, </a:t>
            </a:r>
            <a:r>
              <a:rPr sz="2000">
                <a:latin typeface="Courier"/>
              </a:rPr>
              <a:t>%in%</a:t>
            </a:r>
            <a:r>
              <a:rPr sz="2000"/>
              <a:t>, AND vs. OR</a:t>
            </a:r>
          </a:p>
          <a:p>
            <a:pPr lvl="0" indent="-342900" marL="342900">
              <a:buAutoNum type="arabicPeriod"/>
            </a:pPr>
            <a:r>
              <a:rPr sz="2000">
                <a:latin typeface="Courier"/>
              </a:rPr>
              <a:t>mutate()</a:t>
            </a:r>
            <a:r>
              <a:rPr sz="2000"/>
              <a:t> — unit conversions and log transforms</a:t>
            </a:r>
          </a:p>
          <a:p>
            <a:pPr lvl="0" indent="-342900" marL="342900">
              <a:buAutoNum type="arabicPeriod"/>
            </a:pPr>
            <a:r>
              <a:rPr sz="2000">
                <a:latin typeface="Courier"/>
              </a:rPr>
              <a:t>case_when()</a:t>
            </a:r>
            <a:r>
              <a:rPr sz="2000"/>
              <a:t> — recoding and binning</a:t>
            </a:r>
          </a:p>
          <a:p>
            <a:pPr lvl="0" indent="-342900" marL="342900">
              <a:buAutoNum type="arabicPeriod"/>
            </a:pPr>
            <a:r>
              <a:rPr sz="2000"/>
              <a:t>Catching duplicate rows</a:t>
            </a:r>
          </a:p>
          <a:p>
            <a:pPr lvl="0" indent="-342900" marL="342900">
              <a:buAutoNum type="arabicPeriod"/>
            </a:pPr>
            <a:r>
              <a:rPr sz="2000"/>
              <a:t>Saving your work with </a:t>
            </a:r>
            <a:r>
              <a:rPr sz="2000">
                <a:latin typeface="Courier"/>
              </a:rPr>
              <a:t>write_csv()</a:t>
            </a:r>
          </a:p>
        </p:txBody>
      </p:sp>
    </p:spTree>
  </p:cSld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>
                <a:latin typeface="Courier"/>
              </a:rPr>
              <a:t>case_when()</a:t>
            </a:r>
            <a:r>
              <a:rPr/>
              <a:t> — Turning a Number into a Category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🔮 Predict first:</a:t>
            </a:r>
            <a:r>
              <a:rPr sz="2000"/>
              <a:t> We’re about to bin </a:t>
            </a:r>
            <a:r>
              <a:rPr sz="2000">
                <a:latin typeface="Courier"/>
              </a:rPr>
              <a:t>length_mm</a:t>
            </a:r>
            <a:r>
              <a:rPr sz="2000"/>
              <a:t> into </a:t>
            </a:r>
            <a:r>
              <a:rPr sz="2000">
                <a:latin typeface="Courier"/>
              </a:rPr>
              <a:t>"short"</a:t>
            </a:r>
            <a:r>
              <a:rPr sz="2000"/>
              <a:t>, </a:t>
            </a:r>
            <a:r>
              <a:rPr sz="2000">
                <a:latin typeface="Courier"/>
              </a:rPr>
              <a:t>"medium"</a:t>
            </a:r>
            <a:r>
              <a:rPr sz="2000"/>
              <a:t>, and </a:t>
            </a:r>
            <a:r>
              <a:rPr sz="2000">
                <a:latin typeface="Courier"/>
              </a:rPr>
              <a:t>"long"</a:t>
            </a:r>
            <a:r>
              <a:rPr sz="2000"/>
              <a:t>. Needle 1 in the data is 20mm. Which bin does it land in — and does that depend on whether the cutoff is </a:t>
            </a:r>
            <a:r>
              <a:rPr sz="2000">
                <a:latin typeface="Courier"/>
              </a:rPr>
              <a:t>&lt;</a:t>
            </a:r>
            <a:r>
              <a:rPr sz="2000"/>
              <a:t> or </a:t>
            </a:r>
            <a:r>
              <a:rPr sz="2000">
                <a:latin typeface="Courier"/>
              </a:rPr>
              <a:t>&lt;=</a:t>
            </a:r>
            <a:r>
              <a:rPr sz="2000"/>
              <a:t>?</a:t>
            </a:r>
          </a:p>
        </p:txBody>
      </p:sp>
    </p:spTree>
  </p:cSld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003B4F"/>
                </a:solidFill>
                <a:latin typeface="Courier"/>
              </a:rPr>
              <a:t>pine_csv_df </a:t>
            </a:r>
            <a:r>
              <a:rPr>
                <a:solidFill>
                  <a:srgbClr val="5E5E5E"/>
                </a:solidFill>
                <a:latin typeface="Courier"/>
              </a:rPr>
              <a:t>|&gt;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mutate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size_class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case_when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length_mm </a:t>
            </a:r>
            <a:r>
              <a:rPr>
                <a:solidFill>
                  <a:srgbClr val="5E5E5E"/>
                </a:solidFill>
                <a:latin typeface="Courier"/>
              </a:rPr>
              <a:t>&lt;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16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5E5E5E"/>
                </a:solidFill>
                <a:latin typeface="Courier"/>
              </a:rPr>
              <a:t>~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"short"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length_mm </a:t>
            </a:r>
            <a:r>
              <a:rPr>
                <a:solidFill>
                  <a:srgbClr val="5E5E5E"/>
                </a:solidFill>
                <a:latin typeface="Courier"/>
              </a:rPr>
              <a:t>&lt;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20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5E5E5E"/>
                </a:solidFill>
                <a:latin typeface="Courier"/>
              </a:rPr>
              <a:t>~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"medium"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</a:t>
            </a:r>
            <a:r>
              <a:rPr>
                <a:solidFill>
                  <a:srgbClr val="8F5902"/>
                </a:solidFill>
                <a:latin typeface="Courier"/>
              </a:rPr>
              <a:t>TRUE</a:t>
            </a:r>
            <a:r>
              <a:rPr>
                <a:solidFill>
                  <a:srgbClr val="003B4F"/>
                </a:solidFill>
                <a:latin typeface="Courier"/>
              </a:rPr>
              <a:t>           </a:t>
            </a:r>
            <a:r>
              <a:rPr>
                <a:solidFill>
                  <a:srgbClr val="5E5E5E"/>
                </a:solidFill>
                <a:latin typeface="Courier"/>
              </a:rPr>
              <a:t>~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"long"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 </a:t>
            </a:r>
            <a:r>
              <a:rPr>
                <a:solidFill>
                  <a:srgbClr val="5E5E5E"/>
                </a:solidFill>
                <a:latin typeface="Courier"/>
              </a:rPr>
              <a:t>|&gt;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count</a:t>
            </a:r>
            <a:r>
              <a:rPr>
                <a:solidFill>
                  <a:srgbClr val="003B4F"/>
                </a:solidFill>
                <a:latin typeface="Courier"/>
              </a:rPr>
              <a:t>(size_class)</a:t>
            </a:r>
          </a:p>
          <a:p>
            <a:pPr lvl="0" indent="0">
              <a:buNone/>
            </a:pPr>
            <a:r>
              <a:rPr>
                <a:latin typeface="Courier"/>
              </a:rPr>
              <a:t># A tibble: 3 × 2
  size_class     n
  &lt;chr&gt;      &lt;int&gt;
1 long          16
2 medium        17
3 short         15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✅ Key idea</a:t>
            </a:r>
          </a:p>
          <a:p>
            <a:pPr lvl="0" indent="0" marL="1270000">
              <a:buNone/>
            </a:pPr>
            <a:r>
              <a:rPr sz="2000">
                <a:latin typeface="Courier"/>
              </a:rPr>
              <a:t>case_when()</a:t>
            </a:r>
            <a:r>
              <a:rPr sz="2000"/>
              <a:t> checks conditions </a:t>
            </a:r>
            <a:r>
              <a:rPr sz="2000" b="1"/>
              <a:t>top to bottom</a:t>
            </a:r>
            <a:r>
              <a:rPr sz="2000"/>
              <a:t> and uses the </a:t>
            </a:r>
            <a:r>
              <a:rPr sz="2000" i="1"/>
              <a:t>first</a:t>
            </a:r>
            <a:r>
              <a:rPr sz="2000"/>
              <a:t> one that’s </a:t>
            </a:r>
            <a:r>
              <a:rPr sz="2000">
                <a:latin typeface="Courier"/>
              </a:rPr>
              <a:t>TRUE</a:t>
            </a:r>
            <a:r>
              <a:rPr sz="2000"/>
              <a:t>.</a:t>
            </a:r>
            <a:br/>
            <a:r>
              <a:rPr sz="2000"/>
              <a:t>Once a row matches </a:t>
            </a:r>
            <a:r>
              <a:rPr sz="2000">
                <a:latin typeface="Courier"/>
              </a:rPr>
              <a:t>length_mm &lt; 16</a:t>
            </a:r>
            <a:r>
              <a:rPr sz="2000"/>
              <a:t>, R never even looks at the later conditions for that row.</a:t>
            </a:r>
          </a:p>
        </p:txBody>
      </p:sp>
    </p:spTree>
  </p:cSld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>
                <a:latin typeface="Courier"/>
              </a:rPr>
              <a:t>case_when()</a:t>
            </a:r>
            <a:r>
              <a:rPr/>
              <a:t> — Always End With </a:t>
            </a:r>
            <a:r>
              <a:rPr>
                <a:latin typeface="Courier"/>
              </a:rPr>
              <a:t>TRUE ~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What happens if we forget the catch-all?</a:t>
            </a:r>
            <a:br/>
            <a:r>
              <a:rPr>
                <a:solidFill>
                  <a:srgbClr val="003B4F"/>
                </a:solidFill>
                <a:latin typeface="Courier"/>
              </a:rPr>
              <a:t>pine_csv_df </a:t>
            </a:r>
            <a:r>
              <a:rPr>
                <a:solidFill>
                  <a:srgbClr val="5E5E5E"/>
                </a:solidFill>
                <a:latin typeface="Courier"/>
              </a:rPr>
              <a:t>|&gt;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mutate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size_class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case_when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length_mm </a:t>
            </a:r>
            <a:r>
              <a:rPr>
                <a:solidFill>
                  <a:srgbClr val="5E5E5E"/>
                </a:solidFill>
                <a:latin typeface="Courier"/>
              </a:rPr>
              <a:t>&lt;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16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5E5E5E"/>
                </a:solidFill>
                <a:latin typeface="Courier"/>
              </a:rPr>
              <a:t>~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"short"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length_mm </a:t>
            </a:r>
            <a:r>
              <a:rPr>
                <a:solidFill>
                  <a:srgbClr val="5E5E5E"/>
                </a:solidFill>
                <a:latin typeface="Courier"/>
              </a:rPr>
              <a:t>&lt;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20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5E5E5E"/>
                </a:solidFill>
                <a:latin typeface="Courier"/>
              </a:rPr>
              <a:t>~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"medium"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</a:t>
            </a:r>
            <a:r>
              <a:rPr>
                <a:solidFill>
                  <a:srgbClr val="5E5E5E"/>
                </a:solidFill>
                <a:latin typeface="Courier"/>
              </a:rPr>
              <a:t># no TRUE ~ ... here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 </a:t>
            </a:r>
            <a:r>
              <a:rPr>
                <a:solidFill>
                  <a:srgbClr val="5E5E5E"/>
                </a:solidFill>
                <a:latin typeface="Courier"/>
              </a:rPr>
              <a:t>|&gt;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count</a:t>
            </a:r>
            <a:r>
              <a:rPr>
                <a:solidFill>
                  <a:srgbClr val="003B4F"/>
                </a:solidFill>
                <a:latin typeface="Courier"/>
              </a:rPr>
              <a:t>(size_class)</a:t>
            </a:r>
          </a:p>
          <a:p>
            <a:pPr lvl="0" indent="0">
              <a:buNone/>
            </a:pPr>
            <a:r>
              <a:rPr>
                <a:latin typeface="Courier"/>
              </a:rPr>
              <a:t># A tibble: 3 × 2
  size_class     n
  &lt;chr&gt;      &lt;int&gt;
1 medium        17
2 short         15
3 &lt;NA&gt;          16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Warning</a:t>
            </a:r>
          </a:p>
          <a:p>
            <a:pPr lvl="0" indent="0" marL="1270000">
              <a:buNone/>
            </a:pPr>
            <a:r>
              <a:rPr sz="2000" b="1"/>
              <a:t>⚠️ Watch out!</a:t>
            </a:r>
          </a:p>
          <a:p>
            <a:pPr lvl="0" indent="0" marL="1270000">
              <a:buNone/>
            </a:pPr>
            <a:r>
              <a:rPr sz="2000"/>
              <a:t>Drop the </a:t>
            </a:r>
            <a:r>
              <a:rPr sz="2000">
                <a:latin typeface="Courier"/>
              </a:rPr>
              <a:t>TRUE ~ "long"</a:t>
            </a:r>
            <a:r>
              <a:rPr sz="2000"/>
              <a:t> line and every “long” needle silently becomes </a:t>
            </a:r>
            <a:r>
              <a:rPr sz="2000">
                <a:latin typeface="Courier"/>
              </a:rPr>
              <a:t>NA</a:t>
            </a:r>
            <a:r>
              <a:rPr sz="2000"/>
              <a:t> instead of erroring. </a:t>
            </a:r>
            <a:r>
              <a:rPr sz="2000">
                <a:latin typeface="Courier"/>
              </a:rPr>
              <a:t>case_when()</a:t>
            </a:r>
            <a:r>
              <a:rPr sz="2000"/>
              <a:t> never warns you — always finish with a </a:t>
            </a:r>
            <a:r>
              <a:rPr sz="2000">
                <a:latin typeface="Courier"/>
              </a:rPr>
              <a:t>TRUE ~ ...</a:t>
            </a:r>
            <a:r>
              <a:rPr sz="2000"/>
              <a:t> catch-all, even when you’re sure you’ve covered every case.</a:t>
            </a:r>
          </a:p>
        </p:txBody>
      </p:sp>
    </p:spTree>
  </p:cSld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>
                <a:latin typeface="Courier"/>
              </a:rPr>
              <a:t>case_when()</a:t>
            </a:r>
            <a:r>
              <a:rPr/>
              <a:t> — Recoding Categories, Not Just Numbers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Give each field team a short code</a:t>
            </a:r>
            <a:br/>
            <a:r>
              <a:rPr>
                <a:solidFill>
                  <a:srgbClr val="003B4F"/>
                </a:solidFill>
                <a:latin typeface="Courier"/>
              </a:rPr>
              <a:t>pine_csv_df </a:t>
            </a:r>
            <a:r>
              <a:rPr>
                <a:solidFill>
                  <a:srgbClr val="5E5E5E"/>
                </a:solidFill>
                <a:latin typeface="Courier"/>
              </a:rPr>
              <a:t>|&gt;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mutate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team_code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case_when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group </a:t>
            </a:r>
            <a:r>
              <a:rPr>
                <a:solidFill>
                  <a:srgbClr val="5E5E5E"/>
                </a:solidFill>
                <a:latin typeface="Courier"/>
              </a:rPr>
              <a:t>==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"cephalopods"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5E5E5E"/>
                </a:solidFill>
                <a:latin typeface="Courier"/>
              </a:rPr>
              <a:t>~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"CEPH"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group </a:t>
            </a:r>
            <a:r>
              <a:rPr>
                <a:solidFill>
                  <a:srgbClr val="5E5E5E"/>
                </a:solidFill>
                <a:latin typeface="Courier"/>
              </a:rPr>
              <a:t>==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"salmon"</a:t>
            </a:r>
            <a:r>
              <a:rPr>
                <a:solidFill>
                  <a:srgbClr val="003B4F"/>
                </a:solidFill>
                <a:latin typeface="Courier"/>
              </a:rPr>
              <a:t>      </a:t>
            </a:r>
            <a:r>
              <a:rPr>
                <a:solidFill>
                  <a:srgbClr val="5E5E5E"/>
                </a:solidFill>
                <a:latin typeface="Courier"/>
              </a:rPr>
              <a:t>~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"SALM"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group </a:t>
            </a:r>
            <a:r>
              <a:rPr>
                <a:solidFill>
                  <a:srgbClr val="5E5E5E"/>
                </a:solidFill>
                <a:latin typeface="Courier"/>
              </a:rPr>
              <a:t>==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"crayfish"</a:t>
            </a:r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5E5E5E"/>
                </a:solidFill>
                <a:latin typeface="Courier"/>
              </a:rPr>
              <a:t>~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"CRAY"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group </a:t>
            </a:r>
            <a:r>
              <a:rPr>
                <a:solidFill>
                  <a:srgbClr val="5E5E5E"/>
                </a:solidFill>
                <a:latin typeface="Courier"/>
              </a:rPr>
              <a:t>==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"snail"</a:t>
            </a:r>
            <a:r>
              <a:rPr>
                <a:solidFill>
                  <a:srgbClr val="003B4F"/>
                </a:solidFill>
                <a:latin typeface="Courier"/>
              </a:rPr>
              <a:t>       </a:t>
            </a:r>
            <a:r>
              <a:rPr>
                <a:solidFill>
                  <a:srgbClr val="5E5E5E"/>
                </a:solidFill>
                <a:latin typeface="Courier"/>
              </a:rPr>
              <a:t>~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"SNAI"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</a:t>
            </a:r>
            <a:r>
              <a:rPr>
                <a:solidFill>
                  <a:srgbClr val="8F5902"/>
                </a:solidFill>
                <a:latin typeface="Courier"/>
              </a:rPr>
              <a:t>TRUE</a:t>
            </a:r>
            <a:r>
              <a:rPr>
                <a:solidFill>
                  <a:srgbClr val="003B4F"/>
                </a:solidFill>
                <a:latin typeface="Courier"/>
              </a:rPr>
              <a:t>                   </a:t>
            </a:r>
            <a:r>
              <a:rPr>
                <a:solidFill>
                  <a:srgbClr val="5E5E5E"/>
                </a:solidFill>
                <a:latin typeface="Courier"/>
              </a:rPr>
              <a:t>~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"UNK"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 </a:t>
            </a:r>
            <a:r>
              <a:rPr>
                <a:solidFill>
                  <a:srgbClr val="5E5E5E"/>
                </a:solidFill>
                <a:latin typeface="Courier"/>
              </a:rPr>
              <a:t>|&gt;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distinct</a:t>
            </a:r>
            <a:r>
              <a:rPr>
                <a:solidFill>
                  <a:srgbClr val="003B4F"/>
                </a:solidFill>
                <a:latin typeface="Courier"/>
              </a:rPr>
              <a:t>(group, team_code)</a:t>
            </a:r>
          </a:p>
          <a:p>
            <a:pPr lvl="0" indent="0">
              <a:buNone/>
            </a:pPr>
            <a:r>
              <a:rPr>
                <a:latin typeface="Courier"/>
              </a:rPr>
              <a:t># A tibble: 4 × 2
  group       team_code
  &lt;chr&gt;       &lt;chr&gt;    
1 cephalopods CEPH     
2 salmon      SALM     
3 crayfish    CRAY     
4 snail       SNAI    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🖐 Notice</a:t>
            </a:r>
          </a:p>
          <a:p>
            <a:pPr lvl="0" indent="0" marL="1270000">
              <a:buNone/>
            </a:pPr>
            <a:r>
              <a:rPr sz="2000">
                <a:latin typeface="Courier"/>
              </a:rPr>
              <a:t>case_when()</a:t>
            </a:r>
            <a:r>
              <a:rPr sz="2000"/>
              <a:t> isn’t just for numeric cutoffs — every condition on the left of a </a:t>
            </a:r>
            <a:r>
              <a:rPr sz="2000">
                <a:latin typeface="Courier"/>
              </a:rPr>
              <a:t>~</a:t>
            </a:r>
            <a:r>
              <a:rPr sz="2000"/>
              <a:t> can be any boolean test: </a:t>
            </a:r>
            <a:r>
              <a:rPr sz="2000">
                <a:latin typeface="Courier"/>
              </a:rPr>
              <a:t>==</a:t>
            </a:r>
            <a:r>
              <a:rPr sz="2000"/>
              <a:t>, </a:t>
            </a:r>
            <a:r>
              <a:rPr sz="2000">
                <a:latin typeface="Courier"/>
              </a:rPr>
              <a:t>%in%</a:t>
            </a:r>
            <a:r>
              <a:rPr sz="2000"/>
              <a:t>, </a:t>
            </a:r>
            <a:r>
              <a:rPr sz="2000">
                <a:latin typeface="Courier"/>
              </a:rPr>
              <a:t>&gt;</a:t>
            </a:r>
            <a:r>
              <a:rPr sz="2000"/>
              <a:t>, even combinations with </a:t>
            </a:r>
            <a:r>
              <a:rPr sz="2000">
                <a:latin typeface="Courier"/>
              </a:rPr>
              <a:t>&amp;</a:t>
            </a:r>
            <a:r>
              <a:rPr sz="2000"/>
              <a:t> and </a:t>
            </a:r>
            <a:r>
              <a:rPr sz="2000">
                <a:latin typeface="Courier"/>
              </a:rPr>
              <a:t>|</a:t>
            </a:r>
            <a:r>
              <a:rPr sz="2000"/>
              <a:t>.</a:t>
            </a:r>
          </a:p>
          <a:p>
            <a:pPr lvl="0" indent="0" marL="1270000">
              <a:buNone/>
            </a:pPr>
            <a:r>
              <a:rPr sz="2000"/>
              <a:t>The </a:t>
            </a:r>
            <a:r>
              <a:rPr sz="2000">
                <a:latin typeface="Courier"/>
              </a:rPr>
              <a:t>"UNK"</a:t>
            </a:r>
            <a:r>
              <a:rPr sz="2000"/>
              <a:t> catch-all should never actually appear here — if it does, that’s your signal a team name was misspelled somewhere upstream.</a:t>
            </a:r>
          </a:p>
        </p:txBody>
      </p:sp>
    </p:spTree>
  </p:cSld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>
                <a:latin typeface="Courier"/>
              </a:rPr>
              <a:t>arrange()</a:t>
            </a:r>
            <a:r>
              <a:rPr/>
              <a:t> — Sorting Rows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Shortest needles first</a:t>
            </a:r>
            <a:br/>
            <a:r>
              <a:rPr>
                <a:solidFill>
                  <a:srgbClr val="003B4F"/>
                </a:solidFill>
                <a:latin typeface="Courier"/>
              </a:rPr>
              <a:t>pine_csv_df </a:t>
            </a:r>
            <a:r>
              <a:rPr>
                <a:solidFill>
                  <a:srgbClr val="5E5E5E"/>
                </a:solidFill>
                <a:latin typeface="Courier"/>
              </a:rPr>
              <a:t>|&gt;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arrange</a:t>
            </a:r>
            <a:r>
              <a:rPr>
                <a:solidFill>
                  <a:srgbClr val="003B4F"/>
                </a:solidFill>
                <a:latin typeface="Courier"/>
              </a:rPr>
              <a:t>(length_mm)</a:t>
            </a:r>
          </a:p>
          <a:p>
            <a:pPr lvl="0" indent="0">
              <a:buNone/>
            </a:pPr>
            <a:r>
              <a:rPr>
                <a:latin typeface="Courier"/>
              </a:rPr>
              <a:t># A tibble: 48 × 6
   date    group       n_s   sun   tree_no length_mm
   &lt;chr&gt;   &lt;chr&gt;       &lt;chr&gt; &lt;chr&gt;   &lt;dbl&gt;     &lt;dbl&gt;
 1 3/20/25 salmon      s     sunny       2        12
 2 3/20/25 salmon      s     sunny       2        12
 3 3/20/25 salmon      s     sunny       2        12
 4 3/20/25 cephalopods s     sunny       1        13
 5 3/20/25 salmon      s     sunny       2        13
 6 3/20/25 crayfish    s     sunny       3        13
 7 3/20/25 cephalopods s     sunny       1        14
 8 3/20/25 salmon      s     sunny       2        14
 9 3/20/25 salmon      s     sunny       2        14
10 3/20/25 crayfish    s     sunny       3        14
# ℹ 38 more rows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Longest first</a:t>
            </a:r>
            <a:br/>
            <a:r>
              <a:rPr>
                <a:solidFill>
                  <a:srgbClr val="003B4F"/>
                </a:solidFill>
                <a:latin typeface="Courier"/>
              </a:rPr>
              <a:t>pine_csv_df </a:t>
            </a:r>
            <a:r>
              <a:rPr>
                <a:solidFill>
                  <a:srgbClr val="5E5E5E"/>
                </a:solidFill>
                <a:latin typeface="Courier"/>
              </a:rPr>
              <a:t>|&gt;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arrange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desc</a:t>
            </a:r>
            <a:r>
              <a:rPr>
                <a:solidFill>
                  <a:srgbClr val="003B4F"/>
                </a:solidFill>
                <a:latin typeface="Courier"/>
              </a:rPr>
              <a:t>(length_mm))</a:t>
            </a:r>
          </a:p>
          <a:p>
            <a:pPr lvl="0" indent="0">
              <a:buNone/>
            </a:pPr>
            <a:r>
              <a:rPr>
                <a:latin typeface="Courier"/>
              </a:rPr>
              <a:t># A tibble: 48 × 6
   date    group       n_s   sun   tree_no length_mm
   &lt;chr&gt;   &lt;chr&gt;       &lt;chr&gt; &lt;chr&gt;   &lt;dbl&gt;     &lt;dbl&gt;
 1 3/20/25 cephalopods n     shady       1        25
 2 3/20/25 crayfish    n     shady       3        25
 3 3/20/25 cephalopods n     shady       1        23
 4 3/20/25 salmon      n     shady       2        23
 5 3/20/25 crayfish    n     shady       3        23
 6 3/20/25 snail       n     shady       4        23
 7 3/20/25 cephalopods n     shady       1        21
 8 3/20/25 cephalopods n     shady       1        21
 9 3/20/25 salmon      n     shady       2        21
10 3/20/25 crayfish    n     shady       3        21
# ℹ 38 more rows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/>
            <a:r>
              <a:rPr/>
              <a:t>Default is </a:t>
            </a:r>
            <a:r>
              <a:rPr b="1"/>
              <a:t>ascending</a:t>
            </a:r>
            <a:r>
              <a:rPr/>
              <a:t> (smallest first)</a:t>
            </a:r>
          </a:p>
          <a:p>
            <a:pPr lvl="0"/>
            <a:r>
              <a:rPr>
                <a:latin typeface="Courier"/>
              </a:rPr>
              <a:t>desc()</a:t>
            </a:r>
            <a:r>
              <a:rPr/>
              <a:t> reverses it</a:t>
            </a:r>
          </a:p>
        </p:txBody>
      </p:sp>
    </p:spTree>
  </p:cSld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>
                <a:latin typeface="Courier"/>
              </a:rPr>
              <a:t>arrange()</a:t>
            </a:r>
            <a:r>
              <a:rPr/>
              <a:t> — Sorting by Multiple Columns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Sort by side, then by length within each side</a:t>
            </a:r>
            <a:br/>
            <a:r>
              <a:rPr>
                <a:solidFill>
                  <a:srgbClr val="003B4F"/>
                </a:solidFill>
                <a:latin typeface="Courier"/>
              </a:rPr>
              <a:t>pine_csv_df </a:t>
            </a:r>
            <a:r>
              <a:rPr>
                <a:solidFill>
                  <a:srgbClr val="5E5E5E"/>
                </a:solidFill>
                <a:latin typeface="Courier"/>
              </a:rPr>
              <a:t>|&gt;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arrange</a:t>
            </a:r>
            <a:r>
              <a:rPr>
                <a:solidFill>
                  <a:srgbClr val="003B4F"/>
                </a:solidFill>
                <a:latin typeface="Courier"/>
              </a:rPr>
              <a:t>(n_s, </a:t>
            </a:r>
            <a:r>
              <a:rPr>
                <a:solidFill>
                  <a:srgbClr val="4758AB"/>
                </a:solidFill>
                <a:latin typeface="Courier"/>
              </a:rPr>
              <a:t>desc</a:t>
            </a:r>
            <a:r>
              <a:rPr>
                <a:solidFill>
                  <a:srgbClr val="003B4F"/>
                </a:solidFill>
                <a:latin typeface="Courier"/>
              </a:rPr>
              <a:t>(length_mm))</a:t>
            </a:r>
          </a:p>
          <a:p>
            <a:pPr lvl="0" indent="0">
              <a:buNone/>
            </a:pPr>
            <a:r>
              <a:rPr>
                <a:latin typeface="Courier"/>
              </a:rPr>
              <a:t># A tibble: 48 × 6
   date    group       n_s   sun   tree_no length_mm
   &lt;chr&gt;   &lt;chr&gt;       &lt;chr&gt; &lt;chr&gt;   &lt;dbl&gt;     &lt;dbl&gt;
 1 3/20/25 cephalopods n     shady       1        25
 2 3/20/25 crayfish    n     shady       3        25
 3 3/20/25 cephalopods n     shady       1        23
 4 3/20/25 salmon      n     shady       2        23
 5 3/20/25 crayfish    n     shady       3        23
 6 3/20/25 snail       n     shady       4        23
 7 3/20/25 cephalopods n     shady       1        21
 8 3/20/25 cephalopods n     shady       1        21
 9 3/20/25 salmon      n     shady       2        21
10 3/20/25 crayfish    n     shady       3        21
# ℹ 38 more rows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/>
            <a:r>
              <a:rPr/>
              <a:t>Most useful at the </a:t>
            </a:r>
            <a:r>
              <a:rPr b="1"/>
              <a:t>end</a:t>
            </a:r>
            <a:r>
              <a:rPr/>
              <a:t> of a pipeline, to inspect results in a sensible order</a:t>
            </a:r>
          </a:p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>
                <a:latin typeface="Courier"/>
              </a:rPr>
              <a:t>arrange()</a:t>
            </a:r>
            <a:r>
              <a:rPr sz="2000"/>
              <a:t> never changes </a:t>
            </a:r>
            <a:r>
              <a:rPr sz="2000" i="1"/>
              <a:t>which</a:t>
            </a:r>
            <a:r>
              <a:rPr sz="2000"/>
              <a:t> rows you have — only the order they print in.</a:t>
            </a:r>
          </a:p>
        </p:txBody>
      </p:sp>
    </p:spTree>
  </p:cSld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The Full Pipeline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003B4F"/>
                </a:solidFill>
                <a:latin typeface="Courier"/>
              </a:rPr>
              <a:t>pine_wrangled_df &lt;- pine_csv_df </a:t>
            </a:r>
            <a:r>
              <a:rPr>
                <a:solidFill>
                  <a:srgbClr val="5E5E5E"/>
                </a:solidFill>
                <a:latin typeface="Courier"/>
              </a:rPr>
              <a:t>|&gt;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filter</a:t>
            </a:r>
            <a:r>
              <a:rPr>
                <a:solidFill>
                  <a:srgbClr val="003B4F"/>
                </a:solidFill>
                <a:latin typeface="Courier"/>
              </a:rPr>
              <a:t>(length_mm </a:t>
            </a:r>
            <a:r>
              <a:rPr>
                <a:solidFill>
                  <a:srgbClr val="5E5E5E"/>
                </a:solidFill>
                <a:latin typeface="Courier"/>
              </a:rPr>
              <a:t>&gt;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|&gt;</a:t>
            </a:r>
            <a:r>
              <a:rPr>
                <a:solidFill>
                  <a:srgbClr val="003B4F"/>
                </a:solidFill>
                <a:latin typeface="Courier"/>
              </a:rPr>
              <a:t>                 </a:t>
            </a:r>
            <a:r>
              <a:rPr>
                <a:solidFill>
                  <a:srgbClr val="5E5E5E"/>
                </a:solidFill>
                <a:latin typeface="Courier"/>
              </a:rPr>
              <a:t># drop impossible values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select</a:t>
            </a:r>
            <a:r>
              <a:rPr>
                <a:solidFill>
                  <a:srgbClr val="003B4F"/>
                </a:solidFill>
                <a:latin typeface="Courier"/>
              </a:rPr>
              <a:t>(group, n_s, sun, length_mm) </a:t>
            </a:r>
            <a:r>
              <a:rPr>
                <a:solidFill>
                  <a:srgbClr val="5E5E5E"/>
                </a:solidFill>
                <a:latin typeface="Courier"/>
              </a:rPr>
              <a:t>|&gt;</a:t>
            </a:r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5E5E5E"/>
                </a:solidFill>
                <a:latin typeface="Courier"/>
              </a:rPr>
              <a:t># keep what we need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mutate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length_cm  =</a:t>
            </a:r>
            <a:r>
              <a:rPr>
                <a:solidFill>
                  <a:srgbClr val="003B4F"/>
                </a:solidFill>
                <a:latin typeface="Courier"/>
              </a:rPr>
              <a:t> length_mm </a:t>
            </a:r>
            <a:r>
              <a:rPr>
                <a:solidFill>
                  <a:srgbClr val="5E5E5E"/>
                </a:solidFill>
                <a:latin typeface="Courier"/>
              </a:rPr>
              <a:t>/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10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log_length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log</a:t>
            </a:r>
            <a:r>
              <a:rPr>
                <a:solidFill>
                  <a:srgbClr val="003B4F"/>
                </a:solidFill>
                <a:latin typeface="Courier"/>
              </a:rPr>
              <a:t>(length_mm),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size_class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case_when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length_mm </a:t>
            </a:r>
            <a:r>
              <a:rPr>
                <a:solidFill>
                  <a:srgbClr val="5E5E5E"/>
                </a:solidFill>
                <a:latin typeface="Courier"/>
              </a:rPr>
              <a:t>&lt;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16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5E5E5E"/>
                </a:solidFill>
                <a:latin typeface="Courier"/>
              </a:rPr>
              <a:t>~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"short"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length_mm </a:t>
            </a:r>
            <a:r>
              <a:rPr>
                <a:solidFill>
                  <a:srgbClr val="5E5E5E"/>
                </a:solidFill>
                <a:latin typeface="Courier"/>
              </a:rPr>
              <a:t>&lt;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20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5E5E5E"/>
                </a:solidFill>
                <a:latin typeface="Courier"/>
              </a:rPr>
              <a:t>~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"medium"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</a:t>
            </a:r>
            <a:r>
              <a:rPr>
                <a:solidFill>
                  <a:srgbClr val="8F5902"/>
                </a:solidFill>
                <a:latin typeface="Courier"/>
              </a:rPr>
              <a:t>TRUE</a:t>
            </a:r>
            <a:r>
              <a:rPr>
                <a:solidFill>
                  <a:srgbClr val="003B4F"/>
                </a:solidFill>
                <a:latin typeface="Courier"/>
              </a:rPr>
              <a:t>           </a:t>
            </a:r>
            <a:r>
              <a:rPr>
                <a:solidFill>
                  <a:srgbClr val="5E5E5E"/>
                </a:solidFill>
                <a:latin typeface="Courier"/>
              </a:rPr>
              <a:t>~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"long"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 </a:t>
            </a:r>
            <a:r>
              <a:rPr>
                <a:solidFill>
                  <a:srgbClr val="5E5E5E"/>
                </a:solidFill>
                <a:latin typeface="Courier"/>
              </a:rPr>
              <a:t>|&gt;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arrange</a:t>
            </a:r>
            <a:r>
              <a:rPr>
                <a:solidFill>
                  <a:srgbClr val="003B4F"/>
                </a:solidFill>
                <a:latin typeface="Courier"/>
              </a:rPr>
              <a:t>(n_s, </a:t>
            </a:r>
            <a:r>
              <a:rPr>
                <a:solidFill>
                  <a:srgbClr val="4758AB"/>
                </a:solidFill>
                <a:latin typeface="Courier"/>
              </a:rPr>
              <a:t>desc</a:t>
            </a:r>
            <a:r>
              <a:rPr>
                <a:solidFill>
                  <a:srgbClr val="003B4F"/>
                </a:solidFill>
                <a:latin typeface="Courier"/>
              </a:rPr>
              <a:t>(length_mm))            </a:t>
            </a:r>
            <a:r>
              <a:rPr>
                <a:solidFill>
                  <a:srgbClr val="5E5E5E"/>
                </a:solidFill>
                <a:latin typeface="Courier"/>
              </a:rPr>
              <a:t># sort for inspection</a:t>
            </a:r>
            <a:br/>
            <a:br/>
            <a:r>
              <a:rPr>
                <a:solidFill>
                  <a:srgbClr val="4758AB"/>
                </a:solidFill>
                <a:latin typeface="Courier"/>
              </a:rPr>
              <a:t>head</a:t>
            </a:r>
            <a:r>
              <a:rPr>
                <a:solidFill>
                  <a:srgbClr val="003B4F"/>
                </a:solidFill>
                <a:latin typeface="Courier"/>
              </a:rPr>
              <a:t>(pine_wrangled_df)</a:t>
            </a:r>
          </a:p>
          <a:p>
            <a:pPr lvl="0" indent="0">
              <a:buNone/>
            </a:pPr>
            <a:r>
              <a:rPr>
                <a:latin typeface="Courier"/>
              </a:rPr>
              <a:t># A tibble: 6 × 7
  group       n_s   sun   length_mm length_cm log_length size_class
  &lt;chr&gt;       &lt;chr&gt; &lt;chr&gt;     &lt;dbl&gt;     &lt;dbl&gt;      &lt;dbl&gt; &lt;chr&gt;     
1 cephalopods n     shady        25       2.5       3.22 long      
2 crayfish    n     shady        25       2.5       3.22 long      
3 cephalopods n     shady        23       2.3       3.14 long      
4 salmon      n     shady        23       2.3       3.14 long      
5 crayfish    n     shady        23       2.3       3.14 long      
6 snail       n     shady        23       2.3       3.14 long      </a:t>
            </a:r>
          </a:p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✅ Key idea</a:t>
            </a:r>
          </a:p>
          <a:p>
            <a:pPr lvl="0" indent="0" marL="1270000">
              <a:buNone/>
            </a:pPr>
            <a:r>
              <a:rPr sz="2000"/>
              <a:t>The pipe </a:t>
            </a:r>
            <a:r>
              <a:rPr sz="2000">
                <a:latin typeface="Courier"/>
              </a:rPr>
              <a:t>|&gt;</a:t>
            </a:r>
            <a:r>
              <a:rPr sz="2000"/>
              <a:t> is what makes this readable top to bottom — a recipe, not a nest of parentheses.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Read it out loud:</a:t>
            </a:r>
          </a:p>
          <a:p>
            <a:pPr lvl="0"/>
            <a:r>
              <a:rPr/>
              <a:t>Take </a:t>
            </a:r>
            <a:r>
              <a:rPr>
                <a:latin typeface="Courier"/>
              </a:rPr>
              <a:t>pine_csv_df</a:t>
            </a:r>
            <a:r>
              <a:rPr/>
              <a:t>,</a:t>
            </a:r>
          </a:p>
          <a:p>
            <a:pPr lvl="1"/>
            <a:r>
              <a:rPr b="1"/>
              <a:t>then</a:t>
            </a:r>
            <a:r>
              <a:rPr/>
              <a:t> filter to real values,</a:t>
            </a:r>
          </a:p>
          <a:p>
            <a:pPr lvl="2"/>
            <a:r>
              <a:rPr b="1"/>
              <a:t>then</a:t>
            </a:r>
            <a:r>
              <a:rPr/>
              <a:t> select four columns,</a:t>
            </a:r>
          </a:p>
          <a:p>
            <a:pPr lvl="3"/>
            <a:r>
              <a:rPr b="1"/>
              <a:t>then</a:t>
            </a:r>
            <a:r>
              <a:rPr/>
              <a:t> add three new columns,</a:t>
            </a:r>
          </a:p>
          <a:p>
            <a:pPr lvl="4"/>
            <a:r>
              <a:rPr b="1"/>
              <a:t>then</a:t>
            </a:r>
            <a:r>
              <a:rPr/>
              <a:t> sort by side and length.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3 · A Duplicate-Row Problem</a:t>
            </a:r>
          </a:p>
        </p:txBody>
      </p:sp>
    </p:spTree>
  </p:cSld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A Duplicate-Row Problem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Remember </a:t>
            </a:r>
            <a:r>
              <a:rPr b="1"/>
              <a:t>pseudoreplication</a:t>
            </a:r>
            <a:r>
              <a:rPr/>
              <a:t> from Getting Started — one tree standing in for many? Duplicate rows are the data-entry version of the same mistake: the same measurement counted twice inflates your sample size without adding real information.</a:t>
            </a:r>
          </a:p>
          <a:p>
            <a:pPr lvl="0" indent="0">
              <a:buNone/>
            </a:pPr>
            <a:r>
              <a:rPr>
                <a:solidFill>
                  <a:srgbClr val="003B4F"/>
                </a:solidFill>
                <a:latin typeface="Courier"/>
              </a:rPr>
              <a:t>needle_check_df &lt;- </a:t>
            </a:r>
            <a:r>
              <a:rPr>
                <a:solidFill>
                  <a:srgbClr val="4758AB"/>
                </a:solidFill>
                <a:latin typeface="Courier"/>
              </a:rPr>
              <a:t>read_csv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"data/pine_needles_error.csv"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br/>
            <a:r>
              <a:rPr>
                <a:solidFill>
                  <a:srgbClr val="4758AB"/>
                </a:solidFill>
                <a:latin typeface="Courier"/>
              </a:rPr>
              <a:t>nrow</a:t>
            </a:r>
            <a:r>
              <a:rPr>
                <a:solidFill>
                  <a:srgbClr val="003B4F"/>
                </a:solidFill>
                <a:latin typeface="Courier"/>
              </a:rPr>
              <a:t>(needle_check_df)</a:t>
            </a:r>
          </a:p>
          <a:p>
            <a:pPr lvl="0" indent="0">
              <a:buNone/>
            </a:pPr>
            <a:r>
              <a:rPr>
                <a:latin typeface="Courier"/>
              </a:rPr>
              <a:t>[1] 36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n_distinct</a:t>
            </a:r>
            <a:r>
              <a:rPr>
                <a:solidFill>
                  <a:srgbClr val="003B4F"/>
                </a:solidFill>
                <a:latin typeface="Courier"/>
              </a:rPr>
              <a:t>(needle_check_df)</a:t>
            </a:r>
          </a:p>
          <a:p>
            <a:pPr lvl="0" indent="0">
              <a:buNone/>
            </a:pPr>
            <a:r>
              <a:rPr>
                <a:latin typeface="Courier"/>
              </a:rPr>
              <a:t>[1] 18</a:t>
            </a:r>
          </a:p>
          <a:p>
            <a:pPr lvl="0" indent="0" marL="1270000">
              <a:buNone/>
            </a:pPr>
            <a:r>
              <a:rPr sz="2000" b="1"/>
              <a:t>Important</a:t>
            </a:r>
          </a:p>
          <a:p>
            <a:pPr lvl="0" indent="0" marL="1270000">
              <a:buNone/>
            </a:pPr>
            <a:r>
              <a:rPr sz="2000" b="1"/>
              <a:t>Something’s wrong:</a:t>
            </a:r>
            <a:r>
              <a:rPr sz="2000"/>
              <a:t> </a:t>
            </a:r>
            <a:r>
              <a:rPr sz="2000">
                <a:latin typeface="Courier"/>
              </a:rPr>
              <a:t>nrow()</a:t>
            </a:r>
            <a:r>
              <a:rPr sz="2000"/>
              <a:t> and </a:t>
            </a:r>
            <a:r>
              <a:rPr sz="2000">
                <a:latin typeface="Courier"/>
              </a:rPr>
              <a:t>n_distinct()</a:t>
            </a:r>
            <a:r>
              <a:rPr sz="2000"/>
              <a:t> don’t match. Some rows are exact repeats.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📖 New words</a:t>
            </a:r>
          </a:p>
          <a:p>
            <a:pPr lvl="0"/>
            <a:r>
              <a:rPr sz="2000" b="1">
                <a:latin typeface="Courier"/>
              </a:rPr>
              <a:t>n_distinct()</a:t>
            </a:r>
            <a:r>
              <a:rPr sz="2000"/>
              <a:t> — counts how many </a:t>
            </a:r>
            <a:r>
              <a:rPr sz="2000" i="1"/>
              <a:t>unique</a:t>
            </a:r>
            <a:r>
              <a:rPr sz="2000"/>
              <a:t> rows exist</a:t>
            </a:r>
          </a:p>
          <a:p>
            <a:pPr lvl="0"/>
            <a:r>
              <a:rPr sz="2000" b="1">
                <a:latin typeface="Courier"/>
              </a:rPr>
              <a:t>distinct()</a:t>
            </a:r>
            <a:r>
              <a:rPr sz="2000"/>
              <a:t> — returns the data with duplicate rows removed - be careful!!!\</a:t>
            </a:r>
          </a:p>
          <a:p>
            <a:pPr lvl="0"/>
            <a:r>
              <a:rPr sz="2000" b="1"/>
              <a:t>unique()</a:t>
            </a:r>
            <a:r>
              <a:rPr sz="2000"/>
              <a:t> - looks for the unique rows or names in rows for mispellinbg</a:t>
            </a:r>
          </a:p>
        </p:txBody>
      </p:sp>
    </p:spTree>
  </p:cSld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Finding the duplicates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Which rows are exact duplicates of an earlier row?</a:t>
            </a:r>
            <a:br/>
            <a:r>
              <a:rPr>
                <a:solidFill>
                  <a:srgbClr val="003B4F"/>
                </a:solidFill>
                <a:latin typeface="Courier"/>
              </a:rPr>
              <a:t>needle_check_df </a:t>
            </a:r>
            <a:r>
              <a:rPr>
                <a:solidFill>
                  <a:srgbClr val="5E5E5E"/>
                </a:solidFill>
                <a:latin typeface="Courier"/>
              </a:rPr>
              <a:t>|&gt;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filter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duplicated</a:t>
            </a:r>
            <a:r>
              <a:rPr>
                <a:solidFill>
                  <a:srgbClr val="003B4F"/>
                </a:solidFill>
                <a:latin typeface="Courier"/>
              </a:rPr>
              <a:t>(needle_check_df))</a:t>
            </a:r>
          </a:p>
          <a:p>
            <a:pPr lvl="0" indent="0">
              <a:buNone/>
            </a:pPr>
            <a:r>
              <a:rPr>
                <a:latin typeface="Courier"/>
              </a:rPr>
              <a:t># A tibble: 18 × 5
   name  species needle_id needle_name length_mm
   &lt;chr&gt; &lt;chr&gt;       &lt;dbl&gt; &lt;chr&gt;           &lt;dbl&gt;
 1 John  a               1 one              21.1
 2 John  a               2 two              21.2
 3 John  a               3 three            21.5
 4 Mary  a               1 one              21  
 5 Mary  a               2 two              21.1
 6 Mary  a               3 three            21.3
 7 Steve a               1 one              21.4
 8 Steve a               2 two              21.3
 9 Steve a               3 three            21.9
10 Harry a               1 one              24.1
11 Harry a               2 two              24.2
12 Harry a               3 three            24.3
13 Stan  a               1 one              22.1
14 Stan  a               2 two              22.2
15 Stan  a               3 three            22.4
16 Jake  a               1 one              20.3
17 Jake  a               2 two              20.4
18 Jake  a               3 three            20.1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🖐 Field habit</a:t>
            </a:r>
          </a:p>
          <a:p>
            <a:pPr lvl="0" indent="0" marL="1270000">
              <a:buNone/>
            </a:pPr>
            <a:r>
              <a:rPr sz="2000"/>
              <a:t>Before you trust any dataset — yours or a collaborator’s — check </a:t>
            </a:r>
            <a:r>
              <a:rPr sz="2000">
                <a:latin typeface="Courier"/>
              </a:rPr>
              <a:t>nrow()</a:t>
            </a:r>
            <a:r>
              <a:rPr sz="2000"/>
              <a:t> against </a:t>
            </a:r>
            <a:r>
              <a:rPr sz="2000">
                <a:latin typeface="Courier"/>
              </a:rPr>
              <a:t>n_distinct()</a:t>
            </a:r>
            <a:r>
              <a:rPr sz="2000"/>
              <a:t>. It takes five seconds and catches a real, common mistake.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1 · Importing Data More Than One Way</a:t>
            </a:r>
          </a:p>
        </p:txBody>
      </p:sp>
    </p:spTree>
  </p:cSld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Removing duplicates with </a:t>
            </a:r>
            <a:r>
              <a:rPr>
                <a:latin typeface="Courier"/>
              </a:rPr>
              <a:t>distinct()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Keep only one copy of each unique row</a:t>
            </a:r>
            <a:br/>
            <a:r>
              <a:rPr>
                <a:solidFill>
                  <a:srgbClr val="003B4F"/>
                </a:solidFill>
                <a:latin typeface="Courier"/>
              </a:rPr>
              <a:t>needle_clean_df &lt;- needle_check_df </a:t>
            </a:r>
            <a:r>
              <a:rPr>
                <a:solidFill>
                  <a:srgbClr val="5E5E5E"/>
                </a:solidFill>
                <a:latin typeface="Courier"/>
              </a:rPr>
              <a:t>|&gt;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distinct</a:t>
            </a:r>
            <a:r>
              <a:rPr>
                <a:solidFill>
                  <a:srgbClr val="003B4F"/>
                </a:solidFill>
                <a:latin typeface="Courier"/>
              </a:rPr>
              <a:t>()</a:t>
            </a:r>
            <a:br/>
            <a:br/>
            <a:r>
              <a:rPr>
                <a:solidFill>
                  <a:srgbClr val="4758AB"/>
                </a:solidFill>
                <a:latin typeface="Courier"/>
              </a:rPr>
              <a:t>nrow</a:t>
            </a:r>
            <a:r>
              <a:rPr>
                <a:solidFill>
                  <a:srgbClr val="003B4F"/>
                </a:solidFill>
                <a:latin typeface="Courier"/>
              </a:rPr>
              <a:t>(needle_check_df)</a:t>
            </a:r>
          </a:p>
          <a:p>
            <a:pPr lvl="0" indent="0">
              <a:buNone/>
            </a:pPr>
            <a:r>
              <a:rPr>
                <a:latin typeface="Courier"/>
              </a:rPr>
              <a:t>[1] 36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nrow</a:t>
            </a:r>
            <a:r>
              <a:rPr>
                <a:solidFill>
                  <a:srgbClr val="003B4F"/>
                </a:solidFill>
                <a:latin typeface="Courier"/>
              </a:rPr>
              <a:t>(needle_clean_df)</a:t>
            </a:r>
          </a:p>
          <a:p>
            <a:pPr lvl="0" indent="0">
              <a:buNone/>
            </a:pPr>
            <a:r>
              <a:rPr>
                <a:latin typeface="Courier"/>
              </a:rPr>
              <a:t>[1] 18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Warning</a:t>
            </a:r>
          </a:p>
          <a:p>
            <a:pPr lvl="0" indent="0" marL="1270000">
              <a:buNone/>
            </a:pPr>
            <a:r>
              <a:rPr sz="2000" b="1"/>
              <a:t>⚠️ Watch out!</a:t>
            </a:r>
          </a:p>
          <a:p>
            <a:pPr lvl="0" indent="0" marL="1270000">
              <a:buNone/>
            </a:pPr>
            <a:r>
              <a:rPr sz="2000">
                <a:latin typeface="Courier"/>
              </a:rPr>
              <a:t>distinct()</a:t>
            </a:r>
            <a:r>
              <a:rPr sz="2000"/>
              <a:t> only catches </a:t>
            </a:r>
            <a:r>
              <a:rPr sz="2000" i="1"/>
              <a:t>exact</a:t>
            </a:r>
            <a:r>
              <a:rPr sz="2000"/>
              <a:t> duplicate rows. A typo’d duplicate (</a:t>
            </a:r>
            <a:r>
              <a:rPr sz="2000">
                <a:latin typeface="Courier"/>
              </a:rPr>
              <a:t>John</a:t>
            </a:r>
            <a:r>
              <a:rPr sz="2000"/>
              <a:t> vs </a:t>
            </a:r>
            <a:r>
              <a:rPr sz="2000">
                <a:latin typeface="Courier"/>
              </a:rPr>
              <a:t>john</a:t>
            </a:r>
            <a:r>
              <a:rPr sz="2000"/>
              <a:t>) slips right through — always eyeball your data too.</a:t>
            </a:r>
          </a:p>
        </p:txBody>
      </p:sp>
    </p:spTree>
  </p:cSld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4 · Saving Your Work</a:t>
            </a:r>
          </a:p>
        </p:txBody>
      </p:sp>
    </p:spTree>
  </p:cSld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>
                <a:latin typeface="Courier"/>
              </a:rPr>
              <a:t>write_csv()</a:t>
            </a:r>
            <a:r>
              <a:rPr/>
              <a:t> — the mirror image of </a:t>
            </a:r>
            <a:r>
              <a:rPr>
                <a:latin typeface="Courier"/>
              </a:rPr>
              <a:t>read_csv()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write_csv</a:t>
            </a:r>
            <a:r>
              <a:rPr>
                <a:solidFill>
                  <a:srgbClr val="003B4F"/>
                </a:solidFill>
                <a:latin typeface="Courier"/>
              </a:rPr>
              <a:t>(pine_wrangled_df, </a:t>
            </a:r>
            <a:r>
              <a:rPr>
                <a:solidFill>
                  <a:srgbClr val="20794D"/>
                </a:solidFill>
                <a:latin typeface="Courier"/>
              </a:rPr>
              <a:t>"data/pine_needles_wrangled.csv"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 marL="1270000">
              <a:buNone/>
            </a:pPr>
            <a:r>
              <a:rPr sz="2000" b="1"/>
              <a:t>Important</a:t>
            </a:r>
          </a:p>
          <a:p>
            <a:pPr lvl="0" indent="0" marL="1270000">
              <a:buNone/>
            </a:pPr>
            <a:r>
              <a:rPr sz="2000" b="1"/>
              <a:t>Raw data is read-only.</a:t>
            </a:r>
            <a:r>
              <a:rPr sz="2000"/>
              <a:t> </a:t>
            </a:r>
            <a:r>
              <a:rPr sz="2000">
                <a:latin typeface="Courier"/>
              </a:rPr>
              <a:t>pine_needles.csv</a:t>
            </a:r>
            <a:r>
              <a:rPr sz="2000"/>
              <a:t> never gets overwritten — </a:t>
            </a:r>
            <a:r>
              <a:rPr sz="2000">
                <a:latin typeface="Courier"/>
              </a:rPr>
              <a:t>write_csv()</a:t>
            </a:r>
            <a:r>
              <a:rPr sz="2000"/>
              <a:t> always creates a </a:t>
            </a:r>
            <a:r>
              <a:rPr sz="2000" b="1"/>
              <a:t>new, separate file</a:t>
            </a:r>
            <a:r>
              <a:rPr sz="2000"/>
              <a:t>. That’s why we named it </a:t>
            </a:r>
            <a:r>
              <a:rPr sz="2000">
                <a:latin typeface="Courier"/>
              </a:rPr>
              <a:t>pine_needles_wrangled.csv</a:t>
            </a:r>
            <a:r>
              <a:rPr sz="2000"/>
              <a:t>, not </a:t>
            </a:r>
            <a:r>
              <a:rPr sz="2000">
                <a:latin typeface="Courier"/>
              </a:rPr>
              <a:t>pine_needles.csv</a:t>
            </a:r>
            <a:r>
              <a:rPr sz="2000"/>
              <a:t>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✅ Key idea</a:t>
            </a:r>
          </a:p>
          <a:p>
            <a:pPr lvl="0" indent="0" marL="1270000">
              <a:buNone/>
            </a:pPr>
            <a:r>
              <a:rPr sz="2000"/>
              <a:t>If you can’t reproduce a result from raw data + a script, something’s wrong with the script — never with the raw file. Keeping raw data untouched is what makes that guarantee possible.</a:t>
            </a:r>
          </a:p>
        </p:txBody>
      </p:sp>
    </p:spTree>
  </p:cSld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Naming your saved files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/>
            <a:r>
              <a:rPr/>
              <a:t>Never overwrite </a:t>
            </a:r>
            <a:r>
              <a:rPr>
                <a:latin typeface="Courier"/>
              </a:rPr>
              <a:t>data/pine_needles.csv</a:t>
            </a:r>
            <a:r>
              <a:rPr/>
              <a:t> — that file is raw</a:t>
            </a:r>
          </a:p>
          <a:p>
            <a:pPr lvl="0"/>
            <a:r>
              <a:rPr/>
              <a:t>Save wrangled output with a name that says what happened: </a:t>
            </a:r>
            <a:r>
              <a:rPr>
                <a:latin typeface="Courier"/>
              </a:rPr>
              <a:t>pine_needles_wrangled.csv</a:t>
            </a:r>
            <a:r>
              <a:rPr/>
              <a:t>, not </a:t>
            </a:r>
            <a:r>
              <a:rPr>
                <a:latin typeface="Courier"/>
              </a:rPr>
              <a:t>pine_needles2.csv</a:t>
            </a:r>
            <a:r>
              <a:rPr/>
              <a:t> or </a:t>
            </a:r>
            <a:r>
              <a:rPr>
                <a:latin typeface="Courier"/>
              </a:rPr>
              <a:t>final.csv</a:t>
            </a:r>
          </a:p>
          <a:p>
            <a:pPr lvl="0"/>
            <a:r>
              <a:rPr/>
              <a:t>Anyone re-running your script from scratch should get the exact same output file</a:t>
            </a:r>
          </a:p>
          <a:p>
            <a:pPr lvl="0" indent="0" marL="1270000">
              <a:buNone/>
            </a:pPr>
            <a:r>
              <a:rPr sz="2000" b="1"/>
              <a:t>Warning</a:t>
            </a:r>
          </a:p>
          <a:p>
            <a:pPr lvl="0" indent="0" marL="1270000">
              <a:buNone/>
            </a:pPr>
            <a:r>
              <a:rPr sz="2000" b="1"/>
              <a:t>⚠️ Watch out!</a:t>
            </a:r>
          </a:p>
          <a:p>
            <a:pPr lvl="0" indent="0" marL="1270000">
              <a:buNone/>
            </a:pPr>
            <a:r>
              <a:rPr sz="2000">
                <a:latin typeface="Courier"/>
              </a:rPr>
              <a:t>final.csv</a:t>
            </a:r>
            <a:r>
              <a:rPr sz="2000"/>
              <a:t>, </a:t>
            </a:r>
            <a:r>
              <a:rPr sz="2000">
                <a:latin typeface="Courier"/>
              </a:rPr>
              <a:t>final_v2.csv</a:t>
            </a:r>
            <a:r>
              <a:rPr sz="2000"/>
              <a:t>, </a:t>
            </a:r>
            <a:r>
              <a:rPr sz="2000">
                <a:latin typeface="Courier"/>
              </a:rPr>
              <a:t>final_FINAL.csv</a:t>
            </a:r>
            <a:r>
              <a:rPr sz="2000"/>
              <a:t> — this is exactly the mess a project folder with relative paths and clear names is meant to prevent.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🖐 Try it yourself</a:t>
            </a:r>
          </a:p>
          <a:p>
            <a:pPr lvl="0" indent="0" marL="1270000">
              <a:buNone/>
            </a:pPr>
            <a:r>
              <a:rPr sz="2000"/>
              <a:t>Predict what </a:t>
            </a:r>
            <a:r>
              <a:rPr sz="2000">
                <a:latin typeface="Courier"/>
              </a:rPr>
              <a:t>write_csv(pine_wrangled_df, "data/pine_needles_wrangled.csv")</a:t>
            </a:r>
            <a:r>
              <a:rPr sz="2000"/>
              <a:t> does if that file doesn’t exist yet. What if it already does?</a:t>
            </a:r>
          </a:p>
        </p:txBody>
      </p:sp>
    </p:spTree>
  </p:cSld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Wrap-up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Today you:</a:t>
            </a:r>
          </a:p>
          <a:p>
            <a:pPr lvl="0"/>
            <a:r>
              <a:rPr/>
              <a:t>Imported the same data from a </a:t>
            </a:r>
            <a:r>
              <a:rPr>
                <a:latin typeface="Courier"/>
              </a:rPr>
              <a:t>.csv</a:t>
            </a:r>
            <a:r>
              <a:rPr/>
              <a:t> </a:t>
            </a:r>
            <a:r>
              <a:rPr b="1"/>
              <a:t>and</a:t>
            </a:r>
            <a:r>
              <a:rPr/>
              <a:t> an </a:t>
            </a:r>
            <a:r>
              <a:rPr>
                <a:latin typeface="Courier"/>
              </a:rPr>
              <a:t>.xlsx</a:t>
            </a:r>
          </a:p>
          <a:p>
            <a:pPr lvl="0"/>
            <a:r>
              <a:rPr/>
              <a:t>Used </a:t>
            </a:r>
            <a:r>
              <a:rPr>
                <a:latin typeface="Courier"/>
              </a:rPr>
              <a:t>filter()</a:t>
            </a:r>
            <a:r>
              <a:rPr/>
              <a:t>, </a:t>
            </a:r>
            <a:r>
              <a:rPr>
                <a:latin typeface="Courier"/>
              </a:rPr>
              <a:t>select()</a:t>
            </a:r>
            <a:r>
              <a:rPr/>
              <a:t>, </a:t>
            </a:r>
            <a:r>
              <a:rPr>
                <a:latin typeface="Courier"/>
              </a:rPr>
              <a:t>mutate()</a:t>
            </a:r>
            <a:r>
              <a:rPr/>
              <a:t>, and </a:t>
            </a:r>
            <a:r>
              <a:rPr>
                <a:latin typeface="Courier"/>
              </a:rPr>
              <a:t>arrange()</a:t>
            </a:r>
            <a:r>
              <a:rPr/>
              <a:t> — and chained them into a pipeline</a:t>
            </a:r>
          </a:p>
          <a:p>
            <a:pPr lvl="0"/>
            <a:r>
              <a:rPr/>
              <a:t>Filtered with the full boolean toolkit: </a:t>
            </a:r>
            <a:r>
              <a:rPr>
                <a:latin typeface="Courier"/>
              </a:rPr>
              <a:t>==</a:t>
            </a:r>
            <a:r>
              <a:rPr/>
              <a:t>, </a:t>
            </a:r>
            <a:r>
              <a:rPr>
                <a:latin typeface="Courier"/>
              </a:rPr>
              <a:t>!=</a:t>
            </a:r>
            <a:r>
              <a:rPr/>
              <a:t>, </a:t>
            </a:r>
            <a:r>
              <a:rPr>
                <a:latin typeface="Courier"/>
              </a:rPr>
              <a:t>&gt;</a:t>
            </a:r>
            <a:r>
              <a:rPr/>
              <a:t>/</a:t>
            </a:r>
            <a:r>
              <a:rPr>
                <a:latin typeface="Courier"/>
              </a:rPr>
              <a:t>&lt;</a:t>
            </a:r>
            <a:r>
              <a:rPr/>
              <a:t>, </a:t>
            </a:r>
            <a:r>
              <a:rPr>
                <a:latin typeface="Courier"/>
              </a:rPr>
              <a:t>%in%</a:t>
            </a:r>
            <a:r>
              <a:rPr/>
              <a:t>, </a:t>
            </a:r>
            <a:r>
              <a:rPr>
                <a:latin typeface="Courier"/>
              </a:rPr>
              <a:t>is.na()</a:t>
            </a:r>
            <a:r>
              <a:rPr/>
              <a:t>, AND (</a:t>
            </a:r>
            <a:r>
              <a:rPr>
                <a:latin typeface="Courier"/>
              </a:rPr>
              <a:t>,</a:t>
            </a:r>
            <a:r>
              <a:rPr/>
              <a:t>) vs. OR (</a:t>
            </a:r>
            <a:r>
              <a:rPr>
                <a:latin typeface="Courier"/>
              </a:rPr>
              <a:t>|</a:t>
            </a:r>
            <a:r>
              <a:rPr/>
              <a:t>)</a:t>
            </a:r>
          </a:p>
          <a:p>
            <a:pPr lvl="0"/>
            <a:r>
              <a:rPr/>
              <a:t>Recoded and binned columns with </a:t>
            </a:r>
            <a:r>
              <a:rPr>
                <a:latin typeface="Courier"/>
              </a:rPr>
              <a:t>case_when()</a:t>
            </a:r>
            <a:r>
              <a:rPr/>
              <a:t> — always ending in a </a:t>
            </a:r>
            <a:r>
              <a:rPr>
                <a:latin typeface="Courier"/>
              </a:rPr>
              <a:t>TRUE ~</a:t>
            </a:r>
            <a:r>
              <a:rPr/>
              <a:t> catch-all</a:t>
            </a:r>
          </a:p>
          <a:p>
            <a:pPr lvl="0"/>
            <a:r>
              <a:rPr/>
              <a:t>Converted units and log-transformed a column with </a:t>
            </a:r>
            <a:r>
              <a:rPr>
                <a:latin typeface="Courier"/>
              </a:rPr>
              <a:t>mutate()</a:t>
            </a:r>
          </a:p>
          <a:p>
            <a:pPr lvl="0"/>
            <a:r>
              <a:rPr/>
              <a:t>Caught and removed duplicate rows with </a:t>
            </a:r>
            <a:r>
              <a:rPr>
                <a:latin typeface="Courier"/>
              </a:rPr>
              <a:t>distinct()</a:t>
            </a:r>
          </a:p>
          <a:p>
            <a:pPr lvl="0"/>
            <a:r>
              <a:rPr/>
              <a:t>Saved a new file with </a:t>
            </a:r>
            <a:r>
              <a:rPr>
                <a:latin typeface="Courier"/>
              </a:rPr>
              <a:t>write_csv()</a:t>
            </a:r>
            <a:r>
              <a:rPr/>
              <a:t> without touching the raw data</a:t>
            </a:r>
          </a:p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🖐 Before next class</a:t>
            </a:r>
          </a:p>
          <a:p>
            <a:pPr lvl="0" indent="0" marL="1270000">
              <a:buNone/>
            </a:pPr>
            <a:r>
              <a:rPr sz="2000"/>
              <a:t>Finish the worksheet: wrangle </a:t>
            </a:r>
            <a:r>
              <a:rPr sz="2000">
                <a:latin typeface="Courier"/>
              </a:rPr>
              <a:t>pine_needles.csv</a:t>
            </a:r>
            <a:r>
              <a:rPr sz="2000"/>
              <a:t> into a new data frame with at least one unit conversion, one log transform, and one </a:t>
            </a:r>
            <a:r>
              <a:rPr sz="2000">
                <a:latin typeface="Courier"/>
              </a:rPr>
              <a:t>case_when()</a:t>
            </a:r>
            <a:r>
              <a:rPr sz="2000"/>
              <a:t> category, then save it with </a:t>
            </a:r>
            <a:r>
              <a:rPr sz="2000">
                <a:latin typeface="Courier"/>
              </a:rPr>
              <a:t>write_csv()</a:t>
            </a:r>
            <a:r>
              <a:rPr sz="2000"/>
              <a:t>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Up next — Describing Your Data</a:t>
            </a:r>
          </a:p>
          <a:p>
            <a:pPr lvl="0"/>
            <a:r>
              <a:rPr sz="2000"/>
              <a:t>Mean, median, variance, SD, SE</a:t>
            </a:r>
          </a:p>
          <a:p>
            <a:pPr lvl="0"/>
            <a:r>
              <a:rPr sz="2000"/>
              <a:t>The </a:t>
            </a:r>
            <a:r>
              <a:rPr sz="2000">
                <a:latin typeface="Courier"/>
              </a:rPr>
              <a:t>length()</a:t>
            </a:r>
            <a:r>
              <a:rPr sz="2000"/>
              <a:t> trap and the </a:t>
            </a:r>
            <a:r>
              <a:rPr sz="2000">
                <a:latin typeface="Courier"/>
              </a:rPr>
              <a:t>sum(!is.na())</a:t>
            </a:r>
            <a:r>
              <a:rPr sz="2000"/>
              <a:t> fix</a:t>
            </a:r>
          </a:p>
          <a:p>
            <a:pPr lvl="0"/>
            <a:r>
              <a:rPr sz="2000">
                <a:latin typeface="Courier"/>
              </a:rPr>
              <a:t>group_by()</a:t>
            </a:r>
            <a:r>
              <a:rPr sz="2000"/>
              <a:t> + </a:t>
            </a:r>
            <a:r>
              <a:rPr sz="2000">
                <a:latin typeface="Courier"/>
              </a:rPr>
              <a:t>summarize()</a:t>
            </a:r>
            <a:r>
              <a:rPr sz="2000"/>
              <a:t> for tidy group comparisons</a:t>
            </a:r>
          </a:p>
        </p:txBody>
      </p:sp>
    </p:spTree>
  </p:cSld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Getting unstuck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When code breaks — and it will, that is normal:</a:t>
            </a:r>
          </a:p>
          <a:p>
            <a:pPr lvl="0" indent="-342900" marL="342900">
              <a:buAutoNum type="arabicPeriod"/>
            </a:pPr>
            <a:r>
              <a:rPr/>
              <a:t>Read the </a:t>
            </a:r>
            <a:r>
              <a:rPr b="1"/>
              <a:t>error message</a:t>
            </a:r>
            <a:r>
              <a:rPr/>
              <a:t> out loud; it usually names the line</a:t>
            </a:r>
          </a:p>
          <a:p>
            <a:pPr lvl="0" indent="-342900" marL="342900">
              <a:buAutoNum type="arabicPeriod"/>
            </a:pPr>
            <a:r>
              <a:rPr/>
              <a:t>Check the usual suspects: </a:t>
            </a:r>
            <a:r>
              <a:rPr>
                <a:latin typeface="Courier"/>
              </a:rPr>
              <a:t>library(tidyverse)</a:t>
            </a:r>
            <a:r>
              <a:rPr/>
              <a:t> and </a:t>
            </a:r>
            <a:r>
              <a:rPr>
                <a:latin typeface="Courier"/>
              </a:rPr>
              <a:t>library(readxl)</a:t>
            </a:r>
            <a:r>
              <a:rPr/>
              <a:t> loaded? Spelling? A missing </a:t>
            </a:r>
            <a:r>
              <a:rPr>
                <a:latin typeface="Courier"/>
              </a:rPr>
              <a:t>)</a:t>
            </a:r>
            <a:r>
              <a:rPr/>
              <a:t> or </a:t>
            </a:r>
            <a:r>
              <a:rPr>
                <a:latin typeface="Courier"/>
              </a:rPr>
              <a:t>|&gt;</a:t>
            </a:r>
            <a:r>
              <a:rPr/>
              <a:t> at the </a:t>
            </a:r>
            <a:r>
              <a:rPr i="1"/>
              <a:t>start</a:t>
            </a:r>
            <a:r>
              <a:rPr/>
              <a:t> of a line?</a:t>
            </a:r>
          </a:p>
          <a:p>
            <a:pPr lvl="0" indent="-342900" marL="342900">
              <a:buAutoNum type="arabicPeriod"/>
            </a:pPr>
            <a:r>
              <a:rPr>
                <a:latin typeface="Courier"/>
              </a:rPr>
              <a:t>?function_name</a:t>
            </a:r>
            <a:r>
              <a:rPr/>
              <a:t> opens the help page</a:t>
            </a:r>
          </a:p>
          <a:p>
            <a:pPr lvl="0" indent="-342900" marL="342900">
              <a:buAutoNum type="arabicPeriod"/>
            </a:pPr>
            <a:r>
              <a:rPr/>
              <a:t>Bring the </a:t>
            </a:r>
            <a:r>
              <a:rPr b="1"/>
              <a:t>exact error</a:t>
            </a:r>
            <a:r>
              <a:rPr/>
              <a:t> (copy-paste it) to class or office hours</a:t>
            </a:r>
          </a:p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✅ Key idea</a:t>
            </a:r>
          </a:p>
          <a:p>
            <a:pPr lvl="0" indent="0" marL="1270000">
              <a:buNone/>
            </a:pPr>
            <a:r>
              <a:rPr sz="2000"/>
              <a:t>Every working scientist googles error messages daily. Getting stuck is not failing — it is the job.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The same data, two file formats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Field data doesn’t always arrive as a </a:t>
            </a:r>
            <a:r>
              <a:rPr>
                <a:latin typeface="Courier"/>
              </a:rPr>
              <a:t>.csv</a:t>
            </a:r>
            <a:r>
              <a:rPr/>
              <a:t>. Excel workbooks are everywhere in ecology — you need both tools.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install.packages("readxl")</a:t>
            </a:r>
            <a:br/>
            <a:r>
              <a:rPr>
                <a:solidFill>
                  <a:srgbClr val="5E5E5E"/>
                </a:solidFill>
                <a:latin typeface="Courier"/>
              </a:rPr>
              <a:t># install.packages("janitor")</a:t>
            </a:r>
            <a:br/>
            <a:r>
              <a:rPr>
                <a:solidFill>
                  <a:srgbClr val="4758AB"/>
                </a:solidFill>
                <a:latin typeface="Courier"/>
              </a:rPr>
              <a:t>library</a:t>
            </a:r>
            <a:r>
              <a:rPr>
                <a:solidFill>
                  <a:srgbClr val="003B4F"/>
                </a:solidFill>
                <a:latin typeface="Courier"/>
              </a:rPr>
              <a:t>(tidyverse)</a:t>
            </a:r>
            <a:br/>
            <a:r>
              <a:rPr>
                <a:solidFill>
                  <a:srgbClr val="4758AB"/>
                </a:solidFill>
                <a:latin typeface="Courier"/>
              </a:rPr>
              <a:t>library</a:t>
            </a:r>
            <a:r>
              <a:rPr>
                <a:solidFill>
                  <a:srgbClr val="003B4F"/>
                </a:solidFill>
                <a:latin typeface="Courier"/>
              </a:rPr>
              <a:t>(readxl)   </a:t>
            </a:r>
            <a:r>
              <a:rPr>
                <a:solidFill>
                  <a:srgbClr val="5E5E5E"/>
                </a:solidFill>
                <a:latin typeface="Courier"/>
              </a:rPr>
              <a:t># reading Excel files</a:t>
            </a:r>
            <a:br/>
            <a:r>
              <a:rPr>
                <a:solidFill>
                  <a:srgbClr val="4758AB"/>
                </a:solidFill>
                <a:latin typeface="Courier"/>
              </a:rPr>
              <a:t>library</a:t>
            </a:r>
            <a:r>
              <a:rPr>
                <a:solidFill>
                  <a:srgbClr val="003B4F"/>
                </a:solidFill>
                <a:latin typeface="Courier"/>
              </a:rPr>
              <a:t>(janitor)  </a:t>
            </a:r>
            <a:r>
              <a:rPr>
                <a:solidFill>
                  <a:srgbClr val="5E5E5E"/>
                </a:solidFill>
                <a:latin typeface="Courier"/>
              </a:rPr>
              <a:t># cleans variable names, excel poop, rounding issues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pine_csv_df   &lt;- </a:t>
            </a:r>
            <a:r>
              <a:rPr>
                <a:solidFill>
                  <a:srgbClr val="4758AB"/>
                </a:solidFill>
                <a:latin typeface="Courier"/>
              </a:rPr>
              <a:t>read_csv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"data/pine_needles.csv"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pine_excel_df &lt;- </a:t>
            </a:r>
            <a:r>
              <a:rPr>
                <a:solidFill>
                  <a:srgbClr val="4758AB"/>
                </a:solidFill>
                <a:latin typeface="Courier"/>
              </a:rPr>
              <a:t>read_excel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"data/pine_needles.xlsx"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✅ Key idea</a:t>
            </a:r>
          </a:p>
          <a:p>
            <a:pPr lvl="0" indent="0" marL="1270000">
              <a:buNone/>
            </a:pPr>
            <a:r>
              <a:rPr sz="2000">
                <a:latin typeface="Courier"/>
              </a:rPr>
              <a:t>read_csv()</a:t>
            </a:r>
            <a:r>
              <a:rPr sz="2000"/>
              <a:t> comes from </a:t>
            </a:r>
            <a:r>
              <a:rPr sz="2000">
                <a:latin typeface="Courier"/>
              </a:rPr>
              <a:t>readr</a:t>
            </a:r>
            <a:r>
              <a:rPr sz="2000"/>
              <a:t> (loaded with </a:t>
            </a:r>
            <a:r>
              <a:rPr sz="2000">
                <a:latin typeface="Courier"/>
              </a:rPr>
              <a:t>tidyverse</a:t>
            </a:r>
            <a:r>
              <a:rPr sz="2000"/>
              <a:t>).</a:t>
            </a:r>
            <a:br/>
            <a:r>
              <a:rPr sz="2000"/>
              <a:t>Excel files need the separate </a:t>
            </a:r>
            <a:r>
              <a:rPr sz="2000">
                <a:latin typeface="Courier"/>
              </a:rPr>
              <a:t>readxl</a:t>
            </a:r>
            <a:r>
              <a:rPr sz="2000"/>
              <a:t> package</a:t>
            </a:r>
            <a:br/>
            <a:r>
              <a:rPr sz="2000"/>
              <a:t>— install once, </a:t>
            </a:r>
            <a:r>
              <a:rPr sz="2000">
                <a:latin typeface="Courier"/>
              </a:rPr>
              <a:t>library()</a:t>
            </a:r>
            <a:r>
              <a:rPr sz="2000"/>
              <a:t> every session.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📖 New word</a:t>
            </a:r>
          </a:p>
          <a:p>
            <a:pPr lvl="0" indent="0" marL="1270000">
              <a:buNone/>
            </a:pPr>
            <a:r>
              <a:rPr sz="2000" b="1"/>
              <a:t>Package vs. bundle</a:t>
            </a:r>
            <a:r>
              <a:rPr sz="2000"/>
              <a:t> — </a:t>
            </a:r>
            <a:r>
              <a:rPr sz="2000">
                <a:latin typeface="Courier"/>
              </a:rPr>
              <a:t>tidyverse</a:t>
            </a:r>
            <a:r>
              <a:rPr sz="2000"/>
              <a:t> is a bundle of packages (</a:t>
            </a:r>
            <a:r>
              <a:rPr sz="2000">
                <a:latin typeface="Courier"/>
              </a:rPr>
              <a:t>readr</a:t>
            </a:r>
            <a:r>
              <a:rPr sz="2000"/>
              <a:t>, </a:t>
            </a:r>
            <a:r>
              <a:rPr sz="2000">
                <a:latin typeface="Courier"/>
              </a:rPr>
              <a:t>dplyr</a:t>
            </a:r>
            <a:r>
              <a:rPr sz="2000"/>
              <a:t>, </a:t>
            </a:r>
            <a:r>
              <a:rPr sz="2000">
                <a:latin typeface="Courier"/>
              </a:rPr>
              <a:t>ggplot2</a:t>
            </a:r>
            <a:r>
              <a:rPr sz="2000"/>
              <a:t>, …). </a:t>
            </a:r>
            <a:r>
              <a:rPr sz="2000">
                <a:latin typeface="Courier"/>
              </a:rPr>
              <a:t>readxl</a:t>
            </a:r>
            <a:r>
              <a:rPr sz="2000"/>
              <a:t> isn’t included; it always needs its own </a:t>
            </a:r>
            <a:r>
              <a:rPr sz="2000">
                <a:latin typeface="Courier"/>
              </a:rPr>
              <a:t>library()</a:t>
            </a:r>
            <a:r>
              <a:rPr sz="2000"/>
              <a:t> line.</a:t>
            </a:r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Look before you trust it — every time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glimpse</a:t>
            </a:r>
            <a:r>
              <a:rPr>
                <a:solidFill>
                  <a:srgbClr val="003B4F"/>
                </a:solidFill>
                <a:latin typeface="Courier"/>
              </a:rPr>
              <a:t>(pine_csv_df)</a:t>
            </a:r>
          </a:p>
          <a:p>
            <a:pPr lvl="0" indent="0">
              <a:buNone/>
            </a:pPr>
            <a:r>
              <a:rPr>
                <a:latin typeface="Courier"/>
              </a:rPr>
              <a:t>Rows: 48
Columns: 6
$ date      &lt;chr&gt; "3/20/25", "3/20/25", "3/20/25", "3/20/25", "3/20/25", "3/20…
$ group     &lt;chr&gt; "cephalopods", "cephalopods", "cephalopods", "cephalopods", …
$ n_s       &lt;chr&gt; "n", "n", "n", "n", "n", "n", "s", "s", "s", "s", "s", "s", …
$ sun       &lt;chr&gt; "shady", "shady", "shady", "shady", "shady", "shady", "sunny…
$ tree_no   &lt;dbl&gt; 1, 1, 1, 1, 1, 1, 1, 1, 1, 1, 1, 1, 2, 2, 2, 2, 2, 2, 2, 2, …
$ length_mm &lt;dbl&gt; 20, 21, 23, 25, 21, 16, 15, 16, 14, 17, 13, 15, 19, 18, 20, …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dim</a:t>
            </a:r>
            <a:r>
              <a:rPr>
                <a:solidFill>
                  <a:srgbClr val="003B4F"/>
                </a:solidFill>
                <a:latin typeface="Courier"/>
              </a:rPr>
              <a:t>(pine_csv_df)</a:t>
            </a:r>
          </a:p>
          <a:p>
            <a:pPr lvl="0" indent="0">
              <a:buNone/>
            </a:pPr>
            <a:r>
              <a:rPr>
                <a:latin typeface="Courier"/>
              </a:rPr>
              <a:t>[1] 48  6</a:t>
            </a:r>
          </a:p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🖐 Notice</a:t>
            </a:r>
          </a:p>
          <a:p>
            <a:pPr lvl="0" indent="0" marL="1270000">
              <a:buNone/>
            </a:pPr>
            <a:r>
              <a:rPr sz="2000"/>
              <a:t>Six columns: </a:t>
            </a:r>
            <a:r>
              <a:rPr sz="2000">
                <a:latin typeface="Courier"/>
              </a:rPr>
              <a:t>date</a:t>
            </a:r>
            <a:r>
              <a:rPr sz="2000"/>
              <a:t>, </a:t>
            </a:r>
            <a:r>
              <a:rPr sz="2000">
                <a:latin typeface="Courier"/>
              </a:rPr>
              <a:t>group</a:t>
            </a:r>
            <a:r>
              <a:rPr sz="2000"/>
              <a:t>, </a:t>
            </a:r>
            <a:r>
              <a:rPr sz="2000">
                <a:latin typeface="Courier"/>
              </a:rPr>
              <a:t>n_s</a:t>
            </a:r>
            <a:r>
              <a:rPr sz="2000"/>
              <a:t>, </a:t>
            </a:r>
            <a:r>
              <a:rPr sz="2000">
                <a:latin typeface="Courier"/>
              </a:rPr>
              <a:t>sun</a:t>
            </a:r>
            <a:r>
              <a:rPr sz="2000"/>
              <a:t>, </a:t>
            </a:r>
            <a:r>
              <a:rPr sz="2000">
                <a:latin typeface="Courier"/>
              </a:rPr>
              <a:t>tree_no</a:t>
            </a:r>
            <a:r>
              <a:rPr sz="2000"/>
              <a:t>, </a:t>
            </a:r>
            <a:r>
              <a:rPr sz="2000">
                <a:latin typeface="Courier"/>
              </a:rPr>
              <a:t>length_mm</a:t>
            </a:r>
            <a:r>
              <a:rPr sz="2000"/>
              <a:t> or what you call them.</a:t>
            </a:r>
            <a:br/>
            <a:r>
              <a:rPr sz="2000"/>
              <a:t>Same structure whether it came from the </a:t>
            </a:r>
            <a:r>
              <a:rPr sz="2000">
                <a:latin typeface="Courier"/>
              </a:rPr>
              <a:t>.csv</a:t>
            </a:r>
            <a:r>
              <a:rPr sz="2000"/>
              <a:t> or the </a:t>
            </a:r>
            <a:r>
              <a:rPr sz="2000">
                <a:latin typeface="Courier"/>
              </a:rPr>
              <a:t>.xlsx</a:t>
            </a:r>
            <a:r>
              <a:rPr sz="2000"/>
              <a:t>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Warning</a:t>
            </a:r>
          </a:p>
          <a:p>
            <a:pPr lvl="0" indent="0" marL="1270000">
              <a:buNone/>
            </a:pPr>
            <a:r>
              <a:rPr sz="2000" b="1"/>
              <a:t>⚠️ Watch out!</a:t>
            </a:r>
          </a:p>
          <a:p>
            <a:pPr lvl="0" indent="0" marL="1270000">
              <a:buNone/>
            </a:pPr>
            <a:r>
              <a:rPr sz="2000"/>
              <a:t>Excel loves to turn a plain number column into a date, or a </a:t>
            </a:r>
            <a:r>
              <a:rPr sz="2000">
                <a:latin typeface="Courier"/>
              </a:rPr>
              <a:t>tree_no</a:t>
            </a:r>
            <a:r>
              <a:rPr sz="2000"/>
              <a:t> like </a:t>
            </a:r>
            <a:r>
              <a:rPr sz="2000">
                <a:latin typeface="Courier"/>
              </a:rPr>
              <a:t>1</a:t>
            </a:r>
            <a:r>
              <a:rPr sz="2000"/>
              <a:t> into </a:t>
            </a:r>
            <a:r>
              <a:rPr sz="2000">
                <a:latin typeface="Courier"/>
              </a:rPr>
              <a:t>1.0</a:t>
            </a:r>
            <a:r>
              <a:rPr sz="2000"/>
              <a:t>.</a:t>
            </a:r>
            <a:br/>
            <a:r>
              <a:rPr sz="2000"/>
              <a:t>Always </a:t>
            </a:r>
            <a:r>
              <a:rPr sz="2000">
                <a:latin typeface="Courier"/>
              </a:rPr>
              <a:t>glimpse()</a:t>
            </a:r>
            <a:r>
              <a:rPr sz="2000"/>
              <a:t> an Excel import before doing anything else.</a:t>
            </a:r>
          </a:p>
        </p:txBody>
      </p:sp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2 · The Five Wrangling Verbs</a:t>
            </a:r>
          </a:p>
        </p:txBody>
      </p:sp>
    </p:spTree>
  </p:cSld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/>
          <a:lstStyle/>
          <a:p>
            <a:pPr lvl="0" indent="0" marL="0">
              <a:buNone/>
            </a:pPr>
            <a:r>
              <a:rPr/>
              <a:t>The Five Wrangling Verbs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Almost everything you do to a data frame is one of these five functions, chained with the pipe </a:t>
            </a:r>
            <a:r>
              <a:rPr>
                <a:latin typeface="Courier"/>
              </a:rPr>
              <a:t>|&gt;</a:t>
            </a:r>
            <a:r>
              <a:rPr/>
              <a:t>: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27000" y="1270000"/>
          <a:ext cx="4432300" cy="330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/>
                <a:gridCol w="22098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Function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What it does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>
                          <a:latin typeface="Courier"/>
                        </a:rPr>
                        <a:t>filter()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keep </a:t>
                      </a:r>
                      <a:r>
                        <a:rPr b="1"/>
                        <a:t>rows</a:t>
                      </a:r>
                      <a:r>
                        <a:rPr/>
                        <a:t> matching a condition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>
                          <a:latin typeface="Courier"/>
                        </a:rPr>
                        <a:t>select()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keep </a:t>
                      </a:r>
                      <a:r>
                        <a:rPr b="1"/>
                        <a:t>columns</a:t>
                      </a:r>
                      <a:r>
                        <a:rPr/>
                        <a:t> by name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>
                          <a:latin typeface="Courier"/>
                        </a:rPr>
                        <a:t>mutate()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 b="1"/>
                        <a:t>add or change</a:t>
                      </a:r>
                      <a:r>
                        <a:rPr/>
                        <a:t> a column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>
                          <a:latin typeface="Courier"/>
                        </a:rPr>
                        <a:t>arrange()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 b="1"/>
                        <a:t>sort</a:t>
                      </a:r>
                      <a:r>
                        <a:rPr/>
                        <a:t> rows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>
                          <a:latin typeface="Courier"/>
                        </a:rPr>
                        <a:t>summarize()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 b="1"/>
                        <a:t>collapse</a:t>
                      </a:r>
                      <a:r>
                        <a:rPr/>
                        <a:t> rows to a summary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All take a data frame as input and return a data frame — that’s what makes them chainable.</a:t>
            </a:r>
          </a:p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✅ Key idea</a:t>
            </a:r>
          </a:p>
          <a:p>
            <a:pPr lvl="0" indent="0" marL="1270000">
              <a:buNone/>
            </a:pPr>
            <a:r>
              <a:rPr sz="2000">
                <a:latin typeface="Courier"/>
              </a:rPr>
              <a:t>summarize()</a:t>
            </a:r>
            <a:r>
              <a:rPr sz="2000"/>
              <a:t> is Describing Your Data’s whole topic.</a:t>
            </a:r>
            <a:br/>
            <a:r>
              <a:rPr sz="2000"/>
              <a:t>Today: the other four, plus saving what you build.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Read a pipeline out loud</a:t>
            </a:r>
          </a:p>
          <a:p>
            <a:pPr lvl="0" indent="0">
              <a:buNone/>
            </a:pPr>
            <a:r>
              <a:rPr sz="2000">
                <a:latin typeface="Courier"/>
              </a:rPr>
              <a:t>pine_csv_df |&gt;
  filter(...) |&gt;   # then
  select(...) |&gt;   # then
  mutate(...) |&gt;   # then
  arrange(...)     # then</a:t>
            </a:r>
          </a:p>
          <a:p>
            <a:pPr lvl="0" indent="0" marL="1270000">
              <a:buNone/>
            </a:pPr>
            <a:r>
              <a:rPr sz="2000"/>
              <a:t>Each </a:t>
            </a:r>
            <a:r>
              <a:rPr sz="2000">
                <a:latin typeface="Courier"/>
              </a:rPr>
              <a:t>|&gt;</a:t>
            </a:r>
            <a:r>
              <a:rPr sz="2000"/>
              <a:t> reads as </a:t>
            </a:r>
            <a:r>
              <a:rPr sz="2000" b="1"/>
              <a:t>“then.”</a:t>
            </a:r>
          </a:p>
        </p:txBody>
      </p:sp>
    </p:spTree>
  </p:cSld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/>
          <a:lstStyle/>
          <a:p>
            <a:pPr lvl="0" indent="0" marL="0">
              <a:buNone/>
            </a:pPr>
            <a:r>
              <a:rPr>
                <a:latin typeface="Courier"/>
              </a:rPr>
              <a:t>filter()</a:t>
            </a:r>
            <a:r>
              <a:rPr/>
              <a:t> — Picking Rows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Keep only the shady (sheltered) side</a:t>
            </a:r>
            <a:br/>
            <a:r>
              <a:rPr>
                <a:solidFill>
                  <a:srgbClr val="003B4F"/>
                </a:solidFill>
                <a:latin typeface="Courier"/>
              </a:rPr>
              <a:t>pine_csv_df </a:t>
            </a:r>
            <a:r>
              <a:rPr>
                <a:solidFill>
                  <a:srgbClr val="5E5E5E"/>
                </a:solidFill>
                <a:latin typeface="Courier"/>
              </a:rPr>
              <a:t>|&gt;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filter</a:t>
            </a:r>
            <a:r>
              <a:rPr>
                <a:solidFill>
                  <a:srgbClr val="003B4F"/>
                </a:solidFill>
                <a:latin typeface="Courier"/>
              </a:rPr>
              <a:t>(n_s </a:t>
            </a:r>
            <a:r>
              <a:rPr>
                <a:solidFill>
                  <a:srgbClr val="5E5E5E"/>
                </a:solidFill>
                <a:latin typeface="Courier"/>
              </a:rPr>
              <a:t>==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"n"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|&gt;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head</a:t>
            </a:r>
            <a:r>
              <a:rPr>
                <a:solidFill>
                  <a:srgbClr val="003B4F"/>
                </a:solidFill>
                <a:latin typeface="Courier"/>
              </a:rPr>
              <a:t>()</a:t>
            </a:r>
          </a:p>
          <a:p>
            <a:pPr lvl="0" indent="0">
              <a:buNone/>
            </a:pPr>
            <a:r>
              <a:rPr>
                <a:latin typeface="Courier"/>
              </a:rPr>
              <a:t># A tibble: 6 × 6
  date    group       n_s   sun   tree_no length_mm
  &lt;chr&gt;   &lt;chr&gt;       &lt;chr&gt; &lt;chr&gt;   &lt;dbl&gt;     &lt;dbl&gt;
1 3/20/25 cephalopods n     shady       1        20
2 3/20/25 cephalopods n     shady       1        21
3 3/20/25 cephalopods n     shady       1        23
4 3/20/25 cephalopods n     shady       1        25
5 3/20/25 cephalopods n     shady       1        21
6 3/20/25 cephalopods n     shady       1        16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Keep only needles longer than 20 mm</a:t>
            </a:r>
            <a:br/>
            <a:r>
              <a:rPr>
                <a:solidFill>
                  <a:srgbClr val="003B4F"/>
                </a:solidFill>
                <a:latin typeface="Courier"/>
              </a:rPr>
              <a:t>pine_csv_df </a:t>
            </a:r>
            <a:r>
              <a:rPr>
                <a:solidFill>
                  <a:srgbClr val="5E5E5E"/>
                </a:solidFill>
                <a:latin typeface="Courier"/>
              </a:rPr>
              <a:t>|&gt;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filter</a:t>
            </a:r>
            <a:r>
              <a:rPr>
                <a:solidFill>
                  <a:srgbClr val="003B4F"/>
                </a:solidFill>
                <a:latin typeface="Courier"/>
              </a:rPr>
              <a:t>(length_mm </a:t>
            </a:r>
            <a:r>
              <a:rPr>
                <a:solidFill>
                  <a:srgbClr val="5E5E5E"/>
                </a:solidFill>
                <a:latin typeface="Courier"/>
              </a:rPr>
              <a:t>&gt;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20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|&gt;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head</a:t>
            </a:r>
            <a:r>
              <a:rPr>
                <a:solidFill>
                  <a:srgbClr val="003B4F"/>
                </a:solidFill>
                <a:latin typeface="Courier"/>
              </a:rPr>
              <a:t>()</a:t>
            </a:r>
          </a:p>
          <a:p>
            <a:pPr lvl="0" indent="0">
              <a:buNone/>
            </a:pPr>
            <a:r>
              <a:rPr>
                <a:latin typeface="Courier"/>
              </a:rPr>
              <a:t># A tibble: 6 × 6
  date    group       n_s   sun   tree_no length_mm
  &lt;chr&gt;   &lt;chr&gt;       &lt;chr&gt; &lt;chr&gt;   &lt;dbl&gt;     &lt;dbl&gt;
1 3/20/25 cephalopods n     shady       1        21
2 3/20/25 cephalopods n     shady       1        23
3 3/20/25 cephalopods n     shady       1        25
4 3/20/25 cephalopods n     shady       1        21
5 3/20/25 salmon      n     shady       2        23
6 3/20/25 salmon      n     shady       2        21</a:t>
            </a:r>
          </a:p>
          <a:p>
            <a:pPr lvl="0" indent="0" marL="1270000">
              <a:buNone/>
            </a:pPr>
            <a:r>
              <a:rPr sz="2000" b="1"/>
              <a:t>Warning</a:t>
            </a:r>
          </a:p>
          <a:p>
            <a:pPr lvl="0" indent="0" marL="1270000">
              <a:buNone/>
            </a:pPr>
            <a:r>
              <a:rPr sz="2000" b="1"/>
              <a:t>⚠️ Watch out!</a:t>
            </a:r>
          </a:p>
          <a:p>
            <a:pPr lvl="0"/>
            <a:r>
              <a:rPr sz="2000">
                <a:latin typeface="Courier"/>
              </a:rPr>
              <a:t>=</a:t>
            </a:r>
            <a:r>
              <a:rPr sz="2000"/>
              <a:t> assigns a value</a:t>
            </a:r>
          </a:p>
          <a:p>
            <a:pPr lvl="0"/>
            <a:r>
              <a:rPr sz="2000">
                <a:latin typeface="Courier"/>
              </a:rPr>
              <a:t>==</a:t>
            </a:r>
            <a:r>
              <a:rPr sz="2000"/>
              <a:t> tests equality. </a:t>
            </a:r>
            <a:r>
              <a:rPr sz="2000">
                <a:latin typeface="Courier"/>
              </a:rPr>
              <a:t>filter(n_s = "n")</a:t>
            </a:r>
            <a:r>
              <a:rPr sz="2000"/>
              <a:t> is an error</a:t>
            </a:r>
          </a:p>
          <a:p>
            <a:pPr lvl="0"/>
            <a:r>
              <a:rPr sz="2000"/>
              <a:t>you want </a:t>
            </a:r>
            <a:r>
              <a:rPr sz="2000">
                <a:latin typeface="Courier"/>
              </a:rPr>
              <a:t>filter(n_s == "n")</a:t>
            </a:r>
            <a:r>
              <a:rPr sz="2000"/>
              <a:t>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Common comparison operators: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749800" y="1295400"/>
          <a:ext cx="4038600" cy="3276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9300"/>
                <a:gridCol w="20193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Symbol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Meaning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>
                          <a:latin typeface="Courier"/>
                        </a:rPr>
                        <a:t>==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exactly equal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>
                          <a:latin typeface="Courier"/>
                        </a:rPr>
                        <a:t>!=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not equal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>
                          <a:latin typeface="Courier"/>
                        </a:rPr>
                        <a:t>&gt;</a:t>
                      </a:r>
                      <a:r>
                        <a:rPr/>
                        <a:t> </a:t>
                      </a:r>
                      <a:r>
                        <a:rPr>
                          <a:latin typeface="Courier"/>
                        </a:rPr>
                        <a:t>&lt;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greater / less than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>
                          <a:latin typeface="Courier"/>
                        </a:rPr>
                        <a:t>&gt;=</a:t>
                      </a:r>
                      <a:r>
                        <a:rPr/>
                        <a:t> </a:t>
                      </a:r>
                      <a:r>
                        <a:rPr>
                          <a:latin typeface="Courier"/>
                        </a:rPr>
                        <a:t>&lt;=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greater / less / or equal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>
                          <a:latin typeface="Courier"/>
                        </a:rPr>
                        <a:t>is.na()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is the value missing?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>
                          <a:latin typeface="Courier"/>
                        </a:rPr>
                        <a:t>!is.na()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is the value </a:t>
                      </a:r>
                      <a:r>
                        <a:rPr b="1"/>
                        <a:t>not</a:t>
                      </a:r>
                      <a:r>
                        <a:rPr/>
                        <a:t> missing?</a:t>
                      </a:r>
                    </a:p>
                  </a:txBody>
                </a:tc>
              </a:tr>
            </a:tbl>
          </a:graphicData>
        </a:graphic>
      </p:graphicFrame>
    </p:spTree>
  </p:cSld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>
                <a:latin typeface="Courier"/>
              </a:rPr>
              <a:t>filter()</a:t>
            </a:r>
            <a:r>
              <a:rPr/>
              <a:t> — Combining Conditions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Combine two conditions with a comma (AND)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pine_csv_df </a:t>
            </a:r>
            <a:r>
              <a:rPr>
                <a:solidFill>
                  <a:srgbClr val="5E5E5E"/>
                </a:solidFill>
                <a:latin typeface="Courier"/>
              </a:rPr>
              <a:t>|&gt;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filter</a:t>
            </a:r>
            <a:r>
              <a:rPr>
                <a:solidFill>
                  <a:srgbClr val="003B4F"/>
                </a:solidFill>
                <a:latin typeface="Courier"/>
              </a:rPr>
              <a:t>(n_s </a:t>
            </a:r>
            <a:r>
              <a:rPr>
                <a:solidFill>
                  <a:srgbClr val="5E5E5E"/>
                </a:solidFill>
                <a:latin typeface="Courier"/>
              </a:rPr>
              <a:t>==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"s"</a:t>
            </a:r>
            <a:r>
              <a:rPr>
                <a:solidFill>
                  <a:srgbClr val="003B4F"/>
                </a:solidFill>
                <a:latin typeface="Courier"/>
              </a:rPr>
              <a:t>, length_mm </a:t>
            </a:r>
            <a:r>
              <a:rPr>
                <a:solidFill>
                  <a:srgbClr val="5E5E5E"/>
                </a:solidFill>
                <a:latin typeface="Courier"/>
              </a:rPr>
              <a:t>&gt;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15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|&gt;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head</a:t>
            </a:r>
            <a:r>
              <a:rPr>
                <a:solidFill>
                  <a:srgbClr val="003B4F"/>
                </a:solidFill>
                <a:latin typeface="Courier"/>
              </a:rPr>
              <a:t>()</a:t>
            </a:r>
          </a:p>
          <a:p>
            <a:pPr lvl="0" indent="0">
              <a:buNone/>
            </a:pPr>
            <a:r>
              <a:rPr>
                <a:latin typeface="Courier"/>
              </a:rPr>
              <a:t># A tibble: 6 × 6
  date    group       n_s   sun   tree_no length_mm
  &lt;chr&gt;   &lt;chr&gt;       &lt;chr&gt; &lt;chr&gt;   &lt;dbl&gt;     &lt;dbl&gt;
1 3/20/25 cephalopods s     sunny       1        16
2 3/20/25 cephalopods s     sunny       1        17
3 3/20/25 crayfish    s     sunny       3        16
4 3/20/25 crayfish    s     sunny       3        17
5 3/20/25 snail       s     sunny       4        17
6 3/20/25 snail       s     sunny       4        16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AND vs. OR</a:t>
            </a:r>
          </a:p>
          <a:p>
            <a:pPr lvl="0"/>
            <a:r>
              <a:rPr sz="2000"/>
              <a:t>A comma between conditions means </a:t>
            </a:r>
            <a:r>
              <a:rPr sz="2000" b="1"/>
              <a:t>AND</a:t>
            </a:r>
          </a:p>
          <a:p>
            <a:pPr lvl="1"/>
            <a:r>
              <a:rPr sz="2000"/>
              <a:t>—every condition must be true for a row to be kept.</a:t>
            </a:r>
          </a:p>
          <a:p>
            <a:pPr lvl="0"/>
            <a:r>
              <a:rPr sz="2000"/>
              <a:t>Use </a:t>
            </a:r>
            <a:r>
              <a:rPr sz="2000">
                <a:latin typeface="Courier"/>
              </a:rPr>
              <a:t>|</a:t>
            </a:r>
            <a:r>
              <a:rPr sz="2000"/>
              <a:t> between conditions for </a:t>
            </a:r>
            <a:r>
              <a:rPr sz="2000" b="1"/>
              <a:t>OR</a:t>
            </a:r>
            <a:r>
              <a:rPr sz="2000"/>
              <a:t> instead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46</Words>
  <Application>Microsoft Macintosh PowerPoint</Application>
  <PresentationFormat>On-screen Show (16:9)</PresentationFormat>
  <Paragraphs>14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Lecture: Wrangling Your Data</dc:title>
  <dc:creator>Bill Perry</dc:creator>
  <cp:keywords/>
  <dc:description>Reading CSV and Excel files, the filter/select/mutate/arrange verbs, the full boolean-operator toolkit (==, !=, &gt;, &lt;, is.na(), %in%, &amp; vs. |), recoding and binning with case_when(), log and unit-conversion transforms, catching duplicate rows, and writing your cleaned data back out — all on the pine needle dataset.</dc:description>
  <dcterms:created xsi:type="dcterms:W3CDTF">2026-09-03T18:50:52Z</dcterms:created>
  <dcterms:modified xsi:type="dcterms:W3CDTF">2026-09-03T18:50:52Z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hors">
    <vt:lpwstr/>
  </property>
  <property fmtid="{D5CDD505-2E9C-101B-9397-08002B2CF9AE}" pid="3" name="biblio-config">
    <vt:lpwstr>True</vt:lpwstr>
  </property>
  <property fmtid="{D5CDD505-2E9C-101B-9397-08002B2CF9AE}" pid="4" name="by-author">
    <vt:lpwstr/>
  </property>
  <property fmtid="{D5CDD505-2E9C-101B-9397-08002B2CF9AE}" pid="5" name="categories">
    <vt:lpwstr/>
  </property>
  <property fmtid="{D5CDD505-2E9C-101B-9397-08002B2CF9AE}" pid="6" name="execute">
    <vt:lpwstr/>
  </property>
  <property fmtid="{D5CDD505-2E9C-101B-9397-08002B2CF9AE}" pid="7" name="format">
    <vt:lpwstr/>
  </property>
  <property fmtid="{D5CDD505-2E9C-101B-9397-08002B2CF9AE}" pid="8" name="header-includes">
    <vt:lpwstr/>
  </property>
  <property fmtid="{D5CDD505-2E9C-101B-9397-08002B2CF9AE}" pid="9" name="include-after">
    <vt:lpwstr/>
  </property>
  <property fmtid="{D5CDD505-2E9C-101B-9397-08002B2CF9AE}" pid="10" name="include-before">
    <vt:lpwstr/>
  </property>
  <property fmtid="{D5CDD505-2E9C-101B-9397-08002B2CF9AE}" pid="11" name="knitr">
    <vt:lpwstr/>
  </property>
  <property fmtid="{D5CDD505-2E9C-101B-9397-08002B2CF9AE}" pid="12" name="labels">
    <vt:lpwstr/>
  </property>
  <property fmtid="{D5CDD505-2E9C-101B-9397-08002B2CF9AE}" pid="13" name="order">
    <vt:lpwstr>2</vt:lpwstr>
  </property>
  <property fmtid="{D5CDD505-2E9C-101B-9397-08002B2CF9AE}" pid="14" name="resources">
    <vt:lpwstr/>
  </property>
  <property fmtid="{D5CDD505-2E9C-101B-9397-08002B2CF9AE}" pid="15" name="subtitle">
    <vt:lpwstr>Importing more than one way, reshaping columns, and saving what you make</vt:lpwstr>
  </property>
  <property fmtid="{D5CDD505-2E9C-101B-9397-08002B2CF9AE}" pid="16" name="toc-title">
    <vt:lpwstr>Table of contents</vt:lpwstr>
  </property>
  <property fmtid="{D5CDD505-2E9C-101B-9397-08002B2CF9AE}" pid="17" name="week">
    <vt:lpwstr>1</vt:lpwstr>
  </property>
</Properties>
</file>