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C31"/>
    <a:srgbClr val="7012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643"/>
    <p:restoredTop autoAdjust="0" sz="94726"/>
  </p:normalViewPr>
  <p:slideViewPr>
    <p:cSldViewPr snapToGrid="0" snapToObjects="1">
      <p:cViewPr varScale="1">
        <p:scale>
          <a:sx d="100" n="165"/>
          <a:sy d="100" n="165"/>
        </p:scale>
        <p:origin x="560" y="176"/>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1" Type="http://schemas.openxmlformats.org/officeDocument/2006/relationships/viewProps" Target="viewProps.xml" /><Relationship Id="rId40" Type="http://schemas.openxmlformats.org/officeDocument/2006/relationships/presProps" Target="presProps.xml" /><Relationship Id="rId1" Type="http://schemas.openxmlformats.org/officeDocument/2006/relationships/slideMaster" Target="slideMasters/slideMaster1.xml" /><Relationship Id="rId43" Type="http://schemas.openxmlformats.org/officeDocument/2006/relationships/tableStyles" Target="tableStyles.xml" /><Relationship Id="rId42"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5688"/>
          </a:xfrm>
        </p:spPr>
        <p:txBody>
          <a:bodyPr>
            <a:normAutofit/>
          </a:bodyPr>
          <a:lstStyle>
            <a:lvl1pPr>
              <a:defRPr sz="2400"/>
            </a:lvl1pPr>
          </a:lstStyle>
          <a:p>
            <a:r>
              <a:rPr lang="en-US" dirty="0"/>
              <a:t>Click to edit Master title style</a:t>
            </a:r>
          </a:p>
        </p:txBody>
      </p:sp>
      <p:sp>
        <p:nvSpPr>
          <p:cNvPr id="3" name="Subtitle 2"/>
          <p:cNvSpPr>
            <a:spLocks noGrp="1"/>
          </p:cNvSpPr>
          <p:nvPr>
            <p:ph type="subTitle" idx="1"/>
          </p:nvPr>
        </p:nvSpPr>
        <p:spPr>
          <a:xfrm>
            <a:off x="255722" y="565689"/>
            <a:ext cx="6400800" cy="1314450"/>
          </a:xfrm>
        </p:spPr>
        <p:txBody>
          <a:bodyPr>
            <a:normAutofit/>
          </a:bodyPr>
          <a:lstStyle>
            <a:lvl1pPr marL="0" indent="0" algn="ctr">
              <a:buNone/>
              <a:defRPr sz="20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normAutofit/>
          </a:bodyPr>
          <a:lstStyle>
            <a:lvl1pPr algn="l">
              <a:defRPr sz="2400"/>
            </a:lvl1pPr>
          </a:lstStyle>
          <a:p>
            <a:r>
              <a:rPr lang="en-US" dirty="0"/>
              <a:t>Click to edit Master title style</a:t>
            </a:r>
          </a:p>
        </p:txBody>
      </p:sp>
      <p:sp>
        <p:nvSpPr>
          <p:cNvPr id="3" name="Content Placeholder 2"/>
          <p:cNvSpPr>
            <a:spLocks noGrp="1"/>
          </p:cNvSpPr>
          <p:nvPr>
            <p:ph idx="1"/>
          </p:nvPr>
        </p:nvSpPr>
        <p:spPr>
          <a:xfrm>
            <a:off x="0" y="614605"/>
            <a:ext cx="9089756" cy="3914289"/>
          </a:xfrm>
        </p:spPr>
        <p:txBody>
          <a:bodyPr>
            <a:normAutofit/>
          </a:bodyPr>
          <a:lstStyle>
            <a:lvl1pPr marL="230188" indent="-230188">
              <a:tabLst/>
              <a:defRPr sz="1800"/>
            </a:lvl1pPr>
            <a:lvl2pPr marL="514350" indent="-284163">
              <a:spcBef>
                <a:spcPts val="0"/>
              </a:spcBef>
              <a:tabLst/>
              <a:defRPr sz="1600"/>
            </a:lvl2pPr>
            <a:lvl3pPr marL="692150" indent="-177800">
              <a:spcBef>
                <a:spcPts val="0"/>
              </a:spcBef>
              <a:tabLst/>
              <a:defRPr sz="1400"/>
            </a:lvl3pPr>
            <a:lvl4pPr marL="914400" indent="-222250">
              <a:spcBef>
                <a:spcPts val="0"/>
              </a:spcBef>
              <a:tabLst/>
              <a:defRPr sz="1400"/>
            </a:lvl4pPr>
            <a:lvl5pPr marL="1146175" indent="-231775">
              <a:spcBef>
                <a:spcPts val="0"/>
              </a:spcBef>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7200" y="1141649"/>
            <a:ext cx="7772400" cy="1125140"/>
          </a:xfrm>
        </p:spPr>
        <p:txBody>
          <a:bodyPr anchor="b">
            <a:normAutofit/>
          </a:bodyPr>
          <a:lstStyle>
            <a:lvl1pPr marL="0" indent="0">
              <a:buNone/>
              <a:defRPr sz="16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lvl1pPr algn="l">
              <a:defRPr b="0">
                <a:solidFill>
                  <a:srgbClr val="FDCC31"/>
                </a:solidFill>
              </a:defRPr>
            </a:lvl1pPr>
          </a:lstStyle>
          <a:p>
            <a:r>
              <a:rPr lang="en-US" dirty="0"/>
              <a:t>Click to edit Master title style</a:t>
            </a:r>
          </a:p>
        </p:txBody>
      </p:sp>
      <p:sp>
        <p:nvSpPr>
          <p:cNvPr id="3" name="Content Placeholder 2"/>
          <p:cNvSpPr>
            <a:spLocks noGrp="1"/>
          </p:cNvSpPr>
          <p:nvPr>
            <p:ph sz="half" idx="1"/>
          </p:nvPr>
        </p:nvSpPr>
        <p:spPr>
          <a:xfrm>
            <a:off x="9040" y="662663"/>
            <a:ext cx="6010759" cy="4480837"/>
          </a:xfrm>
        </p:spPr>
        <p:txBody>
          <a:bodyPr>
            <a:normAutofit/>
          </a:bodyPr>
          <a:lstStyle>
            <a:lvl1pPr marL="230188" indent="-230188">
              <a:tabLst/>
              <a:defRPr sz="1800"/>
            </a:lvl1pPr>
            <a:lvl2pPr marL="460375" indent="-230188">
              <a:tabLst/>
              <a:defRPr sz="1600"/>
            </a:lvl2pPr>
            <a:lvl3pPr marL="630238" indent="-169863">
              <a:tabLst/>
              <a:defRPr sz="1400"/>
            </a:lvl3pPr>
            <a:lvl4pPr marL="914400" indent="-284163">
              <a:tabLst/>
              <a:defRPr sz="1400"/>
            </a:lvl4pPr>
            <a:lvl5pPr marL="1146175" indent="-231775">
              <a:tabLst/>
              <a:defRPr sz="14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9580" y="662664"/>
            <a:ext cx="2790986" cy="4480836"/>
          </a:xfrm>
        </p:spPr>
        <p:txBody>
          <a:bodyPr>
            <a:normAutofit/>
          </a:bodyPr>
          <a:lstStyle>
            <a:lvl1pPr marL="342900" indent="-342900">
              <a:defRPr lang="en-US" sz="1800" kern="1200" dirty="0">
                <a:solidFill>
                  <a:schemeClr val="tx1"/>
                </a:solidFill>
                <a:latin typeface="+mn-lt"/>
                <a:ea typeface="+mn-ea"/>
                <a:cs typeface="+mn-cs"/>
              </a:defRPr>
            </a:lvl1pPr>
            <a:lvl2pPr marL="515937" indent="-285750">
              <a:defRPr lang="en-US" sz="1600" kern="1200" dirty="0">
                <a:solidFill>
                  <a:schemeClr val="tx1"/>
                </a:solidFill>
                <a:latin typeface="+mn-lt"/>
                <a:ea typeface="+mn-ea"/>
                <a:cs typeface="+mn-cs"/>
              </a:defRPr>
            </a:lvl2pPr>
            <a:lvl3pPr marL="746125" indent="-285750">
              <a:defRPr lang="en-US" sz="1400" kern="1200" dirty="0">
                <a:solidFill>
                  <a:schemeClr val="tx1"/>
                </a:solidFill>
                <a:latin typeface="+mn-lt"/>
                <a:ea typeface="+mn-ea"/>
                <a:cs typeface="+mn-cs"/>
              </a:defRPr>
            </a:lvl3pPr>
            <a:lvl4pPr marL="915987" indent="-285750">
              <a:defRPr lang="en-US" sz="1400" kern="1200" dirty="0">
                <a:solidFill>
                  <a:schemeClr val="tx1"/>
                </a:solidFill>
                <a:latin typeface="+mn-lt"/>
                <a:ea typeface="+mn-ea"/>
                <a:cs typeface="+mn-cs"/>
              </a:defRPr>
            </a:lvl4pPr>
            <a:lvl5pPr marL="1200150" indent="-285750">
              <a:defRPr lang="en-US" sz="1400" kern="1200" dirty="0">
                <a:solidFill>
                  <a:schemeClr val="tx1"/>
                </a:solidFill>
                <a:latin typeface="+mn-lt"/>
                <a:ea typeface="+mn-ea"/>
                <a:cs typeface="+mn-cs"/>
              </a:defRPr>
            </a:lvl5pPr>
            <a:lvl6pPr>
              <a:defRPr sz="1350"/>
            </a:lvl6pPr>
            <a:lvl7pPr>
              <a:defRPr sz="1350"/>
            </a:lvl7pPr>
            <a:lvl8pPr>
              <a:defRPr sz="1350"/>
            </a:lvl8pPr>
            <a:lvl9pPr>
              <a:defRPr sz="1350"/>
            </a:lvl9pPr>
          </a:lstStyle>
          <a:p>
            <a:pPr marL="230188" lvl="0" indent="-230188" algn="l" defTabSz="342900" rtl="0" eaLnBrk="1" latinLnBrk="0" hangingPunct="1">
              <a:spcBef>
                <a:spcPct val="20000"/>
              </a:spcBef>
              <a:buFont typeface="Arial"/>
              <a:buChar char="•"/>
              <a:tabLst/>
            </a:pPr>
            <a:r>
              <a:rPr lang="en-US" dirty="0"/>
              <a:t>Click to edit Master text styles</a:t>
            </a:r>
          </a:p>
          <a:p>
            <a:pPr marL="460375" lvl="1" indent="-230188" algn="l" defTabSz="342900" rtl="0" eaLnBrk="1" latinLnBrk="0" hangingPunct="1">
              <a:spcBef>
                <a:spcPct val="20000"/>
              </a:spcBef>
              <a:buFont typeface="Arial"/>
              <a:buChar char="–"/>
              <a:tabLst/>
            </a:pPr>
            <a:r>
              <a:rPr lang="en-US" dirty="0"/>
              <a:t>Second level</a:t>
            </a:r>
          </a:p>
          <a:p>
            <a:pPr marL="630238" lvl="2" indent="-169863" algn="l" defTabSz="342900" rtl="0" eaLnBrk="1" latinLnBrk="0" hangingPunct="1">
              <a:spcBef>
                <a:spcPct val="20000"/>
              </a:spcBef>
              <a:buFont typeface="Arial"/>
              <a:buChar char="•"/>
              <a:tabLst/>
            </a:pPr>
            <a:r>
              <a:rPr lang="en-US" dirty="0"/>
              <a:t>Third level</a:t>
            </a:r>
          </a:p>
          <a:p>
            <a:pPr marL="914400" lvl="3" indent="-284163" algn="l" defTabSz="342900" rtl="0" eaLnBrk="1" latinLnBrk="0" hangingPunct="1">
              <a:spcBef>
                <a:spcPct val="20000"/>
              </a:spcBef>
              <a:buFont typeface="Arial"/>
              <a:buChar char="–"/>
              <a:tabLst/>
            </a:pPr>
            <a:r>
              <a:rPr lang="en-US" dirty="0"/>
              <a:t>Fourth level</a:t>
            </a:r>
          </a:p>
          <a:p>
            <a:pPr marL="1146175" lvl="4" indent="-231775" algn="l" defTabSz="342900" rtl="0" eaLnBrk="1" latinLnBrk="0" hangingPunct="1">
              <a:spcBef>
                <a:spcPct val="20000"/>
              </a:spcBef>
              <a:buFont typeface="Arial"/>
              <a:buChar char="»"/>
              <a:tabLst/>
            </a:pPr>
            <a:r>
              <a:rPr lang="en-US" dirty="0"/>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normAutofit/>
          </a:bodyPr>
          <a:lstStyle>
            <a:lvl1pPr algn="l">
              <a:defRPr sz="2800"/>
            </a:lvl1pPr>
          </a:lstStyle>
          <a:p>
            <a:r>
              <a:rPr lang="en-US" dirty="0"/>
              <a:t>Click to edit Master title style</a:t>
            </a:r>
          </a:p>
        </p:txBody>
      </p:sp>
      <p:sp>
        <p:nvSpPr>
          <p:cNvPr id="3" name="Text Placeholder 2"/>
          <p:cNvSpPr>
            <a:spLocks noGrp="1"/>
          </p:cNvSpPr>
          <p:nvPr>
            <p:ph type="body" idx="1"/>
          </p:nvPr>
        </p:nvSpPr>
        <p:spPr>
          <a:xfrm>
            <a:off x="136201" y="802623"/>
            <a:ext cx="4435799" cy="479822"/>
          </a:xfrm>
        </p:spPr>
        <p:txBody>
          <a:bodyPr anchor="b">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36201" y="1282444"/>
            <a:ext cx="4435799" cy="3305054"/>
          </a:xfrm>
        </p:spPr>
        <p:txBody>
          <a:bodyPr/>
          <a:lstStyle>
            <a:lvl1pPr>
              <a:defRPr sz="16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3514" y="823389"/>
            <a:ext cx="4041775" cy="479822"/>
          </a:xfrm>
        </p:spPr>
        <p:txBody>
          <a:bodyPr anchor="b">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3514" y="1303210"/>
            <a:ext cx="4041775" cy="3284288"/>
          </a:xfrm>
        </p:spPr>
        <p:txBody>
          <a:bodyPr/>
          <a:lstStyle>
            <a:lvl1pPr>
              <a:defRPr sz="16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3/24/25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3/24/25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3/24/25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nchor="t" anchorCtr="0">
            <a:normAutofit/>
          </a:bodyPr>
          <a:lstStyle>
            <a:lvl1pPr algn="l">
              <a:defRPr sz="2400" b="1"/>
            </a:lvl1pPr>
          </a:lstStyle>
          <a:p>
            <a:r>
              <a:rPr lang="en-US"/>
              <a:t>Click to edit Master title style</a:t>
            </a:r>
          </a:p>
        </p:txBody>
      </p:sp>
      <p:sp>
        <p:nvSpPr>
          <p:cNvPr id="3" name="Content Placeholder 2"/>
          <p:cNvSpPr>
            <a:spLocks noGrp="1"/>
          </p:cNvSpPr>
          <p:nvPr>
            <p:ph idx="1"/>
          </p:nvPr>
        </p:nvSpPr>
        <p:spPr>
          <a:xfrm>
            <a:off x="3657600" y="960804"/>
            <a:ext cx="5238426" cy="3806460"/>
          </a:xfrm>
        </p:spPr>
        <p:txBody>
          <a:bodyPr>
            <a:normAutofit/>
          </a:bodyPr>
          <a:lstStyle>
            <a:lvl1pPr>
              <a:defRPr sz="1800"/>
            </a:lvl1pPr>
            <a:lvl2pPr>
              <a:defRPr sz="1600"/>
            </a:lvl2pPr>
            <a:lvl3pPr>
              <a:defRPr sz="1600"/>
            </a:lvl3pPr>
            <a:lvl4pPr>
              <a:defRPr sz="1600"/>
            </a:lvl4pPr>
            <a:lvl5pPr>
              <a:defRPr sz="16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0" y="960803"/>
            <a:ext cx="3541363" cy="3518297"/>
          </a:xfrm>
        </p:spPr>
        <p:txBody>
          <a:bodyPr>
            <a:normAutofit/>
          </a:bodyPr>
          <a:lstStyle>
            <a:lvl1pPr marL="0" indent="0">
              <a:buNone/>
              <a:defRPr sz="16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90" y="102393"/>
            <a:ext cx="8934774" cy="582780"/>
          </a:xfrm>
          <a:prstGeom prst="rect">
            <a:avLst/>
          </a:prstGeom>
          <a:solidFill>
            <a:srgbClr val="70121D"/>
          </a:solidFill>
        </p:spPr>
        <p:txBody>
          <a:bodyPr anchor="ctr" bIns="45720" lIns="91440" rIns="91440" rtlCol="0" tIns="45720" vert="horz">
            <a:normAutofit/>
          </a:bodyPr>
          <a:lstStyle/>
          <a:p>
            <a:r>
              <a:rPr lang="en-US"/>
              <a:t>Click to edit Master title style</a:t>
            </a:r>
          </a:p>
        </p:txBody>
      </p:sp>
      <p:sp>
        <p:nvSpPr>
          <p:cNvPr id="3" name="Text Placeholder 2"/>
          <p:cNvSpPr>
            <a:spLocks noGrp="1"/>
          </p:cNvSpPr>
          <p:nvPr>
            <p:ph idx="1" type="body"/>
          </p:nvPr>
        </p:nvSpPr>
        <p:spPr>
          <a:xfrm>
            <a:off x="77489" y="781696"/>
            <a:ext cx="8934773" cy="3914289"/>
          </a:xfrm>
          <a:prstGeom prst="rect">
            <a:avLst/>
          </a:prstGeom>
        </p:spPr>
        <p:txBody>
          <a:bodyPr bIns="45720" lIns="91440" rIns="91440" rtlCol="0" tIns="45720" vert="horz">
            <a:norm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4" name="Date Placeholder 3"/>
          <p:cNvSpPr>
            <a:spLocks noGrp="1"/>
          </p:cNvSpPr>
          <p:nvPr>
            <p:ph idx="2" sz="half" type="dt"/>
          </p:nvPr>
        </p:nvSpPr>
        <p:spPr>
          <a:xfrm>
            <a:off x="457200" y="4767263"/>
            <a:ext cx="2133600" cy="273844"/>
          </a:xfrm>
          <a:prstGeom prst="rect">
            <a:avLst/>
          </a:prstGeom>
        </p:spPr>
        <p:txBody>
          <a:bodyPr anchor="ctr" bIns="45720" lIns="91440" rIns="91440" rtlCol="0" tIns="45720" vert="horz"/>
          <a:lstStyle>
            <a:lvl1pPr algn="l">
              <a:defRPr sz="900">
                <a:solidFill>
                  <a:schemeClr val="tx1">
                    <a:tint val="75000"/>
                  </a:schemeClr>
                </a:solidFill>
              </a:defRPr>
            </a:lvl1pPr>
          </a:lstStyle>
          <a:p>
            <a:fld id="{241EB5C9-1307-BA42-ABA2-0BC069CD8E7F}" type="datetimeFigureOut">
              <a:rPr lang="en-US" smtClean="0"/>
              <a:t>3/24/25</a:t>
            </a:fld>
            <a:endParaRPr lang="en-US"/>
          </a:p>
        </p:txBody>
      </p:sp>
      <p:sp>
        <p:nvSpPr>
          <p:cNvPr id="5" name="Footer Placeholder 4"/>
          <p:cNvSpPr>
            <a:spLocks noGrp="1"/>
          </p:cNvSpPr>
          <p:nvPr>
            <p:ph idx="3" sz="quarter" type="ftr"/>
          </p:nvPr>
        </p:nvSpPr>
        <p:spPr>
          <a:xfrm>
            <a:off x="3124200" y="4767263"/>
            <a:ext cx="2895600" cy="273844"/>
          </a:xfrm>
          <a:prstGeom prst="rect">
            <a:avLst/>
          </a:prstGeom>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4767263"/>
            <a:ext cx="2133600" cy="273844"/>
          </a:xfrm>
          <a:prstGeom prst="rect">
            <a:avLst/>
          </a:prstGeom>
        </p:spPr>
        <p:txBody>
          <a:bodyPr anchor="ctr" bIns="45720" lIns="91440" rIns="91440" rtlCol="0" tIns="45720" vert="horz"/>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900" eaLnBrk="1" hangingPunct="1" latinLnBrk="0" rtl="0">
        <a:spcBef>
          <a:spcPct val="0"/>
        </a:spcBef>
        <a:buNone/>
        <a:defRPr kern="1200" sz="2800">
          <a:solidFill>
            <a:srgbClr val="FDCC31"/>
          </a:solidFill>
          <a:latin typeface="+mj-lt"/>
          <a:ea typeface="+mj-ea"/>
          <a:cs typeface="+mj-cs"/>
        </a:defRPr>
      </a:lvl1pPr>
    </p:titleStyle>
    <p:bodyStyle>
      <a:lvl1pPr algn="l" defTabSz="342900" eaLnBrk="1" hangingPunct="1" indent="-342900" latinLnBrk="0" marL="342900" rtl="0">
        <a:spcBef>
          <a:spcPts val="0"/>
        </a:spcBef>
        <a:buFont typeface="Arial"/>
        <a:buChar char="•"/>
        <a:defRPr b="0" kern="1200" sz="1800">
          <a:solidFill>
            <a:schemeClr val="tx1"/>
          </a:solidFill>
          <a:latin typeface="+mn-lt"/>
          <a:ea typeface="+mn-ea"/>
          <a:cs typeface="+mn-cs"/>
        </a:defRPr>
      </a:lvl1pPr>
      <a:lvl2pPr algn="l" defTabSz="342900" eaLnBrk="1" hangingPunct="1" indent="-342900" latinLnBrk="0" marL="685800" rtl="0">
        <a:spcBef>
          <a:spcPts val="0"/>
        </a:spcBef>
        <a:buFont typeface="Arial"/>
        <a:buChar char="–"/>
        <a:defRPr kern="1200" sz="1600">
          <a:solidFill>
            <a:schemeClr val="tx1"/>
          </a:solidFill>
          <a:latin typeface="+mn-lt"/>
          <a:ea typeface="+mn-ea"/>
          <a:cs typeface="+mn-cs"/>
        </a:defRPr>
      </a:lvl2pPr>
      <a:lvl3pPr algn="l" defTabSz="342900" eaLnBrk="1" hangingPunct="1" indent="-342900" latinLnBrk="0" marL="1028700" rtl="0">
        <a:spcBef>
          <a:spcPts val="0"/>
        </a:spcBef>
        <a:buFont typeface="Arial"/>
        <a:buChar char="•"/>
        <a:defRPr kern="1200" sz="1600">
          <a:solidFill>
            <a:schemeClr val="tx1"/>
          </a:solidFill>
          <a:latin typeface="+mn-lt"/>
          <a:ea typeface="+mn-ea"/>
          <a:cs typeface="+mn-cs"/>
        </a:defRPr>
      </a:lvl3pPr>
      <a:lvl4pPr algn="l" defTabSz="342900" eaLnBrk="1" hangingPunct="1" indent="-342900" latinLnBrk="0" marL="1371600" rtl="0">
        <a:spcBef>
          <a:spcPts val="0"/>
        </a:spcBef>
        <a:buFont typeface="Arial"/>
        <a:buChar char="–"/>
        <a:defRPr kern="1200" sz="1600">
          <a:solidFill>
            <a:schemeClr val="tx1"/>
          </a:solidFill>
          <a:latin typeface="+mn-lt"/>
          <a:ea typeface="+mn-ea"/>
          <a:cs typeface="+mn-cs"/>
        </a:defRPr>
      </a:lvl4pPr>
      <a:lvl5pPr algn="l" defTabSz="342900" eaLnBrk="1" hangingPunct="1" indent="-342900" latinLnBrk="0" marL="1714500" rtl="0">
        <a:spcBef>
          <a:spcPts val="0"/>
        </a:spcBef>
        <a:buFont typeface="Arial"/>
        <a:buChar char="»"/>
        <a:defRPr kern="1200" sz="1600">
          <a:solidFill>
            <a:schemeClr val="tx1"/>
          </a:solidFill>
          <a:latin typeface="+mn-lt"/>
          <a:ea typeface="+mn-ea"/>
          <a:cs typeface="+mn-cs"/>
        </a:defRPr>
      </a:lvl5pPr>
      <a:lvl6pPr algn="l" defTabSz="342900" eaLnBrk="1" hangingPunct="1" indent="-342900" latinLnBrk="0" marL="2057400" rtl="0">
        <a:spcBef>
          <a:spcPct val="20000"/>
        </a:spcBef>
        <a:buFont typeface="Arial"/>
        <a:buChar char="•"/>
        <a:defRPr kern="1200" sz="1500">
          <a:solidFill>
            <a:schemeClr val="tx1"/>
          </a:solidFill>
          <a:latin typeface="+mn-lt"/>
          <a:ea typeface="+mn-ea"/>
          <a:cs typeface="+mn-cs"/>
        </a:defRPr>
      </a:lvl6pPr>
      <a:lvl7pPr algn="l" defTabSz="342900" eaLnBrk="1" hangingPunct="1" indent="-342900" latinLnBrk="0" marL="2400300" rtl="0">
        <a:spcBef>
          <a:spcPct val="20000"/>
        </a:spcBef>
        <a:buFont typeface="Arial"/>
        <a:buChar char="•"/>
        <a:defRPr kern="1200" sz="1500">
          <a:solidFill>
            <a:schemeClr val="tx1"/>
          </a:solidFill>
          <a:latin typeface="+mn-lt"/>
          <a:ea typeface="+mn-ea"/>
          <a:cs typeface="+mn-cs"/>
        </a:defRPr>
      </a:lvl7pPr>
      <a:lvl8pPr algn="l" defTabSz="342900" eaLnBrk="1" hangingPunct="1" indent="-342900" latinLnBrk="0" marL="2743200" rtl="0">
        <a:spcBef>
          <a:spcPct val="20000"/>
        </a:spcBef>
        <a:buFont typeface="Arial"/>
        <a:buChar char="•"/>
        <a:defRPr kern="1200" sz="1500">
          <a:solidFill>
            <a:schemeClr val="tx1"/>
          </a:solidFill>
          <a:latin typeface="+mn-lt"/>
          <a:ea typeface="+mn-ea"/>
          <a:cs typeface="+mn-cs"/>
        </a:defRPr>
      </a:lvl8pPr>
      <a:lvl9pPr algn="l" defTabSz="342900" eaLnBrk="1" hangingPunct="1" indent="-342900" latinLnBrk="0" marL="3086100" rtl="0">
        <a:spcBef>
          <a:spcPct val="20000"/>
        </a:spcBef>
        <a:buFont typeface="Arial"/>
        <a:buChar char="•"/>
        <a:defRPr kern="1200" sz="1500">
          <a:solidFill>
            <a:schemeClr val="tx1"/>
          </a:solidFill>
          <a:latin typeface="+mn-lt"/>
          <a:ea typeface="+mn-ea"/>
          <a:cs typeface="+mn-cs"/>
        </a:defRPr>
      </a:lvl9pPr>
    </p:bodyStyle>
    <p:otherStyle>
      <a:defPPr>
        <a:defRPr lang="en-US"/>
      </a:defPPr>
      <a:lvl1pPr algn="l" defTabSz="342900" eaLnBrk="1" hangingPunct="1" latinLnBrk="0" marL="0" rtl="0">
        <a:defRPr kern="1200" sz="1350">
          <a:solidFill>
            <a:schemeClr val="tx1"/>
          </a:solidFill>
          <a:latin typeface="+mn-lt"/>
          <a:ea typeface="+mn-ea"/>
          <a:cs typeface="+mn-cs"/>
        </a:defRPr>
      </a:lvl1pPr>
      <a:lvl2pPr algn="l" defTabSz="342900" eaLnBrk="1" hangingPunct="1" latinLnBrk="0" marL="342900" rtl="0">
        <a:defRPr kern="1200" sz="1350">
          <a:solidFill>
            <a:schemeClr val="tx1"/>
          </a:solidFill>
          <a:latin typeface="+mn-lt"/>
          <a:ea typeface="+mn-ea"/>
          <a:cs typeface="+mn-cs"/>
        </a:defRPr>
      </a:lvl2pPr>
      <a:lvl3pPr algn="l" defTabSz="342900" eaLnBrk="1" hangingPunct="1" latinLnBrk="0" marL="685800" rtl="0">
        <a:defRPr kern="1200" sz="1350">
          <a:solidFill>
            <a:schemeClr val="tx1"/>
          </a:solidFill>
          <a:latin typeface="+mn-lt"/>
          <a:ea typeface="+mn-ea"/>
          <a:cs typeface="+mn-cs"/>
        </a:defRPr>
      </a:lvl3pPr>
      <a:lvl4pPr algn="l" defTabSz="342900" eaLnBrk="1" hangingPunct="1" latinLnBrk="0" marL="1028700" rtl="0">
        <a:defRPr kern="1200" sz="1350">
          <a:solidFill>
            <a:schemeClr val="tx1"/>
          </a:solidFill>
          <a:latin typeface="+mn-lt"/>
          <a:ea typeface="+mn-ea"/>
          <a:cs typeface="+mn-cs"/>
        </a:defRPr>
      </a:lvl4pPr>
      <a:lvl5pPr algn="l" defTabSz="342900" eaLnBrk="1" hangingPunct="1" latinLnBrk="0" marL="1371600" rtl="0">
        <a:defRPr kern="1200" sz="1350">
          <a:solidFill>
            <a:schemeClr val="tx1"/>
          </a:solidFill>
          <a:latin typeface="+mn-lt"/>
          <a:ea typeface="+mn-ea"/>
          <a:cs typeface="+mn-cs"/>
        </a:defRPr>
      </a:lvl5pPr>
      <a:lvl6pPr algn="l" defTabSz="342900" eaLnBrk="1" hangingPunct="1" latinLnBrk="0" marL="1714500" rtl="0">
        <a:defRPr kern="1200" sz="1350">
          <a:solidFill>
            <a:schemeClr val="tx1"/>
          </a:solidFill>
          <a:latin typeface="+mn-lt"/>
          <a:ea typeface="+mn-ea"/>
          <a:cs typeface="+mn-cs"/>
        </a:defRPr>
      </a:lvl6pPr>
      <a:lvl7pPr algn="l" defTabSz="342900" eaLnBrk="1" hangingPunct="1" latinLnBrk="0" marL="2057400" rtl="0">
        <a:defRPr kern="1200" sz="1350">
          <a:solidFill>
            <a:schemeClr val="tx1"/>
          </a:solidFill>
          <a:latin typeface="+mn-lt"/>
          <a:ea typeface="+mn-ea"/>
          <a:cs typeface="+mn-cs"/>
        </a:defRPr>
      </a:lvl7pPr>
      <a:lvl8pPr algn="l" defTabSz="342900" eaLnBrk="1" hangingPunct="1" latinLnBrk="0" marL="2400300" rtl="0">
        <a:defRPr kern="1200" sz="1350">
          <a:solidFill>
            <a:schemeClr val="tx1"/>
          </a:solidFill>
          <a:latin typeface="+mn-lt"/>
          <a:ea typeface="+mn-ea"/>
          <a:cs typeface="+mn-cs"/>
        </a:defRPr>
      </a:lvl8pPr>
      <a:lvl9pPr algn="l" defTabSz="342900" eaLnBrk="1" hangingPunct="1" latinLnBrk="0" marL="2743200" rtl="0">
        <a:defRPr kern="1200" sz="135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11.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png" /></Relationships>
</file>

<file path=ppt/slides/_rels/slide1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png" /></Relationships>
</file>

<file path=ppt/slides/_rels/slide1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png" /></Relationships>
</file>

<file path=ppt/slides/_rels/slide14.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1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0.png" /></Relationships>
</file>

<file path=ppt/slides/_rels/slide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png" /></Relationships>
</file>

<file path=ppt/slides/_rels/slide20.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1.png" /></Relationships>
</file>

<file path=ppt/slides/_rels/slide21.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1.png" /></Relationships>
</file>

<file path=ppt/slides/_rels/slide22.xml.rels><?xml version="1.0" encoding="UTF-8"?><Relationships xmlns="http://schemas.openxmlformats.org/package/2006/relationships"><Relationship Id="rId1" Type="http://schemas.openxmlformats.org/officeDocument/2006/relationships/slideLayout" Target="../slideLayouts/slideLayout5.xml" /><Relationship Id="rId3" Type="http://schemas.openxmlformats.org/officeDocument/2006/relationships/image" Target="../media/image13.png" /><Relationship Id="rId2" Type="http://schemas.openxmlformats.org/officeDocument/2006/relationships/image" Target="../media/image12.png" /></Relationships>
</file>

<file path=ppt/slides/_rels/slide23.xml.rels><?xml version="1.0" encoding="UTF-8"?><Relationships xmlns="http://schemas.openxmlformats.org/package/2006/relationships"><Relationship Id="rId1" Type="http://schemas.openxmlformats.org/officeDocument/2006/relationships/slideLayout" Target="../slideLayouts/slideLayout5.xml" /><Relationship Id="rId3" Type="http://schemas.openxmlformats.org/officeDocument/2006/relationships/image" Target="../media/image15.png" /><Relationship Id="rId2" Type="http://schemas.openxmlformats.org/officeDocument/2006/relationships/image" Target="../media/image14.png" /></Relationships>
</file>

<file path=ppt/slides/_rels/slide2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6.png" /></Relationships>
</file>

<file path=ppt/slides/_rels/slide2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2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7.png" /></Relationships>
</file>

<file path=ppt/slides/_rels/slide28.xml.rels><?xml version="1.0" encoding="UTF-8"?><Relationships xmlns="http://schemas.openxmlformats.org/package/2006/relationships"><Relationship Id="rId1" Type="http://schemas.openxmlformats.org/officeDocument/2006/relationships/slideLayout" Target="../slideLayouts/slideLayout7.xml" /></Relationships>
</file>

<file path=ppt/slides/_rels/slide29.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8.png" /></Relationships>
</file>

<file path=ppt/slides/_rels/slide3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9.png" /></Relationships>
</file>

<file path=ppt/slides/_rels/slide3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0.png" /></Relationships>
</file>

<file path=ppt/slides/_rels/slide35.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1.png" /></Relationships>
</file>

<file path=ppt/slides/_rels/slide36.xml.rels><?xml version="1.0" encoding="UTF-8"?><Relationships xmlns="http://schemas.openxmlformats.org/package/2006/relationships"><Relationship Id="rId1" Type="http://schemas.openxmlformats.org/officeDocument/2006/relationships/slideLayout" Target="../slideLayouts/slideLayout7.xml" /></Relationships>
</file>

<file path=ppt/slides/_rels/slide3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2.png" /></Relationships>
</file>

<file path=ppt/slides/_rels/slide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png" /></Relationships>
</file>

<file path=ppt/slides/_rels/slide5.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png"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png"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5688"/>
          </a:xfrm>
        </p:spPr>
        <p:txBody>
          <a:bodyPr/>
          <a:lstStyle/>
          <a:p>
            <a:pPr lvl="0" indent="0" marL="0">
              <a:buNone/>
            </a:pPr>
            <a:r>
              <a:rPr/>
              <a:t>Lecture 04: Probability and Inference</a:t>
            </a:r>
          </a:p>
        </p:txBody>
      </p:sp>
      <p:sp>
        <p:nvSpPr>
          <p:cNvPr id="3" name="Subtitle 2"/>
          <p:cNvSpPr>
            <a:spLocks noGrp="1"/>
          </p:cNvSpPr>
          <p:nvPr>
            <p:ph idx="1" type="subTitle"/>
          </p:nvPr>
        </p:nvSpPr>
        <p:spPr>
          <a:xfrm>
            <a:off x="255722" y="565689"/>
            <a:ext cx="6400800" cy="1314450"/>
          </a:xfrm>
        </p:spPr>
        <p:txBody>
          <a:bodyPr/>
          <a:lstStyle/>
          <a:p>
            <a:pPr lvl="0" indent="0" marL="0">
              <a:buNone/>
            </a:pPr>
            <a:r>
              <a:rPr/>
              <a:t>Bill Perry</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Lecture 4: Standard normal distribution properties</a:t>
            </a:r>
          </a:p>
        </p:txBody>
      </p:sp>
      <p:sp>
        <p:nvSpPr>
          <p:cNvPr id="3" name="Content Placeholder 2"/>
          <p:cNvSpPr>
            <a:spLocks noGrp="1"/>
          </p:cNvSpPr>
          <p:nvPr>
            <p:ph idx="1" sz="half"/>
          </p:nvPr>
        </p:nvSpPr>
        <p:spPr/>
        <p:txBody>
          <a:bodyPr/>
          <a:lstStyle/>
          <a:p>
            <a:pPr lvl="0" indent="0" marL="0">
              <a:buNone/>
            </a:pPr>
            <a:r>
              <a:rPr/>
              <a:t>Standard Normal Distribution</a:t>
            </a:r>
          </a:p>
          <a:p>
            <a:pPr lvl="0"/>
            <a:r>
              <a:rPr/>
              <a:t>“benchmark” normal distribution with µ = 0, σ = 1</a:t>
            </a:r>
          </a:p>
          <a:p>
            <a:pPr lvl="0"/>
            <a:r>
              <a:rPr/>
              <a:t>The Standard Normal Distribution is defined so that:</a:t>
            </a:r>
          </a:p>
          <a:p>
            <a:pPr lvl="1"/>
            <a:r>
              <a:rPr/>
              <a:t>~68% of the curve area within +/- 1 σ of the mean,</a:t>
            </a:r>
          </a:p>
          <a:p>
            <a:pPr lvl="1"/>
            <a:r>
              <a:rPr/>
              <a:t>~95% within +/- 2 σ of the mean,</a:t>
            </a:r>
          </a:p>
          <a:p>
            <a:pPr lvl="1"/>
            <a:r>
              <a:rPr/>
              <a:t>~99.7% within +/- 3 σ of the mean</a:t>
            </a:r>
          </a:p>
          <a:p>
            <a:pPr lvl="0" indent="0" marL="0">
              <a:buNone/>
            </a:pPr>
            <a:r>
              <a:rPr/>
              <a:t>*remember σ = standard deviation</a:t>
            </a:r>
          </a:p>
        </p:txBody>
      </p:sp>
      <p:pic>
        <p:nvPicPr>
          <p:cNvPr descr="04_lecture_powerpoint_files/figure-pptx/unnamed-chunk-10-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Lecture 4: Using Z-tables</a:t>
            </a:r>
          </a:p>
        </p:txBody>
      </p:sp>
      <p:sp>
        <p:nvSpPr>
          <p:cNvPr id="3" name="Content Placeholder 2"/>
          <p:cNvSpPr>
            <a:spLocks noGrp="1"/>
          </p:cNvSpPr>
          <p:nvPr>
            <p:ph idx="1" sz="half"/>
          </p:nvPr>
        </p:nvSpPr>
        <p:spPr/>
        <p:txBody>
          <a:bodyPr/>
          <a:lstStyle/>
          <a:p>
            <a:pPr lvl="0" indent="0" marL="0">
              <a:buNone/>
            </a:pPr>
            <a:r>
              <a:rPr/>
              <a:t>Areas under curve of Standard Normal Distribution</a:t>
            </a:r>
          </a:p>
          <a:p>
            <a:pPr lvl="0"/>
            <a:r>
              <a:rPr/>
              <a:t>Have been calculated for a range of sample sizes</a:t>
            </a:r>
          </a:p>
          <a:p>
            <a:pPr lvl="0"/>
            <a:r>
              <a:rPr/>
              <a:t>Can be looked up in z-table</a:t>
            </a:r>
          </a:p>
          <a:p>
            <a:pPr lvl="0"/>
            <a:r>
              <a:rPr/>
              <a:t>No need to integrate</a:t>
            </a:r>
          </a:p>
          <a:p>
            <a:pPr lvl="0"/>
            <a:r>
              <a:rPr/>
              <a:t>Any normally distributed data can be standardized</a:t>
            </a:r>
          </a:p>
          <a:p>
            <a:pPr lvl="1"/>
            <a:r>
              <a:rPr/>
              <a:t>transformed into the standard normal distribution</a:t>
            </a:r>
          </a:p>
          <a:p>
            <a:pPr lvl="1"/>
            <a:r>
              <a:rPr/>
              <a:t>a value can be looked up in a table</a:t>
            </a:r>
          </a:p>
        </p:txBody>
      </p:sp>
      <p:pic>
        <p:nvPicPr>
          <p:cNvPr descr="04_lecture_powerpoint_files/figure-pptx/unnamed-chunk-11-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Lecture 4: Z-score Formula</a:t>
            </a:r>
          </a:p>
        </p:txBody>
      </p:sp>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Done by converting original data points to z-scores</a:t>
                </a:r>
              </a:p>
              <a:p>
                <a:pPr lvl="0"/>
                <a:r>
                  <a:rPr/>
                  <a:t>Z-scores calculated as:</a:t>
                </a:r>
              </a:p>
              <a:p>
                <a:pPr lvl="0" indent="0" marL="0">
                  <a:spcBef>
                    <a:spcPts val="3000"/>
                  </a:spcBef>
                  <a:buNone/>
                </a:pPr>
                <a14:m>
                  <m:oMath xmlns:m="http://schemas.openxmlformats.org/officeDocument/2006/math">
                    <m:r>
                      <m:rPr>
                        <m:nor/>
                        <m:sty m:val="p"/>
                      </m:rPr>
                      <m:t>Z = </m:t>
                    </m:r>
                    <m:f>
                      <m:fPr>
                        <m:type m:val="bar"/>
                      </m:fPr>
                      <m:num>
                        <m:sSub>
                          <m:e>
                            <m:r>
                              <m:t>x</m:t>
                            </m:r>
                          </m:e>
                          <m:sub>
                            <m:r>
                              <m:t>i</m:t>
                            </m:r>
                          </m:sub>
                        </m:sSub>
                        <m:r>
                          <m:rPr>
                            <m:sty m:val="p"/>
                          </m:rPr>
                          <m:t>−</m:t>
                        </m:r>
                        <m:r>
                          <m:t>μ</m:t>
                        </m:r>
                      </m:num>
                      <m:den>
                        <m:r>
                          <m:t>σ</m:t>
                        </m:r>
                      </m:den>
                    </m:f>
                  </m:oMath>
                </a14:m>
              </a:p>
              <a:p>
                <a:pPr lvl="0"/>
                <a:r>
                  <a:rPr/>
                  <a:t>z = z-score for observation</a:t>
                </a:r>
              </a:p>
              <a:p>
                <a:pPr lvl="0"/>
                <a:r>
                  <a:rPr/>
                  <a:t>xi = original observation</a:t>
                </a:r>
              </a:p>
              <a:p>
                <a:pPr lvl="0"/>
                <a:r>
                  <a:rPr/>
                  <a:t>µ = mean of data distribution</a:t>
                </a:r>
              </a:p>
              <a:p>
                <a:pPr lvl="0"/>
                <a:r>
                  <a:rPr/>
                  <a:t>σ = SD of data distribution</a:t>
                </a:r>
              </a:p>
              <a:p>
                <a:pPr lvl="0" indent="0" marL="0">
                  <a:buNone/>
                </a:pPr>
                <a:r>
                  <a:rPr/>
                  <a:t>So lets do this for a fish that is 300mm long and guess the probability of catching something larger</a:t>
                </a:r>
              </a:p>
              <a:p>
                <a:pPr lvl="0" indent="0" marL="0">
                  <a:buNone/>
                </a:pPr>
                <a:r>
                  <a:rPr/>
                  <a:t>z = (300 - 265.61)/28.3 = 1.215194</a:t>
                </a:r>
              </a:p>
            </p:txBody>
          </p:sp>
        </mc:Choice>
      </mc:AlternateContent>
      <p:pic>
        <p:nvPicPr>
          <p:cNvPr descr="04_lecture_powerpoint_files/figure-pptx/unnamed-chunk-12-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Lecture 4: Z-score example from table</a:t>
            </a:r>
          </a:p>
        </p:txBody>
      </p:sp>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Done by converting original data points to z-scores</a:t>
                </a:r>
              </a:p>
              <a:p>
                <a:pPr lvl="0"/>
                <a:r>
                  <a:rPr/>
                  <a:t>Z-scores calculated as:</a:t>
                </a:r>
              </a:p>
              <a:p>
                <a:pPr lvl="0" indent="0" marL="0">
                  <a:spcBef>
                    <a:spcPts val="3000"/>
                  </a:spcBef>
                  <a:buNone/>
                </a:pPr>
                <a14:m>
                  <m:oMath xmlns:m="http://schemas.openxmlformats.org/officeDocument/2006/math">
                    <m:r>
                      <m:rPr>
                        <m:nor/>
                        <m:sty m:val="p"/>
                      </m:rPr>
                      <m:t>Z = </m:t>
                    </m:r>
                    <m:f>
                      <m:fPr>
                        <m:type m:val="bar"/>
                      </m:fPr>
                      <m:num>
                        <m:sSub>
                          <m:e>
                            <m:r>
                              <m:t>X</m:t>
                            </m:r>
                          </m:e>
                          <m:sub>
                            <m:r>
                              <m:t>i</m:t>
                            </m:r>
                          </m:sub>
                        </m:sSub>
                        <m:r>
                          <m:rPr>
                            <m:sty m:val="p"/>
                          </m:rPr>
                          <m:t>−</m:t>
                        </m:r>
                        <m:r>
                          <m:t>μ</m:t>
                        </m:r>
                      </m:num>
                      <m:den>
                        <m:r>
                          <m:t>σ</m:t>
                        </m:r>
                      </m:den>
                    </m:f>
                  </m:oMath>
                </a14:m>
              </a:p>
              <a:p>
                <a:pPr lvl="0"/>
                <a:r>
                  <a:rPr/>
                  <a:t>z = z-score for observation</a:t>
                </a:r>
              </a:p>
              <a:p>
                <a:pPr lvl="0"/>
                <a:r>
                  <a:rPr/>
                  <a:t>xi = original observation</a:t>
                </a:r>
              </a:p>
              <a:p>
                <a:pPr lvl="0"/>
                <a:r>
                  <a:rPr/>
                  <a:t>µ = mean of data distribution</a:t>
                </a:r>
              </a:p>
              <a:p>
                <a:pPr lvl="0"/>
                <a:r>
                  <a:rPr/>
                  <a:t>σ = SD of data distribution</a:t>
                </a:r>
              </a:p>
              <a:p>
                <a:pPr lvl="0" indent="0" marL="0">
                  <a:buNone/>
                </a:pPr>
                <a:r>
                  <a:rPr/>
                  <a:t>So lets do this for a fish that is 300mm long and guess the probability of catching something larger</a:t>
                </a:r>
              </a:p>
              <a:p>
                <a:pPr lvl="0"/>
                <a:r>
                  <a:rPr/>
                  <a:t>z = (300 - 265.61)/28.3 = 1.22</a:t>
                </a:r>
              </a:p>
              <a:p>
                <a:pPr lvl="0"/>
                <a:r>
                  <a:rPr/>
                  <a:t>look up 1.2 on left and 0.02 on top to get 0.8888 in table</a:t>
                </a:r>
              </a:p>
              <a:p>
                <a:pPr lvl="0"/>
                <a:r>
                  <a:rPr/>
                  <a:t>Means 88.9% is the area left of the curve </a:t>
                </a:r>
                <a:r>
                  <a:rPr b="1"/>
                  <a:t>and</a:t>
                </a:r>
              </a:p>
              <a:p>
                <a:pPr lvl="0"/>
                <a:r>
                  <a:rPr/>
                  <a:t>100 - 88.9 = 11.27% of fish are expected to be longer</a:t>
                </a:r>
              </a:p>
              <a:p>
                <a:pPr lvl="0" indent="0" marL="0">
                  <a:buNone/>
                </a:pPr>
                <a:r>
                  <a:rPr b="1"/>
                  <a:t>At what point do you think its not likely to catch a larger fish - what percentage?</a:t>
                </a:r>
              </a:p>
              <a:p>
                <a:pPr lvl="0" indent="0" marL="0">
                  <a:buNone/>
                </a:pPr>
                <a:r>
                  <a:rPr/>
                  <a:t>do this the other way using that percent and why?</a:t>
                </a:r>
              </a:p>
            </p:txBody>
          </p:sp>
        </mc:Choice>
      </mc:AlternateContent>
      <p:pic>
        <p:nvPicPr>
          <p:cNvPr descr="images/clipboard-1995791111.png" id="0" name="Picture 1"/>
          <p:cNvPicPr>
            <a:picLocks noGrp="1" noChangeAspect="1"/>
          </p:cNvPicPr>
          <p:nvPr/>
        </p:nvPicPr>
        <p:blipFill>
          <a:blip r:embed="rId2"/>
          <a:stretch>
            <a:fillRect/>
          </a:stretch>
        </p:blipFill>
        <p:spPr bwMode="auto">
          <a:xfrm>
            <a:off x="6121400" y="1447800"/>
            <a:ext cx="2781300" cy="2908300"/>
          </a:xfrm>
          <a:prstGeom prst="rect">
            <a:avLst/>
          </a:prstGeom>
          <a:noFill/>
          <a:ln w="9525">
            <a:noFill/>
            <a:headEnd/>
            <a:tailEnd/>
          </a:ln>
        </p:spPr>
      </p:pic>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Lecture 4: Z-score example calculation in r</a:t>
            </a:r>
          </a:p>
        </p:txBody>
      </p:sp>
      <p:sp>
        <p:nvSpPr>
          <p:cNvPr id="3" name="Content Placeholder 2"/>
          <p:cNvSpPr>
            <a:spLocks noGrp="1"/>
          </p:cNvSpPr>
          <p:nvPr>
            <p:ph idx="1" sz="half"/>
          </p:nvPr>
        </p:nvSpPr>
        <p:spPr/>
        <p:txBody>
          <a:bodyPr/>
          <a:lstStyle/>
          <a:p>
            <a:pPr lvl="0" indent="0" marL="0">
              <a:buNone/>
            </a:pPr>
            <a:r>
              <a:rPr/>
              <a:t>We can use R to get these values easier…</a:t>
            </a:r>
          </a:p>
          <a:p>
            <a:pPr lvl="0" indent="0" marL="0">
              <a:buNone/>
            </a:pPr>
            <a:r>
              <a:rPr/>
              <a:t># For standard normal distribution (mean=0, sd=1):</a:t>
            </a:r>
          </a:p>
          <a:p>
            <a:pPr lvl="0"/>
            <a:r>
              <a:rPr/>
              <a:t>pnorm(z) # gives cumulative probability (area to the left)</a:t>
            </a:r>
          </a:p>
          <a:p>
            <a:pPr lvl="0"/>
            <a:r>
              <a:rPr/>
              <a:t>qnorm(p) # gives z-value for a given probability</a:t>
            </a:r>
          </a:p>
          <a:p>
            <a:pPr lvl="0"/>
            <a:r>
              <a:rPr/>
              <a:t>dnorm(z) # gives probability density</a:t>
            </a:r>
          </a:p>
        </p:txBody>
      </p:sp>
      <p:sp>
        <p:nvSpPr>
          <p:cNvPr id="4" name="Content Placeholder 3"/>
          <p:cNvSpPr>
            <a:spLocks noGrp="1"/>
          </p:cNvSpPr>
          <p:nvPr>
            <p:ph idx="2" sz="half"/>
          </p:nvPr>
        </p:nvSpPr>
        <p:spPr/>
        <p:txBody>
          <a:bodyPr/>
          <a:lstStyle/>
          <a:p>
            <a:pPr lvl="0" indent="0">
              <a:buNone/>
            </a:pPr>
            <a:r>
              <a:rPr>
                <a:latin typeface="Courier"/>
              </a:rPr>
              <a:t>[1] 0.8887676</a:t>
            </a:r>
          </a:p>
          <a:p>
            <a:pPr lvl="0" indent="0">
              <a:buNone/>
            </a:pPr>
            <a:r>
              <a:rPr>
                <a:latin typeface="Courier"/>
              </a:rPr>
              <a:t>[1] 0.1112324</a:t>
            </a:r>
          </a:p>
          <a:p>
            <a:pPr lvl="0" indent="0">
              <a:buNone/>
            </a:pPr>
            <a:r>
              <a:rPr>
                <a:latin typeface="Courier"/>
              </a:rPr>
              <a:t>[1] 0.9544997</a:t>
            </a:r>
          </a:p>
          <a:p>
            <a:pPr lvl="0" indent="0">
              <a:buNone/>
            </a:pPr>
            <a:r>
              <a:rPr>
                <a:latin typeface="Courier"/>
              </a:rPr>
              <a:t>[1] 1.21596</a:t>
            </a:r>
          </a:p>
        </p:txBody>
      </p:sp>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Lecture 4: We can now use this for fun in the fish</a:t>
            </a:r>
          </a:p>
        </p:txBody>
      </p:sp>
      <p:sp>
        <p:nvSpPr>
          <p:cNvPr id="3" name="Content Placeholder 2"/>
          <p:cNvSpPr>
            <a:spLocks noGrp="1"/>
          </p:cNvSpPr>
          <p:nvPr>
            <p:ph idx="1" sz="half"/>
          </p:nvPr>
        </p:nvSpPr>
        <p:spPr/>
        <p:txBody>
          <a:bodyPr/>
          <a:lstStyle/>
          <a:p>
            <a:pPr lvl="0" indent="0" marL="0">
              <a:buNone/>
            </a:pPr>
            <a:r>
              <a:rPr/>
              <a:t>Lets say we are interested in knowing at what point from I3 it is not likely to catch a larger fish?</a:t>
            </a:r>
          </a:p>
          <a:p>
            <a:pPr lvl="0" indent="0" marL="0">
              <a:buNone/>
            </a:pPr>
            <a:r>
              <a:rPr/>
              <a:t>Maybe we expect 95% of the time to catch a fish that is “common” but the 5% is the unlikely portion….</a:t>
            </a:r>
          </a:p>
        </p:txBody>
      </p:sp>
      <p:sp>
        <p:nvSpPr>
          <p:cNvPr id="4" name="Content Placeholder 3"/>
          <p:cNvSpPr>
            <a:spLocks noGrp="1"/>
          </p:cNvSpPr>
          <p:nvPr>
            <p:ph idx="2" sz="half"/>
          </p:nvPr>
        </p:nvSpPr>
        <p:spPr/>
        <p:txBody>
          <a:bodyPr/>
          <a:lstStyle/>
          <a:p>
            <a:pPr lvl="0" indent="0">
              <a:buNone/>
            </a:pPr>
            <a:r>
              <a:rPr>
                <a:latin typeface="Courier"/>
              </a:rPr>
              <a:t>Only 5% of fish are longer than: 312.2 mm</a:t>
            </a:r>
          </a:p>
          <a:p>
            <a:pPr lvl="0" indent="0">
              <a:buNone/>
            </a:pPr>
            <a:r>
              <a:rPr>
                <a:latin typeface="Courier"/>
              </a:rPr>
              <a:t>This corresponds to z-score: 1.645 </a:t>
            </a:r>
          </a:p>
        </p:txBody>
      </p:sp>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4: What this means</a:t>
            </a:r>
          </a:p>
        </p:txBody>
      </p:sp>
      <p:sp>
        <p:nvSpPr>
          <p:cNvPr id="3" name="Content Placeholder 2"/>
          <p:cNvSpPr>
            <a:spLocks noGrp="1"/>
          </p:cNvSpPr>
          <p:nvPr>
            <p:ph idx="1"/>
          </p:nvPr>
        </p:nvSpPr>
        <p:spPr/>
        <p:txBody>
          <a:bodyPr/>
          <a:lstStyle/>
          <a:p>
            <a:pPr lvl="0" indent="0" marL="0">
              <a:buNone/>
            </a:pPr>
            <a:r>
              <a:rPr/>
              <a:t>Given that we can: transform data to z-scores from standard normal distribution…</a:t>
            </a:r>
          </a:p>
          <a:p>
            <a:pPr lvl="0" indent="0" marL="0">
              <a:buNone/>
            </a:pPr>
            <a:r>
              <a:rPr/>
              <a:t>…figure out area under the curve (probability) associated with range of z-scores…</a:t>
            </a:r>
          </a:p>
          <a:p>
            <a:pPr lvl="0" indent="0" marL="0">
              <a:buNone/>
            </a:pPr>
            <a:r>
              <a:rPr/>
              <a:t>…can therefore figure out probability associated with a range of original data</a:t>
            </a:r>
          </a:p>
        </p:txBody>
      </p:sp>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4: So what is next…</a:t>
            </a:r>
          </a:p>
        </p:txBody>
      </p:sp>
      <p:sp>
        <p:nvSpPr>
          <p:cNvPr id="3" name="Content Placeholder 2"/>
          <p:cNvSpPr>
            <a:spLocks noGrp="1"/>
          </p:cNvSpPr>
          <p:nvPr>
            <p:ph idx="1"/>
          </p:nvPr>
        </p:nvSpPr>
        <p:spPr/>
        <p:txBody>
          <a:bodyPr/>
          <a:lstStyle/>
          <a:p>
            <a:pPr lvl="0" indent="0" marL="0">
              <a:buNone/>
            </a:pPr>
            <a:r>
              <a:rPr/>
              <a:t>We can look at Standard normal distributions and know probability of a value being in a range under the standard normal curve…</a:t>
            </a:r>
          </a:p>
          <a:p>
            <a:pPr lvl="0" indent="0" marL="0">
              <a:buNone/>
            </a:pPr>
            <a:r>
              <a:rPr/>
              <a:t>Previously we had calculated Standard Error and Confidence Intervals -</a:t>
            </a:r>
          </a:p>
          <a:p>
            <a:pPr lvl="0"/>
            <a:r>
              <a:rPr/>
              <a:t>Now can assess our confidence that the population mean is within a certain range</a:t>
            </a:r>
            <a:br/>
          </a:p>
          <a:p>
            <a:pPr lvl="0"/>
            <a:r>
              <a:rPr/>
              <a:t>Can use t distribution to ask questions like:</a:t>
            </a:r>
          </a:p>
          <a:p>
            <a:pPr lvl="1"/>
            <a:r>
              <a:rPr/>
              <a:t>“What is probability of getting sample with mean = ȳ from population with mean = µ?“ (1 sample t-test)</a:t>
            </a:r>
            <a:br/>
          </a:p>
          <a:p>
            <a:pPr lvl="1"/>
            <a:r>
              <a:rPr/>
              <a:t>“What is the probability that two samples came from same population?” (2 sample t-test)</a:t>
            </a:r>
          </a:p>
        </p:txBody>
      </p:sp>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4:</a:t>
            </a:r>
            <a:r>
              <a:rPr/>
              <a:t> When Population σ is Unknown</a:t>
            </a:r>
          </a:p>
        </p:txBody>
      </p:sp>
      <p:sp>
        <p:nvSpPr>
          <p:cNvPr id="3" name="Content Placeholder 2"/>
          <p:cNvSpPr>
            <a:spLocks noGrp="1"/>
          </p:cNvSpPr>
          <p:nvPr>
            <p:ph idx="1"/>
          </p:nvPr>
        </p:nvSpPr>
        <p:spPr/>
        <p:txBody>
          <a:bodyPr/>
          <a:lstStyle/>
          <a:p>
            <a:pPr lvl="0" indent="0" marL="0">
              <a:spcBef>
                <a:spcPts val="3000"/>
              </a:spcBef>
              <a:buNone/>
            </a:pPr>
            <a:r>
              <a:rPr b="1"/>
              <a:t>When calculating confidence intervals we usually DON’T know the population σ (standard deviation) or 𝝁 population mean</a:t>
            </a:r>
          </a:p>
          <a:p>
            <a:pPr lvl="0"/>
            <a:r>
              <a:rPr/>
              <a:t>estimate it from the samples when don’t know the population σ or 𝝁</a:t>
            </a:r>
          </a:p>
          <a:p>
            <a:pPr lvl="0"/>
            <a:r>
              <a:rPr/>
              <a:t>and when sample size is small &lt; ~30</a:t>
            </a:r>
          </a:p>
          <a:p>
            <a:pPr lvl="0"/>
            <a:r>
              <a:rPr/>
              <a:t>can’t use the standard normal (z) distribution</a:t>
            </a:r>
          </a:p>
          <a:p>
            <a:pPr lvl="0" indent="0" marL="0">
              <a:buNone/>
            </a:pPr>
            <a:r>
              <a:rPr i="1"/>
              <a:t>Instead, we use Student’s t distribution</a:t>
            </a:r>
          </a:p>
        </p:txBody>
      </p:sp>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4:</a:t>
            </a:r>
            <a:r>
              <a:rPr/>
              <a:t> Understanding t-distribution</a:t>
            </a:r>
          </a:p>
        </p:txBody>
      </p:sp>
      <p:sp>
        <p:nvSpPr>
          <p:cNvPr id="3" name="Content Placeholder 2"/>
          <p:cNvSpPr>
            <a:spLocks noGrp="1"/>
          </p:cNvSpPr>
          <p:nvPr>
            <p:ph idx="1" sz="half"/>
          </p:nvPr>
        </p:nvSpPr>
        <p:spPr/>
        <p:txBody>
          <a:bodyPr/>
          <a:lstStyle/>
          <a:p>
            <a:pPr lvl="0" indent="0" marL="0">
              <a:spcBef>
                <a:spcPts val="3000"/>
              </a:spcBef>
              <a:buNone/>
            </a:pPr>
            <a:r>
              <a:rPr b="1"/>
              <a:t>When sample sizes are small, the t-distribution is more appropriate than the normal distribution.</a:t>
            </a:r>
          </a:p>
          <a:p>
            <a:pPr lvl="0"/>
            <a:r>
              <a:rPr/>
              <a:t>Similar to normal distribution but with heavier tails</a:t>
            </a:r>
          </a:p>
          <a:p>
            <a:pPr lvl="0"/>
            <a:r>
              <a:rPr/>
              <a:t>Shape depends on </a:t>
            </a:r>
            <a:r>
              <a:rPr b="1"/>
              <a:t>degrees of freedom</a:t>
            </a:r>
            <a:r>
              <a:rPr/>
              <a:t> (df = n-1)</a:t>
            </a:r>
          </a:p>
          <a:p>
            <a:pPr lvl="0"/>
            <a:r>
              <a:rPr/>
              <a:t>With large df (&gt;30), approaches the normal distribution</a:t>
            </a:r>
          </a:p>
          <a:p>
            <a:pPr lvl="0"/>
            <a:r>
              <a:rPr/>
              <a:t>Used for:</a:t>
            </a:r>
          </a:p>
          <a:p>
            <a:pPr lvl="1"/>
            <a:r>
              <a:rPr/>
              <a:t>Small sample sizes</a:t>
            </a:r>
          </a:p>
          <a:p>
            <a:pPr lvl="1"/>
            <a:r>
              <a:rPr/>
              <a:t>When population standard deviation is unknown</a:t>
            </a:r>
          </a:p>
          <a:p>
            <a:pPr lvl="1"/>
            <a:r>
              <a:rPr/>
              <a:t>Calculating confidence intervals</a:t>
            </a:r>
          </a:p>
          <a:p>
            <a:pPr lvl="1"/>
            <a:r>
              <a:rPr/>
              <a:t>Conducting t-tests</a:t>
            </a:r>
          </a:p>
        </p:txBody>
      </p:sp>
      <p:pic>
        <p:nvPicPr>
          <p:cNvPr descr="04_lecture_powerpoint_files/figure-pptx/unnamed-chunk-13-1.png" id="0" name="Picture 1"/>
          <p:cNvPicPr>
            <a:picLocks noGrp="1" noChangeAspect="1"/>
          </p:cNvPicPr>
          <p:nvPr/>
        </p:nvPicPr>
        <p:blipFill>
          <a:blip r:embed="rId2"/>
          <a:stretch>
            <a:fillRect/>
          </a:stretch>
        </p:blipFill>
        <p:spPr bwMode="auto">
          <a:xfrm>
            <a:off x="6121400" y="1638300"/>
            <a:ext cx="2781300" cy="2501900"/>
          </a:xfrm>
          <a:prstGeom prst="rect">
            <a:avLst/>
          </a:prstGeom>
          <a:noFill/>
          <a:ln w="9525">
            <a:noFill/>
            <a:headEnd/>
            <a:tailEnd/>
          </a:ln>
        </p:spPr>
      </p:pic>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4: Probability and Statistical Inference</a:t>
            </a:r>
          </a:p>
        </p:txBody>
      </p:sp>
      <p:sp>
        <p:nvSpPr>
          <p:cNvPr id="3" name="Content Placeholder 2"/>
          <p:cNvSpPr>
            <a:spLocks noGrp="1"/>
          </p:cNvSpPr>
          <p:nvPr>
            <p:ph idx="1" sz="half"/>
          </p:nvPr>
        </p:nvSpPr>
        <p:spPr/>
        <p:txBody>
          <a:bodyPr/>
          <a:lstStyle/>
          <a:p>
            <a:pPr lvl="0"/>
            <a:r>
              <a:rPr/>
              <a:t>Review of probability distributions</a:t>
            </a:r>
          </a:p>
          <a:p>
            <a:pPr lvl="0"/>
            <a:r>
              <a:rPr/>
              <a:t>Standard normal distribution and Z-scores</a:t>
            </a:r>
          </a:p>
          <a:p>
            <a:pPr lvl="0"/>
            <a:r>
              <a:rPr/>
              <a:t>Standard error and confidence intervals</a:t>
            </a:r>
          </a:p>
          <a:p>
            <a:pPr lvl="0"/>
            <a:r>
              <a:rPr/>
              <a:t>Statistical inference fundamentals</a:t>
            </a:r>
          </a:p>
          <a:p>
            <a:pPr lvl="0"/>
            <a:r>
              <a:rPr/>
              <a:t>Hypothesis testing principles</a:t>
            </a:r>
          </a:p>
        </p:txBody>
      </p:sp>
      <p:pic>
        <p:nvPicPr>
          <p:cNvPr descr="04_lecture_powerpoint_files/figure-pptx/unnamed-chunk-2-1.png" id="0" name="Picture 1"/>
          <p:cNvPicPr>
            <a:picLocks noGrp="1" noChangeAspect="1"/>
          </p:cNvPicPr>
          <p:nvPr/>
        </p:nvPicPr>
        <p:blipFill>
          <a:blip r:embed="rId2"/>
          <a:stretch>
            <a:fillRect/>
          </a:stretch>
        </p:blipFill>
        <p:spPr bwMode="auto">
          <a:xfrm>
            <a:off x="6121400" y="1778000"/>
            <a:ext cx="2781300" cy="2222500"/>
          </a:xfrm>
          <a:prstGeom prst="rect">
            <a:avLst/>
          </a:prstGeom>
          <a:noFill/>
          <a:ln w="9525">
            <a:noFill/>
            <a:headEnd/>
            <a:tailEnd/>
          </a:ln>
        </p:spPr>
      </p:pic>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Student’s t-distribution Formula</a:t>
            </a:r>
          </a:p>
        </p:txBody>
      </p:sp>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spcBef>
                    <a:spcPts val="3000"/>
                  </a:spcBef>
                  <a:buNone/>
                </a:pPr>
                <a:r>
                  <a:rPr b="1"/>
                  <a:t>To calculate CI for sample from “unknown” population:</a:t>
                </a:r>
              </a:p>
              <a:p>
                <a:pPr lvl="0" indent="0" marL="0">
                  <a:spcBef>
                    <a:spcPts val="3000"/>
                  </a:spcBef>
                  <a:buNone/>
                </a:pPr>
                <a14:m>
                  <m:oMath xmlns:m="http://schemas.openxmlformats.org/officeDocument/2006/math">
                    <m:r>
                      <m:rPr>
                        <m:nor/>
                        <m:sty m:val="p"/>
                      </m:rPr>
                      <m:t>CI</m:t>
                    </m:r>
                    <m:r>
                      <m:rPr>
                        <m:sty m:val="p"/>
                      </m:rPr>
                      <m:t>=</m:t>
                    </m:r>
                    <m:acc>
                      <m:accPr>
                        <m:chr m:val="‾"/>
                      </m:accPr>
                      <m:e>
                        <m:r>
                          <m:t>y</m:t>
                        </m:r>
                      </m:e>
                    </m:acc>
                    <m:r>
                      <m:rPr>
                        <m:sty m:val="p"/>
                      </m:rPr>
                      <m:t>±</m:t>
                    </m:r>
                    <m:r>
                      <m:t>t</m:t>
                    </m:r>
                    <m:r>
                      <m:rPr>
                        <m:sty m:val="p"/>
                      </m:rPr>
                      <m:t>⋅</m:t>
                    </m:r>
                    <m:f>
                      <m:fPr>
                        <m:type m:val="bar"/>
                      </m:fPr>
                      <m:num>
                        <m:r>
                          <m:t>s</m:t>
                        </m:r>
                      </m:num>
                      <m:den>
                        <m:rad>
                          <m:radPr>
                            <m:degHide m:val="on"/>
                          </m:radPr>
                          <m:deg/>
                          <m:e>
                            <m:r>
                              <m:t>n</m:t>
                            </m:r>
                          </m:e>
                        </m:rad>
                      </m:den>
                    </m:f>
                  </m:oMath>
                </a14:m>
              </a:p>
              <a:p>
                <a:pPr lvl="0" indent="0" marL="0">
                  <a:buNone/>
                </a:pPr>
                <a:r>
                  <a:rPr/>
                  <a:t>Where:</a:t>
                </a:r>
              </a:p>
              <a:p>
                <a:pPr lvl="0"/>
                <a:r>
                  <a:rPr/>
                  <a:t>ȳ is sample mean</a:t>
                </a:r>
              </a:p>
              <a:p>
                <a:pPr lvl="0"/>
                <a:r>
                  <a:rPr/>
                  <a:t>𝑛 is sample size</a:t>
                </a:r>
              </a:p>
              <a:p>
                <a:pPr lvl="0"/>
                <a:r>
                  <a:rPr/>
                  <a:t>s is sample standard deviation</a:t>
                </a:r>
              </a:p>
              <a:p>
                <a:pPr lvl="0"/>
                <a:r>
                  <a:rPr/>
                  <a:t>t t-value corresponding the probability of the CI</a:t>
                </a:r>
              </a:p>
              <a:p>
                <a:pPr lvl="0"/>
                <a:r>
                  <a:rPr/>
                  <a:t>t in t-table for different degrees of freedom (n-1)</a:t>
                </a:r>
              </a:p>
            </p:txBody>
          </p:sp>
        </mc:Choice>
      </mc:AlternateContent>
      <p:pic>
        <p:nvPicPr>
          <p:cNvPr descr="images/clipboard-3203878802.png" id="0" name="Picture 1"/>
          <p:cNvPicPr>
            <a:picLocks noGrp="1" noChangeAspect="1"/>
          </p:cNvPicPr>
          <p:nvPr/>
        </p:nvPicPr>
        <p:blipFill>
          <a:blip r:embed="rId2"/>
          <a:stretch>
            <a:fillRect/>
          </a:stretch>
        </p:blipFill>
        <p:spPr bwMode="auto">
          <a:xfrm>
            <a:off x="6121400" y="1562100"/>
            <a:ext cx="2781300" cy="2667000"/>
          </a:xfrm>
          <a:prstGeom prst="rect">
            <a:avLst/>
          </a:prstGeom>
          <a:noFill/>
          <a:ln w="9525">
            <a:noFill/>
            <a:headEnd/>
            <a:tailEnd/>
          </a:ln>
        </p:spPr>
      </p:pic>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4:</a:t>
            </a:r>
            <a:r>
              <a:rPr/>
              <a:t> Student’s t-distribution Table</a:t>
            </a:r>
          </a:p>
        </p:txBody>
      </p:sp>
      <p:sp>
        <p:nvSpPr>
          <p:cNvPr id="3" name="Content Placeholder 2"/>
          <p:cNvSpPr>
            <a:spLocks noGrp="1"/>
          </p:cNvSpPr>
          <p:nvPr>
            <p:ph idx="1" sz="half"/>
          </p:nvPr>
        </p:nvSpPr>
        <p:spPr/>
        <p:txBody>
          <a:bodyPr/>
          <a:lstStyle/>
          <a:p>
            <a:pPr lvl="0" indent="0" marL="0">
              <a:spcBef>
                <a:spcPts val="3000"/>
              </a:spcBef>
              <a:buNone/>
            </a:pPr>
            <a:r>
              <a:rPr b="1"/>
              <a:t>Here is a t-table</a:t>
            </a:r>
          </a:p>
          <a:p>
            <a:pPr lvl="0"/>
            <a:r>
              <a:rPr/>
              <a:t>Values of t that correspond to probabilities</a:t>
            </a:r>
          </a:p>
          <a:p>
            <a:pPr lvl="0"/>
            <a:r>
              <a:rPr/>
              <a:t>Probabilities listed along top</a:t>
            </a:r>
          </a:p>
          <a:p>
            <a:pPr lvl="0"/>
            <a:r>
              <a:rPr/>
              <a:t>Sample dfs are listed in the left-most column</a:t>
            </a:r>
          </a:p>
          <a:p>
            <a:pPr lvl="0"/>
            <a:r>
              <a:rPr/>
              <a:t>Probabilities are given for one-tailed and two-tailed “questions”</a:t>
            </a:r>
          </a:p>
        </p:txBody>
      </p:sp>
      <p:pic>
        <p:nvPicPr>
          <p:cNvPr descr="images/clipboard-3203878802.png" id="0" name="Picture 1"/>
          <p:cNvPicPr>
            <a:picLocks noGrp="1" noChangeAspect="1"/>
          </p:cNvPicPr>
          <p:nvPr/>
        </p:nvPicPr>
        <p:blipFill>
          <a:blip r:embed="rId2"/>
          <a:stretch>
            <a:fillRect/>
          </a:stretch>
        </p:blipFill>
        <p:spPr bwMode="auto">
          <a:xfrm>
            <a:off x="6121400" y="1562100"/>
            <a:ext cx="2781300" cy="2667000"/>
          </a:xfrm>
          <a:prstGeom prst="rect">
            <a:avLst/>
          </a:prstGeom>
          <a:noFill/>
          <a:ln w="9525">
            <a:noFill/>
            <a:headEnd/>
            <a:tailEnd/>
          </a:ln>
        </p:spPr>
      </p:pic>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b="1"/>
              <a:t>Lecture 4:</a:t>
            </a:r>
            <a:r>
              <a:rPr/>
              <a:t> One-tailed Questions</a:t>
            </a:r>
          </a:p>
        </p:txBody>
      </p:sp>
      <p:sp>
        <p:nvSpPr>
          <p:cNvPr id="3" name="Text Placeholder 2"/>
          <p:cNvSpPr>
            <a:spLocks noGrp="1"/>
          </p:cNvSpPr>
          <p:nvPr>
            <p:ph idx="1" type="body"/>
          </p:nvPr>
        </p:nvSpPr>
        <p:spPr/>
        <p:txBody>
          <a:bodyPr/>
          <a:lstStyle/>
          <a:p>
            <a:pPr lvl="0" indent="0" marL="0">
              <a:spcBef>
                <a:spcPts val="3000"/>
              </a:spcBef>
              <a:buNone/>
            </a:pPr>
            <a:r>
              <a:rPr b="1"/>
              <a:t>One-tailed questions: area of distribution left or (right) of a certain value</a:t>
            </a:r>
          </a:p>
          <a:p>
            <a:pPr lvl="0"/>
            <a:r>
              <a:rPr/>
              <a:t>n=20 (df=19) - 90% of the observations found left</a:t>
            </a:r>
          </a:p>
          <a:p>
            <a:pPr lvl="0"/>
            <a:r>
              <a:rPr/>
              <a:t>t= 1.328 (10% are outside)</a:t>
            </a:r>
          </a:p>
        </p:txBody>
      </p:sp>
      <p:pic>
        <p:nvPicPr>
          <p:cNvPr descr="images/clipboard-1822465473.png" id="0" name="Picture 1"/>
          <p:cNvPicPr>
            <a:picLocks noGrp="1" noChangeAspect="1"/>
          </p:cNvPicPr>
          <p:nvPr/>
        </p:nvPicPr>
        <p:blipFill>
          <a:blip r:embed="rId2"/>
          <a:stretch>
            <a:fillRect/>
          </a:stretch>
        </p:blipFill>
        <p:spPr bwMode="auto">
          <a:xfrm>
            <a:off x="127000" y="1701800"/>
            <a:ext cx="4432300" cy="2451100"/>
          </a:xfrm>
          <a:prstGeom prst="rect">
            <a:avLst/>
          </a:prstGeom>
          <a:noFill/>
          <a:ln w="9525">
            <a:noFill/>
            <a:headEnd/>
            <a:tailEnd/>
          </a:ln>
        </p:spPr>
      </p:pic>
      <p:pic>
        <p:nvPicPr>
          <p:cNvPr descr="images/clipboard-641796945.png" id="0" name="Picture 1"/>
          <p:cNvPicPr>
            <a:picLocks noGrp="1" noChangeAspect="1"/>
          </p:cNvPicPr>
          <p:nvPr/>
        </p:nvPicPr>
        <p:blipFill>
          <a:blip r:embed="rId3"/>
          <a:stretch>
            <a:fillRect/>
          </a:stretch>
        </p:blipFill>
        <p:spPr bwMode="auto">
          <a:xfrm>
            <a:off x="5067300" y="1295400"/>
            <a:ext cx="3403600" cy="3276600"/>
          </a:xfrm>
          <a:prstGeom prst="rect">
            <a:avLst/>
          </a:prstGeom>
          <a:noFill/>
          <a:ln w="9525">
            <a:noFill/>
            <a:headEnd/>
            <a:tailEnd/>
          </a:ln>
        </p:spPr>
      </p:pic>
    </p:spTree>
  </p:cSl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b="1"/>
              <a:t>Lecture 4:</a:t>
            </a:r>
            <a:r>
              <a:rPr/>
              <a:t> Two-tailed Questions</a:t>
            </a:r>
          </a:p>
        </p:txBody>
      </p:sp>
      <p:sp>
        <p:nvSpPr>
          <p:cNvPr id="3" name="Text Placeholder 2"/>
          <p:cNvSpPr>
            <a:spLocks noGrp="1"/>
          </p:cNvSpPr>
          <p:nvPr>
            <p:ph idx="1" type="body"/>
          </p:nvPr>
        </p:nvSpPr>
        <p:spPr/>
        <p:txBody>
          <a:bodyPr/>
          <a:lstStyle/>
          <a:p>
            <a:pPr lvl="0" indent="0" marL="0">
              <a:buNone/>
            </a:pPr>
            <a:r>
              <a:rPr/>
              <a:t>Two-tailed questions refer to area between certain values</a:t>
            </a:r>
          </a:p>
          <a:p>
            <a:pPr lvl="0"/>
            <a:r>
              <a:rPr/>
              <a:t>n= 20 (df=19), 90% of the observations are between</a:t>
            </a:r>
          </a:p>
          <a:p>
            <a:pPr lvl="0"/>
            <a:r>
              <a:rPr/>
              <a:t>t=-1.729 and t=1.729 (10% are outside)</a:t>
            </a:r>
          </a:p>
        </p:txBody>
      </p:sp>
      <p:pic>
        <p:nvPicPr>
          <p:cNvPr descr="images/clipboard-2234740159.png" id="0" name="Picture 1"/>
          <p:cNvPicPr>
            <a:picLocks noGrp="1" noChangeAspect="1"/>
          </p:cNvPicPr>
          <p:nvPr/>
        </p:nvPicPr>
        <p:blipFill>
          <a:blip r:embed="rId2"/>
          <a:stretch>
            <a:fillRect/>
          </a:stretch>
        </p:blipFill>
        <p:spPr bwMode="auto">
          <a:xfrm>
            <a:off x="127000" y="1651000"/>
            <a:ext cx="4432300" cy="2540000"/>
          </a:xfrm>
          <a:prstGeom prst="rect">
            <a:avLst/>
          </a:prstGeom>
          <a:noFill/>
          <a:ln w="9525">
            <a:noFill/>
            <a:headEnd/>
            <a:tailEnd/>
          </a:ln>
        </p:spPr>
      </p:pic>
      <p:pic>
        <p:nvPicPr>
          <p:cNvPr descr="images/clipboard-1734806681.png" id="0" name="Picture 1"/>
          <p:cNvPicPr>
            <a:picLocks noGrp="1" noChangeAspect="1"/>
          </p:cNvPicPr>
          <p:nvPr/>
        </p:nvPicPr>
        <p:blipFill>
          <a:blip r:embed="rId3"/>
          <a:stretch>
            <a:fillRect/>
          </a:stretch>
        </p:blipFill>
        <p:spPr bwMode="auto">
          <a:xfrm>
            <a:off x="5067300" y="1295400"/>
            <a:ext cx="3403600" cy="3276600"/>
          </a:xfrm>
          <a:prstGeom prst="rect">
            <a:avLst/>
          </a:prstGeom>
          <a:noFill/>
          <a:ln w="9525">
            <a:noFill/>
            <a:headEnd/>
            <a:tailEnd/>
          </a:ln>
        </p:spPr>
      </p:pic>
    </p:spTree>
  </p:cSl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4:</a:t>
            </a:r>
            <a:r>
              <a:rPr/>
              <a:t> t-distribution CI Example</a:t>
            </a:r>
          </a:p>
        </p:txBody>
      </p:sp>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Let’s calculate CIs again:</a:t>
                </a:r>
              </a:p>
              <a:p>
                <a:pPr lvl="0" indent="0" marL="0">
                  <a:buNone/>
                </a:pPr>
                <a:r>
                  <a:rPr/>
                  <a:t>Use two-sided test</a:t>
                </a:r>
              </a:p>
              <a:p>
                <a:pPr lvl="0" indent="0" marL="0">
                  <a:spcBef>
                    <a:spcPts val="3000"/>
                  </a:spcBef>
                  <a:buNone/>
                </a:pPr>
                <a14:m>
                  <m:oMath xmlns:m="http://schemas.openxmlformats.org/officeDocument/2006/math">
                    <m:r>
                      <m:rPr>
                        <m:nor/>
                        <m:sty m:val="p"/>
                      </m:rPr>
                      <m:t>CI</m:t>
                    </m:r>
                    <m:r>
                      <m:rPr>
                        <m:sty m:val="p"/>
                      </m:rPr>
                      <m:t>=</m:t>
                    </m:r>
                    <m:acc>
                      <m:accPr>
                        <m:chr m:val="‾"/>
                      </m:accPr>
                      <m:e>
                        <m:r>
                          <m:t>y</m:t>
                        </m:r>
                      </m:e>
                    </m:acc>
                    <m:r>
                      <m:rPr>
                        <m:sty m:val="p"/>
                      </m:rPr>
                      <m:t>±</m:t>
                    </m:r>
                    <m:r>
                      <m:t>t</m:t>
                    </m:r>
                    <m:r>
                      <m:rPr>
                        <m:sty m:val="p"/>
                      </m:rPr>
                      <m:t>⋅</m:t>
                    </m:r>
                    <m:f>
                      <m:fPr>
                        <m:type m:val="bar"/>
                      </m:fPr>
                      <m:num>
                        <m:r>
                          <m:t>s</m:t>
                        </m:r>
                      </m:num>
                      <m:den>
                        <m:rad>
                          <m:radPr>
                            <m:degHide m:val="on"/>
                          </m:radPr>
                          <m:deg/>
                          <m:e>
                            <m:r>
                              <m:t>n</m:t>
                            </m:r>
                          </m:e>
                        </m:rad>
                      </m:den>
                    </m:f>
                  </m:oMath>
                </a14:m>
              </a:p>
              <a:p>
                <a:pPr lvl="0"/>
                <a:r>
                  <a:rPr/>
                  <a:t>95% CI Sample A: = 272.8 ± 2.306 * (37.81/(9^0.5))</a:t>
                </a:r>
              </a:p>
              <a:p>
                <a:pPr lvl="0"/>
                <a:r>
                  <a:rPr/>
                  <a:t>mean = 272.8, N = 20, and s = 37.81 - t is ?</a:t>
                </a:r>
              </a:p>
              <a:p>
                <a:pPr lvl="0"/>
                <a:r>
                  <a:rPr/>
                  <a:t>CI = 29.06</a:t>
                </a:r>
              </a:p>
              <a:p>
                <a:pPr lvl="0"/>
                <a:r>
                  <a:rPr/>
                  <a:t>The 95% CI is between 243.7 and 301.9</a:t>
                </a:r>
              </a:p>
              <a:p>
                <a:pPr lvl="0"/>
                <a:r>
                  <a:rPr/>
                  <a:t>“The 95% CI for the population mean from sample A is 272.8 ± 29.06</a:t>
                </a:r>
              </a:p>
            </p:txBody>
          </p:sp>
        </mc:Choice>
      </mc:AlternateContent>
      <p:pic>
        <p:nvPicPr>
          <p:cNvPr descr="images/clipboard-3959630930.png" id="0" name="Picture 1"/>
          <p:cNvPicPr>
            <a:picLocks noGrp="1" noChangeAspect="1"/>
          </p:cNvPicPr>
          <p:nvPr/>
        </p:nvPicPr>
        <p:blipFill>
          <a:blip r:embed="rId2"/>
          <a:stretch>
            <a:fillRect/>
          </a:stretch>
        </p:blipFill>
        <p:spPr bwMode="auto">
          <a:xfrm>
            <a:off x="6121400" y="1562100"/>
            <a:ext cx="2781300" cy="2667000"/>
          </a:xfrm>
          <a:prstGeom prst="rect">
            <a:avLst/>
          </a:prstGeom>
          <a:noFill/>
          <a:ln w="9525">
            <a:noFill/>
            <a:headEnd/>
            <a:tailEnd/>
          </a:ln>
        </p:spPr>
      </p:pic>
    </p:spTree>
  </p:cSl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Practice Exercise 4: Using the t-distribution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1270000">
                  <a:buNone/>
                </a:pPr>
                <a:r>
                  <a:rPr sz="2000" b="1"/>
                  <a:t>Practice Exercise 4: Using the t-distribution</a:t>
                </a:r>
              </a:p>
              <a:p>
                <a:pPr lvl="0" indent="0" marL="1270000">
                  <a:buNone/>
                </a:pPr>
                <a:r>
                  <a:rPr sz="2000"/>
                  <a:t>Let’s compare confidence intervals using the normal approximation (z) versus the t-distribution for our fish data. I3 data and 10 fish Mean is 266.7 - sd is 17.12 - se is 5.41</a:t>
                </a:r>
              </a:p>
              <a:p>
                <a:pPr lvl="0" indent="0" marL="1270000">
                  <a:buNone/>
                </a:pPr>
                <a:r>
                  <a:rPr sz="2000"/>
                  <a:t>## </a:t>
                </a:r>
                <a14:m>
                  <m:oMath xmlns:m="http://schemas.openxmlformats.org/officeDocument/2006/math">
                    <m:r>
                      <m:rPr>
                        <m:nor/>
                        <m:sty m:val="p"/>
                      </m:rPr>
                      <m:t>CI</m:t>
                    </m:r>
                    <m:r>
                      <m:rPr>
                        <m:sty m:val="p"/>
                      </m:rPr>
                      <m:t>=</m:t>
                    </m:r>
                    <m:acc>
                      <m:accPr>
                        <m:chr m:val="‾"/>
                      </m:accPr>
                      <m:e>
                        <m:r>
                          <m:t>y</m:t>
                        </m:r>
                      </m:e>
                    </m:acc>
                    <m:r>
                      <m:rPr>
                        <m:sty m:val="p"/>
                      </m:rPr>
                      <m:t>±</m:t>
                    </m:r>
                    <m:r>
                      <m:t>t</m:t>
                    </m:r>
                    <m:r>
                      <m:rPr>
                        <m:sty m:val="p"/>
                      </m:rPr>
                      <m:t>⋅</m:t>
                    </m:r>
                    <m:f>
                      <m:fPr>
                        <m:type m:val="bar"/>
                      </m:fPr>
                      <m:num>
                        <m:r>
                          <m:t>s</m:t>
                        </m:r>
                      </m:num>
                      <m:den>
                        <m:rad>
                          <m:radPr>
                            <m:degHide m:val="on"/>
                          </m:radPr>
                          <m:deg/>
                          <m:e>
                            <m:r>
                              <m:t>n</m:t>
                            </m:r>
                          </m:e>
                        </m:rad>
                      </m:den>
                    </m:f>
                  </m:oMath>
                </a14:m>
              </a:p>
              <a:p>
                <a:pPr lvl="0" indent="0" marL="1270000">
                  <a:buNone/>
                </a:pPr>
                <a:r>
                  <a:rPr sz="2000" b="1"/>
                  <a:t>Practice Exercise 4: Using the t-distribution</a:t>
                </a:r>
              </a:p>
              <a:p>
                <a:pPr lvl="0" indent="0" marL="1270000">
                  <a:buNone/>
                </a:pPr>
                <a:r>
                  <a:rPr sz="2000"/>
                  <a:t>Let’s compare confidence intervals using the normal approximation (z) versus the t-distribution for our fish data. I3 data and 10 fish Mean is 266.7 - sd is 17.12 - se is 5.41</a:t>
                </a:r>
              </a:p>
              <a:p>
                <a:pPr lvl="0" indent="0" marL="1270000">
                  <a:buNone/>
                </a:pPr>
                <a:r>
                  <a:rPr sz="2000"/>
                  <a:t>## </a:t>
                </a:r>
                <a14:m>
                  <m:oMath xmlns:m="http://schemas.openxmlformats.org/officeDocument/2006/math">
                    <m:r>
                      <m:rPr>
                        <m:nor/>
                        <m:sty m:val="p"/>
                      </m:rPr>
                      <m:t>CI</m:t>
                    </m:r>
                    <m:r>
                      <m:rPr>
                        <m:sty m:val="p"/>
                      </m:rPr>
                      <m:t>=</m:t>
                    </m:r>
                    <m:acc>
                      <m:accPr>
                        <m:chr m:val="‾"/>
                      </m:accPr>
                      <m:e>
                        <m:r>
                          <m:t>y</m:t>
                        </m:r>
                      </m:e>
                    </m:acc>
                    <m:r>
                      <m:rPr>
                        <m:sty m:val="p"/>
                      </m:rPr>
                      <m:t>±</m:t>
                    </m:r>
                    <m:r>
                      <m:t>t</m:t>
                    </m:r>
                    <m:r>
                      <m:rPr>
                        <m:sty m:val="p"/>
                      </m:rPr>
                      <m:t>⋅</m:t>
                    </m:r>
                    <m:f>
                      <m:fPr>
                        <m:type m:val="bar"/>
                      </m:fPr>
                      <m:num>
                        <m:r>
                          <m:t>s</m:t>
                        </m:r>
                      </m:num>
                      <m:den>
                        <m:rad>
                          <m:radPr>
                            <m:degHide m:val="on"/>
                          </m:radPr>
                          <m:deg/>
                          <m:e>
                            <m:r>
                              <m:t>n</m:t>
                            </m:r>
                          </m:e>
                        </m:rad>
                      </m:den>
                    </m:f>
                  </m:oMath>
                </a14:m>
              </a:p>
              <a:p>
                <a:pPr lvl="0" indent="0">
                  <a:buNone/>
                </a:pPr>
                <a:r>
                  <a:rPr sz="2000">
                    <a:latin typeface="Courier"/>
                  </a:rPr>
                  <a:t>Mean: 261.6 mm</a:t>
                </a:r>
              </a:p>
              <a:p>
                <a:pPr lvl="0" indent="0">
                  <a:buNone/>
                </a:pPr>
                <a:r>
                  <a:rPr sz="2000">
                    <a:latin typeface="Courier"/>
                  </a:rPr>
                  <a:t>Standard deviation: 26.14 mm</a:t>
                </a:r>
              </a:p>
              <a:p>
                <a:pPr lvl="0" indent="0">
                  <a:buNone/>
                </a:pPr>
                <a:r>
                  <a:rPr sz="2000">
                    <a:latin typeface="Courier"/>
                  </a:rPr>
                  <a:t>Standard error: 8.27 mm</a:t>
                </a:r>
              </a:p>
              <a:p>
                <a:pPr lvl="0" indent="0">
                  <a:buNone/>
                </a:pPr>
                <a:r>
                  <a:rPr sz="2000">
                    <a:latin typeface="Courier"/>
                  </a:rPr>
                  <a:t>95% CI using z: 245.4 to 277.8 mm</a:t>
                </a:r>
              </a:p>
              <a:p>
                <a:pPr lvl="0" indent="0">
                  <a:buNone/>
                </a:pPr>
                <a:r>
                  <a:rPr sz="2000">
                    <a:latin typeface="Courier"/>
                  </a:rPr>
                  <a:t>95% CI using t: 242.9 to 280.3 mm</a:t>
                </a:r>
              </a:p>
              <a:p>
                <a:pPr lvl="0" indent="0">
                  <a:buNone/>
                </a:pPr>
                <a:r>
                  <a:rPr sz="2000">
                    <a:latin typeface="Courier"/>
                  </a:rPr>
                  <a:t>t critical value: 2.262 vs z critical value: 1.96</a:t>
                </a:r>
              </a:p>
            </p:txBody>
          </p:sp>
        </mc:Choice>
      </mc:AlternateContent>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4:</a:t>
            </a:r>
            <a:r>
              <a:rPr/>
              <a:t> Intro to Hypothesis Testing one tailed</a:t>
            </a:r>
          </a:p>
        </p:txBody>
      </p:sp>
      <p:sp>
        <p:nvSpPr>
          <p:cNvPr id="3" name="Content Placeholder 2"/>
          <p:cNvSpPr>
            <a:spLocks noGrp="1"/>
          </p:cNvSpPr>
          <p:nvPr>
            <p:ph idx="1" sz="half"/>
          </p:nvPr>
        </p:nvSpPr>
        <p:spPr/>
        <p:txBody>
          <a:bodyPr/>
          <a:lstStyle/>
          <a:p>
            <a:pPr lvl="0" indent="0" marL="0">
              <a:buNone/>
            </a:pPr>
            <a:r>
              <a:rPr/>
              <a:t>Hypothesis testing is a systematic way to evaluate research questions using data.</a:t>
            </a:r>
          </a:p>
          <a:p>
            <a:pPr lvl="0" indent="0" marL="0">
              <a:buNone/>
            </a:pPr>
            <a:r>
              <a:rPr b="1"/>
              <a:t>Key components:</a:t>
            </a:r>
          </a:p>
          <a:p>
            <a:pPr lvl="0" indent="-342900" marL="342900">
              <a:buAutoNum type="arabicPeriod"/>
            </a:pPr>
            <a:r>
              <a:rPr b="1"/>
              <a:t>Null hypothesis (H₀)</a:t>
            </a:r>
            <a:r>
              <a:rPr/>
              <a:t>: Typically assumes “no effect” or “no difference”</a:t>
            </a:r>
          </a:p>
          <a:p>
            <a:pPr lvl="0" indent="-342900" marL="342900">
              <a:buAutoNum type="arabicPeriod"/>
            </a:pPr>
            <a:r>
              <a:rPr b="1"/>
              <a:t>Alternative hypothesis (Hₐ)</a:t>
            </a:r>
            <a:r>
              <a:rPr/>
              <a:t>: The claim we’re trying to support</a:t>
            </a:r>
          </a:p>
          <a:p>
            <a:pPr lvl="0" indent="-342900" marL="342900">
              <a:buAutoNum type="arabicPeriod"/>
            </a:pPr>
            <a:r>
              <a:rPr b="1"/>
              <a:t>Statistical test</a:t>
            </a:r>
            <a:r>
              <a:rPr/>
              <a:t>: Method for evaluating evidence against H₀</a:t>
            </a:r>
          </a:p>
          <a:p>
            <a:pPr lvl="0" indent="-342900" marL="342900">
              <a:buAutoNum type="arabicPeriod"/>
            </a:pPr>
            <a:r>
              <a:rPr b="1"/>
              <a:t>P-value</a:t>
            </a:r>
            <a:r>
              <a:rPr/>
              <a:t>: Probability of observing our results (or more extreme) if H₀ is true</a:t>
            </a:r>
          </a:p>
          <a:p>
            <a:pPr lvl="0" indent="-342900" marL="342900">
              <a:buAutoNum type="arabicPeriod"/>
            </a:pPr>
            <a:r>
              <a:rPr b="1"/>
              <a:t>Significance level (α)</a:t>
            </a:r>
            <a:r>
              <a:rPr/>
              <a:t>: Threshold for rejecting H₀, typically 0.05</a:t>
            </a:r>
          </a:p>
          <a:p>
            <a:pPr lvl="0" indent="0" marL="0">
              <a:buNone/>
            </a:pPr>
            <a:r>
              <a:rPr b="1"/>
              <a:t>Decision rule</a:t>
            </a:r>
            <a:r>
              <a:rPr/>
              <a:t>: Reject H₀ if p-value &lt; α</a:t>
            </a:r>
            <a:br/>
            <a:br/>
            <a:r>
              <a:rPr/>
              <a:t>lets test if our sample mean of 320 is larger than 270 or not? Essentially we are looking at the confidence intervals!!! But we are only interested if it is larger</a:t>
            </a:r>
          </a:p>
        </p:txBody>
      </p:sp>
      <p:sp>
        <p:nvSpPr>
          <p:cNvPr id="4" name="Content Placeholder 3"/>
          <p:cNvSpPr>
            <a:spLocks noGrp="1"/>
          </p:cNvSpPr>
          <p:nvPr>
            <p:ph idx="2" sz="half"/>
          </p:nvPr>
        </p:nvSpPr>
        <p:spPr/>
        <p:txBody>
          <a:bodyPr/>
          <a:lstStyle/>
          <a:p>
            <a:pPr lvl="0" indent="0">
              <a:buNone/>
            </a:pPr>
            <a:r>
              <a:rPr>
                <a:latin typeface="Courier"/>
              </a:rPr>
              <a:t>Summary of One-Tailed Hypothesis Test:</a:t>
            </a:r>
          </a:p>
          <a:p>
            <a:pPr lvl="0" indent="0">
              <a:buNone/>
            </a:pPr>
            <a:r>
              <a:rPr>
                <a:latin typeface="Courier"/>
              </a:rPr>
              <a:t>Sample mean: 320 </a:t>
            </a:r>
          </a:p>
          <a:p>
            <a:pPr lvl="0" indent="0">
              <a:buNone/>
            </a:pPr>
            <a:r>
              <a:rPr>
                <a:latin typeface="Courier"/>
              </a:rPr>
              <a:t>Hypothesized mean: 285 </a:t>
            </a:r>
          </a:p>
          <a:p>
            <a:pPr lvl="0" indent="0">
              <a:buNone/>
            </a:pPr>
            <a:r>
              <a:rPr>
                <a:latin typeface="Courier"/>
              </a:rPr>
              <a:t>Sample size: 12 </a:t>
            </a:r>
          </a:p>
          <a:p>
            <a:pPr lvl="0" indent="0">
              <a:buNone/>
            </a:pPr>
            <a:r>
              <a:rPr>
                <a:latin typeface="Courier"/>
              </a:rPr>
              <a:t>Standard deviation: 42.15 </a:t>
            </a:r>
          </a:p>
          <a:p>
            <a:pPr lvl="0" indent="0">
              <a:buNone/>
            </a:pPr>
            <a:r>
              <a:rPr>
                <a:latin typeface="Courier"/>
              </a:rPr>
              <a:t>Standard error: 12.168 </a:t>
            </a:r>
          </a:p>
          <a:p>
            <a:pPr lvl="0" indent="0">
              <a:buNone/>
            </a:pPr>
            <a:r>
              <a:rPr>
                <a:latin typeface="Courier"/>
              </a:rPr>
              <a:t>t-statistic: 2.876 </a:t>
            </a:r>
          </a:p>
          <a:p>
            <a:pPr lvl="0" indent="0">
              <a:buNone/>
            </a:pPr>
            <a:r>
              <a:rPr>
                <a:latin typeface="Courier"/>
              </a:rPr>
              <a:t>Critical t-value (one-tailed): 1.796 </a:t>
            </a:r>
          </a:p>
          <a:p>
            <a:pPr lvl="0" indent="0">
              <a:buNone/>
            </a:pPr>
            <a:r>
              <a:rPr>
                <a:latin typeface="Courier"/>
              </a:rPr>
              <a:t>Critical value: 306.85 </a:t>
            </a:r>
          </a:p>
          <a:p>
            <a:pPr lvl="0" indent="0">
              <a:buNone/>
            </a:pPr>
            <a:r>
              <a:rPr>
                <a:latin typeface="Courier"/>
              </a:rPr>
              <a:t>Decision: Reject Ho (sample mean falls in upper rejection region)</a:t>
            </a:r>
          </a:p>
        </p:txBody>
      </p:sp>
    </p:spTree>
  </p:cSl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4:</a:t>
            </a:r>
            <a:r>
              <a:rPr/>
              <a:t> Intro to Hypothesis Testing one tailed</a:t>
            </a:r>
          </a:p>
        </p:txBody>
      </p:sp>
      <p:sp>
        <p:nvSpPr>
          <p:cNvPr id="3" name="Content Placeholder 2"/>
          <p:cNvSpPr>
            <a:spLocks noGrp="1"/>
          </p:cNvSpPr>
          <p:nvPr>
            <p:ph idx="1" sz="half"/>
          </p:nvPr>
        </p:nvSpPr>
        <p:spPr/>
        <p:txBody>
          <a:bodyPr/>
          <a:lstStyle/>
          <a:p>
            <a:pPr lvl="0" indent="0" marL="0">
              <a:buNone/>
            </a:pPr>
            <a:r>
              <a:rPr/>
              <a:t>Hypothesis testing is a systematic way to evaluate research questions using data.</a:t>
            </a:r>
          </a:p>
          <a:p>
            <a:pPr lvl="0" indent="0" marL="0">
              <a:buNone/>
            </a:pPr>
            <a:r>
              <a:rPr b="1"/>
              <a:t>Key components:</a:t>
            </a:r>
          </a:p>
          <a:p>
            <a:pPr lvl="0" indent="-342900" marL="342900">
              <a:buAutoNum type="arabicPeriod"/>
            </a:pPr>
            <a:r>
              <a:rPr b="1"/>
              <a:t>Null hypothesis (H₀)</a:t>
            </a:r>
            <a:r>
              <a:rPr/>
              <a:t>: Typically assumes “no effect” or “no difference”</a:t>
            </a:r>
          </a:p>
          <a:p>
            <a:pPr lvl="0" indent="-342900" marL="342900">
              <a:buAutoNum type="arabicPeriod"/>
            </a:pPr>
            <a:r>
              <a:rPr b="1"/>
              <a:t>Alternative hypothesis (Hₐ)</a:t>
            </a:r>
            <a:r>
              <a:rPr/>
              <a:t>: The claim we’re trying to support</a:t>
            </a:r>
          </a:p>
          <a:p>
            <a:pPr lvl="0" indent="-342900" marL="342900">
              <a:buAutoNum type="arabicPeriod"/>
            </a:pPr>
            <a:r>
              <a:rPr b="1"/>
              <a:t>Statistical test</a:t>
            </a:r>
            <a:r>
              <a:rPr/>
              <a:t>: Method for evaluating evidence against H₀</a:t>
            </a:r>
          </a:p>
          <a:p>
            <a:pPr lvl="0" indent="-342900" marL="342900">
              <a:buAutoNum type="arabicPeriod"/>
            </a:pPr>
            <a:r>
              <a:rPr b="1"/>
              <a:t>P-value</a:t>
            </a:r>
            <a:r>
              <a:rPr/>
              <a:t>: Probability of observing our results (or more extreme) if H₀ is true</a:t>
            </a:r>
          </a:p>
          <a:p>
            <a:pPr lvl="0" indent="-342900" marL="342900">
              <a:buAutoNum type="arabicPeriod"/>
            </a:pPr>
            <a:r>
              <a:rPr b="1"/>
              <a:t>Significance level (α)</a:t>
            </a:r>
            <a:r>
              <a:rPr/>
              <a:t>: Threshold for rejecting H₀, typically 0.05</a:t>
            </a:r>
          </a:p>
          <a:p>
            <a:pPr lvl="0" indent="0" marL="0">
              <a:buNone/>
            </a:pPr>
            <a:r>
              <a:rPr b="1"/>
              <a:t>Decision rule</a:t>
            </a:r>
            <a:r>
              <a:rPr/>
              <a:t>: Reject H₀ if p-value &lt; α</a:t>
            </a:r>
            <a:br/>
            <a:br/>
            <a:r>
              <a:rPr/>
              <a:t>lets test if our sample mean of 320 is larger than 270 or not? Essentially we are looking at the confidence intervals!!! But we are only interested if it is larger</a:t>
            </a:r>
          </a:p>
        </p:txBody>
      </p:sp>
      <p:pic>
        <p:nvPicPr>
          <p:cNvPr descr="04_lecture_powerpoint_files/figure-pptx/unnamed-chunk-17-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4:</a:t>
            </a:r>
            <a:r>
              <a:rPr/>
              <a:t> Hypothesis Testing two tailed</a:t>
            </a:r>
          </a:p>
        </p:txBody>
      </p:sp>
      <p:sp>
        <p:nvSpPr>
          <p:cNvPr id="3" name="Content Placeholder 2"/>
          <p:cNvSpPr>
            <a:spLocks noGrp="1"/>
          </p:cNvSpPr>
          <p:nvPr>
            <p:ph idx="1" sz="half"/>
          </p:nvPr>
        </p:nvSpPr>
        <p:spPr/>
        <p:txBody>
          <a:bodyPr/>
          <a:lstStyle/>
          <a:p>
            <a:pPr lvl="0" indent="0" marL="0">
              <a:buNone/>
            </a:pPr>
            <a:r>
              <a:rPr/>
              <a:t>Hypothesis testing is a systematic way to evaluate research questions using data.</a:t>
            </a:r>
          </a:p>
          <a:p>
            <a:pPr lvl="0" indent="0" marL="0">
              <a:buNone/>
            </a:pPr>
            <a:r>
              <a:rPr b="1"/>
              <a:t>Key components:</a:t>
            </a:r>
          </a:p>
          <a:p>
            <a:pPr lvl="0" indent="-342900" marL="342900">
              <a:buAutoNum type="arabicPeriod"/>
            </a:pPr>
            <a:r>
              <a:rPr b="1"/>
              <a:t>Null hypothesis (H₀)</a:t>
            </a:r>
            <a:r>
              <a:rPr/>
              <a:t>: Typically assumes “no effect” or “no difference”</a:t>
            </a:r>
          </a:p>
          <a:p>
            <a:pPr lvl="0" indent="-342900" marL="342900">
              <a:buAutoNum type="arabicPeriod"/>
            </a:pPr>
            <a:r>
              <a:rPr b="1"/>
              <a:t>Alternative hypothesis (Hₐ)</a:t>
            </a:r>
            <a:r>
              <a:rPr/>
              <a:t>: The claim we’re trying to support</a:t>
            </a:r>
          </a:p>
          <a:p>
            <a:pPr lvl="0" indent="-342900" marL="342900">
              <a:buAutoNum type="arabicPeriod"/>
            </a:pPr>
            <a:r>
              <a:rPr b="1"/>
              <a:t>Statistical test</a:t>
            </a:r>
            <a:r>
              <a:rPr/>
              <a:t>: Method for evaluating evidence against H₀</a:t>
            </a:r>
          </a:p>
          <a:p>
            <a:pPr lvl="0" indent="-342900" marL="342900">
              <a:buAutoNum type="arabicPeriod"/>
            </a:pPr>
            <a:r>
              <a:rPr b="1"/>
              <a:t>P-value</a:t>
            </a:r>
            <a:r>
              <a:rPr/>
              <a:t>: Probability of observing our results (or more extreme) if H₀ is true</a:t>
            </a:r>
          </a:p>
          <a:p>
            <a:pPr lvl="0" indent="-342900" marL="342900">
              <a:buAutoNum type="arabicPeriod"/>
            </a:pPr>
            <a:r>
              <a:rPr b="1"/>
              <a:t>Significance level (α)</a:t>
            </a:r>
            <a:r>
              <a:rPr/>
              <a:t>: Threshold for rejecting H₀, typically 0.05</a:t>
            </a:r>
          </a:p>
          <a:p>
            <a:pPr lvl="0" indent="0" marL="0">
              <a:buNone/>
            </a:pPr>
            <a:r>
              <a:rPr b="1"/>
              <a:t>Decision rule</a:t>
            </a:r>
            <a:r>
              <a:rPr/>
              <a:t>: Reject H₀ if p-value &lt; α</a:t>
            </a:r>
          </a:p>
          <a:p>
            <a:pPr lvl="0" indent="0" marL="0">
              <a:buNone/>
            </a:pPr>
            <a:r>
              <a:rPr/>
              <a:t>lets test if our sample mean of 320 is equal to 270 or not? Essentially we are looking at the confidence intervals!!!</a:t>
            </a:r>
            <a:br/>
          </a:p>
        </p:txBody>
      </p:sp>
      <p:sp>
        <p:nvSpPr>
          <p:cNvPr id="4" name="Content Placeholder 3"/>
          <p:cNvSpPr>
            <a:spLocks noGrp="1"/>
          </p:cNvSpPr>
          <p:nvPr>
            <p:ph idx="2" sz="half"/>
          </p:nvPr>
        </p:nvSpPr>
        <p:spPr/>
        <p:txBody>
          <a:bodyPr/>
          <a:lstStyle/>
          <a:p>
            <a:pPr lvl="0" indent="0">
              <a:buNone/>
            </a:pPr>
            <a:r>
              <a:rPr>
                <a:latin typeface="Courier"/>
              </a:rPr>
              <a:t>Summary of Hypothesis Test:</a:t>
            </a:r>
          </a:p>
          <a:p>
            <a:pPr lvl="0" indent="0">
              <a:buNone/>
            </a:pPr>
            <a:r>
              <a:rPr>
                <a:latin typeface="Courier"/>
              </a:rPr>
              <a:t>Sample mean: 320 </a:t>
            </a:r>
          </a:p>
          <a:p>
            <a:pPr lvl="0" indent="0">
              <a:buNone/>
            </a:pPr>
            <a:r>
              <a:rPr>
                <a:latin typeface="Courier"/>
              </a:rPr>
              <a:t>Hypothesized mean: 270 </a:t>
            </a:r>
          </a:p>
          <a:p>
            <a:pPr lvl="0" indent="0">
              <a:buNone/>
            </a:pPr>
            <a:r>
              <a:rPr>
                <a:latin typeface="Courier"/>
              </a:rPr>
              <a:t>Standard error: 12.603 </a:t>
            </a:r>
          </a:p>
          <a:p>
            <a:pPr lvl="0" indent="0">
              <a:buNone/>
            </a:pPr>
            <a:r>
              <a:rPr>
                <a:latin typeface="Courier"/>
              </a:rPr>
              <a:t>t-statistic: 3.967 </a:t>
            </a:r>
          </a:p>
          <a:p>
            <a:pPr lvl="0" indent="0">
              <a:buNone/>
            </a:pPr>
            <a:r>
              <a:rPr>
                <a:latin typeface="Courier"/>
              </a:rPr>
              <a:t>Critical t-value (±): 2.306 </a:t>
            </a:r>
          </a:p>
          <a:p>
            <a:pPr lvl="0" indent="0">
              <a:buNone/>
            </a:pPr>
            <a:r>
              <a:rPr>
                <a:latin typeface="Courier"/>
              </a:rPr>
              <a:t>Critical values: 240.94 to 299.06 </a:t>
            </a:r>
          </a:p>
          <a:p>
            <a:pPr lvl="0" indent="0">
              <a:buNone/>
            </a:pPr>
            <a:r>
              <a:rPr>
                <a:latin typeface="Courier"/>
              </a:rPr>
              <a:t>Decision: Reject Ho (sample mean falls in rejection region)</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Practice Exercise 1: Exploring the Grayling Dataset</a:t>
            </a:r>
          </a:p>
        </p:txBody>
      </p:sp>
      <p:sp>
        <p:nvSpPr>
          <p:cNvPr id="3" name="Content Placeholder 2"/>
          <p:cNvSpPr>
            <a:spLocks noGrp="1"/>
          </p:cNvSpPr>
          <p:nvPr>
            <p:ph idx="1"/>
          </p:nvPr>
        </p:nvSpPr>
        <p:spPr/>
        <p:txBody>
          <a:bodyPr/>
          <a:lstStyle/>
          <a:p>
            <a:pPr lvl="0" indent="0" marL="1270000">
              <a:buNone/>
            </a:pPr>
            <a:r>
              <a:rPr sz="2000" b="1"/>
              <a:t>Practice Exercise 1: Exploring the Grayling Dataset</a:t>
            </a:r>
          </a:p>
          <a:p>
            <a:pPr lvl="0" indent="0" marL="1270000">
              <a:buNone/>
            </a:pPr>
            <a:r>
              <a:rPr sz="2000"/>
              <a:t>Let’s explore the Arctic grayling data from lakes I3 and I8. Use the </a:t>
            </a:r>
            <a:r>
              <a:rPr sz="2000">
                <a:latin typeface="Courier"/>
              </a:rPr>
              <a:t>grayling_df</a:t>
            </a:r>
            <a:r>
              <a:rPr sz="2000"/>
              <a:t> data frame to create basic summary statistics.</a:t>
            </a:r>
          </a:p>
          <a:p>
            <a:pPr lvl="0" indent="0">
              <a:buNone/>
            </a:pPr>
            <a:r>
              <a:rPr sz="2000">
                <a:latin typeface="Courier"/>
              </a:rPr>
              <a:t># A tibble: 2 × 5
  lake  mean_length sd_length se_length count
  &lt;chr&gt;       &lt;dbl&gt;     &lt;dbl&gt;     &lt;dbl&gt; &lt;int&gt;
1 I3           266.      28.3      3.48    66
2 I8           363.      52.3      5.18   102</a:t>
            </a:r>
          </a:p>
        </p:txBody>
      </p:sp>
    </p:spTree>
  </p:cSl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4:</a:t>
            </a:r>
            <a:r>
              <a:rPr/>
              <a:t> Hypothesis Testing two tailed</a:t>
            </a:r>
          </a:p>
        </p:txBody>
      </p:sp>
      <p:sp>
        <p:nvSpPr>
          <p:cNvPr id="3" name="Content Placeholder 2"/>
          <p:cNvSpPr>
            <a:spLocks noGrp="1"/>
          </p:cNvSpPr>
          <p:nvPr>
            <p:ph idx="1" sz="half"/>
          </p:nvPr>
        </p:nvSpPr>
        <p:spPr/>
        <p:txBody>
          <a:bodyPr/>
          <a:lstStyle/>
          <a:p>
            <a:pPr lvl="0" indent="0" marL="0">
              <a:buNone/>
            </a:pPr>
            <a:r>
              <a:rPr/>
              <a:t>Hypothesis testing is a systematic way to evaluate research questions using data.</a:t>
            </a:r>
          </a:p>
          <a:p>
            <a:pPr lvl="0" indent="0" marL="0">
              <a:buNone/>
            </a:pPr>
            <a:r>
              <a:rPr b="1"/>
              <a:t>Key components:</a:t>
            </a:r>
          </a:p>
          <a:p>
            <a:pPr lvl="0" indent="-342900" marL="342900">
              <a:buAutoNum type="arabicPeriod"/>
            </a:pPr>
            <a:r>
              <a:rPr b="1"/>
              <a:t>Null hypothesis (H₀)</a:t>
            </a:r>
            <a:r>
              <a:rPr/>
              <a:t>: Typically assumes “no effect” or “no difference”</a:t>
            </a:r>
          </a:p>
          <a:p>
            <a:pPr lvl="0" indent="-342900" marL="342900">
              <a:buAutoNum type="arabicPeriod"/>
            </a:pPr>
            <a:r>
              <a:rPr b="1"/>
              <a:t>Alternative hypothesis (Hₐ)</a:t>
            </a:r>
            <a:r>
              <a:rPr/>
              <a:t>: The claim we’re trying to support</a:t>
            </a:r>
          </a:p>
          <a:p>
            <a:pPr lvl="0" indent="-342900" marL="342900">
              <a:buAutoNum type="arabicPeriod"/>
            </a:pPr>
            <a:r>
              <a:rPr b="1"/>
              <a:t>Statistical test</a:t>
            </a:r>
            <a:r>
              <a:rPr/>
              <a:t>: Method for evaluating evidence against H₀</a:t>
            </a:r>
          </a:p>
          <a:p>
            <a:pPr lvl="0" indent="-342900" marL="342900">
              <a:buAutoNum type="arabicPeriod"/>
            </a:pPr>
            <a:r>
              <a:rPr b="1"/>
              <a:t>P-value</a:t>
            </a:r>
            <a:r>
              <a:rPr/>
              <a:t>: Probability of observing our results (or more extreme) if H₀ is true</a:t>
            </a:r>
          </a:p>
          <a:p>
            <a:pPr lvl="0" indent="-342900" marL="342900">
              <a:buAutoNum type="arabicPeriod"/>
            </a:pPr>
            <a:r>
              <a:rPr b="1"/>
              <a:t>Significance level (α)</a:t>
            </a:r>
            <a:r>
              <a:rPr/>
              <a:t>: Threshold for rejecting H₀, typically 0.05</a:t>
            </a:r>
          </a:p>
          <a:p>
            <a:pPr lvl="0" indent="0" marL="0">
              <a:buNone/>
            </a:pPr>
            <a:r>
              <a:rPr b="1"/>
              <a:t>Decision rule</a:t>
            </a:r>
            <a:r>
              <a:rPr/>
              <a:t>: Reject H₀ if p-value &lt; α</a:t>
            </a:r>
          </a:p>
          <a:p>
            <a:pPr lvl="0" indent="0" marL="0">
              <a:buNone/>
            </a:pPr>
            <a:r>
              <a:rPr/>
              <a:t>lets test if our sample mean of 320 is equal to 270 or not? Essentially we are looking at the confidence intervals!!!</a:t>
            </a:r>
          </a:p>
        </p:txBody>
      </p:sp>
      <p:pic>
        <p:nvPicPr>
          <p:cNvPr descr="04_lecture_powerpoint_files/figure-pptx/unnamed-chunk-19-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Practice Exercise 5: One-Sample t-Test</a:t>
            </a:r>
          </a:p>
        </p:txBody>
      </p:sp>
      <p:sp>
        <p:nvSpPr>
          <p:cNvPr id="3" name="Content Placeholder 2"/>
          <p:cNvSpPr>
            <a:spLocks noGrp="1"/>
          </p:cNvSpPr>
          <p:nvPr>
            <p:ph idx="1"/>
          </p:nvPr>
        </p:nvSpPr>
        <p:spPr/>
        <p:txBody>
          <a:bodyPr/>
          <a:lstStyle/>
          <a:p>
            <a:pPr lvl="0" indent="0" marL="1270000">
              <a:buNone/>
            </a:pPr>
            <a:r>
              <a:rPr sz="2000" b="1"/>
              <a:t>Practice Exercise 5: Lets practice a One-Sample t-Test</a:t>
            </a:r>
          </a:p>
          <a:p>
            <a:pPr lvl="0" indent="0" marL="1270000">
              <a:buNone/>
            </a:pPr>
            <a:r>
              <a:rPr sz="2000"/>
              <a:t>Let’s perform a one-sample t-test to determine if the mean fish length in Lake I3 differs from 260 mm:</a:t>
            </a:r>
          </a:p>
          <a:p>
            <a:pPr lvl="0" indent="0">
              <a:buNone/>
            </a:pPr>
            <a:r>
              <a:rPr sz="2000">
                <a:latin typeface="Courier"/>
              </a:rPr>
              <a:t>Mean: 265.6 mm</a:t>
            </a:r>
          </a:p>
          <a:p>
            <a:pPr lvl="0" indent="0">
              <a:buNone/>
            </a:pPr>
            <a:r>
              <a:rPr sz="2000">
                <a:latin typeface="Courier"/>
              </a:rPr>
              <a:t>
    One Sample t-test
data:  i3_df$length_mm
t = 1.6091, df = 65, p-value = 0.1124
alternative hypothesis: true mean is not equal to 260
95 percent confidence interval:
 258.6481 272.5640
sample estimates:
mean of x 
 265.6061 </a:t>
            </a:r>
          </a:p>
          <a:p>
            <a:pPr lvl="0" indent="0" marL="1270000">
              <a:buNone/>
            </a:pPr>
            <a:r>
              <a:rPr sz="2000"/>
              <a:t>Interpret this test result by answering these questions:</a:t>
            </a:r>
          </a:p>
          <a:p>
            <a:pPr lvl="0" indent="-342900" marL="342900">
              <a:buAutoNum type="arabicPeriod"/>
            </a:pPr>
            <a:r>
              <a:rPr sz="2000"/>
              <a:t>What was the null hypothesis?</a:t>
            </a:r>
          </a:p>
          <a:p>
            <a:pPr lvl="0" indent="-342900" marL="342900">
              <a:buAutoNum type="arabicPeriod"/>
            </a:pPr>
            <a:r>
              <a:rPr sz="2000"/>
              <a:t>What was the alternative hypothesis?</a:t>
            </a:r>
          </a:p>
          <a:p>
            <a:pPr lvl="0" indent="-342900" marL="342900">
              <a:buAutoNum type="arabicPeriod"/>
            </a:pPr>
            <a:r>
              <a:rPr sz="2000"/>
              <a:t>What does the p-value tell us?</a:t>
            </a:r>
          </a:p>
          <a:p>
            <a:pPr lvl="0" indent="-342900" marL="342900">
              <a:buAutoNum type="arabicPeriod"/>
            </a:pPr>
            <a:r>
              <a:rPr sz="2000"/>
              <a:t>Should we reject or fail to reject the null hypothesis at α = 0.05?</a:t>
            </a:r>
          </a:p>
          <a:p>
            <a:pPr lvl="0" indent="-342900" marL="342900">
              <a:buAutoNum type="arabicPeriod"/>
            </a:pPr>
            <a:r>
              <a:rPr sz="2000"/>
              <a:t>What is the practical interpretation of this result for fish biologists?</a:t>
            </a:r>
          </a:p>
        </p:txBody>
      </p:sp>
    </p:spTree>
  </p:cSl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Practice Exercise 6: Formulating Hypotheses</a:t>
            </a:r>
          </a:p>
        </p:txBody>
      </p:sp>
      <p:sp>
        <p:nvSpPr>
          <p:cNvPr id="3" name="Content Placeholder 2"/>
          <p:cNvSpPr>
            <a:spLocks noGrp="1"/>
          </p:cNvSpPr>
          <p:nvPr>
            <p:ph idx="1"/>
          </p:nvPr>
        </p:nvSpPr>
        <p:spPr/>
        <p:txBody>
          <a:bodyPr/>
          <a:lstStyle/>
          <a:p>
            <a:pPr lvl="0" indent="0" marL="1270000">
              <a:buNone/>
            </a:pPr>
            <a:r>
              <a:rPr sz="2000" b="1"/>
              <a:t>Practice Exercise 6: Formulating Hypotheses</a:t>
            </a:r>
          </a:p>
          <a:p>
            <a:pPr lvl="0" indent="0" marL="1270000">
              <a:buNone/>
            </a:pPr>
            <a:r>
              <a:rPr sz="2000"/>
              <a:t>For the following research questions about Arctic grayling, write the null and alternative hypotheses:</a:t>
            </a:r>
          </a:p>
          <a:p>
            <a:pPr lvl="0" indent="-342900" marL="342900">
              <a:buAutoNum type="arabicPeriod"/>
            </a:pPr>
            <a:r>
              <a:rPr sz="2000"/>
              <a:t>Are fish in Lake I8 longer than fish in Lake I3?</a:t>
            </a:r>
          </a:p>
          <a:p>
            <a:pPr lvl="0" indent="0">
              <a:buNone/>
            </a:pPr>
            <a:r>
              <a:rPr sz="2000">
                <a:latin typeface="Courier"/>
              </a:rPr>
              <a:t>
    Welch Two Sample t-test
data:  length_mm by lake
t = -15.532, df = 161.63, p-value &lt; 2.2e-16
alternative hypothesis: true difference in means between group I3 and group I8 is less than 0
95 percent confidence interval:
      -Inf -86.66138
sample estimates:
mean in group I3 mean in group I8 
        265.6061         362.5980 </a:t>
            </a:r>
          </a:p>
          <a:p>
            <a:pPr lvl="0" indent="0" marL="1270000">
              <a:buNone/>
            </a:pPr>
            <a:r>
              <a:rPr sz="2000"/>
              <a:t>Based on this t-test, what can we conclude about the difference in fish length between the two lakes?</a:t>
            </a:r>
          </a:p>
        </p:txBody>
      </p:sp>
    </p:spTree>
  </p:cSl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4:</a:t>
            </a:r>
            <a:r>
              <a:rPr/>
              <a:t> Understanding P-values</a:t>
            </a:r>
          </a:p>
        </p:txBody>
      </p:sp>
      <p:sp>
        <p:nvSpPr>
          <p:cNvPr id="3" name="Content Placeholder 2"/>
          <p:cNvSpPr>
            <a:spLocks noGrp="1"/>
          </p:cNvSpPr>
          <p:nvPr>
            <p:ph idx="1" sz="half"/>
          </p:nvPr>
        </p:nvSpPr>
        <p:spPr/>
        <p:txBody>
          <a:bodyPr/>
          <a:lstStyle/>
          <a:p>
            <a:pPr lvl="0" indent="0" marL="0">
              <a:buNone/>
            </a:pPr>
            <a:r>
              <a:rPr/>
              <a:t>A </a:t>
            </a:r>
            <a:r>
              <a:rPr b="1"/>
              <a:t>p-value</a:t>
            </a:r>
            <a:r>
              <a:rPr/>
              <a:t> is the probability of observing the sample result (or something more extreme) if the null hypothesis is true.</a:t>
            </a:r>
          </a:p>
          <a:p>
            <a:pPr lvl="0" indent="0" marL="0">
              <a:buNone/>
            </a:pPr>
            <a:r>
              <a:rPr b="1"/>
              <a:t>Common interpretations:</a:t>
            </a:r>
          </a:p>
          <a:p>
            <a:pPr lvl="0"/>
            <a:r>
              <a:rPr/>
              <a:t>- p &lt; 0.05: Strong evidence against H₀</a:t>
            </a:r>
          </a:p>
          <a:p>
            <a:pPr lvl="0"/>
            <a:r>
              <a:rPr/>
              <a:t>- 0.05 ≤ p &lt; 0.10: Moderate evidence against H₀</a:t>
            </a:r>
          </a:p>
          <a:p>
            <a:pPr lvl="0"/>
            <a:r>
              <a:rPr/>
              <a:t>- p ≥ 0.10: Insufficient evidence against H₀</a:t>
            </a:r>
          </a:p>
          <a:p>
            <a:pPr lvl="0" indent="0" marL="0">
              <a:buNone/>
            </a:pPr>
            <a:r>
              <a:rPr b="1"/>
              <a:t>Common misinterpretations:</a:t>
            </a:r>
          </a:p>
          <a:p>
            <a:pPr lvl="0"/>
            <a:r>
              <a:rPr/>
              <a:t>- p-value is NOT the probability that H₀ is true</a:t>
            </a:r>
          </a:p>
          <a:p>
            <a:pPr lvl="0"/>
            <a:r>
              <a:rPr/>
              <a:t>- p-value is NOT the probability that results occurred by chance</a:t>
            </a:r>
          </a:p>
          <a:p>
            <a:pPr lvl="0"/>
            <a:r>
              <a:rPr/>
              <a:t>- Statistical significance ≠ practical significance</a:t>
            </a:r>
          </a:p>
          <a:p>
            <a:pPr lvl="0"/>
            <a:r>
              <a:rPr/>
              <a:t>the smaller the p value does not necessarily mean much… use &lt; 0.05 even if is is 10^-16</a:t>
            </a:r>
          </a:p>
        </p:txBody>
      </p:sp>
      <p:pic>
        <p:nvPicPr>
          <p:cNvPr descr="04_lecture_powerpoint_files/figure-pptx/unnamed-chunk-22-1.png" id="0" name="Picture 1"/>
          <p:cNvPicPr>
            <a:picLocks noGrp="1" noChangeAspect="1"/>
          </p:cNvPicPr>
          <p:nvPr/>
        </p:nvPicPr>
        <p:blipFill>
          <a:blip r:embed="rId2"/>
          <a:stretch>
            <a:fillRect/>
          </a:stretch>
        </p:blipFill>
        <p:spPr bwMode="auto">
          <a:xfrm>
            <a:off x="6121400" y="1778000"/>
            <a:ext cx="2781300" cy="2222500"/>
          </a:xfrm>
          <a:prstGeom prst="rect">
            <a:avLst/>
          </a:prstGeom>
          <a:noFill/>
          <a:ln w="9525">
            <a:noFill/>
            <a:headEnd/>
            <a:tailEnd/>
          </a:ln>
        </p:spPr>
      </p:pic>
    </p:spTree>
  </p:cSl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4:</a:t>
            </a:r>
            <a:r>
              <a:rPr/>
              <a:t> Type I and Type II Errors</a:t>
            </a:r>
          </a:p>
        </p:txBody>
      </p:sp>
      <p:sp>
        <p:nvSpPr>
          <p:cNvPr id="3" name="Content Placeholder 2"/>
          <p:cNvSpPr>
            <a:spLocks noGrp="1"/>
          </p:cNvSpPr>
          <p:nvPr>
            <p:ph idx="1" sz="half"/>
          </p:nvPr>
        </p:nvSpPr>
        <p:spPr/>
        <p:txBody>
          <a:bodyPr/>
          <a:lstStyle/>
          <a:p>
            <a:pPr lvl="0" indent="0" marL="0">
              <a:buNone/>
            </a:pPr>
            <a:r>
              <a:rPr/>
              <a:t>When making decisions based on hypothesis tests, two types of errors can occur:</a:t>
            </a:r>
          </a:p>
          <a:p>
            <a:pPr lvl="0" indent="0" marL="0">
              <a:buNone/>
            </a:pPr>
            <a:r>
              <a:rPr b="1"/>
              <a:t>Type I Error (False Positive)</a:t>
            </a:r>
          </a:p>
          <a:p>
            <a:pPr lvl="0"/>
            <a:r>
              <a:rPr/>
              <a:t>- Rejecting H₀ when it’s actually true</a:t>
            </a:r>
          </a:p>
          <a:p>
            <a:pPr lvl="0"/>
            <a:r>
              <a:rPr/>
              <a:t>- Probability = α (significance level)</a:t>
            </a:r>
          </a:p>
          <a:p>
            <a:pPr lvl="0"/>
            <a:r>
              <a:rPr/>
              <a:t>- “Finding an effect that isn’t real”</a:t>
            </a:r>
          </a:p>
          <a:p>
            <a:pPr lvl="0" indent="0" marL="0">
              <a:buNone/>
            </a:pPr>
            <a:r>
              <a:rPr b="1"/>
              <a:t>Type II Error (False Negative)</a:t>
            </a:r>
          </a:p>
          <a:p>
            <a:pPr lvl="0"/>
            <a:r>
              <a:rPr/>
              <a:t>- Failing to reject H₀ when it’s actually false</a:t>
            </a:r>
          </a:p>
          <a:p>
            <a:pPr lvl="0"/>
            <a:r>
              <a:rPr/>
              <a:t>- Probability = β - “Missing an effect that is real”</a:t>
            </a:r>
          </a:p>
          <a:p>
            <a:pPr lvl="0" indent="0" marL="0">
              <a:buNone/>
            </a:pPr>
            <a:r>
              <a:rPr b="1"/>
              <a:t>Statistical Power = 1 - β</a:t>
            </a:r>
          </a:p>
          <a:p>
            <a:pPr lvl="0"/>
            <a:r>
              <a:rPr/>
              <a:t>- Probability of correctly rejecting a false H₀</a:t>
            </a:r>
          </a:p>
          <a:p>
            <a:pPr lvl="0"/>
            <a:r>
              <a:rPr/>
              <a:t>- Increases with:</a:t>
            </a:r>
          </a:p>
          <a:p>
            <a:pPr lvl="1"/>
            <a:r>
              <a:rPr/>
              <a:t>- Larger sample size</a:t>
            </a:r>
          </a:p>
          <a:p>
            <a:pPr lvl="1"/>
            <a:r>
              <a:rPr/>
              <a:t>- Larger effect size</a:t>
            </a:r>
          </a:p>
          <a:p>
            <a:pPr lvl="1"/>
            <a:r>
              <a:rPr/>
              <a:t>- Lower variability</a:t>
            </a:r>
          </a:p>
          <a:p>
            <a:pPr lvl="1"/>
            <a:r>
              <a:rPr/>
              <a:t>- Higher α level</a:t>
            </a:r>
          </a:p>
        </p:txBody>
      </p:sp>
      <p:pic>
        <p:nvPicPr>
          <p:cNvPr descr="04_lecture_powerpoint_files/figure-pptx/unnamed-chunk-23-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4:</a:t>
            </a:r>
            <a:r>
              <a:rPr/>
              <a:t> Type I and Type II Errors</a:t>
            </a:r>
          </a:p>
        </p:txBody>
      </p:sp>
      <p:sp>
        <p:nvSpPr>
          <p:cNvPr id="3" name="Content Placeholder 2"/>
          <p:cNvSpPr>
            <a:spLocks noGrp="1"/>
          </p:cNvSpPr>
          <p:nvPr>
            <p:ph idx="1" sz="half"/>
          </p:nvPr>
        </p:nvSpPr>
        <p:spPr/>
        <p:txBody>
          <a:bodyPr/>
          <a:lstStyle/>
          <a:p>
            <a:pPr lvl="0"/>
            <a:r>
              <a:rPr/>
              <a:t>What does it mean…</a:t>
            </a:r>
          </a:p>
          <a:p>
            <a:pPr lvl="1"/>
            <a:r>
              <a:rPr/>
              <a:t>Black curve (Null Distribution): distribution of test statistics when Ho is true</a:t>
            </a:r>
          </a:p>
          <a:p>
            <a:pPr lvl="1"/>
            <a:r>
              <a:rPr/>
              <a:t>Green curve (Alternative Distribution): distribution when Ha is true (is an effect)</a:t>
            </a:r>
          </a:p>
          <a:p>
            <a:pPr lvl="0"/>
            <a:r>
              <a:rPr/>
              <a:t>Red shaded area (Type I Error): probability of rejecting Ho when it’s actually tru</a:t>
            </a:r>
          </a:p>
          <a:p>
            <a:pPr lvl="1"/>
            <a:r>
              <a:rPr/>
              <a:t>area under the null distribution (black curve) to the right α (p=0.05)</a:t>
            </a:r>
          </a:p>
          <a:p>
            <a:pPr lvl="0"/>
            <a:r>
              <a:rPr/>
              <a:t>Blue shaded area (Type II Error): probability of failing to reject Ho when alternative is actually true</a:t>
            </a:r>
          </a:p>
          <a:p>
            <a:pPr lvl="1"/>
            <a:r>
              <a:rPr/>
              <a:t>area under alternative distribution (green curve) left of α (depends on effect size, sample size, etc.)</a:t>
            </a:r>
          </a:p>
          <a:p>
            <a:pPr lvl="0" indent="0" marL="0">
              <a:buNone/>
            </a:pPr>
            <a:r>
              <a:rPr/>
              <a:t>The Key Insight fundamental trade-off in hypothesis testing:</a:t>
            </a:r>
          </a:p>
          <a:p>
            <a:pPr lvl="0"/>
            <a:r>
              <a:rPr/>
              <a:t>as α value moves left or right, change balance between Type I and Type II errors</a:t>
            </a:r>
          </a:p>
          <a:p>
            <a:pPr lvl="0"/>
            <a:r>
              <a:rPr/>
              <a:t>Moving left reduces Type II errors increases Type I errors, and vice versa</a:t>
            </a:r>
          </a:p>
          <a:p>
            <a:pPr lvl="0"/>
            <a:r>
              <a:rPr/>
              <a:t>power (1 - β) area under the green curve RIGHT of dashed line</a:t>
            </a:r>
          </a:p>
          <a:p>
            <a:pPr lvl="0"/>
            <a:r>
              <a:rPr/>
              <a:t>the probability of correctly detecting a real effect.</a:t>
            </a:r>
          </a:p>
        </p:txBody>
      </p:sp>
      <p:pic>
        <p:nvPicPr>
          <p:cNvPr descr="04_lecture_powerpoint_files/figure-pptx/unnamed-chunk-24-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Practice Exercise 7: Interpreting Errors and Power</a:t>
            </a:r>
          </a:p>
        </p:txBody>
      </p:sp>
      <p:sp>
        <p:nvSpPr>
          <p:cNvPr id="3" name="Content Placeholder 2"/>
          <p:cNvSpPr>
            <a:spLocks noGrp="1"/>
          </p:cNvSpPr>
          <p:nvPr>
            <p:ph idx="1"/>
          </p:nvPr>
        </p:nvSpPr>
        <p:spPr/>
        <p:txBody>
          <a:bodyPr/>
          <a:lstStyle/>
          <a:p>
            <a:pPr lvl="0" indent="0" marL="1270000">
              <a:buNone/>
            </a:pPr>
            <a:r>
              <a:rPr sz="2000" b="1"/>
              <a:t>Practice Exercise 6: Interpreting P-values and Errors</a:t>
            </a:r>
          </a:p>
          <a:p>
            <a:pPr lvl="0" indent="0" marL="1270000">
              <a:buNone/>
            </a:pPr>
            <a:r>
              <a:rPr sz="2000"/>
              <a:t>Given the following scenarios, identify whether a Type I or Type II error might have occurred:</a:t>
            </a:r>
          </a:p>
          <a:p>
            <a:pPr lvl="0" indent="-342900" marL="342900">
              <a:buAutoNum type="arabicPeriod"/>
            </a:pPr>
            <a:r>
              <a:rPr sz="2000"/>
              <a:t>A researcher concludes that a new fishing regulation increased grayling size, when in fact it had no effect.</a:t>
            </a:r>
          </a:p>
          <a:p>
            <a:pPr lvl="0" indent="-342900" marL="342900">
              <a:buAutoNum type="arabicPeriod"/>
            </a:pPr>
            <a:r>
              <a:rPr sz="2000"/>
              <a:t>A study fails to detect a real decline in grayling population due to warming water, concluding there was no effect.</a:t>
            </a:r>
          </a:p>
          <a:p>
            <a:pPr lvl="0" indent="-342900" marL="342900">
              <a:buAutoNum type="arabicPeriod"/>
            </a:pPr>
            <a:r>
              <a:rPr sz="2000"/>
              <a:t>Let’s calculate the power of our t-test to detect a 30 mm difference in length between lakes:</a:t>
            </a:r>
          </a:p>
          <a:p>
            <a:pPr lvl="0" indent="0">
              <a:buNone/>
            </a:pPr>
            <a:r>
              <a:rPr sz="2000">
                <a:latin typeface="Courier"/>
              </a:rPr>
              <a:t>
     Two-sample t test power calculation 
              n = 66
          delta = 0.6741298
             sd = 1
      sig.level = 0.05
          power = 0.9702076
    alternative = two.sided
NOTE: n is number in *each* group</a:t>
            </a:r>
          </a:p>
        </p:txBody>
      </p:sp>
    </p:spTree>
  </p:cSl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4:</a:t>
            </a:r>
            <a:r>
              <a:rPr/>
              <a:t> Summary</a:t>
            </a:r>
          </a:p>
        </p:txBody>
      </p:sp>
      <p:sp>
        <p:nvSpPr>
          <p:cNvPr id="3" name="Content Placeholder 2"/>
          <p:cNvSpPr>
            <a:spLocks noGrp="1"/>
          </p:cNvSpPr>
          <p:nvPr>
            <p:ph idx="1" sz="half"/>
          </p:nvPr>
        </p:nvSpPr>
        <p:spPr/>
        <p:txBody>
          <a:bodyPr/>
          <a:lstStyle/>
          <a:p>
            <a:pPr lvl="0" indent="0" marL="0">
              <a:buNone/>
            </a:pPr>
            <a:r>
              <a:rPr b="1"/>
              <a:t>Key concepts covered:</a:t>
            </a:r>
          </a:p>
          <a:p>
            <a:pPr lvl="0" indent="-342900" marL="342900">
              <a:buAutoNum type="arabicPeriod"/>
            </a:pPr>
            <a:r>
              <a:rPr b="1"/>
              <a:t>Probability distributions</a:t>
            </a:r>
            <a:r>
              <a:rPr/>
              <a:t> model random phenomena</a:t>
            </a:r>
          </a:p>
          <a:p>
            <a:pPr lvl="1"/>
            <a:r>
              <a:rPr/>
              <a:t>Normal distribution is especially important</a:t>
            </a:r>
          </a:p>
          <a:p>
            <a:pPr lvl="1"/>
            <a:r>
              <a:rPr/>
              <a:t>Z-scores standardize measurements</a:t>
            </a:r>
          </a:p>
          <a:p>
            <a:pPr lvl="0" indent="-342900" marL="342900">
              <a:buAutoNum type="arabicPeriod"/>
            </a:pPr>
            <a:r>
              <a:rPr b="1"/>
              <a:t>Standard error</a:t>
            </a:r>
            <a:r>
              <a:rPr/>
              <a:t> measures precision of estimates</a:t>
            </a:r>
          </a:p>
          <a:p>
            <a:pPr lvl="1"/>
            <a:r>
              <a:rPr/>
              <a:t>Decreases with larger sample sizes</a:t>
            </a:r>
          </a:p>
          <a:p>
            <a:pPr lvl="1"/>
            <a:r>
              <a:rPr/>
              <a:t>Used to construct confidence intervals</a:t>
            </a:r>
          </a:p>
          <a:p>
            <a:pPr lvl="0" indent="-342900" marL="342900">
              <a:buAutoNum type="arabicPeriod"/>
            </a:pPr>
            <a:r>
              <a:rPr b="1"/>
              <a:t>Confidence intervals</a:t>
            </a:r>
            <a:r>
              <a:rPr/>
              <a:t> express uncertainty</a:t>
            </a:r>
          </a:p>
          <a:p>
            <a:pPr lvl="1"/>
            <a:r>
              <a:rPr/>
              <a:t>Provide plausible range for parameters</a:t>
            </a:r>
          </a:p>
          <a:p>
            <a:pPr lvl="1"/>
            <a:r>
              <a:rPr/>
              <a:t>95% CI: </a:t>
            </a:r>
            <a:r>
              <a:rPr>
                <a:latin typeface="Courier"/>
              </a:rPr>
              <a:t>mean ± 1.96 × SE</a:t>
            </a:r>
          </a:p>
          <a:p>
            <a:pPr lvl="0" indent="-342900" marL="342900">
              <a:buAutoNum type="arabicPeriod"/>
            </a:pPr>
            <a:r>
              <a:rPr b="1"/>
              <a:t>Hypothesis testing</a:t>
            </a:r>
            <a:r>
              <a:rPr/>
              <a:t> evaluates claims</a:t>
            </a:r>
          </a:p>
          <a:p>
            <a:pPr lvl="1"/>
            <a:r>
              <a:rPr/>
              <a:t>Null vs. alternative hypotheses</a:t>
            </a:r>
          </a:p>
          <a:p>
            <a:pPr lvl="1"/>
            <a:r>
              <a:rPr/>
              <a:t>P-values quantify evidence against H₀</a:t>
            </a:r>
          </a:p>
          <a:p>
            <a:pPr lvl="1"/>
            <a:r>
              <a:rPr/>
              <a:t>Consider both statistical and practical significance</a:t>
            </a:r>
          </a:p>
        </p:txBody>
      </p:sp>
      <p:pic>
        <p:nvPicPr>
          <p:cNvPr descr="04_lecture_powerpoint_files/figure-pptx/unnamed-chunk-26-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4:</a:t>
            </a:r>
            <a:r>
              <a:rPr/>
              <a:t> Probability Distributions</a:t>
            </a:r>
          </a:p>
        </p:txBody>
      </p:sp>
      <p:sp>
        <p:nvSpPr>
          <p:cNvPr id="3" name="Content Placeholder 2"/>
          <p:cNvSpPr>
            <a:spLocks noGrp="1"/>
          </p:cNvSpPr>
          <p:nvPr>
            <p:ph idx="1" sz="half"/>
          </p:nvPr>
        </p:nvSpPr>
        <p:spPr/>
        <p:txBody>
          <a:bodyPr/>
          <a:lstStyle/>
          <a:p>
            <a:pPr lvl="0" indent="0" marL="0">
              <a:spcBef>
                <a:spcPts val="3000"/>
              </a:spcBef>
              <a:buNone/>
            </a:pPr>
            <a:r>
              <a:rPr b="1"/>
              <a:t>Probability Distribution Functions</a:t>
            </a:r>
          </a:p>
          <a:p>
            <a:pPr lvl="0"/>
            <a:r>
              <a:rPr/>
              <a:t>A </a:t>
            </a:r>
            <a:r>
              <a:rPr b="1"/>
              <a:t>probability distribution</a:t>
            </a:r>
            <a:r>
              <a:rPr/>
              <a:t> describes the probability of different outcomes in an experiment</a:t>
            </a:r>
          </a:p>
          <a:p>
            <a:pPr lvl="0"/>
            <a:r>
              <a:rPr/>
              <a:t>We’ve seen histograms of observed data</a:t>
            </a:r>
          </a:p>
          <a:p>
            <a:pPr lvl="0"/>
            <a:r>
              <a:rPr/>
              <a:t>Theoretical distributions help us model and understand real-world data</a:t>
            </a:r>
          </a:p>
          <a:p>
            <a:pPr lvl="0"/>
            <a:r>
              <a:rPr/>
              <a:t>We will focus on a </a:t>
            </a:r>
            <a:r>
              <a:rPr b="1"/>
              <a:t>standard normal distribution</a:t>
            </a:r>
            <a:r>
              <a:rPr/>
              <a:t> and a </a:t>
            </a:r>
            <a:r>
              <a:rPr b="1"/>
              <a:t>students</a:t>
            </a:r>
            <a:r>
              <a:rPr/>
              <a:t> </a:t>
            </a:r>
            <a:r>
              <a:rPr b="1"/>
              <a:t>t distribution</a:t>
            </a:r>
          </a:p>
        </p:txBody>
      </p:sp>
      <p:pic>
        <p:nvPicPr>
          <p:cNvPr descr="04_lecture_powerpoint_files/figure-pptx/unnamed-chunk-4-1.png" id="0" name="Picture 1"/>
          <p:cNvPicPr>
            <a:picLocks noGrp="1" noChangeAspect="1"/>
          </p:cNvPicPr>
          <p:nvPr/>
        </p:nvPicPr>
        <p:blipFill>
          <a:blip r:embed="rId2"/>
          <a:stretch>
            <a:fillRect/>
          </a:stretch>
        </p:blipFill>
        <p:spPr bwMode="auto">
          <a:xfrm>
            <a:off x="6121400" y="1778000"/>
            <a:ext cx="2781300" cy="2222500"/>
          </a:xfrm>
          <a:prstGeom prst="rect">
            <a:avLst/>
          </a:prstGeom>
          <a:noFill/>
          <a:ln w="9525">
            <a:noFill/>
            <a:headEnd/>
            <a:tailEnd/>
          </a:ln>
        </p:spPr>
      </p:pic>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4:</a:t>
            </a:r>
            <a:r>
              <a:rPr/>
              <a:t> The Standard Normal Distribution</a:t>
            </a:r>
          </a:p>
        </p:txBody>
      </p:sp>
      <p:sp>
        <p:nvSpPr>
          <p:cNvPr id="3" name="Content Placeholder 2"/>
          <p:cNvSpPr>
            <a:spLocks noGrp="1"/>
          </p:cNvSpPr>
          <p:nvPr>
            <p:ph idx="1" sz="half"/>
          </p:nvPr>
        </p:nvSpPr>
        <p:spPr/>
        <p:txBody>
          <a:bodyPr/>
          <a:lstStyle/>
          <a:p>
            <a:pPr lvl="0" indent="0" marL="0">
              <a:buNone/>
            </a:pPr>
            <a:r>
              <a:rPr/>
              <a:t>The standard normal distribution is crucial for understanding statistical inference:</a:t>
            </a:r>
          </a:p>
          <a:p>
            <a:pPr lvl="0"/>
            <a:r>
              <a:rPr/>
              <a:t>Has mean (μ) = 0 and standard deviation (σ) = 1</a:t>
            </a:r>
          </a:p>
          <a:p>
            <a:pPr lvl="0"/>
            <a:r>
              <a:rPr/>
              <a:t>Symmetrical bell-shaped curve</a:t>
            </a:r>
          </a:p>
          <a:p>
            <a:pPr lvl="0"/>
            <a:r>
              <a:rPr/>
              <a:t>Area under the curve = 1 (total probability)</a:t>
            </a:r>
          </a:p>
          <a:p>
            <a:pPr lvl="0"/>
            <a:r>
              <a:rPr b="1"/>
              <a:t>Approximately</a:t>
            </a:r>
            <a:r>
              <a:rPr/>
              <a:t>:</a:t>
            </a:r>
          </a:p>
          <a:p>
            <a:pPr lvl="1"/>
            <a:r>
              <a:rPr/>
              <a:t>68% of data within ±1σ of the mean</a:t>
            </a:r>
          </a:p>
          <a:p>
            <a:pPr lvl="1"/>
            <a:r>
              <a:rPr b="1"/>
              <a:t>95% of data within ±2σ of the mean - really 1.96σ</a:t>
            </a:r>
          </a:p>
          <a:p>
            <a:pPr lvl="1"/>
            <a:r>
              <a:rPr/>
              <a:t>99.7% of data within ±3σ of the mean</a:t>
            </a:r>
          </a:p>
          <a:p>
            <a:pPr lvl="0" indent="0" marL="0">
              <a:buNone/>
            </a:pPr>
            <a:r>
              <a:rPr/>
              <a:t>Z-scores allow us to convert any </a:t>
            </a:r>
            <a:r>
              <a:rPr b="1"/>
              <a:t>normal distribution</a:t>
            </a:r>
            <a:r>
              <a:rPr/>
              <a:t> to the </a:t>
            </a:r>
            <a:r>
              <a:rPr b="1"/>
              <a:t>standard normal distribution.</a:t>
            </a:r>
          </a:p>
        </p:txBody>
      </p:sp>
      <p:pic>
        <p:nvPicPr>
          <p:cNvPr descr="04_lecture_powerpoint_files/figure-pptx/unnamed-chunk-5-1.png" id="0" name="Picture 1"/>
          <p:cNvPicPr>
            <a:picLocks noGrp="1" noChangeAspect="1"/>
          </p:cNvPicPr>
          <p:nvPr/>
        </p:nvPicPr>
        <p:blipFill>
          <a:blip r:embed="rId2"/>
          <a:stretch>
            <a:fillRect/>
          </a:stretch>
        </p:blipFill>
        <p:spPr bwMode="auto">
          <a:xfrm>
            <a:off x="6121400" y="1778000"/>
            <a:ext cx="2781300" cy="2222500"/>
          </a:xfrm>
          <a:prstGeom prst="rect">
            <a:avLst/>
          </a:prstGeom>
          <a:noFill/>
          <a:ln w="9525">
            <a:noFill/>
            <a:headEnd/>
            <a:tailEnd/>
          </a:ln>
        </p:spPr>
      </p:pic>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Practice Exercise 2: Calculating Z-scores of lake I3</a:t>
            </a:r>
          </a:p>
        </p:txBody>
      </p:sp>
      <p:sp>
        <p:nvSpPr>
          <p:cNvPr id="3" name="Content Placeholder 2"/>
          <p:cNvSpPr>
            <a:spLocks noGrp="1"/>
          </p:cNvSpPr>
          <p:nvPr>
            <p:ph idx="1"/>
          </p:nvPr>
        </p:nvSpPr>
        <p:spPr/>
        <p:txBody>
          <a:bodyPr/>
          <a:lstStyle/>
          <a:p>
            <a:pPr lvl="0" indent="0" marL="1270000">
              <a:buNone/>
            </a:pPr>
            <a:r>
              <a:rPr sz="2000" b="1"/>
              <a:t>Practice Exercise 2: Calculating Z-scores</a:t>
            </a:r>
          </a:p>
          <a:p>
            <a:pPr lvl="0" indent="0" marL="1270000">
              <a:buNone/>
            </a:pPr>
            <a:r>
              <a:rPr sz="2000"/>
              <a:t>Let’s practice converting raw values to Z-scores using the Arctic grayling data.</a:t>
            </a:r>
          </a:p>
          <a:p>
            <a:pPr lvl="0" indent="0" marL="1270000">
              <a:buNone/>
            </a:pPr>
            <a:r>
              <a:rPr sz="2000" b="1"/>
              <a:t>Z Score = (length - mean) / standard deviation</a:t>
            </a:r>
          </a:p>
          <a:p>
            <a:pPr lvl="0" indent="0">
              <a:buNone/>
            </a:pPr>
            <a:r>
              <a:rPr>
                <a:solidFill>
                  <a:srgbClr val="5E5E5E"/>
                </a:solidFill>
                <a:latin typeface="Courier"/>
              </a:rPr>
              <a:t># Calculate the mean and standard deviation of fish lengths</a:t>
            </a:r>
            <a:br/>
            <a:r>
              <a:rPr>
                <a:solidFill>
                  <a:srgbClr val="003B4F"/>
                </a:solidFill>
                <a:latin typeface="Courier"/>
              </a:rPr>
              <a:t>mean_length &lt;- </a:t>
            </a:r>
            <a:r>
              <a:rPr>
                <a:solidFill>
                  <a:srgbClr val="4758AB"/>
                </a:solidFill>
                <a:latin typeface="Courier"/>
              </a:rPr>
              <a:t>mean</a:t>
            </a:r>
            <a:r>
              <a:rPr>
                <a:solidFill>
                  <a:srgbClr val="003B4F"/>
                </a:solidFill>
                <a:latin typeface="Courier"/>
              </a:rPr>
              <a:t>(i3_df</a:t>
            </a:r>
            <a:r>
              <a:rPr>
                <a:solidFill>
                  <a:srgbClr val="5E5E5E"/>
                </a:solidFill>
                <a:latin typeface="Courier"/>
              </a:rPr>
              <a:t>$</a:t>
            </a:r>
            <a:r>
              <a:rPr>
                <a:solidFill>
                  <a:srgbClr val="003B4F"/>
                </a:solidFill>
                <a:latin typeface="Courier"/>
              </a:rPr>
              <a:t>length_mm, </a:t>
            </a:r>
            <a:r>
              <a:rPr>
                <a:solidFill>
                  <a:srgbClr val="657422"/>
                </a:solidFill>
                <a:latin typeface="Courier"/>
              </a:rPr>
              <a:t>na.rm =</a:t>
            </a:r>
            <a:r>
              <a:rPr>
                <a:solidFill>
                  <a:srgbClr val="003B4F"/>
                </a:solidFill>
                <a:latin typeface="Courier"/>
              </a:rPr>
              <a:t> </a:t>
            </a:r>
            <a:r>
              <a:rPr>
                <a:solidFill>
                  <a:srgbClr val="8F5902"/>
                </a:solidFill>
                <a:latin typeface="Courier"/>
              </a:rPr>
              <a:t>TRUE</a:t>
            </a:r>
            <a:r>
              <a:rPr>
                <a:solidFill>
                  <a:srgbClr val="003B4F"/>
                </a:solidFill>
                <a:latin typeface="Courier"/>
              </a:rPr>
              <a:t>)</a:t>
            </a:r>
            <a:br/>
            <a:r>
              <a:rPr>
                <a:solidFill>
                  <a:srgbClr val="003B4F"/>
                </a:solidFill>
                <a:latin typeface="Courier"/>
              </a:rPr>
              <a:t>sd_length &lt;- </a:t>
            </a:r>
            <a:r>
              <a:rPr>
                <a:solidFill>
                  <a:srgbClr val="4758AB"/>
                </a:solidFill>
                <a:latin typeface="Courier"/>
              </a:rPr>
              <a:t>sd</a:t>
            </a:r>
            <a:r>
              <a:rPr>
                <a:solidFill>
                  <a:srgbClr val="003B4F"/>
                </a:solidFill>
                <a:latin typeface="Courier"/>
              </a:rPr>
              <a:t>(i3_df</a:t>
            </a:r>
            <a:r>
              <a:rPr>
                <a:solidFill>
                  <a:srgbClr val="5E5E5E"/>
                </a:solidFill>
                <a:latin typeface="Courier"/>
              </a:rPr>
              <a:t>$</a:t>
            </a:r>
            <a:r>
              <a:rPr>
                <a:solidFill>
                  <a:srgbClr val="003B4F"/>
                </a:solidFill>
                <a:latin typeface="Courier"/>
              </a:rPr>
              <a:t>length_mm, </a:t>
            </a:r>
            <a:r>
              <a:rPr>
                <a:solidFill>
                  <a:srgbClr val="657422"/>
                </a:solidFill>
                <a:latin typeface="Courier"/>
              </a:rPr>
              <a:t>na.rm =</a:t>
            </a:r>
            <a:r>
              <a:rPr>
                <a:solidFill>
                  <a:srgbClr val="003B4F"/>
                </a:solidFill>
                <a:latin typeface="Courier"/>
              </a:rPr>
              <a:t> </a:t>
            </a:r>
            <a:r>
              <a:rPr>
                <a:solidFill>
                  <a:srgbClr val="8F5902"/>
                </a:solidFill>
                <a:latin typeface="Courier"/>
              </a:rPr>
              <a:t>TRUE</a:t>
            </a:r>
            <a:r>
              <a:rPr>
                <a:solidFill>
                  <a:srgbClr val="003B4F"/>
                </a:solidFill>
                <a:latin typeface="Courier"/>
              </a:rPr>
              <a:t>)</a:t>
            </a:r>
            <a:br/>
            <a:br/>
            <a:r>
              <a:rPr>
                <a:solidFill>
                  <a:srgbClr val="5E5E5E"/>
                </a:solidFill>
                <a:latin typeface="Courier"/>
              </a:rPr>
              <a:t># Calculate Z-scores for fish lengths</a:t>
            </a:r>
            <a:br/>
            <a:r>
              <a:rPr>
                <a:solidFill>
                  <a:srgbClr val="003B4F"/>
                </a:solidFill>
                <a:latin typeface="Courier"/>
              </a:rPr>
              <a:t>i3_df &lt;- i3_df </a:t>
            </a:r>
            <a:r>
              <a:rPr>
                <a:solidFill>
                  <a:srgbClr val="5E5E5E"/>
                </a:solidFill>
                <a:latin typeface="Courier"/>
              </a:rPr>
              <a:t>%&gt;%</a:t>
            </a:r>
            <a:br/>
            <a:r>
              <a:rPr>
                <a:solidFill>
                  <a:srgbClr val="003B4F"/>
                </a:solidFill>
                <a:latin typeface="Courier"/>
              </a:rPr>
              <a:t>  </a:t>
            </a:r>
            <a:r>
              <a:rPr>
                <a:solidFill>
                  <a:srgbClr val="4758AB"/>
                </a:solidFill>
                <a:latin typeface="Courier"/>
              </a:rPr>
              <a:t>mutate</a:t>
            </a:r>
            <a:r>
              <a:rPr>
                <a:solidFill>
                  <a:srgbClr val="003B4F"/>
                </a:solidFill>
                <a:latin typeface="Courier"/>
              </a:rPr>
              <a:t>(</a:t>
            </a:r>
            <a:r>
              <a:rPr>
                <a:solidFill>
                  <a:srgbClr val="657422"/>
                </a:solidFill>
                <a:latin typeface="Courier"/>
              </a:rPr>
              <a:t>z_score =</a:t>
            </a:r>
            <a:r>
              <a:rPr>
                <a:solidFill>
                  <a:srgbClr val="003B4F"/>
                </a:solidFill>
                <a:latin typeface="Courier"/>
              </a:rPr>
              <a:t> (length_mm </a:t>
            </a:r>
            <a:r>
              <a:rPr>
                <a:solidFill>
                  <a:srgbClr val="5E5E5E"/>
                </a:solidFill>
                <a:latin typeface="Courier"/>
              </a:rPr>
              <a:t>-</a:t>
            </a:r>
            <a:r>
              <a:rPr>
                <a:solidFill>
                  <a:srgbClr val="003B4F"/>
                </a:solidFill>
                <a:latin typeface="Courier"/>
              </a:rPr>
              <a:t> mean_length) </a:t>
            </a:r>
            <a:r>
              <a:rPr>
                <a:solidFill>
                  <a:srgbClr val="5E5E5E"/>
                </a:solidFill>
                <a:latin typeface="Courier"/>
              </a:rPr>
              <a:t>/</a:t>
            </a:r>
            <a:r>
              <a:rPr>
                <a:solidFill>
                  <a:srgbClr val="003B4F"/>
                </a:solidFill>
                <a:latin typeface="Courier"/>
              </a:rPr>
              <a:t> sd_length)</a:t>
            </a:r>
            <a:br/>
            <a:br/>
            <a:r>
              <a:rPr>
                <a:solidFill>
                  <a:srgbClr val="5E5E5E"/>
                </a:solidFill>
                <a:latin typeface="Courier"/>
              </a:rPr>
              <a:t># View the first few rows with Z-scores</a:t>
            </a:r>
            <a:br/>
            <a:r>
              <a:rPr>
                <a:solidFill>
                  <a:srgbClr val="4758AB"/>
                </a:solidFill>
                <a:latin typeface="Courier"/>
              </a:rPr>
              <a:t>head</a:t>
            </a:r>
            <a:r>
              <a:rPr>
                <a:solidFill>
                  <a:srgbClr val="003B4F"/>
                </a:solidFill>
                <a:latin typeface="Courier"/>
              </a:rPr>
              <a:t>(i3_df)</a:t>
            </a:r>
          </a:p>
          <a:p>
            <a:pPr lvl="0" indent="0">
              <a:buNone/>
            </a:pPr>
            <a:r>
              <a:rPr sz="2000">
                <a:latin typeface="Courier"/>
              </a:rPr>
              <a:t># A tibble: 6 × 6
   site lake  species         length_mm mass_g z_score
  &lt;dbl&gt; &lt;chr&gt; &lt;chr&gt;               &lt;dbl&gt;  &lt;dbl&gt;   &lt;dbl&gt;
1   113 I3    arctic grayling       266    135  0.0139
2   113 I3    arctic grayling       290    185  0.862 
3   113 I3    arctic grayling       262    145 -0.127 
4   113 I3    arctic grayling       275    160  0.332 
5   113 I3    arctic grayling       240    105 -0.905 
6   113 I3    arctic grayling       265    145 -0.0214</a:t>
            </a:r>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4:</a:t>
            </a:r>
            <a:r>
              <a:rPr/>
              <a:t> The fish data as a z score</a:t>
            </a:r>
          </a:p>
        </p:txBody>
      </p:sp>
      <p:sp>
        <p:nvSpPr>
          <p:cNvPr id="3" name="Content Placeholder 2"/>
          <p:cNvSpPr>
            <a:spLocks noGrp="1"/>
          </p:cNvSpPr>
          <p:nvPr>
            <p:ph idx="1" sz="half"/>
          </p:nvPr>
        </p:nvSpPr>
        <p:spPr/>
        <p:txBody>
          <a:bodyPr/>
          <a:lstStyle/>
          <a:p>
            <a:pPr lvl="0" indent="0" marL="0">
              <a:buNone/>
            </a:pPr>
            <a:r>
              <a:rPr/>
              <a:t>So if we plot this data what does it look like in a standard normal distributon?</a:t>
            </a:r>
          </a:p>
        </p:txBody>
      </p:sp>
      <p:pic>
        <p:nvPicPr>
          <p:cNvPr descr="04_lecture_powerpoint_files/figure-pptx/unnamed-chunk-7-1.png" id="0" name="Picture 1"/>
          <p:cNvPicPr>
            <a:picLocks noGrp="1" noChangeAspect="1"/>
          </p:cNvPicPr>
          <p:nvPr/>
        </p:nvPicPr>
        <p:blipFill>
          <a:blip r:embed="rId2"/>
          <a:stretch>
            <a:fillRect/>
          </a:stretch>
        </p:blipFill>
        <p:spPr bwMode="auto">
          <a:xfrm>
            <a:off x="6121400" y="1778000"/>
            <a:ext cx="2781300" cy="2222500"/>
          </a:xfrm>
          <a:prstGeom prst="rect">
            <a:avLst/>
          </a:prstGeom>
          <a:noFill/>
          <a:ln w="9525">
            <a:noFill/>
            <a:headEnd/>
            <a:tailEnd/>
          </a:ln>
        </p:spPr>
      </p:pic>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Z-score Results</a:t>
            </a:r>
          </a:p>
        </p:txBody>
      </p:sp>
      <p:sp>
        <p:nvSpPr>
          <p:cNvPr id="3" name="Content Placeholder 2"/>
          <p:cNvSpPr>
            <a:spLocks noGrp="1"/>
          </p:cNvSpPr>
          <p:nvPr>
            <p:ph idx="1"/>
          </p:nvPr>
        </p:nvSpPr>
        <p:spPr/>
        <p:txBody>
          <a:bodyPr/>
          <a:lstStyle/>
          <a:p>
            <a:pPr lvl="0" indent="0" marL="0">
              <a:spcBef>
                <a:spcPts val="3000"/>
              </a:spcBef>
              <a:buNone/>
            </a:pPr>
            <a:r>
              <a:rPr b="1"/>
              <a:t>How to get area under 1 STD DEV?</a:t>
            </a:r>
          </a:p>
          <a:p>
            <a:pPr lvl="0" indent="0" marL="0">
              <a:buNone/>
            </a:pPr>
            <a:r>
              <a:rPr/>
              <a:t>Proportion within 1 standard deviation = sum of absolute values of Z Scores that are less than or equal to 1 divided by the number in the sample…</a:t>
            </a:r>
          </a:p>
          <a:p>
            <a:pPr lvl="0" indent="0" marL="0">
              <a:buNone/>
            </a:pPr>
            <a:r>
              <a:rPr/>
              <a:t>Remember in a true normal distribution it is 68% within 1 std dev.</a:t>
            </a:r>
          </a:p>
          <a:p>
            <a:pPr lvl="0" indent="0" marL="0">
              <a:buNone/>
            </a:pPr>
            <a:r>
              <a:rPr/>
              <a:t>should be </a:t>
            </a:r>
            <a:r>
              <a:rPr b="1"/>
              <a:t>approximately (varies if distribution is not normal)</a:t>
            </a:r>
            <a:r>
              <a:rPr/>
              <a:t>:</a:t>
            </a:r>
          </a:p>
          <a:p>
            <a:pPr lvl="0"/>
            <a:r>
              <a:rPr/>
              <a:t>68% of data within ±1σ of the mean</a:t>
            </a:r>
          </a:p>
          <a:p>
            <a:pPr lvl="0"/>
            <a:r>
              <a:rPr b="1"/>
              <a:t>95% of data within ±2σ of the mean - really 1.96σ</a:t>
            </a:r>
          </a:p>
          <a:p>
            <a:pPr lvl="0"/>
            <a:r>
              <a:rPr/>
              <a:t>99.7% of data within ±3σ of the mean</a:t>
            </a:r>
          </a:p>
          <a:p>
            <a:pPr lvl="0" indent="0">
              <a:buNone/>
            </a:pPr>
            <a:r>
              <a:rPr>
                <a:latin typeface="Courier"/>
              </a:rPr>
              <a:t>Proportion within 1 SD: 81.8 %</a:t>
            </a: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a:t>Lecture 4: Standard normal distribution - Fish Data</a:t>
            </a:r>
          </a:p>
        </p:txBody>
      </p:sp>
      <p:sp>
        <p:nvSpPr>
          <p:cNvPr id="3" name="Text Placeholder 2"/>
          <p:cNvSpPr>
            <a:spLocks noGrp="1"/>
          </p:cNvSpPr>
          <p:nvPr>
            <p:ph idx="1" type="body"/>
          </p:nvPr>
        </p:nvSpPr>
        <p:spPr/>
        <p:txBody>
          <a:bodyPr/>
          <a:lstStyle/>
          <a:p>
            <a:pPr lvl="0" indent="0" marL="0">
              <a:buNone/>
            </a:pPr>
            <a:r>
              <a:rPr/>
              <a:t>You want to know things about this population like</a:t>
            </a:r>
          </a:p>
          <a:p>
            <a:pPr lvl="0"/>
            <a:r>
              <a:rPr/>
              <a:t>probability of a fish having a certain length (e.g., &gt; 300 mm)</a:t>
            </a:r>
          </a:p>
          <a:p>
            <a:pPr lvl="0"/>
            <a:r>
              <a:rPr/>
              <a:t>Can solve this by integrating the area under curve</a:t>
            </a:r>
          </a:p>
          <a:p>
            <a:pPr lvl="0"/>
            <a:r>
              <a:rPr/>
              <a:t>But it is tedious to do every time</a:t>
            </a:r>
          </a:p>
          <a:p>
            <a:pPr lvl="0"/>
            <a:r>
              <a:rPr/>
              <a:t>Instead</a:t>
            </a:r>
          </a:p>
          <a:p>
            <a:pPr lvl="1"/>
            <a:r>
              <a:rPr/>
              <a:t>we can use the </a:t>
            </a:r>
            <a:r>
              <a:rPr i="1"/>
              <a:t>standard normal distribution</a:t>
            </a:r>
            <a:r>
              <a:rPr/>
              <a:t> (SND)</a:t>
            </a:r>
          </a:p>
          <a:p>
            <a:pPr lvl="1"/>
            <a:r>
              <a:rPr/>
              <a:t>and can use the proportions from the density curve</a:t>
            </a:r>
          </a:p>
        </p:txBody>
      </p:sp>
      <p:sp>
        <p:nvSpPr>
          <p:cNvPr id="5" name="Text Placeholder 4"/>
          <p:cNvSpPr>
            <a:spLocks noGrp="1"/>
          </p:cNvSpPr>
          <p:nvPr>
            <p:ph idx="3" sz="quarter" type="body"/>
          </p:nvPr>
        </p:nvSpPr>
        <p:spPr/>
        <p:txBody>
          <a:bodyPr/>
          <a:lstStyle/>
          <a:p>
            <a:pPr lvl="0" indent="0">
              <a:buNone/>
            </a:pPr>
            <a:r>
              <a:rPr>
                <a:latin typeface="Courier"/>
              </a:rPr>
              <a:t># A tibble: 1 × 1
  mean_length
        &lt;dbl&gt;
1        266.</a:t>
            </a:r>
          </a:p>
        </p:txBody>
      </p:sp>
      <p:pic>
        <p:nvPicPr>
          <p:cNvPr descr="04_lecture_powerpoint_files/figure-pptx/unnamed-chunk-9-1.png" id="0" name="Picture 1"/>
          <p:cNvPicPr>
            <a:picLocks noGrp="1" noChangeAspect="1"/>
          </p:cNvPicPr>
          <p:nvPr/>
        </p:nvPicPr>
        <p:blipFill>
          <a:blip r:embed="rId2"/>
          <a:stretch>
            <a:fillRect/>
          </a:stretch>
        </p:blipFill>
        <p:spPr bwMode="auto">
          <a:xfrm>
            <a:off x="4749800" y="1320800"/>
            <a:ext cx="4038600" cy="3225800"/>
          </a:xfrm>
          <a:prstGeom prst="rect">
            <a:avLst/>
          </a:prstGeom>
          <a:noFill/>
          <a:ln w="9525">
            <a:noFill/>
            <a:headEnd/>
            <a:tailEnd/>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46</Words>
  <Application>Microsoft Macintosh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04: Probability and Inference</dc:title>
  <dc:creator>Bill Perry</dc:creator>
  <cp:keywords/>
  <dcterms:created xsi:type="dcterms:W3CDTF">2026-05-07T03:06:58Z</dcterms:created>
  <dcterms:modified xsi:type="dcterms:W3CDTF">2026-05-07T03:06:58Z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
    <vt:lpwstr/>
  </property>
  <property fmtid="{D5CDD505-2E9C-101B-9397-08002B2CF9AE}" pid="3" name="biblio-config">
    <vt:lpwstr>True</vt:lpwstr>
  </property>
  <property fmtid="{D5CDD505-2E9C-101B-9397-08002B2CF9AE}" pid="4" name="by-author">
    <vt:lpwstr/>
  </property>
  <property fmtid="{D5CDD505-2E9C-101B-9397-08002B2CF9AE}" pid="5" name="engines">
    <vt:lpwstr/>
  </property>
  <property fmtid="{D5CDD505-2E9C-101B-9397-08002B2CF9AE}" pid="6" name="header-includes">
    <vt:lpwstr/>
  </property>
  <property fmtid="{D5CDD505-2E9C-101B-9397-08002B2CF9AE}" pid="7" name="include-after">
    <vt:lpwstr/>
  </property>
  <property fmtid="{D5CDD505-2E9C-101B-9397-08002B2CF9AE}" pid="8" name="include-before">
    <vt:lpwstr/>
  </property>
  <property fmtid="{D5CDD505-2E9C-101B-9397-08002B2CF9AE}" pid="9" name="labels">
    <vt:lpwstr/>
  </property>
  <property fmtid="{D5CDD505-2E9C-101B-9397-08002B2CF9AE}" pid="10" name="toc-title">
    <vt:lpwstr>Table of contents</vt:lpwstr>
  </property>
</Properties>
</file>