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g" ContentType="image/jpeg"/>
  <Override PartName="/docProps/app.xml" ContentType="application/vnd.openxmlformats-officedocument.extended-propertie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</Types>
</file>

<file path=_rels/.rels><?xml version="1.0" encoding="UTF-8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package/2006/relationships/metadata/extended-properties" Target="docProps/app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autoCompressPictures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5143500" type="screen16x9"/>
  <p:notesSz cx="6858000" cy="9144000"/>
  <p:defaultTextStyle>
    <a:defPPr>
      <a:defRPr lang="en-US"/>
    </a:defPPr>
    <a:lvl1pPr algn="l" defTabSz="4572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CC31"/>
    <a:srgbClr val="7012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p="http://schemas.openxmlformats.org/presentationml/2006/main" xmlns:r="http://schemas.openxmlformats.org/officeDocument/2006/relationships">
  <p:normalViewPr>
    <p:restoredLeft autoAdjust="0" sz="15643"/>
    <p:restoredTop autoAdjust="0" sz="94726"/>
  </p:normalViewPr>
  <p:slideViewPr>
    <p:cSldViewPr snapToGrid="0" snapToObjects="1">
      <p:cViewPr varScale="1">
        <p:scale>
          <a:sx d="100" n="165"/>
          <a:sy d="100" n="165"/>
        </p:scale>
        <p:origin x="560" y="176"/>
      </p:cViewPr>
      <p:guideLst>
        <p:guide orient="horz" pos="1620"/>
        <p:guide pos="2880"/>
      </p:guideLst>
    </p:cSldViewPr>
  </p:slideViewPr>
  <p:outlineViewPr>
    <p:cViewPr>
      <p:scale>
        <a:sx d="100" n="33"/>
        <a:sy d="100" n="33"/>
      </p:scale>
      <p:origin x="0" y="0"/>
    </p:cViewPr>
  </p:outlineViewPr>
  <p:notesTextViewPr>
    <p:cViewPr>
      <p:scale>
        <a:sx d="100" n="100"/>
        <a:sy d="100" n="100"/>
      </p:scale>
      <p:origin x="0" y="0"/>
    </p:cViewPr>
  </p:notesTextViewPr>
  <p:gridSpacing cx="76200" cy="76200"/>
</p:viewPr>
</file>

<file path=ppt/_rels/presentation.xml.rels><?xml version="1.0" encoding="UTF-8"?><Relationships xmlns="http://schemas.openxmlformats.org/package/2006/relationships"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32" Type="http://schemas.openxmlformats.org/officeDocument/2006/relationships/slide" Target="slides/slide31.xml" /><Relationship Id="rId33" Type="http://schemas.openxmlformats.org/officeDocument/2006/relationships/slide" Target="slides/slide32.xml" /><Relationship Id="rId34" Type="http://schemas.openxmlformats.org/officeDocument/2006/relationships/slide" Target="slides/slide33.xml" /><Relationship Id="rId35" Type="http://schemas.openxmlformats.org/officeDocument/2006/relationships/slide" Target="slides/slide34.xml" /><Relationship Id="rId36" Type="http://schemas.openxmlformats.org/officeDocument/2006/relationships/slide" Target="slides/slide35.xml" /><Relationship Id="rId37" Type="http://schemas.openxmlformats.org/officeDocument/2006/relationships/slide" Target="slides/slide36.xml" /><Relationship Id="rId38" Type="http://schemas.openxmlformats.org/officeDocument/2006/relationships/slide" Target="slides/slide37.xml" /><Relationship Id="rId40" Type="http://schemas.openxmlformats.org/officeDocument/2006/relationships/viewProps" Target="viewProps.xml" /><Relationship Id="rId39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42" Type="http://schemas.openxmlformats.org/officeDocument/2006/relationships/tableStyles" Target="tableStyles.xml" /><Relationship Id="rId41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6568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722" y="565689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5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14605"/>
            <a:ext cx="9089756" cy="3914289"/>
          </a:xfrm>
        </p:spPr>
        <p:txBody>
          <a:bodyPr>
            <a:normAutofit/>
          </a:bodyPr>
          <a:lstStyle>
            <a:lvl1pPr marL="230188" indent="-230188">
              <a:tabLst/>
              <a:defRPr sz="1800"/>
            </a:lvl1pPr>
            <a:lvl2pPr marL="514350" indent="-284163">
              <a:spcBef>
                <a:spcPts val="0"/>
              </a:spcBef>
              <a:tabLst/>
              <a:defRPr sz="1600"/>
            </a:lvl2pPr>
            <a:lvl3pPr marL="692150" indent="-177800">
              <a:spcBef>
                <a:spcPts val="0"/>
              </a:spcBef>
              <a:tabLst/>
              <a:defRPr sz="1400"/>
            </a:lvl3pPr>
            <a:lvl4pPr marL="914400" indent="-222250">
              <a:spcBef>
                <a:spcPts val="0"/>
              </a:spcBef>
              <a:tabLst/>
              <a:defRPr sz="1400"/>
            </a:lvl4pPr>
            <a:lvl5pPr marL="1146175" indent="-231775">
              <a:spcBef>
                <a:spcPts val="0"/>
              </a:spcBef>
              <a:tabLst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1649"/>
            <a:ext cx="7772400" cy="1125140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6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>
            <a:lvl1pPr algn="l">
              <a:defRPr b="0">
                <a:solidFill>
                  <a:srgbClr val="FDCC3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0" y="662663"/>
            <a:ext cx="6010759" cy="4480837"/>
          </a:xfrm>
        </p:spPr>
        <p:txBody>
          <a:bodyPr>
            <a:normAutofit/>
          </a:bodyPr>
          <a:lstStyle>
            <a:lvl1pPr marL="230188" indent="-230188">
              <a:tabLst/>
              <a:defRPr sz="1800"/>
            </a:lvl1pPr>
            <a:lvl2pPr marL="460375" indent="-230188">
              <a:tabLst/>
              <a:defRPr sz="1600"/>
            </a:lvl2pPr>
            <a:lvl3pPr marL="630238" indent="-169863">
              <a:tabLst/>
              <a:defRPr sz="1400"/>
            </a:lvl3pPr>
            <a:lvl4pPr marL="914400" indent="-284163">
              <a:tabLst/>
              <a:defRPr sz="1400"/>
            </a:lvl4pPr>
            <a:lvl5pPr marL="1146175" indent="-231775">
              <a:tabLst/>
              <a:defRPr sz="14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9580" y="662664"/>
            <a:ext cx="2790986" cy="4480836"/>
          </a:xfrm>
        </p:spPr>
        <p:txBody>
          <a:bodyPr>
            <a:normAutofit/>
          </a:bodyPr>
          <a:lstStyle>
            <a:lvl1pPr marL="342900" indent="-34290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937" indent="-2857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6125" indent="-2857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5987" indent="-2857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2857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marL="230188" lvl="0" indent="-230188" algn="l" defTabSz="342900" rtl="0" eaLnBrk="1" latinLnBrk="0" hangingPunct="1">
              <a:spcBef>
                <a:spcPct val="20000"/>
              </a:spcBef>
              <a:buFont typeface="Arial"/>
              <a:buChar char="•"/>
              <a:tabLst/>
            </a:pPr>
            <a:r>
              <a:rPr lang="en-US" dirty="0"/>
              <a:t>Click to edit Master text styles</a:t>
            </a:r>
          </a:p>
          <a:p>
            <a:pPr marL="460375" lvl="1" indent="-230188" algn="l" defTabSz="342900" rtl="0" eaLnBrk="1" latinLnBrk="0" hangingPunct="1">
              <a:spcBef>
                <a:spcPct val="20000"/>
              </a:spcBef>
              <a:buFont typeface="Arial"/>
              <a:buChar char="–"/>
              <a:tabLst/>
            </a:pPr>
            <a:r>
              <a:rPr lang="en-US" dirty="0"/>
              <a:t>Second level</a:t>
            </a:r>
          </a:p>
          <a:p>
            <a:pPr marL="630238" lvl="2" indent="-169863" algn="l" defTabSz="342900" rtl="0" eaLnBrk="1" latinLnBrk="0" hangingPunct="1">
              <a:spcBef>
                <a:spcPct val="20000"/>
              </a:spcBef>
              <a:buFont typeface="Arial"/>
              <a:buChar char="•"/>
              <a:tabLst/>
            </a:pPr>
            <a:r>
              <a:rPr lang="en-US" dirty="0"/>
              <a:t>Third level</a:t>
            </a:r>
          </a:p>
          <a:p>
            <a:pPr marL="914400" lvl="3" indent="-284163" algn="l" defTabSz="342900" rtl="0" eaLnBrk="1" latinLnBrk="0" hangingPunct="1">
              <a:spcBef>
                <a:spcPct val="20000"/>
              </a:spcBef>
              <a:buFont typeface="Arial"/>
              <a:buChar char="–"/>
              <a:tabLst/>
            </a:pPr>
            <a:r>
              <a:rPr lang="en-US" dirty="0"/>
              <a:t>Fourth level</a:t>
            </a:r>
          </a:p>
          <a:p>
            <a:pPr marL="1146175" lvl="4" indent="-231775" algn="l" defTabSz="342900" rtl="0" eaLnBrk="1" latinLnBrk="0" hangingPunct="1">
              <a:spcBef>
                <a:spcPct val="20000"/>
              </a:spcBef>
              <a:buFont typeface="Arial"/>
              <a:buChar char="»"/>
              <a:tabLst/>
            </a:pPr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85" y="78119"/>
            <a:ext cx="8229600" cy="60768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201" y="802623"/>
            <a:ext cx="4435799" cy="47982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6201" y="1282444"/>
            <a:ext cx="4435799" cy="3305054"/>
          </a:xfrm>
        </p:spPr>
        <p:txBody>
          <a:bodyPr/>
          <a:lstStyle>
            <a:lvl1pPr>
              <a:defRPr sz="16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3514" y="823389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514" y="1303210"/>
            <a:ext cx="4041775" cy="3284288"/>
          </a:xfrm>
        </p:spPr>
        <p:txBody>
          <a:bodyPr/>
          <a:lstStyle>
            <a:lvl1pPr>
              <a:defRPr sz="16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1538"/>
          </a:xfrm>
        </p:spPr>
        <p:txBody>
          <a:bodyPr anchor="t" anchorCtr="0">
            <a:normAutofit/>
          </a:bodyPr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60804"/>
            <a:ext cx="5238426" cy="38064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960803"/>
            <a:ext cx="3541363" cy="351829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9855"/>
      </p:ext>
    </p:extLst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8" Target="../slideLayouts/slideLayout8.xml" Type="http://schemas.openxmlformats.org/officeDocument/2006/relationships/slideLayout" /><Relationship Id="rId3" Target="../slideLayouts/slideLayout3.xml" Type="http://schemas.openxmlformats.org/officeDocument/2006/relationships/slideLayout" /><Relationship Id="rId7" Target="../slideLayouts/slideLayout7.xml" Type="http://schemas.openxmlformats.org/officeDocument/2006/relationships/slideLayout" /><Relationship Id="rId12" Target="../theme/theme1.xml" Type="http://schemas.openxmlformats.org/officeDocument/2006/relationships/theme" /><Relationship Id="rId2" Target="../slideLayouts/slideLayout2.xml" Type="http://schemas.openxmlformats.org/officeDocument/2006/relationships/slideLayout" /><Relationship Id="rId1" Target="../slideLayouts/slideLayout1.xml" Type="http://schemas.openxmlformats.org/officeDocument/2006/relationships/slideLayout" /><Relationship Id="rId6" Target="../slideLayouts/slideLayout6.xml" Type="http://schemas.openxmlformats.org/officeDocument/2006/relationships/slideLayout" /><Relationship Id="rId11" Target="../slideLayouts/slideLayout11.xml" Type="http://schemas.openxmlformats.org/officeDocument/2006/relationships/slideLayout" /><Relationship Id="rId5" Target="../slideLayouts/slideLayout5.xml" Type="http://schemas.openxmlformats.org/officeDocument/2006/relationships/slideLayout" /><Relationship Id="rId10" Target="../slideLayouts/slideLayout10.xml" Type="http://schemas.openxmlformats.org/officeDocument/2006/relationships/slideLayout" /><Relationship Id="rId4" Target="../slideLayouts/slideLayout4.xml" Type="http://schemas.openxmlformats.org/officeDocument/2006/relationships/slideLayout" /><Relationship Id="rId9" Target="../slideLayouts/slideLayout9.xml" Type="http://schemas.openxmlformats.org/officeDocument/2006/relationships/slideLayout" />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490" y="102393"/>
            <a:ext cx="8934774" cy="582780"/>
          </a:xfrm>
          <a:prstGeom prst="rect">
            <a:avLst/>
          </a:prstGeom>
          <a:solidFill>
            <a:srgbClr val="70121D"/>
          </a:solidFill>
        </p:spPr>
        <p:txBody>
          <a:bodyPr anchor="ctr" bIns="45720" lIns="91440" rIns="91440" rtlCol="0" tIns="45720" vert="horz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77489" y="781696"/>
            <a:ext cx="8934773" cy="3914289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2" sz="half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3" sz="quarter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4" sz="quarter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0875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42900" eaLnBrk="1" hangingPunct="1" latinLnBrk="0" rtl="0">
        <a:spcBef>
          <a:spcPct val="0"/>
        </a:spcBef>
        <a:buNone/>
        <a:defRPr kern="1200" sz="2800">
          <a:solidFill>
            <a:srgbClr val="FDCC31"/>
          </a:solidFill>
          <a:latin typeface="+mj-lt"/>
          <a:ea typeface="+mj-ea"/>
          <a:cs typeface="+mj-cs"/>
        </a:defRPr>
      </a:lvl1pPr>
    </p:titleStyle>
    <p:bodyStyle>
      <a:lvl1pPr algn="l" defTabSz="342900" eaLnBrk="1" hangingPunct="1" indent="-342900" latinLnBrk="0" marL="342900" rtl="0">
        <a:spcBef>
          <a:spcPts val="0"/>
        </a:spcBef>
        <a:buFont typeface="Arial"/>
        <a:buChar char="•"/>
        <a:defRPr b="0" kern="1200" sz="1800">
          <a:solidFill>
            <a:schemeClr val="tx1"/>
          </a:solidFill>
          <a:latin typeface="+mn-lt"/>
          <a:ea typeface="+mn-ea"/>
          <a:cs typeface="+mn-cs"/>
        </a:defRPr>
      </a:lvl1pPr>
      <a:lvl2pPr algn="l" defTabSz="342900" eaLnBrk="1" hangingPunct="1" indent="-342900" latinLnBrk="0" marL="685800" rtl="0">
        <a:spcBef>
          <a:spcPts val="0"/>
        </a:spcBef>
        <a:buFont typeface="Arial"/>
        <a:buChar char="–"/>
        <a:defRPr kern="1200" sz="1600">
          <a:solidFill>
            <a:schemeClr val="tx1"/>
          </a:solidFill>
          <a:latin typeface="+mn-lt"/>
          <a:ea typeface="+mn-ea"/>
          <a:cs typeface="+mn-cs"/>
        </a:defRPr>
      </a:lvl2pPr>
      <a:lvl3pPr algn="l" defTabSz="342900" eaLnBrk="1" hangingPunct="1" indent="-342900" latinLnBrk="0" marL="1028700" rtl="0">
        <a:spcBef>
          <a:spcPts val="0"/>
        </a:spcBef>
        <a:buFont typeface="Arial"/>
        <a:buChar char="•"/>
        <a:defRPr kern="1200" sz="1600">
          <a:solidFill>
            <a:schemeClr val="tx1"/>
          </a:solidFill>
          <a:latin typeface="+mn-lt"/>
          <a:ea typeface="+mn-ea"/>
          <a:cs typeface="+mn-cs"/>
        </a:defRPr>
      </a:lvl3pPr>
      <a:lvl4pPr algn="l" defTabSz="342900" eaLnBrk="1" hangingPunct="1" indent="-342900" latinLnBrk="0" marL="1371600" rtl="0">
        <a:spcBef>
          <a:spcPts val="0"/>
        </a:spcBef>
        <a:buFont typeface="Arial"/>
        <a:buChar char="–"/>
        <a:defRPr kern="1200" sz="1600">
          <a:solidFill>
            <a:schemeClr val="tx1"/>
          </a:solidFill>
          <a:latin typeface="+mn-lt"/>
          <a:ea typeface="+mn-ea"/>
          <a:cs typeface="+mn-cs"/>
        </a:defRPr>
      </a:lvl4pPr>
      <a:lvl5pPr algn="l" defTabSz="342900" eaLnBrk="1" hangingPunct="1" indent="-342900" latinLnBrk="0" marL="1714500" rtl="0">
        <a:spcBef>
          <a:spcPts val="0"/>
        </a:spcBef>
        <a:buFont typeface="Arial"/>
        <a:buChar char="»"/>
        <a:defRPr kern="1200" sz="1600">
          <a:solidFill>
            <a:schemeClr val="tx1"/>
          </a:solidFill>
          <a:latin typeface="+mn-lt"/>
          <a:ea typeface="+mn-ea"/>
          <a:cs typeface="+mn-cs"/>
        </a:defRPr>
      </a:lvl5pPr>
      <a:lvl6pPr algn="l" defTabSz="342900" eaLnBrk="1" hangingPunct="1" indent="-342900" latinLnBrk="0" marL="20574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6pPr>
      <a:lvl7pPr algn="l" defTabSz="342900" eaLnBrk="1" hangingPunct="1" indent="-342900" latinLnBrk="0" marL="24003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7pPr>
      <a:lvl8pPr algn="l" defTabSz="342900" eaLnBrk="1" hangingPunct="1" indent="-342900" latinLnBrk="0" marL="27432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8pPr>
      <a:lvl9pPr algn="l" defTabSz="342900" eaLnBrk="1" hangingPunct="1" indent="-342900" latinLnBrk="0" marL="30861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342900" eaLnBrk="1" hangingPunct="1" latinLnBrk="0" marL="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1pPr>
      <a:lvl2pPr algn="l" defTabSz="342900" eaLnBrk="1" hangingPunct="1" latinLnBrk="0" marL="3429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2pPr>
      <a:lvl3pPr algn="l" defTabSz="342900" eaLnBrk="1" hangingPunct="1" latinLnBrk="0" marL="6858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3pPr>
      <a:lvl4pPr algn="l" defTabSz="342900" eaLnBrk="1" hangingPunct="1" latinLnBrk="0" marL="10287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4pPr>
      <a:lvl5pPr algn="l" defTabSz="342900" eaLnBrk="1" hangingPunct="1" latinLnBrk="0" marL="13716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5pPr>
      <a:lvl6pPr algn="l" defTabSz="342900" eaLnBrk="1" hangingPunct="1" latinLnBrk="0" marL="17145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6pPr>
      <a:lvl7pPr algn="l" defTabSz="342900" eaLnBrk="1" hangingPunct="1" latinLnBrk="0" marL="20574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7pPr>
      <a:lvl8pPr algn="l" defTabSz="342900" eaLnBrk="1" hangingPunct="1" latinLnBrk="0" marL="24003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8pPr>
      <a:lvl9pPr algn="l" defTabSz="342900" eaLnBrk="1" hangingPunct="1" latinLnBrk="0" marL="27432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png" /></Relationships>
</file>

<file path=ppt/slides/_rels/slide1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png" /></Relationships>
</file>

<file path=ppt/slides/_rels/slide1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0.png" /></Relationships>
</file>

<file path=ppt/slides/_rels/slide17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1.png" /></Relationships>
</file>

<file path=ppt/slides/_rels/slide1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2.jpg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.png" /></Relationships>
</file>

<file path=ppt/slides/_rels/slide20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3.png" /></Relationships>
</file>

<file path=ppt/slides/_rels/slide2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1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4.png" /></Relationships>
</file>

<file path=ppt/slides/_rels/slide34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5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5.png" /></Relationships>
</file>

<file path=ppt/slides/_rels/slide3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.png" 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3.png" 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slideLayout" Target="../slideLayouts/slideLayout5.xml" /><Relationship Id="rId3" Type="http://schemas.openxmlformats.org/officeDocument/2006/relationships/image" Target="../media/image5.png" /><Relationship Id="rId2" Type="http://schemas.openxmlformats.org/officeDocument/2006/relationships/image" Target="../media/image4.png" 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slideLayout" Target="../slideLayouts/slideLayout5.xml" /><Relationship Id="rId3" Type="http://schemas.openxmlformats.org/officeDocument/2006/relationships/image" Target="../media/image7.png" /><Relationship Id="rId2" Type="http://schemas.openxmlformats.org/officeDocument/2006/relationships/image" Target="../media/image6.png" 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7.png" 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65688"/>
          </a:xfrm>
        </p:spPr>
        <p:txBody>
          <a:bodyPr/>
          <a:lstStyle/>
          <a:p>
            <a:pPr lvl="0" indent="0" marL="0">
              <a:buNone/>
            </a:pPr>
            <a:r>
              <a:rPr/>
              <a:t>Lecture 05: Probability and Statistical Inference</a:t>
            </a:r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255722" y="565689"/>
            <a:ext cx="6400800" cy="1314450"/>
          </a:xfrm>
        </p:spPr>
        <p:txBody>
          <a:bodyPr/>
          <a:lstStyle/>
          <a:p>
            <a:pPr lvl="0" indent="0" marL="0">
              <a:buNone/>
            </a:pPr>
            <a:r>
              <a:rPr/>
              <a:t>Bill Perry</a:t>
            </a:r>
          </a:p>
        </p:txBody>
      </p:sp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5:</a:t>
            </a:r>
            <a:r>
              <a:rPr/>
              <a:t> One Sample T-Test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We want to test if the mean needle length on one side differs from 15mm.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Activity: Define hypotheses and identify assumptions</a:t>
            </a:r>
          </a:p>
          <a:p>
            <a:pPr lvl="0" indent="0" marL="0">
              <a:buNone/>
            </a:pPr>
            <a:r>
              <a:rPr/>
              <a:t>H₀: μ = 15 (The mean needle length on shade side is 15mm)</a:t>
            </a:r>
          </a:p>
          <a:p>
            <a:pPr lvl="0" indent="0" marL="0">
              <a:buNone/>
            </a:pPr>
            <a:r>
              <a:rPr/>
              <a:t>H₁: μ ≠ 15 (The mean needle length on shade side is not 240mm)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Assumptions for t-test:</a:t>
            </a:r>
          </a:p>
          <a:p>
            <a:pPr lvl="0" indent="-342900" marL="342900">
              <a:buAutoNum type="arabicPeriod"/>
            </a:pPr>
            <a:r>
              <a:rPr/>
              <a:t>Data is normally distributed</a:t>
            </a:r>
          </a:p>
          <a:p>
            <a:pPr lvl="0" indent="-342900" marL="342900">
              <a:buAutoNum type="arabicPeriod"/>
            </a:pPr>
            <a:r>
              <a:rPr/>
              <a:t>Observations are independent</a:t>
            </a:r>
          </a:p>
          <a:p>
            <a:pPr lvl="0" indent="-342900" marL="342900">
              <a:buAutoNum type="arabicPeriod"/>
            </a:pPr>
            <a:r>
              <a:rPr/>
              <a:t>No significant outliers</a:t>
            </a:r>
          </a:p>
        </p:txBody>
      </p:sp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Assumptions in R - qqplots from car</a:t>
            </a:r>
          </a:p>
        </p:txBody>
      </p:sp>
      <p:pic>
        <p:nvPicPr>
          <p:cNvPr descr="05_lecture_powerpoint_files/figure-pptx/test_assumptions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35000" y="609600"/>
            <a:ext cx="7823200" cy="39116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latin typeface="Courier"/>
              </a:rPr>
              <a:t>[1]  8 11</a:t>
            </a:r>
          </a:p>
        </p:txBody>
      </p:sp>
    </p:spTree>
  </p:cSld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Statistical Test of Normality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Shapiro-Wilk test</a:t>
            </a:r>
          </a:p>
          <a:p>
            <a:pPr lvl="0" indent="0">
              <a:buNone/>
            </a:pPr>
            <a:r>
              <a:rPr>
                <a:latin typeface="Courier"/>
              </a:rPr>
              <a:t>
    Shapiro-Wilk normality test
data:  ps_df$length_mm
W = 0.92754, p-value = 0.2228</a:t>
            </a:r>
          </a:p>
        </p:txBody>
      </p:sp>
    </p:spTree>
  </p:cSld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Checking for Outliers</a:t>
            </a:r>
          </a:p>
        </p:txBody>
      </p:sp>
      <p:pic>
        <p:nvPicPr>
          <p:cNvPr descr="05_lecture_powerpoint_files/figure-pptx/unnamed-chunk-5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35000" y="609600"/>
            <a:ext cx="7823200" cy="39116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Practice Exercise 1: One-Sample t-Test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1270000">
              <a:buNone/>
            </a:pPr>
            <a:r>
              <a:rPr sz="2000" b="1"/>
              <a:t>Practice Exercise 1: One-Sample t-Test</a:t>
            </a:r>
          </a:p>
          <a:p>
            <a:pPr lvl="0" indent="0" marL="1270000">
              <a:buNone/>
            </a:pPr>
            <a:r>
              <a:rPr sz="2000"/>
              <a:t>Let’s perform a one-sample t-test to determine if the mean needle length on the shady side differs from 15 mm:</a:t>
            </a:r>
          </a:p>
          <a:p>
            <a:pPr lvl="0" indent="0">
              <a:buNone/>
            </a:pPr>
            <a:r>
              <a:rPr sz="2000">
                <a:latin typeface="Courier"/>
              </a:rPr>
              <a:t>Mean: 17.6 mm</a:t>
            </a:r>
          </a:p>
          <a:p>
            <a:pPr lvl="0" indent="0">
              <a:buNone/>
            </a:pPr>
            <a:r>
              <a:rPr sz="2000">
                <a:latin typeface="Courier"/>
              </a:rPr>
              <a:t>
    One Sample t-test
data:  ps_shady_df$length_mm
t = 2.9414, df = 7, p-value = 0.02167
alternative hypothesis: true mean is not equal to 15
95 percent confidence interval:
 15.51092 19.70030
sample estimates:
mean of x 
 17.60561 </a:t>
            </a:r>
          </a:p>
          <a:p>
            <a:pPr lvl="0" indent="0" marL="1270000">
              <a:buNone/>
            </a:pPr>
            <a:r>
              <a:rPr sz="2000"/>
              <a:t>Interpret this test result by answering these questions:</a:t>
            </a:r>
          </a:p>
          <a:p>
            <a:pPr lvl="0" indent="-342900" marL="342900">
              <a:buAutoNum type="arabicPeriod"/>
            </a:pPr>
            <a:r>
              <a:rPr sz="2000"/>
              <a:t>What was the null hypothesis?</a:t>
            </a:r>
          </a:p>
          <a:p>
            <a:pPr lvl="0" indent="-342900" marL="342900">
              <a:buAutoNum type="arabicPeriod"/>
            </a:pPr>
            <a:r>
              <a:rPr sz="2000"/>
              <a:t>What was the alternative hypothesis?</a:t>
            </a:r>
          </a:p>
          <a:p>
            <a:pPr lvl="0" indent="-342900" marL="342900">
              <a:buAutoNum type="arabicPeriod"/>
            </a:pPr>
            <a:r>
              <a:rPr sz="2000"/>
              <a:t>What does the p-value tell us?</a:t>
            </a:r>
          </a:p>
          <a:p>
            <a:pPr lvl="0" indent="-342900" marL="342900">
              <a:buAutoNum type="arabicPeriod"/>
            </a:pPr>
            <a:r>
              <a:rPr sz="2000"/>
              <a:t>Should we reject or fail to reject the null hypothesis at α = 0.05?</a:t>
            </a:r>
          </a:p>
          <a:p>
            <a:pPr lvl="0" indent="-342900" marL="342900">
              <a:buAutoNum type="arabicPeriod"/>
            </a:pPr>
            <a:r>
              <a:rPr sz="2000"/>
              <a:t>What is the practical interpretation of this result for botanists?</a:t>
            </a:r>
          </a:p>
        </p:txBody>
      </p:sp>
    </p:spTree>
  </p:cSld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5:</a:t>
            </a:r>
            <a:r>
              <a:rPr/>
              <a:t> Hypothesis Testing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Hypothesis testing is a systematic way to evaluate research questions using data.</a:t>
            </a:r>
          </a:p>
          <a:p>
            <a:pPr lvl="0" indent="0" marL="0">
              <a:buNone/>
            </a:pPr>
            <a:r>
              <a:rPr b="1"/>
              <a:t>Key components:</a:t>
            </a:r>
          </a:p>
          <a:p>
            <a:pPr lvl="0" indent="-342900" marL="342900">
              <a:buAutoNum type="arabicPeriod"/>
            </a:pPr>
            <a:r>
              <a:rPr b="1"/>
              <a:t>Null hypothesis (Ho)</a:t>
            </a:r>
            <a:r>
              <a:rPr/>
              <a:t>: Typically assumes “no effect” or “no difference”</a:t>
            </a:r>
          </a:p>
          <a:p>
            <a:pPr lvl="0" indent="-342900" marL="342900">
              <a:buAutoNum type="arabicPeriod"/>
            </a:pPr>
            <a:r>
              <a:rPr b="1"/>
              <a:t>Alternative hypothesis (Ha)</a:t>
            </a:r>
            <a:r>
              <a:rPr/>
              <a:t>: The claim we’re trying to support</a:t>
            </a:r>
          </a:p>
          <a:p>
            <a:pPr lvl="0" indent="-342900" marL="342900">
              <a:buAutoNum type="arabicPeriod"/>
            </a:pPr>
            <a:r>
              <a:rPr b="1"/>
              <a:t>Statistical test</a:t>
            </a:r>
            <a:r>
              <a:rPr/>
              <a:t>: Method for evaluating evidence against H₀</a:t>
            </a:r>
          </a:p>
          <a:p>
            <a:pPr lvl="0" indent="-342900" marL="342900">
              <a:buAutoNum type="arabicPeriod"/>
            </a:pPr>
            <a:r>
              <a:rPr b="1"/>
              <a:t>P-value</a:t>
            </a:r>
            <a:r>
              <a:rPr/>
              <a:t>: Probability of observing our results (or more extreme) if H₀ is true</a:t>
            </a:r>
          </a:p>
          <a:p>
            <a:pPr lvl="0" indent="-342900" marL="342900">
              <a:buAutoNum type="arabicPeriod"/>
            </a:pPr>
            <a:r>
              <a:rPr b="1"/>
              <a:t>Significance level (α)</a:t>
            </a:r>
            <a:r>
              <a:rPr/>
              <a:t>: Threshold for rejecting H₀, typically 0.05</a:t>
            </a:r>
          </a:p>
          <a:p>
            <a:pPr lvl="0" indent="0" marL="0">
              <a:buNone/>
            </a:pPr>
            <a:r>
              <a:rPr b="1"/>
              <a:t>Decision rule</a:t>
            </a:r>
            <a:r>
              <a:rPr/>
              <a:t>: Reject Ho if p-value less than α or shorthand p &lt; 0.05</a:t>
            </a:r>
          </a:p>
        </p:txBody>
      </p:sp>
      <p:pic>
        <p:nvPicPr>
          <p:cNvPr descr="05_lecture_powerpoint_files/figure-pptx/unnamed-chunk-7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498600"/>
            <a:ext cx="2781300" cy="27813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5:</a:t>
            </a:r>
            <a:r>
              <a:rPr/>
              <a:t> Hypothesis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Hypothesis testing is a systematic way to evaluate research questions using data.</a:t>
            </a:r>
          </a:p>
          <a:p>
            <a:pPr lvl="0" indent="0" marL="0">
              <a:buNone/>
            </a:pPr>
            <a:r>
              <a:rPr b="1"/>
              <a:t>Key components:</a:t>
            </a:r>
          </a:p>
          <a:p>
            <a:pPr lvl="0" indent="-342900" marL="342900">
              <a:buAutoNum type="arabicPeriod"/>
            </a:pPr>
            <a:r>
              <a:rPr b="1"/>
              <a:t>Null hypothesis (H₀)</a:t>
            </a:r>
            <a:r>
              <a:rPr/>
              <a:t>: Typically assumes “no effect” or “no difference”</a:t>
            </a:r>
          </a:p>
          <a:p>
            <a:pPr lvl="0" indent="-342900" marL="342900">
              <a:buAutoNum type="arabicPeriod"/>
            </a:pPr>
            <a:r>
              <a:rPr b="1"/>
              <a:t>Alternative hypothesis (Hₐ)</a:t>
            </a:r>
            <a:r>
              <a:rPr/>
              <a:t>: The claim we’re trying to support</a:t>
            </a:r>
          </a:p>
          <a:p>
            <a:pPr lvl="0" indent="-342900" marL="342900">
              <a:buAutoNum type="arabicPeriod"/>
            </a:pPr>
            <a:r>
              <a:rPr b="1"/>
              <a:t>Statistical test</a:t>
            </a:r>
            <a:r>
              <a:rPr/>
              <a:t>: Method for evaluating evidence against H₀</a:t>
            </a:r>
          </a:p>
          <a:p>
            <a:pPr lvl="0" indent="-342900" marL="342900">
              <a:buAutoNum type="arabicPeriod"/>
            </a:pPr>
            <a:r>
              <a:rPr b="1"/>
              <a:t>P-value</a:t>
            </a:r>
            <a:r>
              <a:rPr/>
              <a:t>: Probability of observing our results (or more extreme) if H₀ is true</a:t>
            </a:r>
          </a:p>
          <a:p>
            <a:pPr lvl="0" indent="-342900" marL="342900">
              <a:buAutoNum type="arabicPeriod"/>
            </a:pPr>
            <a:r>
              <a:rPr b="1"/>
              <a:t>Significance level (α)</a:t>
            </a:r>
            <a:r>
              <a:rPr/>
              <a:t>: Threshold for rejecting H₀, typically 0.05</a:t>
            </a:r>
          </a:p>
          <a:p>
            <a:pPr lvl="0" indent="0" marL="0">
              <a:buNone/>
            </a:pPr>
            <a:r>
              <a:rPr b="1"/>
              <a:t>Decision rule</a:t>
            </a:r>
            <a:r>
              <a:rPr/>
              <a:t>: Reject H₀ if p-value &lt; α</a:t>
            </a:r>
          </a:p>
        </p:txBody>
      </p:sp>
      <p:pic>
        <p:nvPicPr>
          <p:cNvPr descr="05_lecture_powerpoint_files/figure-pptx/unnamed-chunk-8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498600"/>
            <a:ext cx="2781300" cy="27813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Lecture 5: Interpreting One-Sample T-Test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 b="1"/>
              <a:t>Activity: Interpret the t-test results</a:t>
            </a:r>
          </a:p>
          <a:p>
            <a:pPr lvl="0"/>
            <a:r>
              <a:rPr/>
              <a:t>What does the p-value tell us?</a:t>
            </a:r>
          </a:p>
          <a:p>
            <a:pPr lvl="0"/>
            <a:r>
              <a:rPr/>
              <a:t>Should we reject or fail to reject the null hypothesis?</a:t>
            </a:r>
          </a:p>
          <a:p>
            <a:pPr lvl="0" indent="0" marL="0">
              <a:buNone/>
            </a:pPr>
            <a:r>
              <a:rPr b="1"/>
              <a:t>How to report this result in a scientific paper:</a:t>
            </a:r>
          </a:p>
          <a:p>
            <a:pPr lvl="0" indent="0" marL="0">
              <a:buNone/>
            </a:pPr>
            <a:r>
              <a:rPr/>
              <a:t>“A one-sample t-test at α=0.05 showed that the mean needle length (… mm, SD = …) [was/was not] significantly different from the expected 15 mm, t(…) = …, p = …”</a:t>
            </a:r>
          </a:p>
        </p:txBody>
      </p:sp>
    </p:spTree>
  </p:cSld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5:</a:t>
            </a:r>
            <a:r>
              <a:rPr/>
              <a:t> Two Sample T-Tests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For example</a:t>
            </a:r>
          </a:p>
          <a:p>
            <a:pPr lvl="0"/>
            <a:r>
              <a:rPr/>
              <a:t>what is probability that population X is the same as population Y?</a:t>
            </a:r>
          </a:p>
          <a:p>
            <a:pPr lvl="0"/>
            <a:r>
              <a:rPr/>
              <a:t>How would you assess this question using what we learned?</a:t>
            </a:r>
          </a:p>
          <a:p>
            <a:pPr lvl="0"/>
            <a:r>
              <a:rPr/>
              <a:t>This is what we will do with the needle length again…</a:t>
            </a:r>
          </a:p>
        </p:txBody>
      </p:sp>
      <p:pic>
        <p:nvPicPr>
          <p:cNvPr descr="images/two_branches.jp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498600"/>
            <a:ext cx="2781300" cy="27813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4: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/>
            <a:r>
              <a:rPr/>
              <a:t>Introduction to histograms or frequency distributions</a:t>
            </a:r>
          </a:p>
          <a:p>
            <a:pPr lvl="0"/>
            <a:r>
              <a:rPr/>
              <a:t>Probability Distribution Functions (PDF)</a:t>
            </a:r>
          </a:p>
          <a:p>
            <a:pPr lvl="1"/>
            <a:r>
              <a:rPr/>
              <a:t>Z scores and T scores</a:t>
            </a:r>
          </a:p>
          <a:p>
            <a:pPr lvl="0"/>
            <a:r>
              <a:rPr/>
              <a:t>Tests of means using T-Tests</a:t>
            </a:r>
          </a:p>
          <a:p>
            <a:pPr lvl="1"/>
            <a:r>
              <a:rPr/>
              <a:t>one sample</a:t>
            </a:r>
          </a:p>
          <a:p>
            <a:pPr lvl="1"/>
            <a:r>
              <a:rPr/>
              <a:t>two sample</a:t>
            </a:r>
          </a:p>
        </p:txBody>
      </p:sp>
      <p:pic>
        <p:nvPicPr>
          <p:cNvPr descr="images/clipboard-536528302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889000"/>
            <a:ext cx="2781300" cy="4013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5:</a:t>
            </a:r>
            <a:r>
              <a:rPr/>
              <a:t> Comparing Two Samples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For example</a:t>
            </a:r>
          </a:p>
          <a:p>
            <a:pPr lvl="0"/>
            <a:r>
              <a:rPr/>
              <a:t>what is probability that population X is the same as population Y?</a:t>
            </a:r>
          </a:p>
          <a:p>
            <a:pPr lvl="0" indent="0" marL="0">
              <a:buNone/>
            </a:pPr>
            <a:r>
              <a:rPr/>
              <a:t>How would you assess this question using what we learned?</a:t>
            </a:r>
          </a:p>
        </p:txBody>
      </p:sp>
      <p:pic>
        <p:nvPicPr>
          <p:cNvPr descr="05_lecture_powerpoint_files/figure-pptx/unnamed-chunk-9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778000"/>
            <a:ext cx="2781300" cy="2222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Practice Exercise 2: Formulating Hypotheses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1270000">
              <a:buNone/>
            </a:pPr>
            <a:r>
              <a:rPr sz="2000" b="1"/>
              <a:t>Practice Exercise 2: Formulating Hypotheses</a:t>
            </a:r>
          </a:p>
          <a:p>
            <a:pPr lvl="0" indent="0" marL="1270000">
              <a:buNone/>
            </a:pPr>
            <a:r>
              <a:rPr sz="2000"/>
              <a:t>For the following research questions about needle lengths write the null and alternative hypotheses:</a:t>
            </a:r>
          </a:p>
          <a:p>
            <a:pPr lvl="0" indent="-342900" marL="342900">
              <a:buAutoNum type="arabicPeriod"/>
            </a:pPr>
            <a:r>
              <a:rPr sz="2000"/>
              <a:t>Are needle lengths on shady and sunny sides different?</a:t>
            </a:r>
          </a:p>
          <a:p>
            <a:pPr lvl="0" indent="0" marL="1270000">
              <a:buNone/>
            </a:pPr>
            <a:r>
              <a:rPr sz="2000"/>
              <a:t>What are the hypotheses?</a:t>
            </a:r>
          </a:p>
          <a:p>
            <a:pPr lvl="0" indent="0" marL="1270000">
              <a:buNone/>
            </a:pPr>
            <a:r>
              <a:rPr sz="2000"/>
              <a:t>Ho =</a:t>
            </a:r>
          </a:p>
          <a:p>
            <a:pPr lvl="0" indent="0" marL="1270000">
              <a:buNone/>
            </a:pPr>
            <a:r>
              <a:rPr sz="2000"/>
              <a:t>Ha =</a:t>
            </a:r>
          </a:p>
        </p:txBody>
      </p:sp>
    </p:spTree>
  </p:cSld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5:</a:t>
            </a:r>
            <a:r>
              <a:rPr/>
              <a:t> Two-Sample T-Test Framework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indent="0" marL="0">
                  <a:buNone/>
                </a:pPr>
                <a:r>
                  <a:rPr/>
                  <a:t>Now, let’s compare needles lengths from the two sides</a:t>
                </a:r>
              </a:p>
              <a:p>
                <a:pPr lvl="0" indent="0" marL="0">
                  <a:buNone/>
                </a:pPr>
                <a:r>
                  <a:rPr/>
                  <a:t>Question: </a:t>
                </a:r>
                <a:r>
                  <a:rPr b="1"/>
                  <a:t>Is there a significant difference in needle length between the sides?</a:t>
                </a:r>
              </a:p>
              <a:p>
                <a:pPr lvl="0" indent="0" marL="0">
                  <a:buNone/>
                </a:pPr>
                <a:r>
                  <a:rPr/>
                  <a:t>This requires a two-sample t-test.</a:t>
                </a:r>
              </a:p>
              <a:p>
                <a:pPr lvl="0" indent="0" marL="0">
                  <a:buNone/>
                </a:pPr>
                <a:r>
                  <a:rPr/>
                  <a:t>Two-sample t-test compares means from two independent groups.</a:t>
                </a:r>
              </a:p>
              <a:p>
                <a:pPr lvl="0" indent="0" marL="0">
                  <a:spcBef>
                    <a:spcPts val="3000"/>
                  </a:spcBef>
                  <a:buNone/>
                </a:pPr>
                <a14:m>
                  <m:oMath xmlns:m="http://schemas.openxmlformats.org/officeDocument/2006/math">
                    <m:r>
                      <m:t>t</m:t>
                    </m:r>
                    <m:r>
                      <m:rPr>
                        <m:sty m:val="p"/>
                      </m:rPr>
                      <m:t>=</m:t>
                    </m:r>
                    <m:f>
                      <m:fPr>
                        <m:type m:val="bar"/>
                      </m:fPr>
                      <m:num>
                        <m:sSub>
                          <m:e>
                            <m:acc>
                              <m:accPr>
                                <m:chr m:val="‾"/>
                              </m:accPr>
                              <m:e>
                                <m:r>
                                  <m:t>x</m:t>
                                </m:r>
                              </m:e>
                            </m:acc>
                          </m:e>
                          <m:sub>
                            <m:r>
                              <m:t>1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m:t>−</m:t>
                        </m:r>
                        <m:sSub>
                          <m:e>
                            <m:acc>
                              <m:accPr>
                                <m:chr m:val="‾"/>
                              </m:accPr>
                              <m:e>
                                <m:r>
                                  <m:t>x</m:t>
                                </m:r>
                              </m:e>
                            </m:acc>
                          </m:e>
                          <m:sub>
                            <m:r>
                              <m:t>2</m:t>
                            </m:r>
                          </m:sub>
                        </m:sSub>
                      </m:num>
                      <m:den>
                        <m:sSub>
                          <m:e>
                            <m:r>
                              <m:t>S</m:t>
                            </m:r>
                          </m:e>
                          <m:sub>
                            <m:r>
                              <m:t>p</m:t>
                            </m:r>
                          </m:sub>
                        </m:sSub>
                        <m:rad>
                          <m:radPr>
                            <m:degHide m:val="on"/>
                          </m:radPr>
                          <m:deg/>
                          <m:e>
                            <m:f>
                              <m:fPr>
                                <m:type m:val="bar"/>
                              </m:fPr>
                              <m:num>
                                <m:r>
                                  <m:t>1</m:t>
                                </m:r>
                              </m:num>
                              <m:den>
                                <m:sSub>
                                  <m:e>
                                    <m:r>
                                      <m:t>n</m:t>
                                    </m:r>
                                  </m:e>
                                  <m:sub>
                                    <m: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  <m:r>
                              <m:rPr>
                                <m:sty m:val="p"/>
                              </m:rPr>
                              <m:t>+</m:t>
                            </m:r>
                            <m:f>
                              <m:fPr>
                                <m:type m:val="bar"/>
                              </m:fPr>
                              <m:num>
                                <m:r>
                                  <m:t>1</m:t>
                                </m:r>
                              </m:num>
                              <m:den>
                                <m:sSub>
                                  <m:e>
                                    <m:r>
                                      <m:t>n</m:t>
                                    </m:r>
                                  </m:e>
                                  <m:sub>
                                    <m: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rad>
                      </m:den>
                    </m:f>
                  </m:oMath>
                </a14:m>
              </a:p>
              <a:p>
                <a:pPr lvl="0" indent="0" marL="0">
                  <a:spcBef>
                    <a:spcPts val="3000"/>
                  </a:spcBef>
                  <a:buNone/>
                </a:pPr>
                <a:r>
                  <a:rPr b="1"/>
                  <a:t>where:</a:t>
                </a:r>
              </a:p>
              <a:p>
                <a:pPr lvl="0"/>
                <a:r>
                  <a:rPr/>
                  <a:t>x̄₁ and x̄₂: These represent the sample means of the two groups you’re comparing</a:t>
                </a:r>
              </a:p>
              <a:p>
                <a:pPr lvl="0"/>
                <a:r>
                  <a:rPr/>
                  <a:t>s²ₚ: This is the pooled variance, calculated as: s²ₚ = [(n₁ - 1)s₁² + (n₂ - 1)s₂²] / (n₁ + n₂ - 2), where s₁² and s₂² are the sample variances of the two groups.</a:t>
                </a:r>
              </a:p>
              <a:p>
                <a:pPr lvl="0"/>
                <a:r>
                  <a:rPr b="1"/>
                  <a:t>n₁ and n₂:</a:t>
                </a:r>
                <a:r>
                  <a:rPr/>
                  <a:t> These are the sample sizes of the two groups.</a:t>
                </a:r>
              </a:p>
              <a:p>
                <a:pPr lvl="0"/>
                <a:r>
                  <a:rPr b="1"/>
                  <a:t>√(1/n₁ + 1/n₂):</a:t>
                </a:r>
                <a:r>
                  <a:rPr/>
                  <a:t> This represents the pooled standard error.</a:t>
                </a:r>
              </a:p>
              <a:p>
                <a:pPr lvl="0" indent="0" marL="0">
                  <a:spcBef>
                    <a:spcPts val="3000"/>
                  </a:spcBef>
                  <a:buNone/>
                </a:pPr>
                <a14:m>
                  <m:oMath xmlns:m="http://schemas.openxmlformats.org/officeDocument/2006/math">
                    <m:r>
                      <m:t>t</m:t>
                    </m:r>
                    <m:r>
                      <m:rPr>
                        <m:sty m:val="p"/>
                      </m:rPr>
                      <m:t>=</m:t>
                    </m:r>
                    <m:f>
                      <m:fPr>
                        <m:type m:val="bar"/>
                      </m:fPr>
                      <m:num>
                        <m:r>
                          <m:t>S</m:t>
                        </m:r>
                        <m:r>
                          <m:t>I</m:t>
                        </m:r>
                        <m:r>
                          <m:t>G</m:t>
                        </m:r>
                        <m:r>
                          <m:t>N</m:t>
                        </m:r>
                        <m:r>
                          <m:t>A</m:t>
                        </m:r>
                        <m:r>
                          <m:t>L</m:t>
                        </m:r>
                      </m:num>
                      <m:den>
                        <m:r>
                          <m:t>N</m:t>
                        </m:r>
                        <m:r>
                          <m:t>O</m:t>
                        </m:r>
                        <m:r>
                          <m:t>I</m:t>
                        </m:r>
                        <m:r>
                          <m:t>S</m:t>
                        </m:r>
                        <m:r>
                          <m:t>E</m:t>
                        </m:r>
                      </m:den>
                    </m:f>
                  </m:oMath>
                </a14:m>
              </a:p>
            </p:txBody>
          </p:sp>
        </mc:Choice>
      </mc:AlternateContent>
    </p:spTree>
  </p:cSld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Practice Exercise 3: Summary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1270000">
              <a:buNone/>
            </a:pPr>
            <a:r>
              <a:rPr sz="2000" b="1"/>
              <a:t>Practice Exercise 3: Calculate summary statistics grouped by lake</a:t>
            </a:r>
          </a:p>
          <a:p>
            <a:pPr lvl="0" indent="0" marL="1270000">
              <a:buNone/>
            </a:pPr>
            <a:r>
              <a:rPr sz="2000"/>
              <a:t>Before conducting the test, we need to understand the data for each group.</a:t>
            </a:r>
          </a:p>
          <a:p>
            <a:pPr lvl="0" indent="-342900" marL="342900">
              <a:buAutoNum type="arabicPeriod"/>
            </a:pPr>
            <a:r>
              <a:rPr sz="2000"/>
              <a:t>You need this and the graph to see what is going on ….</a:t>
            </a:r>
          </a:p>
          <a:p>
            <a:pPr lvl="1" indent="0">
              <a:buNone/>
            </a:pPr>
            <a:r>
              <a:rPr sz="2000">
                <a:latin typeface="Courier"/>
              </a:rPr>
              <a:t># A tibble: 2 × 5
  side  mean_length sd_length     n se_length
  &lt;chr&gt;       &lt;dbl&gt;     &lt;dbl&gt; &lt;int&gt;     &lt;dbl&gt;
1 shady        17.6      2.51     8     0.886
2 sunny        16.2      2.64     8     0.934</a:t>
            </a:r>
          </a:p>
        </p:txBody>
      </p:sp>
    </p:spTree>
  </p:cSld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Practice Exercise 4: Effect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1270000">
              <a:buNone/>
            </a:pPr>
            <a:r>
              <a:rPr sz="2000" b="1"/>
              <a:t>Practice Exercise 4: Effect size</a:t>
            </a:r>
          </a:p>
          <a:p>
            <a:pPr lvl="0" indent="0" marL="1270000">
              <a:buNone/>
            </a:pPr>
            <a:r>
              <a:rPr sz="2000"/>
              <a:t>We could also look at the difference in means… some cool code here</a:t>
            </a:r>
          </a:p>
          <a:p>
            <a:pPr lvl="0" indent="0">
              <a:buNone/>
            </a:pPr>
            <a:r>
              <a:rPr sz="2000">
                <a:latin typeface="Courier"/>
              </a:rPr>
              <a:t># A tibble: 1 × 1
  difference
       &lt;dbl&gt;
1       1.45</a:t>
            </a:r>
          </a:p>
        </p:txBody>
      </p:sp>
    </p:spTree>
  </p:cSld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Practice Exercise 5: ggplot Summary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1270000">
              <a:buNone/>
            </a:pPr>
            <a:r>
              <a:rPr sz="2000" b="1"/>
              <a:t>Practice Exercise 5: Using GGPLOT to get summary plot</a:t>
            </a:r>
          </a:p>
          <a:p>
            <a:pPr lvl="0" indent="0" marL="1270000">
              <a:buNone/>
            </a:pPr>
            <a:r>
              <a:rPr sz="2000"/>
              <a:t>GGplot also has code to make the mean and standard error plots we are interested in along with a lot of others</a:t>
            </a:r>
          </a:p>
          <a:p>
            <a:pPr lvl="0" indent="0" marL="1270000">
              <a:buNone/>
            </a:pPr>
          </a:p>
        </p:txBody>
      </p:sp>
    </p:spTree>
  </p:cSld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5:</a:t>
            </a:r>
            <a:r>
              <a:rPr/>
              <a:t> Testing Assumptions for Two-Sample T-Test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For a two-sample t-test, we need to check:</a:t>
            </a:r>
          </a:p>
          <a:p>
            <a:pPr lvl="0" indent="-342900" marL="342900">
              <a:buAutoNum type="arabicPeriod"/>
            </a:pPr>
            <a:r>
              <a:rPr/>
              <a:t>Normality within each group</a:t>
            </a:r>
          </a:p>
          <a:p>
            <a:pPr lvl="0" indent="-342900" marL="342900">
              <a:buAutoNum type="arabicPeriod"/>
            </a:pPr>
            <a:r>
              <a:rPr/>
              <a:t>Equal variances between groups (for standard t-test)</a:t>
            </a:r>
          </a:p>
          <a:p>
            <a:pPr lvl="0" indent="-342900" marL="342900">
              <a:buAutoNum type="arabicPeriod"/>
            </a:pPr>
            <a:r>
              <a:rPr/>
              <a:t>Independent observations</a:t>
            </a:r>
          </a:p>
          <a:p>
            <a:pPr lvl="0" indent="0" marL="0">
              <a:buNone/>
            </a:pPr>
            <a:r>
              <a:rPr/>
              <a:t>If assumptions are violated:</a:t>
            </a:r>
          </a:p>
          <a:p>
            <a:pPr lvl="0"/>
            <a:r>
              <a:rPr/>
              <a:t>Welch’s t-test (unequal variances)</a:t>
            </a:r>
          </a:p>
          <a:p>
            <a:pPr lvl="0"/>
            <a:r>
              <a:rPr/>
              <a:t>Non-parametric alternatives (Mann-Whitney U test)</a:t>
            </a:r>
          </a:p>
        </p:txBody>
      </p:sp>
    </p:spTree>
  </p:cSld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Practice Exercise 6: Separate Group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1270000">
              <a:buNone/>
            </a:pPr>
            <a:r>
              <a:rPr sz="2000" b="1"/>
              <a:t>Practice Exercise 7: Test normality of sunny pine needle lengths</a:t>
            </a:r>
          </a:p>
          <a:p>
            <a:pPr lvl="0" indent="0" marL="1270000">
              <a:buNone/>
            </a:pPr>
            <a:r>
              <a:rPr sz="2000"/>
              <a:t>Note you need to test each groups separately…</a:t>
            </a:r>
          </a:p>
          <a:p>
            <a:pPr lvl="0" indent="0">
              <a:buNone/>
            </a:pPr>
            <a:r>
              <a:rPr sz="2000">
                <a:latin typeface="Courier"/>
              </a:rPr>
              <a:t># A tibble: 6 × 5
# Groups:   group, tree_no, tree_char [6]
  group                      tree_no tree_char side  length_mm
  &lt;chr&gt;                        &lt;dbl&gt; &lt;chr&gt;     &lt;chr&gt;     &lt;dbl&gt;
1 big_fat_fecund_female_fish       2 tree_2    shady      15.4
2 bill                             3 tree_3    shady      16.7
3 ciabatta                         5 tree_5    shady      19.1
4 fake_data                        8 tree_8    shady      17.4
5 five                             1 tree_1    shady      20.3
6 moose_walkin                     7 tree_7    shady      20.7</a:t>
            </a:r>
          </a:p>
          <a:p>
            <a:pPr lvl="0" indent="0">
              <a:buNone/>
            </a:pPr>
            <a:r>
              <a:rPr sz="2000">
                <a:latin typeface="Courier"/>
              </a:rPr>
              <a:t># A tibble: 6 × 5
# Groups:   group, tree_no, tree_char [6]
  group                      tree_no tree_char side  length_mm
  &lt;chr&gt;                        &lt;dbl&gt; &lt;chr&gt;     &lt;chr&gt;     &lt;dbl&gt;
1 big_fat_fecund_female_fish       2 tree_2    sunny      13.2
2 bill                             3 tree_3    sunny      16.0
3 ciabatta                         5 tree_5    sunny      17.7
4 fake_data                        8 tree_8    sunny      13.0
5 five                             1 tree_1    sunny      19.9
6 moose_walkin                     7 tree_7    sunny      18.4</a:t>
            </a:r>
          </a:p>
        </p:txBody>
      </p:sp>
    </p:spTree>
  </p:cSld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Practice Exercise 8: Combined Normality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1270000">
              <a:buNone/>
            </a:pPr>
            <a:r>
              <a:rPr sz="2000" b="1"/>
              <a:t>Practice Exercise 8: Test Normality at one time</a:t>
            </a:r>
          </a:p>
          <a:p>
            <a:pPr lvl="0" indent="0" marL="1270000">
              <a:buNone/>
            </a:pPr>
            <a:r>
              <a:rPr sz="2000"/>
              <a:t>There are always a lot of ways to do this in R</a:t>
            </a:r>
          </a:p>
          <a:p>
            <a:pPr lvl="0" indent="0">
              <a:buNone/>
            </a:pPr>
            <a:r>
              <a:rPr sz="2000">
                <a:latin typeface="Courier"/>
              </a:rPr>
              <a:t># A tibble: 2 × 4
  side  shapiro_stat shapiro_p_value normal_distribution
  &lt;chr&gt;        &lt;dbl&gt;           &lt;dbl&gt; &lt;chr&gt;              
1 shady        0.966           0.868 Normal             
2 sunny        0.900           0.289 Normal             </a:t>
            </a:r>
          </a:p>
        </p:txBody>
      </p:sp>
    </p:spTree>
  </p:cSld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Practice Exercise 13: Test Equal Variances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1270000">
              <a:buNone/>
            </a:pPr>
            <a:r>
              <a:rPr sz="2000" b="1"/>
              <a:t>Practice Exercise 13: Test equal variances</a:t>
            </a:r>
          </a:p>
          <a:p>
            <a:pPr lvl="0" indent="0" marL="1270000">
              <a:buNone/>
            </a:pPr>
            <a:r>
              <a:rPr sz="2000"/>
              <a:t>Levenes test can be done on the original dataframe</a:t>
            </a:r>
          </a:p>
          <a:p>
            <a:pPr lvl="0" indent="0" marL="1270000">
              <a:buNone/>
            </a:pPr>
            <a:r>
              <a:rPr sz="2000" b="1"/>
              <a:t>Note: the Levenes Test should be NOT SIGNIFICANT - What is the null hypothesis</a:t>
            </a:r>
          </a:p>
          <a:p>
            <a:pPr lvl="0" indent="0">
              <a:buNone/>
            </a:pPr>
            <a:r>
              <a:rPr sz="2000">
                <a:latin typeface="Courier"/>
              </a:rPr>
              <a:t>[1] "Levene's Test for Homogeneity of Variance:"</a:t>
            </a:r>
          </a:p>
          <a:p>
            <a:pPr lvl="0" indent="0">
              <a:buNone/>
            </a:pPr>
            <a:r>
              <a:rPr sz="2000">
                <a:latin typeface="Courier"/>
              </a:rPr>
              <a:t>Levene's Test for Homogeneity of Variance (center = median)
      Df F value Pr(&gt;F)
group  1  0.2062 0.6567
      14               </a:t>
            </a:r>
          </a:p>
        </p:txBody>
      </p:sp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Tests of means using T-Tests</a:t>
            </a:r>
          </a:p>
          <a:p>
            <a:pPr lvl="1"/>
            <a:r>
              <a:rPr/>
              <a:t>one sample - is the sample mean different from a hypothesized mean?</a:t>
            </a:r>
          </a:p>
          <a:p>
            <a:pPr lvl="1"/>
            <a:r>
              <a:rPr/>
              <a:t>two sample - are the sample means from two samples the same or different?</a:t>
            </a:r>
          </a:p>
          <a:p>
            <a:pPr lvl="0"/>
            <a:r>
              <a:rPr/>
              <a:t>for Two sample T-tests the df = n1+ n2 -2 = 8+8-2=14</a:t>
            </a:r>
          </a:p>
          <a:p>
            <a:pPr lvl="0" indent="0">
              <a:buNone/>
            </a:pPr>
            <a:r>
              <a:rPr>
                <a:latin typeface="Courier"/>
              </a:rPr>
              <a:t># A tibble: 2 × 5
  side  mean_length sd_length se_length count
  &lt;chr&gt;       &lt;dbl&gt;     &lt;dbl&gt;     &lt;dbl&gt; &lt;int&gt;
1 shady        17.6      2.51     0.886     8
2 sunny        16.2      2.64     0.934     8</a:t>
            </a:r>
          </a:p>
        </p:txBody>
      </p:sp>
    </p:spTree>
  </p:cSld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5:</a:t>
            </a:r>
            <a:r>
              <a:rPr/>
              <a:t> Conducting the Two-Sample T-Test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Now we can compare the mean needle lengths between shady and sunny sides.</a:t>
            </a:r>
          </a:p>
          <a:p>
            <a:pPr lvl="0" indent="0" marL="0">
              <a:buNone/>
            </a:pPr>
            <a:r>
              <a:rPr/>
              <a:t>Ho: μ₁ = μ₂ (The needle lengths do not differ)</a:t>
            </a:r>
          </a:p>
          <a:p>
            <a:pPr lvl="0" indent="0" marL="0">
              <a:buNone/>
            </a:pPr>
            <a:r>
              <a:rPr/>
              <a:t>Ha: μ₁ ≠ μ₂ (The mean needle lengths differ - direction is not specified)</a:t>
            </a:r>
          </a:p>
          <a:p>
            <a:pPr lvl="0" indent="0" marL="0">
              <a:buNone/>
            </a:pPr>
            <a:r>
              <a:rPr/>
              <a:t>Calculate t-statistic manually (optional) - YOUR CODE HERE:</a:t>
            </a:r>
          </a:p>
          <a:p>
            <a:pPr lvl="0" indent="0" marL="0">
              <a:buNone/>
            </a:pPr>
            <a:r>
              <a:rPr/>
              <a:t>t = (mean1 - mean2) / sqrt((s1^2/n1) + (s2^2/n2))</a:t>
            </a:r>
          </a:p>
          <a:p>
            <a:pPr lvl="0" indent="0" marL="0">
              <a:buNone/>
            </a:pPr>
            <a:r>
              <a:rPr/>
              <a:t>Deciding between:</a:t>
            </a:r>
          </a:p>
          <a:p>
            <a:pPr lvl="0"/>
            <a:r>
              <a:rPr b="1"/>
              <a:t>Standard t-test (equal variances)</a:t>
            </a:r>
          </a:p>
          <a:p>
            <a:pPr lvl="0"/>
            <a:r>
              <a:rPr/>
              <a:t>Welch’s t-test (unequal variances)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latin typeface="Courier"/>
              </a:rPr>
              <a:t>[1] "Standard two-sample t-test:"</a:t>
            </a:r>
          </a:p>
          <a:p>
            <a:pPr lvl="0" indent="0">
              <a:buNone/>
            </a:pPr>
            <a:r>
              <a:rPr>
                <a:latin typeface="Courier"/>
              </a:rPr>
              <a:t>
    Two Sample t-test
data:  length_mm by side
t = 1.1279, df = 14, p-value = 0.2783
alternative hypothesis: true difference in means between group shady and group sunny is not equal to 0
95 percent confidence interval:
 -1.309330  4.214005
sample estimates:
mean in group shady mean in group sunny 
           17.60561            16.15328 </a:t>
            </a:r>
          </a:p>
        </p:txBody>
      </p:sp>
    </p:spTree>
  </p:cSld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5:</a:t>
            </a:r>
            <a:r>
              <a:rPr/>
              <a:t> Conducting the Two-Sample T-Test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Now we can compare the mean needle lengths between shady and sunny sides.</a:t>
            </a:r>
          </a:p>
          <a:p>
            <a:pPr lvl="0" indent="0" marL="0">
              <a:buNone/>
            </a:pPr>
            <a:r>
              <a:rPr/>
              <a:t>Ho: μ₁ = μ₂ (The needle lengths do not differ)</a:t>
            </a:r>
          </a:p>
          <a:p>
            <a:pPr lvl="0" indent="0" marL="0">
              <a:buNone/>
            </a:pPr>
            <a:r>
              <a:rPr/>
              <a:t>Ha: μ₁ ≠ μ₂ (The mean needle lengths differ - direction is not specified)</a:t>
            </a:r>
          </a:p>
          <a:p>
            <a:pPr lvl="0" indent="0" marL="0">
              <a:buNone/>
            </a:pPr>
            <a:r>
              <a:rPr/>
              <a:t>Calculate t-statistic manually (optional) - YOUR CODE HERE:</a:t>
            </a:r>
          </a:p>
          <a:p>
            <a:pPr lvl="0" indent="0" marL="0">
              <a:buNone/>
            </a:pPr>
            <a:r>
              <a:rPr/>
              <a:t>t = (mean1 - mean2) / sqrt((s1^2/n1) + (s2^2/n2))</a:t>
            </a:r>
          </a:p>
          <a:p>
            <a:pPr lvl="0" indent="0" marL="0">
              <a:buNone/>
            </a:pPr>
            <a:r>
              <a:rPr/>
              <a:t>Deciding between:</a:t>
            </a:r>
          </a:p>
          <a:p>
            <a:pPr lvl="0"/>
            <a:r>
              <a:rPr/>
              <a:t>Standard t-test (equal variances)</a:t>
            </a:r>
          </a:p>
          <a:p>
            <a:pPr lvl="0"/>
            <a:r>
              <a:rPr b="1"/>
              <a:t>Welches t-test (unequal variances)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latin typeface="Courier"/>
              </a:rPr>
              <a:t>[1] "Welches two-sample t-test:"</a:t>
            </a:r>
          </a:p>
          <a:p>
            <a:pPr lvl="0" indent="0">
              <a:buNone/>
            </a:pPr>
            <a:r>
              <a:rPr>
                <a:latin typeface="Courier"/>
              </a:rPr>
              <a:t>
    Welch Two Sample t-test
data:  length_mm by side
t = 1.1279, df = 13.96, p-value = 0.2784
alternative hypothesis: true difference in means between group shady and group sunny is not equal to 0
95 percent confidence interval:
 -1.310069  4.214743
sample estimates:
mean in group shady mean in group sunny 
           17.60561            16.15328 </a:t>
            </a:r>
          </a:p>
        </p:txBody>
      </p:sp>
    </p:spTree>
  </p:cSld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5:</a:t>
            </a:r>
            <a:r>
              <a:rPr/>
              <a:t> Difference between a Two-Sample T and Welch’s T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Standard t-test (Student’s t-test)</a:t>
            </a:r>
          </a:p>
          <a:p>
            <a:pPr lvl="0"/>
            <a:r>
              <a:rPr b="1"/>
              <a:t>Assumes equal variances</a:t>
            </a:r>
            <a:r>
              <a:rPr/>
              <a:t> between the two groups being compared</a:t>
            </a:r>
          </a:p>
          <a:p>
            <a:pPr lvl="0"/>
            <a:r>
              <a:rPr/>
              <a:t>Uses a </a:t>
            </a:r>
            <a:r>
              <a:rPr b="1"/>
              <a:t>pooled variance estimate</a:t>
            </a:r>
            <a:r>
              <a:rPr/>
              <a:t> that combines data from both group</a:t>
            </a:r>
          </a:p>
          <a:p>
            <a:pPr lvl="0"/>
            <a:r>
              <a:rPr/>
              <a:t>Has </a:t>
            </a:r>
            <a:r>
              <a:rPr b="1"/>
              <a:t>higher statistical power</a:t>
            </a:r>
            <a:r>
              <a:rPr/>
              <a:t> when the equal variance assumption is met</a:t>
            </a:r>
          </a:p>
          <a:p>
            <a:pPr lvl="0"/>
            <a:r>
              <a:rPr b="1"/>
              <a:t>Degrees of freedom</a:t>
            </a:r>
            <a:r>
              <a:rPr/>
              <a:t> = n₁ + n₂ - 2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Welch’s t-test</a:t>
            </a:r>
          </a:p>
          <a:p>
            <a:pPr lvl="0"/>
            <a:r>
              <a:rPr b="1"/>
              <a:t>Does not assume equal variances</a:t>
            </a:r>
            <a:r>
              <a:rPr/>
              <a:t> between groups (also called the “unequal variances t-test”)</a:t>
            </a:r>
          </a:p>
          <a:p>
            <a:pPr lvl="0"/>
            <a:r>
              <a:rPr/>
              <a:t>Uses </a:t>
            </a:r>
            <a:r>
              <a:rPr b="1"/>
              <a:t>separate variance estimates</a:t>
            </a:r>
            <a:r>
              <a:rPr/>
              <a:t> for each group</a:t>
            </a:r>
          </a:p>
          <a:p>
            <a:pPr lvl="0"/>
            <a:r>
              <a:rPr/>
              <a:t>More </a:t>
            </a:r>
            <a:r>
              <a:rPr b="1"/>
              <a:t>robust</a:t>
            </a:r>
            <a:r>
              <a:rPr/>
              <a:t> when group variances are different</a:t>
            </a:r>
          </a:p>
          <a:p>
            <a:pPr lvl="0"/>
            <a:r>
              <a:rPr/>
              <a:t>Uses a more complex </a:t>
            </a:r>
            <a:r>
              <a:rPr b="1"/>
              <a:t>degrees of freedom calculation</a:t>
            </a:r>
            <a:r>
              <a:rPr/>
              <a:t> (</a:t>
            </a:r>
            <a:r>
              <a:rPr b="1"/>
              <a:t>Welch-Satterthwaite equation</a:t>
            </a:r>
            <a:r>
              <a:rPr/>
              <a:t>) and decimal!!!</a:t>
            </a:r>
          </a:p>
          <a:p>
            <a:pPr lvl="0"/>
            <a:r>
              <a:rPr b="1"/>
              <a:t>Degrees of freedom</a:t>
            </a:r>
            <a:r>
              <a:rPr/>
              <a:t> are typically non-integer and usually smaller than the standard t-test</a:t>
            </a:r>
          </a:p>
        </p:txBody>
      </p:sp>
    </p:spTree>
  </p:cSld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5:</a:t>
            </a:r>
            <a:r>
              <a:rPr/>
              <a:t> Interpreting Two-Sample T-Test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 b="1"/>
              <a:t>Interpret the results of the two-sample t-test</a:t>
            </a:r>
          </a:p>
          <a:p>
            <a:pPr lvl="0" indent="0" marL="0">
              <a:buNone/>
            </a:pPr>
            <a:r>
              <a:rPr/>
              <a:t>What can we conclude about the needle lengths on sunny vs shady sides?</a:t>
            </a:r>
          </a:p>
          <a:p>
            <a:pPr lvl="0" indent="0" marL="0">
              <a:buNone/>
            </a:pPr>
            <a:r>
              <a:rPr b="1"/>
              <a:t>How to report this result in a scientific paper:</a:t>
            </a:r>
          </a:p>
          <a:p>
            <a:pPr lvl="0" indent="0" marL="0">
              <a:buNone/>
            </a:pPr>
            <a:r>
              <a:rPr/>
              <a:t>“A two-tailed, two-sample t-test at α=0.05 showed [a significant/no significant] difference in needle length between sunny (M = …, SD = …) and shady (M = …, SD = …) sides of pine trees, t(…) = …, p = ….”</a:t>
            </a:r>
          </a:p>
        </p:txBody>
      </p:sp>
      <p:pic>
        <p:nvPicPr>
          <p:cNvPr descr="05_lecture_powerpoint_files/figure-pptx/unnamed-chunk-16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778000"/>
            <a:ext cx="2781300" cy="2222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5:</a:t>
            </a:r>
            <a:r>
              <a:rPr/>
              <a:t> Now what does a paired T test tell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Paired t-test:</a:t>
            </a:r>
          </a:p>
          <a:p>
            <a:pPr lvl="0" indent="0" marL="0">
              <a:buNone/>
            </a:pPr>
            <a:r>
              <a:rPr/>
              <a:t>Compares two measurements from the same subjects or matched pairs Tests whether the mean difference between paired observations equals zero Examples: before/after measurements on the same people, left vs right measurements, matched case-control studies Uses the differences between pairs as the data points Generally more powerful because it controls for individual variation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latin typeface="Courier"/>
              </a:rPr>
              <a:t>[1] "Standard two-sample t-test:"</a:t>
            </a:r>
          </a:p>
          <a:p>
            <a:pPr lvl="0" indent="0">
              <a:buNone/>
            </a:pPr>
            <a:r>
              <a:rPr>
                <a:latin typeface="Courier"/>
              </a:rPr>
              <a:t>
    Paired t-test
data:  ps_wide_df$sunny and ps_wide_df$shady
t = -2.7818, df = 7, p-value = 0.02723
alternative hypothesis: true mean difference is not equal to 0
95 percent confidence interval:
 -2.6868652 -0.2178092
sample estimates:
mean difference 
      -1.452337 </a:t>
            </a:r>
          </a:p>
        </p:txBody>
      </p:sp>
    </p:spTree>
  </p:cSld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1538"/>
          </a:xfrm>
        </p:spPr>
        <p:txBody>
          <a:bodyPr/>
          <a:lstStyle/>
          <a:p>
            <a:pPr lvl="0" indent="0" marL="0">
              <a:buNone/>
            </a:pPr>
            <a:r>
              <a:rPr/>
              <a:t>Lecture 5: What is going on??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Note that thee is a lot of variation within trees but the trend is the same</a:t>
            </a:r>
          </a:p>
        </p:txBody>
      </p:sp>
      <p:pic>
        <p:nvPicPr>
          <p:cNvPr descr="05_lecture_powerpoint_files/figure-pptx/unnamed-chunk-18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657600" y="1549400"/>
            <a:ext cx="5232400" cy="2616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5:</a:t>
            </a:r>
            <a:r>
              <a:rPr/>
              <a:t> Assumptions of Parametric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 b="1"/>
              <a:t>Common assumptions for t-tests:</a:t>
            </a:r>
          </a:p>
          <a:p>
            <a:pPr lvl="0" indent="-342900" marL="342900">
              <a:buAutoNum type="arabicPeriod"/>
            </a:pPr>
            <a:r>
              <a:rPr/>
              <a:t>Normality: Data comes from normally distributed populations</a:t>
            </a:r>
          </a:p>
          <a:p>
            <a:pPr lvl="0" indent="-342900" marL="342900">
              <a:buAutoNum type="arabicPeriod"/>
            </a:pPr>
            <a:r>
              <a:rPr/>
              <a:t>Equal variances (for two-sample tests)</a:t>
            </a:r>
          </a:p>
          <a:p>
            <a:pPr lvl="0" indent="-342900" marL="342900">
              <a:buAutoNum type="arabicPeriod"/>
            </a:pPr>
            <a:r>
              <a:rPr/>
              <a:t>Independence: Observations are independent</a:t>
            </a:r>
          </a:p>
          <a:p>
            <a:pPr lvl="0" indent="-342900" marL="342900">
              <a:buAutoNum type="arabicPeriod"/>
            </a:pPr>
            <a:r>
              <a:rPr/>
              <a:t>No outliers: Extreme values can influence results</a:t>
            </a:r>
          </a:p>
          <a:p>
            <a:pPr lvl="0" indent="0" marL="0">
              <a:buNone/>
            </a:pPr>
            <a:r>
              <a:rPr/>
              <a:t>What can we do if our data violates these assumptions?</a:t>
            </a:r>
          </a:p>
          <a:p>
            <a:pPr lvl="0" indent="0" marL="0">
              <a:buNone/>
            </a:pPr>
            <a:r>
              <a:rPr/>
              <a:t>Alternatives when assumptions are violated:</a:t>
            </a:r>
          </a:p>
          <a:p>
            <a:pPr lvl="0"/>
            <a:r>
              <a:rPr/>
              <a:t>Data transformation (log, square root, etc.)</a:t>
            </a:r>
          </a:p>
          <a:p>
            <a:pPr lvl="0"/>
            <a:r>
              <a:rPr/>
              <a:t>Non-parametric tests</a:t>
            </a:r>
          </a:p>
          <a:p>
            <a:pPr lvl="0"/>
            <a:r>
              <a:rPr/>
              <a:t>Robust statistical methods</a:t>
            </a:r>
          </a:p>
        </p:txBody>
      </p:sp>
    </p:spTree>
  </p:cSld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5:</a:t>
            </a:r>
            <a:r>
              <a:rPr/>
              <a:t> Summary and 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In this activity, we’ve:</a:t>
            </a:r>
          </a:p>
          <a:p>
            <a:pPr lvl="0" indent="-342900" marL="342900">
              <a:buAutoNum type="arabicPeriod"/>
            </a:pPr>
            <a:r>
              <a:rPr/>
              <a:t>Formulated hypotheses about pine needle length</a:t>
            </a:r>
          </a:p>
          <a:p>
            <a:pPr lvl="0" indent="-342900" marL="342900">
              <a:buAutoNum type="arabicPeriod"/>
            </a:pPr>
            <a:r>
              <a:rPr/>
              <a:t>Tested assumptions for parametric tests</a:t>
            </a:r>
          </a:p>
          <a:p>
            <a:pPr lvl="0" indent="-342900" marL="342900">
              <a:buAutoNum type="arabicPeriod"/>
            </a:pPr>
            <a:r>
              <a:rPr/>
              <a:t>Conducted one-sample and two-sample t-tests</a:t>
            </a:r>
          </a:p>
          <a:p>
            <a:pPr lvl="0" indent="-342900" marL="342900">
              <a:buAutoNum type="arabicPeriod"/>
            </a:pPr>
            <a:r>
              <a:rPr/>
              <a:t>Visualized data using appropriate methods</a:t>
            </a:r>
          </a:p>
          <a:p>
            <a:pPr lvl="0" indent="-342900" marL="342900">
              <a:buAutoNum type="arabicPeriod"/>
            </a:pPr>
            <a:r>
              <a:rPr/>
              <a:t>Learned how to interpret and report t-test results</a:t>
            </a:r>
          </a:p>
          <a:p>
            <a:pPr lvl="0" indent="0" marL="0">
              <a:buNone/>
            </a:pPr>
            <a:r>
              <a:rPr b="1"/>
              <a:t>Key takeaways:</a:t>
            </a:r>
          </a:p>
          <a:p>
            <a:pPr lvl="0"/>
            <a:r>
              <a:rPr/>
              <a:t>Always check assumptions before conducting tests</a:t>
            </a:r>
          </a:p>
          <a:p>
            <a:pPr lvl="0"/>
            <a:r>
              <a:rPr/>
              <a:t>Visualize your data to understand patterns</a:t>
            </a:r>
          </a:p>
          <a:p>
            <a:pPr lvl="0"/>
            <a:r>
              <a:rPr/>
              <a:t>Report results comprehensively</a:t>
            </a:r>
          </a:p>
          <a:p>
            <a:pPr lvl="0"/>
            <a:r>
              <a:rPr/>
              <a:t>Consider alternatives when assumptions are violated - non parametric tests…</a:t>
            </a:r>
          </a:p>
        </p:txBody>
      </p:sp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5: Probability and Statistical Inference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The goals for today</a:t>
            </a:r>
          </a:p>
          <a:p>
            <a:pPr lvl="0"/>
            <a:r>
              <a:rPr/>
              <a:t>Statistical inference fundamentals</a:t>
            </a:r>
          </a:p>
          <a:p>
            <a:pPr lvl="0"/>
            <a:r>
              <a:rPr/>
              <a:t>Hypothesis testing principles</a:t>
            </a:r>
          </a:p>
          <a:p>
            <a:pPr lvl="0"/>
            <a:r>
              <a:rPr/>
              <a:t>T Distributions</a:t>
            </a:r>
          </a:p>
          <a:p>
            <a:pPr lvl="0"/>
            <a:r>
              <a:rPr/>
              <a:t>One sample T Test</a:t>
            </a:r>
          </a:p>
          <a:p>
            <a:pPr lvl="0"/>
            <a:r>
              <a:rPr/>
              <a:t>Two sample T Test</a:t>
            </a:r>
          </a:p>
          <a:p>
            <a:pPr lvl="0"/>
            <a:r>
              <a:rPr/>
              <a:t>Paired T Test</a:t>
            </a:r>
          </a:p>
          <a:p>
            <a:pPr lvl="0"/>
            <a:r>
              <a:rPr/>
              <a:t>Assumption tests</a:t>
            </a:r>
          </a:p>
        </p:txBody>
      </p:sp>
      <p:pic>
        <p:nvPicPr>
          <p:cNvPr descr="05_lecture_powerpoint_files/figure-pptx/unnamed-chunk-2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778000"/>
            <a:ext cx="2781300" cy="2222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5: Probability and Statistical Inference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The goals for today</a:t>
            </a:r>
          </a:p>
          <a:p>
            <a:pPr lvl="0"/>
            <a:r>
              <a:rPr/>
              <a:t>Statistical inference fundamentals</a:t>
            </a:r>
          </a:p>
          <a:p>
            <a:pPr lvl="0"/>
            <a:r>
              <a:rPr/>
              <a:t>Hypothesis testing principles</a:t>
            </a:r>
          </a:p>
          <a:p>
            <a:pPr lvl="0"/>
            <a:r>
              <a:rPr/>
              <a:t>T Distributions</a:t>
            </a:r>
          </a:p>
          <a:p>
            <a:pPr lvl="0"/>
            <a:r>
              <a:rPr/>
              <a:t>One sample T Test</a:t>
            </a:r>
          </a:p>
          <a:p>
            <a:pPr lvl="0"/>
            <a:r>
              <a:rPr/>
              <a:t>Two sample T Test</a:t>
            </a:r>
          </a:p>
          <a:p>
            <a:pPr lvl="0"/>
            <a:r>
              <a:rPr/>
              <a:t>Paired T Test</a:t>
            </a:r>
          </a:p>
        </p:txBody>
      </p:sp>
      <p:pic>
        <p:nvPicPr>
          <p:cNvPr descr="05_lecture_powerpoint_files/figure-pptx/unnamed-chunk-3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778000"/>
            <a:ext cx="2781300" cy="2222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85" y="78119"/>
            <a:ext cx="8229600" cy="607682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5:</a:t>
            </a:r>
            <a:r>
              <a:rPr/>
              <a:t> One-tailed Questions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One-tailed questions: area of distribution left or (right) of a certain value for a one sample test</a:t>
            </a:r>
          </a:p>
          <a:p>
            <a:pPr lvl="0"/>
            <a:r>
              <a:rPr/>
              <a:t>n=8 (df=7) - 95% of the observations found left</a:t>
            </a:r>
          </a:p>
          <a:p>
            <a:pPr lvl="0"/>
            <a:r>
              <a:rPr/>
              <a:t>t= 1.895 (5% are outside)</a:t>
            </a:r>
          </a:p>
        </p:txBody>
      </p:sp>
      <p:pic>
        <p:nvPicPr>
          <p:cNvPr descr="images/clipboard-1822465473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7000" y="1701800"/>
            <a:ext cx="4432300" cy="24511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descr="images/clipboard-4103165911.png" id="0" name="Picture 1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749800" y="1651000"/>
            <a:ext cx="4038600" cy="25781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85" y="78119"/>
            <a:ext cx="8229600" cy="607682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5:</a:t>
            </a:r>
            <a:r>
              <a:rPr/>
              <a:t> Two-tailed Questions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Two-tailed questions refer to area between certain values</a:t>
            </a:r>
          </a:p>
          <a:p>
            <a:pPr lvl="0"/>
            <a:r>
              <a:rPr/>
              <a:t>n= 8 (df=7), 95% of the observations are between</a:t>
            </a:r>
          </a:p>
          <a:p>
            <a:pPr lvl="0"/>
            <a:r>
              <a:rPr/>
              <a:t>t=-2.365 and t=2.365 (2.5% are outside on each side)</a:t>
            </a:r>
          </a:p>
          <a:p>
            <a:pPr lvl="0"/>
            <a:r>
              <a:rPr/>
              <a:t>One tailed was t= 1.895 (5% are outside)</a:t>
            </a:r>
          </a:p>
        </p:txBody>
      </p:sp>
      <p:pic>
        <p:nvPicPr>
          <p:cNvPr descr="images/clipboard-2234740159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7000" y="1651000"/>
            <a:ext cx="4432300" cy="25400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descr="images/clipboard-1746531278.png" id="0" name="Picture 1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749800" y="1651000"/>
            <a:ext cx="4038600" cy="2565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5:</a:t>
            </a:r>
            <a:r>
              <a:rPr/>
              <a:t> Calculating CI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 sz="half"/>
              </p:nvPr>
            </p:nvSpPr>
            <p:spPr/>
            <p:txBody>
              <a:bodyPr/>
              <a:lstStyle/>
              <a:p>
                <a:pPr lvl="0" indent="0" marL="0">
                  <a:buNone/>
                </a:pPr>
                <a:r>
                  <a:rPr/>
                  <a:t>Let’s calculate CIs again:</a:t>
                </a:r>
              </a:p>
              <a:p>
                <a:pPr lvl="0" indent="0" marL="0">
                  <a:buNone/>
                </a:pPr>
                <a:r>
                  <a:rPr/>
                  <a:t>Use two-sided test</a:t>
                </a:r>
              </a:p>
              <a:p>
                <a:pPr lvl="0"/>
                <a14:m>
                  <m:oMath xmlns:m="http://schemas.openxmlformats.org/officeDocument/2006/math">
                    <m:r>
                      <m:rPr>
                        <m:nor/>
                        <m:sty m:val="p"/>
                      </m:rPr>
                      <m:t>CI</m:t>
                    </m:r>
                    <m:r>
                      <m:rPr>
                        <m:sty m:val="p"/>
                      </m:rPr>
                      <m:t>=</m:t>
                    </m:r>
                    <m:acc>
                      <m:accPr>
                        <m:chr m:val="‾"/>
                      </m:accPr>
                      <m:e>
                        <m:r>
                          <m:t>y</m:t>
                        </m:r>
                      </m:e>
                    </m:acc>
                    <m:r>
                      <m:rPr>
                        <m:sty m:val="p"/>
                      </m:rPr>
                      <m:t>±</m:t>
                    </m:r>
                    <m:r>
                      <m:t>t</m:t>
                    </m:r>
                    <m:r>
                      <m:rPr>
                        <m:sty m:val="p"/>
                      </m:rPr>
                      <m:t>⋅</m:t>
                    </m:r>
                    <m:f>
                      <m:fPr>
                        <m:type m:val="bar"/>
                      </m:fPr>
                      <m:num>
                        <m:r>
                          <m:t>s</m:t>
                        </m:r>
                      </m:num>
                      <m:den>
                        <m:rad>
                          <m:radPr>
                            <m:degHide m:val="on"/>
                          </m:radPr>
                          <m:deg/>
                          <m:e>
                            <m:r>
                              <m:t>n</m:t>
                            </m:r>
                          </m:e>
                        </m:rad>
                      </m:den>
                    </m:f>
                  </m:oMath>
                </a14:m>
              </a:p>
              <a:p>
                <a:pPr lvl="0"/>
                <a:r>
                  <a:rPr/>
                  <a:t>95% CI Sample A: = 17.6 ± 2.365 * (2.51/(8^0.5)) = +/- 2.098746</a:t>
                </a:r>
              </a:p>
              <a:p>
                <a:pPr lvl="0"/>
                <a:r>
                  <a:rPr/>
                  <a:t>The 95% CI is between 15.50 and 19.70</a:t>
                </a:r>
              </a:p>
              <a:p>
                <a:pPr lvl="0"/>
                <a:r>
                  <a:rPr/>
                  <a:t>“The 95% CI for the population mean from sample A is 17.6 ± 2.1</a:t>
                </a:r>
              </a:p>
            </p:txBody>
          </p:sp>
        </mc:Choice>
      </mc:AlternateContent>
      <p:pic>
        <p:nvPicPr>
          <p:cNvPr descr="images/clipboard-1746531278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2019300"/>
            <a:ext cx="2781300" cy="17653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5:</a:t>
            </a:r>
            <a:r>
              <a:rPr/>
              <a:t> Applications of t-distribution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So:</a:t>
            </a:r>
          </a:p>
          <a:p>
            <a:pPr lvl="0"/>
            <a:r>
              <a:rPr/>
              <a:t>Can assess confidence that population mean is within a certain range</a:t>
            </a:r>
          </a:p>
          <a:p>
            <a:pPr lvl="0"/>
            <a:r>
              <a:rPr/>
              <a:t>Can use t distribution to ask questions like:</a:t>
            </a:r>
          </a:p>
          <a:p>
            <a:pPr lvl="1"/>
            <a:r>
              <a:rPr/>
              <a:t>“What is probability of getting sample with mean = ȳ</a:t>
            </a:r>
            <a:br/>
            <a:r>
              <a:rPr/>
              <a:t>from population with mean = µ?” (1 sample t-test)</a:t>
            </a:r>
          </a:p>
          <a:p>
            <a:pPr lvl="1"/>
            <a:r>
              <a:rPr/>
              <a:t>“What is the probability that two samples came from</a:t>
            </a:r>
            <a:br/>
            <a:r>
              <a:rPr/>
              <a:t>the same population?” (2 sample t-test)</a:t>
            </a: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46</Words>
  <Application>Microsoft Macintosh PowerPoint</Application>
  <PresentationFormat>On-screen Show (16:9)</PresentationFormat>
  <Paragraphs>14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Presentation Title</vt:lpstr>
      <vt:lpstr>Slide Title</vt:lpstr>
      <vt:lpstr>Section header</vt:lpstr>
      <vt:lpstr>Slide Title for Two-Content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05: Probability and Statistical Inference</dc:title>
  <dc:creator>Bill Perry</dc:creator>
  <cp:keywords/>
  <dcterms:created xsi:type="dcterms:W3CDTF">2026-05-07T03:06:35Z</dcterms:created>
  <dcterms:modified xsi:type="dcterms:W3CDTF">2026-05-07T03:06:35Z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s">
    <vt:lpwstr/>
  </property>
  <property fmtid="{D5CDD505-2E9C-101B-9397-08002B2CF9AE}" pid="3" name="biblio-config">
    <vt:lpwstr>True</vt:lpwstr>
  </property>
  <property fmtid="{D5CDD505-2E9C-101B-9397-08002B2CF9AE}" pid="4" name="by-author">
    <vt:lpwstr/>
  </property>
  <property fmtid="{D5CDD505-2E9C-101B-9397-08002B2CF9AE}" pid="5" name="engines">
    <vt:lpwstr/>
  </property>
  <property fmtid="{D5CDD505-2E9C-101B-9397-08002B2CF9AE}" pid="6" name="header-includes">
    <vt:lpwstr/>
  </property>
  <property fmtid="{D5CDD505-2E9C-101B-9397-08002B2CF9AE}" pid="7" name="include-after">
    <vt:lpwstr/>
  </property>
  <property fmtid="{D5CDD505-2E9C-101B-9397-08002B2CF9AE}" pid="8" name="include-before">
    <vt:lpwstr/>
  </property>
  <property fmtid="{D5CDD505-2E9C-101B-9397-08002B2CF9AE}" pid="9" name="labels">
    <vt:lpwstr/>
  </property>
  <property fmtid="{D5CDD505-2E9C-101B-9397-08002B2CF9AE}" pid="10" name="toc-title">
    <vt:lpwstr>Table of contents</vt:lpwstr>
  </property>
</Properties>
</file>