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31"/>
    <a:srgbClr val="701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726"/>
  </p:normalViewPr>
  <p:slideViewPr>
    <p:cSldViewPr snapToGrid="0" snapToObjects="1">
      <p:cViewPr varScale="1">
        <p:scale>
          <a:sx d="100" n="165"/>
          <a:sy d="100" n="165"/>
        </p:scale>
        <p:origin x="560" y="176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6" Type="http://schemas.openxmlformats.org/officeDocument/2006/relationships/viewProps" Target="viewProps.xml" /><Relationship Id="rId45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48" Type="http://schemas.openxmlformats.org/officeDocument/2006/relationships/tableStyles" Target="tableStyles.xml" /><Relationship Id="rId47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722" y="565689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4605"/>
            <a:ext cx="9089756" cy="3914289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514350" indent="-284163">
              <a:spcBef>
                <a:spcPts val="0"/>
              </a:spcBef>
              <a:tabLst/>
              <a:defRPr sz="1600"/>
            </a:lvl2pPr>
            <a:lvl3pPr marL="692150" indent="-177800">
              <a:spcBef>
                <a:spcPts val="0"/>
              </a:spcBef>
              <a:tabLst/>
              <a:defRPr sz="1400"/>
            </a:lvl3pPr>
            <a:lvl4pPr marL="914400" indent="-222250">
              <a:spcBef>
                <a:spcPts val="0"/>
              </a:spcBef>
              <a:tabLst/>
              <a:defRPr sz="1400"/>
            </a:lvl4pPr>
            <a:lvl5pPr marL="1146175" indent="-231775">
              <a:spcBef>
                <a:spcPts val="0"/>
              </a:spcBef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164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>
            <a:lvl1pPr algn="l">
              <a:defRPr b="0">
                <a:solidFill>
                  <a:srgbClr val="FDCC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" y="662663"/>
            <a:ext cx="6010759" cy="4480837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460375" indent="-230188">
              <a:tabLst/>
              <a:defRPr sz="1600"/>
            </a:lvl2pPr>
            <a:lvl3pPr marL="630238" indent="-169863">
              <a:tabLst/>
              <a:defRPr sz="1400"/>
            </a:lvl3pPr>
            <a:lvl4pPr marL="914400" indent="-284163">
              <a:tabLst/>
              <a:defRPr sz="1400"/>
            </a:lvl4pPr>
            <a:lvl5pPr marL="1146175" indent="-231775">
              <a:tabLst/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9580" y="662664"/>
            <a:ext cx="2790986" cy="4480836"/>
          </a:xfrm>
        </p:spPr>
        <p:txBody>
          <a:bodyPr>
            <a:normAutofit/>
          </a:bodyPr>
          <a:lstStyle>
            <a:lvl1pPr marL="342900" indent="-34290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7" indent="-2857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125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5987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30188" lvl="0" indent="-230188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460375" lvl="1" indent="-230188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Second level</a:t>
            </a:r>
          </a:p>
          <a:p>
            <a:pPr marL="630238" lvl="2" indent="-169863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Third level</a:t>
            </a:r>
          </a:p>
          <a:p>
            <a:pPr marL="914400" lvl="3" indent="-284163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Fourth level</a:t>
            </a:r>
          </a:p>
          <a:p>
            <a:pPr marL="1146175" lvl="4" indent="-231775" algn="l" defTabSz="342900" rtl="0" eaLnBrk="1" latinLnBrk="0" hangingPunct="1">
              <a:spcBef>
                <a:spcPct val="20000"/>
              </a:spcBef>
              <a:buFont typeface="Arial"/>
              <a:buChar char="»"/>
              <a:tabLst/>
            </a:pPr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201" y="802623"/>
            <a:ext cx="4435799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201" y="1282444"/>
            <a:ext cx="4435799" cy="3305054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3514" y="823389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514" y="1303210"/>
            <a:ext cx="4041775" cy="3284288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 anchor="t" anchorCtr="0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60804"/>
            <a:ext cx="5238426" cy="38064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60803"/>
            <a:ext cx="3541363" cy="35182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90" y="102393"/>
            <a:ext cx="8934774" cy="582780"/>
          </a:xfrm>
          <a:prstGeom prst="rect">
            <a:avLst/>
          </a:prstGeom>
          <a:solidFill>
            <a:srgbClr val="70121D"/>
          </a:solidFill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7489" y="781696"/>
            <a:ext cx="8934773" cy="391428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eaLnBrk="1" hangingPunct="1" latinLnBrk="0" rtl="0">
        <a:spcBef>
          <a:spcPct val="0"/>
        </a:spcBef>
        <a:buNone/>
        <a:defRPr kern="1200" sz="2800">
          <a:solidFill>
            <a:srgbClr val="FDCC3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ts val="0"/>
        </a:spcBef>
        <a:buFont typeface="Arial"/>
        <a:buChar char="•"/>
        <a:defRPr b="0"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ts val="0"/>
        </a:spcBef>
        <a:buFont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ts val="0"/>
        </a:spcBef>
        <a:buFont typeface="Arial"/>
        <a:buChar char="»"/>
        <a:defRPr kern="1200" sz="16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png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png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png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png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.png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3" Type="http://schemas.openxmlformats.org/officeDocument/2006/relationships/image" Target="../media/image10.png" /><Relationship Id="rId2" Type="http://schemas.openxmlformats.org/officeDocument/2006/relationships/image" Target="../media/image9.png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png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pn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10 - Multiple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255722" y="565689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r>
              <a:rPr/>
              <a:t>Bill Perry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10: Partial regression slopes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model: ant_spp ~ elevation + latitude</a:t>
            </a:r>
          </a:p>
          <a:p>
            <a:pPr lvl="0"/>
            <a:r>
              <a:rPr/>
              <a:t>The partial slope for elevation tells you how ant species richness changes with elevation when latitude is held constant</a:t>
            </a:r>
          </a:p>
          <a:p>
            <a:pPr lvl="1"/>
            <a:r>
              <a:rPr/>
              <a:t>1-m increase in elevation - ant spp decrease by 0.012 spp, holding latitude constant</a:t>
            </a:r>
          </a:p>
          <a:p>
            <a:pPr lvl="1"/>
            <a:r>
              <a:rPr/>
              <a:t>Or 100-meter increase in elevation, lose 1.2 spp</a:t>
            </a:r>
          </a:p>
          <a:p>
            <a:pPr lvl="0"/>
            <a:r>
              <a:rPr/>
              <a:t>The partial slope for latitude tells you how ant species richness changes with latitude when elevation is held constant</a:t>
            </a:r>
          </a:p>
          <a:p>
            <a:pPr lvl="1"/>
            <a:r>
              <a:rPr/>
              <a:t>1-degree increase in latitude, ant spp decrease by 2 species, holding elevation constant</a:t>
            </a:r>
          </a:p>
          <a:p>
            <a:pPr lvl="1"/>
            <a:r>
              <a:rPr/>
              <a:t>Moving north = fewer ant spp, even when comparing sites at same elevation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
Call:
lm(formula = ant_spp ~ elevation + latitude, data = ant_df)
Residuals:
    Min      1Q  Median      3Q     Max 
-6.1180 -2.3759  0.3218  1.9070  5.8369 
Coefficients:
            Estimate Std. Error t value Pr(&gt;|t|)   
(Intercept) 98.49651   26.50701   3.716  0.00147 **
elevation   -0.01226    0.00411  -2.983  0.00765 **
latitude    -2.00981    0.61956  -3.244  0.00427 **
---
Signif. codes:  0 '***' 0.001 '**' 0.01 '*' 0.05 '.' 0.1 ' ' 1
Residual standard error: 3.022 on 19 degrees of freedom
Multiple R-squared:  0.5543,    Adjusted R-squared:  0.5074 
F-statistic: 11.82 on 2 and 19 DF,  p-value: 0.000463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Regression parameters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Multiple Regression: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e>
                          <m:r>
                            <m:t>y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1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2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r>
                        <m:rPr>
                          <m:sty m:val="p"/>
                        </m:rPr>
                        <m:t>.</m:t>
                      </m:r>
                      <m:r>
                        <m:rPr>
                          <m:sty m:val="p"/>
                        </m:rPr>
                        <m:t>.</m:t>
                      </m:r>
                      <m:r>
                        <m:rPr>
                          <m:sty m:val="p"/>
                        </m:rPr>
                        <m:t>.</m:t>
                      </m:r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p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p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ϵ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</m:oMath>
                  </m:oMathPara>
                </a14:m>
              </a:p>
              <a:p>
                <a:pPr lvl="0"/>
                <a:r>
                  <a:rPr/>
                  <a:t>ε</a:t>
                </a:r>
                <a:r>
                  <a:rPr baseline="-25000"/>
                  <a:t>i</a:t>
                </a:r>
                <a:r>
                  <a:rPr/>
                  <a:t>: unexplained error - difference between y</a:t>
                </a:r>
                <a:r>
                  <a:rPr baseline="-25000"/>
                  <a:t>i</a:t>
                </a:r>
                <a:r>
                  <a:rPr/>
                  <a:t> and value predicted by model (ŷ</a:t>
                </a:r>
                <a:r>
                  <a:rPr baseline="-25000"/>
                  <a:t>i</a:t>
                </a:r>
                <a:r>
                  <a:rPr/>
                  <a:t>)</a:t>
                </a:r>
              </a:p>
              <a:p>
                <a:pPr lvl="0"/>
                <a:r>
                  <a:rPr/>
                  <a:t>ant_spp = β</a:t>
                </a:r>
                <a:r>
                  <a:rPr baseline="-25000"/>
                  <a:t>0</a:t>
                </a:r>
                <a:r>
                  <a:rPr/>
                  <a:t> + β</a:t>
                </a:r>
                <a:r>
                  <a:rPr baseline="-25000"/>
                  <a:t>1</a:t>
                </a:r>
                <a:r>
                  <a:rPr/>
                  <a:t>(lat) + β</a:t>
                </a:r>
                <a:r>
                  <a:rPr baseline="-25000"/>
                  <a:t>2</a:t>
                </a:r>
                <a:r>
                  <a:rPr/>
                  <a:t>(elevation) + ε</a:t>
                </a:r>
                <a:r>
                  <a:rPr baseline="-25000"/>
                  <a:t>i</a:t>
                </a:r>
              </a:p>
            </p:txBody>
          </p:sp>
        </mc:Choice>
      </mc:AlternateContent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Regression parameters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Multiple Regression: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e>
                          <m:r>
                            <m:t>y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1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2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r>
                        <m:rPr>
                          <m:sty m:val="p"/>
                        </m:rPr>
                        <m:t>.</m:t>
                      </m:r>
                      <m:r>
                        <m:rPr>
                          <m:sty m:val="p"/>
                        </m:rPr>
                        <m:t>.</m:t>
                      </m:r>
                      <m:r>
                        <m:rPr>
                          <m:sty m:val="p"/>
                        </m:rPr>
                        <m:t>.</m:t>
                      </m:r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p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p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ϵ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</m:oMath>
                  </m:oMathPara>
                </a14:m>
              </a:p>
              <a:p>
                <a:pPr lvl="0"/>
                <a:r>
                  <a:rPr/>
                  <a:t>Estimate multiple regression parameters (intercept, partial slopes) using OLS to fit the regression line</a:t>
                </a:r>
              </a:p>
              <a:p>
                <a:pPr lvl="0"/>
                <a:r>
                  <a:rPr/>
                  <a:t>OLS minimize ∑(y</a:t>
                </a:r>
                <a:r>
                  <a:rPr baseline="-25000"/>
                  <a:t>i</a:t>
                </a:r>
                <a:r>
                  <a:rPr/>
                  <a:t>-ŷ</a:t>
                </a:r>
                <a:r>
                  <a:rPr baseline="-25000"/>
                  <a:t>i</a:t>
                </a:r>
                <a:r>
                  <a:rPr/>
                  <a:t>)</a:t>
                </a:r>
                <a:r>
                  <a:rPr baseline="30000"/>
                  <a:t>2</a:t>
                </a:r>
                <a:r>
                  <a:rPr/>
                  <a:t>, the SS (vertical distance) between observed y</a:t>
                </a:r>
                <a:r>
                  <a:rPr baseline="-25000"/>
                  <a:t>i</a:t>
                </a:r>
                <a:r>
                  <a:rPr/>
                  <a:t> and predicted ŷ</a:t>
                </a:r>
                <a:r>
                  <a:rPr baseline="-25000"/>
                  <a:t>i</a:t>
                </a:r>
                <a:r>
                  <a:rPr/>
                  <a:t> for each x</a:t>
                </a:r>
                <a:r>
                  <a:rPr baseline="-25000"/>
                  <a:t>ij</a:t>
                </a:r>
              </a:p>
              <a:p>
                <a:pPr lvl="0"/>
                <a:r>
                  <a:rPr/>
                  <a:t>ε estimated as residuals: ε</a:t>
                </a:r>
                <a:r>
                  <a:rPr baseline="-25000"/>
                  <a:t>i</a:t>
                </a:r>
                <a:r>
                  <a:rPr/>
                  <a:t> = y</a:t>
                </a:r>
                <a:r>
                  <a:rPr baseline="-25000"/>
                  <a:t>i</a:t>
                </a:r>
                <a:r>
                  <a:rPr/>
                  <a:t>-ŷ</a:t>
                </a:r>
                <a:r>
                  <a:rPr baseline="-25000"/>
                  <a:t>i</a:t>
                </a:r>
              </a:p>
              <a:p>
                <a:pPr lvl="0"/>
                <a:r>
                  <a:rPr/>
                  <a:t>Calculation solves set of simultaneous normal equations with matrix algebra</a:t>
                </a:r>
              </a:p>
            </p:txBody>
          </p:sp>
        </mc:Choice>
      </mc:AlternateContent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Regression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Regression equation can be used for prediction by subbing new values for predictor (X) variables</a:t>
            </a:r>
          </a:p>
          <a:p>
            <a:pPr lvl="0"/>
            <a:r>
              <a:rPr/>
              <a:t>Confidence intervals calculated for parameters</a:t>
            </a:r>
          </a:p>
          <a:p>
            <a:pPr lvl="0"/>
            <a:r>
              <a:rPr/>
              <a:t>Confidence and prediction intervals depend on number of observations and number of predictors</a:t>
            </a:r>
          </a:p>
          <a:p>
            <a:pPr lvl="1"/>
            <a:r>
              <a:rPr/>
              <a:t>More observations decrease interval width</a:t>
            </a:r>
          </a:p>
          <a:p>
            <a:pPr lvl="1"/>
            <a:r>
              <a:rPr/>
              <a:t>More predictors increase interval width</a:t>
            </a:r>
          </a:p>
          <a:p>
            <a:pPr lvl="0"/>
            <a:r>
              <a:rPr/>
              <a:t>Prediction should be restricted to within range of X variables</a:t>
            </a:r>
          </a:p>
        </p:txBody>
      </p:sp>
    </p:spTree>
  </p:cSld>
</p:sld>
</file>

<file path=ppt/slides/slide14.xml><?xml version="1.0" encoding="UTF-8"?><p:sld xmlns:a="http://schemas.openxmlformats.org/drawingml/2006/main" xmlns:r="http://schemas.openxmlformats.org/officeDocument/2006/relationships" xmlns:p="http://schemas.openxmlformats.org/presentationml/2006/main"><p:cSld><p:spTree><p:nvGrpSpPr><p:cNvPr id="1" name="" /><p:cNvGrpSpPr /><p:nvPr /></p:nvGrpSpPr><p:grpSpPr><a:xfrm><a:off x="0" y="0" /><a:ext cx="0" cy="0" /><a:chOff x="0" y="0" /><a:chExt cx="0" cy="0" /></a:xfrm></p:grpSpPr><p:sp><p:nvSpPr><p:cNvPr id="2" name="Title 1" /><p:cNvSpPr><a:spLocks noGrp="1" /></p:cNvSpPr><p:nvPr><p:ph type="title" /></p:nvPr></p:nvSpPr><p:spPr><a:xfrm><a:off x="0" y="0" /><a:ext cx="9144000" cy="871538" /></a:xfrm></p:spPr><p:txBody><a:bodyPr /><a:lstStyle /><a:p><a:pPr lvl="0" indent="0" marL="0"><a:buNone /></a:pPr><a:r><a:rPr b="1" /><a:t>Lecture 10:</a:t></a:r><a:r><a:rPr /><a:t> Analyses of variance or sums of squares</a:t></a:r></a:p></p:txBody></p:sp><p:sp><p:nvSpPr><p:cNvPr id="4" name="Text Placeholder 3" /><p:cNvSpPr><a:spLocks noGrp="1" /></p:cNvSpPr><p:nvPr><p:ph idx="2" sz="half" type="body" /></p:nvPr></p:nvSpPr><p:spPr /><p:txBody><a:bodyPr /><a:lstStyle /><a:p><a:pPr lvl="0" indent="0" marL="0"><a:buNone /></a:pPr><a:r><a:rPr /><a:t>Variance - SS</a:t></a:r><a:r><a:rPr baseline="-25000" /><a:t>total</a:t></a:r><a:r><a:rPr /><a:t> partitioned into SS</a:t></a:r><a:r><a:rPr baseline="-25000" /><a:t>regression</a:t></a:r><a:r><a:rPr /><a:t> and SS</a:t></a:r><a:r><a:rPr baseline="-25000" /><a:t>residual</a:t></a:r></a:p><a:p><a:pPr lvl="0" /><a:r><a:rPr /><a:t>SS</a:t></a:r><a:r><a:rPr baseline="-25000" /><a:t>regression</a:t></a:r><a:r><a:rPr /><a:t> is variance in Y explained by model</a:t></a:r></a:p><a:p><a:pPr lvl="0" /><a:r><a:rPr /><a:t>SS</a:t></a:r><a:r><a:rPr baseline="-25000" /><a:t>residual</a:t></a:r><a:r><a:rPr /><a:t> is variance not explained by model</a:t></a:r></a:p></p:txBody></p:sp><p:graphicFrame><p:nvGraphicFramePr><p:cNvPr id="6" name="Content Placeholder 5" /><p:cNvGraphicFramePr><a:graphicFrameLocks noGrp="1" /></p:cNvGraphicFramePr><p:nvPr><p:ph idx="1" /></p:nvPr></p:nvGraphicFramePr><p:xfrm><a:off x="3657600" y="952500" /><a:ext cx="5232400" cy="3797300" /></p:xfrm><a:graphic><a:graphicData uri="http://schemas.openxmlformats.org/drawingml/2006/table"><a:tbl><a:tblPr firstRow="1" bandRow="1"><a:tableStyleId>{5C22544A-7EE6-4342-B048-85BDC9FD1C3A}</a:tableStyleId></a:tblPr><a:tblGrid><a:gridCol w="1041400" /><a:gridCol w="1041400" /><a:gridCol w="1041400" /><a:gridCol w="1041400" /><a:gridCol w="1041400" /></a:tblGrid><a:tr h="0"><a:tc><a:txBody><a:bodyPr /><a:lstStyle /><a:p><a:pPr lvl="0" indent="0" marL="0" algn="l"><a:buNone /></a:pPr><a:r><a:rPr /><a:t>Source of variation</a:t></a:r></a:p></a:txBody><a:tcPr /></a:tc><a:tc><a:txBody><a:bodyPr /><a:lstStyle /><a:p><a:pPr lvl="0" indent="0" marL="0" algn="l"><a:buNone /></a:pPr><a:r><a:rPr /><a:t>SS</a:t></a:r></a:p></a:txBody><a:tcPr /></a:tc><a:tc><a:txBody><a:bodyPr /><a:lstStyle /><a:p><a:pPr lvl="0" indent="0" marL="0" algn="l"><a:buNone /></a:pPr><a:r><a:rPr /><a:t>df</a:t></a:r></a:p></a:txBody><a:tcPr /></a:tc><a:tc><a:txBody><a:bodyPr /><a:lstStyle /><a:p><a:pPr lvl="0" indent="0" marL="0" algn="l"><a:buNone /></a:pPr><a:r><a:rPr /><a:t>MS</a:t></a:r></a:p></a:txBody><a:tcPr /></a:tc><a:tc><a:txBody><a:bodyPr /><a:lstStyle /><a:p><a:pPr lvl="0" indent="0" marL="0" algn="l"><a:buNone /></a:pPr><a:r><a:rPr /><a:t>Interpretation</a:t></a:r></a:p></a:txBody><a:tcPr /></a:tc></a:tr><a:tr h="0"><a:tc><a:txBody><a:bodyPr /><a:lstStyle /><a:p><a:pPr lvl="0" indent="0" marL="0" algn="l"><a:buNone /></a:pPr><a:r><a:rPr /><a:t>Regression</a:t></a:r></a:p></a:txBody></a:tc><a:tc><a:txBody><a:bodyPr /><a:lstStyle /><a:p><a:pPr lvl="0" indent="0" marL="0" algn="l"><a:buNone /></a:pPr><a14:m><m:oMath xmlns:m="http://schemas.openxmlformats.org/officeDocument/2006/math"><m:nary><m:naryPr><m:chr m:val="∑" /><m:limLoc m:val="undOvr" /><m:subHide m:val="off" /><m:supHide m:val="off" /></m:naryPr><m:sub><m:r><m:t>i</m:t></m:r><m:r><m:rPr><m:sty m:val="p" /></m:rPr><m:t>=</m:t></m:r><m:r><m:t>1</m:t></m:r></m:sub><m:sup><m:r><m:t>n</m:t></m:r></m:sup><m:e><m:r><m:rPr><m:sty m:val="p" /></m:rPr><m:t>(</m:t></m:r></m:e></m:nary><m:sSub><m:e><m:r><m:t>y</m:t></m:r></m:e><m:sub><m:r><m:t>i</m:t></m:r></m:sub></m:sSub><m:r><m:rPr><m:sty m:val="p" /></m:rPr><m:t>−</m:t></m:r><m:acc><m:accPr><m:chr m:val="‾" /></m:accPr><m:e><m:r><m:t>y</m:t></m:r></m:e></m:acc><m:sSup><m:e><m:r><m:rPr><m:sty m:val="p" /></m:rPr><m:t>)</m:t></m:r></m:e><m:sup><m:r><m:t>2</m:t></m:r></m:sup></m:sSup></m:oMath></a14:m></a:p></a:txBody></a:tc><a:tc><a:txBody><a:bodyPr /><a:lstStyle /><a:p><a:pPr lvl="0" indent="0" marL="0" algn="l"><a:buNone /></a:pPr><a14:m><m:oMath xmlns:m="http://schemas.openxmlformats.org/officeDocument/2006/math"><m:r><m:t>p</m:t></m:r></m:oMath></a14:m></a:p></a:txBody></a:tc><a:tc><a:txBody><a:bodyPr /><a:lstStyle /><a:p><a:pPr lvl="0" indent="0" marL="0" algn="l"><a:buNone /></a:pPr><a14:m><m:oMath xmlns:m="http://schemas.openxmlformats.org/officeDocument/2006/math"><m:f><m:fPr><m:type m:val="bar" /></m:fPr><m:num><m:nary><m:naryPr><m:chr m:val="∑" /><m:limLoc m:val="undOvr" /><m:subHide m:val="off" /><m:supHide m:val="off" /></m:naryPr><m:sub><m:r><m:t>i</m:t></m:r><m:r><m:rPr><m:sty m:val="p" /></m:rPr><m:t>=</m:t></m:r><m:r><m:t>1</m:t></m:r></m:sub><m:sup><m:r><m:t>n</m:t></m:r></m:sup><m:e><m:r><m:rPr><m:sty m:val="p" /></m:rPr><m:t>(</m:t></m:r></m:e></m:nary><m:sSub><m:e><m:r><m:t>y</m:t></m:r></m:e><m:sub><m:r><m:t>i</m:t></m:r></m:sub></m:sSub><m:r><m:rPr><m:sty m:val="p" /></m:rPr><m:t>−</m:t></m:r><m:acc><m:accPr><m:chr m:val="‾" /></m:accPr><m:e><m:r><m:t>y</m:t></m:r></m:e></m:acc><m:sSup><m:e><m:r><m:rPr><m:sty m:val="p" /></m:rPr><m:t>)</m:t></m:r></m:e><m:sup><m:r><m:t>2</m:t></m:r></m:sup></m:sSup></m:num><m:den><m:r><m:t>p</m:t></m:r></m:den></m:f></m:oMath></a14:m></a:p></a:txBody></a:tc><a:tc><a:txBody><a:bodyPr /><a:lstStyle /><a:p><a:pPr lvl="0" indent="0" marL="0" algn="l"><a:buNone /></a:pPr><a:r><a:rPr /><a:t>Difference between predicted observation and mean</a:t></a:r></a:p></a:txBody></a:tc></a:tr><a:tr h="0"><a:tc><a:txBody><a:bodyPr /><a:lstStyle /><a:p><a:pPr lvl="0" indent="0" marL="0" algn="l"><a:buNone /></a:pPr><a:r><a:rPr /><a:t>Residual</a:t></a:r></a:p></a:txBody></a:tc><a:tc><a:txBody><a:bodyPr /><a:lstStyle /><a:p><a:pPr lvl="0" indent="0" marL="0" algn="l"><a:buNone /></a:pPr><a14:m><m:oMath xmlns:m="http://schemas.openxmlformats.org/officeDocument/2006/math"><m:nary><m:naryPr><m:chr m:val="∑" /><m:limLoc m:val="undOvr" /><m:subHide m:val="off" /><m:supHide m:val="off" /></m:naryPr><m:sub><m:r><m:t>i</m:t></m:r><m:r><m:rPr><m:sty m:val="p" /></m:rPr><m:t>=</m:t></m:r><m:r><m:t>1</m:t></m:r></m:sub><m:sup><m:r><m:t>n</m:t></m:r></m:sup><m:e><m:r><m:rPr><m:sty m:val="p" /></m:rPr><m:t>(</m:t></m:r></m:e></m:nary><m:sSub><m:e><m:r><m:t>y</m:t></m:r></m:e><m:sub><m:r><m:t>i</m:t></m:r></m:sub></m:sSub><m:r><m:rPr><m:sty m:val="p" /></m:rPr><m:t>−</m:t></m:r><m:sSub><m:e><m:acc><m:accPr><m:chr m:val="̂" /></m:accPr><m:e><m:r><m:t>y</m:t></m:r></m:e></m:acc></m:e><m:sub><m:r><m:t>i</m:t></m:r></m:sub></m:sSub><m:sSup><m:e><m:r><m:rPr><m:sty m:val="p" /></m:rPr><m:t>)</m:t></m:r></m:e><m:sup><m:r><m:t>2</m:t></m:r></m:sup></m:sSup></m:oMath></a14:m></a:p></a:txBody></a:tc><a:tc><a:txBody><a:bodyPr /><a:lstStyle /><a:p><a:pPr lvl="0" indent="0" marL="0" algn="l"><a:buNone /></a:pPr><a14:m><m:oMath xmlns:m="http://schemas.openxmlformats.org/officeDocument/2006/math"><m:r><m:t>n</m:t></m:r><m:r><m:rPr><m:sty m:val="p" /></m:rPr><m:t>−</m:t></m:r><m:r><m:t>p</m:t></m:r><m:r><m:rPr><m:sty m:val="p" /></m:rPr><m:t>−</m:t></m:r><m:r><m:t>1</m:t></m:r></m:oMath></a14:m></a:p></a:txBody></a:tc><a:tc><a:txBody><a:bodyPr /><a:lstStyle /><a:p><a:pPr lvl="0" indent="0" marL="0" algn="l"><a:buNone /></a:pPr><a14:m><m:oMath xmlns:m="http://schemas.openxmlformats.org/officeDocument/2006/math"><m:f><m:fPr><m:type m:val="bar" /></m:fPr><m:num><m:nary><m:naryPr><m:chr m:val="∑" /><m:limLoc m:val="undOvr" /><m:subHide m:val="off" /><m:supHide m:val="off" /></m:naryPr><m:sub><m:r><m:t>i</m:t></m:r><m:r><m:rPr><m:sty m:val="p" /></m:rPr><m:t>=</m:t></m:r><m:r><m:t>1</m:t></m:r></m:sub><m:sup><m:r><m:t>n</m:t></m:r></m:sup><m:e><m:r><m:rPr><m:sty m:val="p" /></m:rPr><m:t>(</m:t></m:r></m:e></m:nary><m:sSub><m:e><m:r><m:t>y</m:t></m:r></m:e><m:sub><m:r><m:t>i</m:t></m:r></m:sub></m:sSub><m:r><m:rPr><m:sty m:val="p" /></m:rPr><m:t>−</m:t></m:r><m:sSub><m:e><m:acc><m:accPr><m:chr m:val="̂" /></m:accPr><m:e><m:r><m:t>y</m:t></m:r></m:e></m:acc></m:e><m:sub><m:r><m:t>i</m:t></m:r></m:sub></m:sSub><m:sSup><m:e><m:r><m:rPr><m:sty m:val="p" /></m:rPr><m:t>)</m:t></m:r></m:e><m:sup><m:r><m:t>2</m:t></m:r></m:sup></m:sSup></m:num><m:den><m:r><m:t>n</m:t></m:r><m:r><m:rPr><m:sty m:val="p" /></m:rPr><m:t>−</m:t></m:r><m:r><m:t>p</m:t></m:r><m:r><m:rPr><m:sty m:val="p" /></m:rPr><m:t>−</m:t></m:r><m:r><m:t>1</m:t></m:r></m:den></m:f></m:oMath></a14:m></a:p></a:txBody></a:tc><a:tc><a:txBody><a:bodyPr /><a:lstStyle /><a:p><a:pPr lvl="0" indent="0" marL="0" algn="l"><a:buNone /></a:pPr><a:r><a:rPr /><a:t>Difference between each observation and predicted</a:t></a:r></a:p></a:txBody></a:tc></a:tr><a:tr h="0"><a:tc><a:txBody><a:bodyPr /><a:lstStyle /><a:p><a:pPr lvl="0" indent="0" marL="0" algn="l"><a:buNone /></a:pPr><a:r><a:rPr /><a:t>Total</a:t></a:r></a:p></a:txBody></a:tc><a:tc><a:txBody><a:bodyPr /><a:lstStyle /><a:p><a:pPr lvl="0" indent="0" marL="0" algn="l"><a:buNone /></a:pPr><a14:m><m:oMath xmlns:m="http://schemas.openxmlformats.org/officeDocument/2006/math"><m:nary><m:naryPr><m:chr m:val="∑" /><m:limLoc m:val="undOvr" /><m:subHide m:val="off" /><m:supHide m:val="off" /></m:naryPr><m:sub><m:r><m:t>i</m:t></m:r><m:r><m:rPr><m:sty m:val="p" /></m:rPr><m:t>=</m:t></m:r><m:r><m:t>1</m:t></m:r></m:sub><m:sup><m:r><m:t>n</m:t></m:r></m:sup><m:e><m:r><m:rPr><m:sty m:val="p" /></m:rPr><m:t>(</m:t></m:r></m:e></m:nary><m:sSub><m:e><m:r><m:t>y</m:t></m:r></m:e><m:sub><m:r><m:t>i</m:t></m:r></m:sub></m:sSub><m:r><m:rPr><m:sty m:val="p" /></m:rPr><m:t>−</m:t></m:r><m:acc><m:accPr><m:chr m:val="‾" /></m:accPr><m:e><m:r><m:t>y</m:t></m:r></m:e></m:acc><m:sSup><m:e><m:r><m:rPr><m:sty m:val="p" /></m:rPr><m:t>)</m:t></m:r></m:e><m:sup><m:r><m:t>2</m:t></m:r></m:sup></m:sSup></m:oMath></a14:m></a:p></a:txBody></a:tc><a:tc><a:txBody><a:bodyPr /><a:lstStyle /><a:p><a:pPr lvl="0" indent="0" marL="0" algn="l"><a:buNone /></a:pPr><a14:m><m:oMath xmlns:m="http://schemas.openxmlformats.org/officeDocument/2006/math"><m:r><m:t>n</m:t></m:r><m:r><m:rPr><m:sty m:val="p" /></m:rPr><m:t>−</m:t></m:r><m:r><m:t>1</m:t></m:r></m:oMath></a14:m></a:p></a:txBody></a:tc><a:tc><a:txBody><a:bodyPr /><a:lstStyle /><a:p><a:endParaRPr /></a:p></a:txBody></a:tc><a:tc><a:txBody><a:bodyPr /><a:lstStyle /><a:p><a:pPr lvl="0" indent="0" marL="0" algn="l"><a:buNone /></a:pPr><a:r><a:rPr /><a:t>Difference between each observation and mean</a:t></a:r></a:p></a:txBody></a:tc></a:tr></a:tbl></a:graphicData></a:graphic></p:graphicFrame></p:spTree></p:cSld></p:sld>
</file>

<file path=ppt/slides/slide15.xml><?xml version="1.0" encoding="UTF-8"?><p:sld xmlns:a="http://schemas.openxmlformats.org/drawingml/2006/main" xmlns:r="http://schemas.openxmlformats.org/officeDocument/2006/relationships" xmlns:p="http://schemas.openxmlformats.org/presentationml/2006/main"><p:cSld><p:spTree><p:nvGrpSpPr><p:cNvPr id="1" name="" /><p:cNvGrpSpPr /><p:nvPr /></p:nvGrpSpPr><p:grpSpPr><a:xfrm><a:off x="0" y="0" /><a:ext cx="0" cy="0" /><a:chOff x="0" y="0" /><a:chExt cx="0" cy="0" /></a:xfrm></p:grpSpPr><p:sp><p:nvSpPr><p:cNvPr id="2" name="Title 1" /><p:cNvSpPr><a:spLocks noGrp="1" /></p:cNvSpPr><p:nvPr><p:ph type="title" /></p:nvPr></p:nvSpPr><p:spPr><a:xfrm><a:off x="0" y="0" /><a:ext cx="9144000" cy="871538" /></a:xfrm></p:spPr><p:txBody><a:bodyPr /><a:lstStyle /><a:p><a:pPr lvl="0" indent="0" marL="0"><a:buNone /></a:pPr><a:r><a:rPr b="1" /><a:t>Lecture 10:</a:t></a:r><a:r><a:rPr /><a:t> Analyses</a:t></a:r></a:p></p:txBody></p:sp><p:sp><p:nvSpPr><p:cNvPr id="4" name="Text Placeholder 3" /><p:cNvSpPr><a:spLocks noGrp="1" /></p:cNvSpPr><p:nvPr><p:ph idx="2" sz="half" type="body" /></p:nvPr></p:nvSpPr><p:spPr /><p:txBody><a:bodyPr /><a:lstStyle /><a:p><a:pPr lvl="0" indent="0" marL="0"><a:spcBef><a:spcPts val="3000" /></a:spcBef><a:buNone /></a:pPr><a:r><a:rPr b="1" /><a:t>SS converted to non-additive MS=(SS/df)</a:t></a:r></a:p><a:p><a:pPr lvl="0" /><a:r><a:rPr /><a:t>MS</a:t></a:r><a:r><a:rPr baseline="-25000" /><a:t>residual</a:t></a:r><a:r><a:rPr /><a:t>: estimate population variance</a:t></a:r></a:p><a:p><a:pPr lvl="0" /><a:r><a:rPr /><a:t>MS</a:t></a:r><a:r><a:rPr baseline="-25000" /><a:t>regression</a:t></a:r><a:r><a:rPr /><a:t>: estimate population variance + variation due to strength of X-Y relationships</a:t></a:r></a:p><a:p><a:pPr lvl="0" /><a:r><a:rPr /><a:t>MS is an estimate of variance that doesn’t increase with sample size the way Sum of Squares (SS) does</a:t></a:r></a:p></p:txBody></p:sp><p:graphicFrame><p:nvGraphicFramePr><p:cNvPr id="6" name="Content Placeholder 5" /><p:cNvGraphicFramePr><a:graphicFrameLocks noGrp="1" /></p:cNvGraphicFramePr><p:nvPr><p:ph idx="1" /></p:nvPr></p:nvGraphicFramePr><p:xfrm><a:off x="3657600" y="952500" /><a:ext cx="5232400" cy="3797300" /></p:xfrm><a:graphic><a:graphicData uri="http://schemas.openxmlformats.org/drawingml/2006/table"><a:tbl><a:tblPr firstRow="1" bandRow="1"><a:tableStyleId>{5C22544A-7EE6-4342-B048-85BDC9FD1C3A}</a:tableStyleId></a:tblPr><a:tblGrid><a:gridCol w="1308100" /><a:gridCol w="1308100" /><a:gridCol w="1308100" /><a:gridCol w="1308100" /></a:tblGrid><a:tr h="0"><a:tc><a:txBody><a:bodyPr /><a:lstStyle /><a:p><a:pPr lvl="0" indent="0" marL="0" algn="l"><a:buNone /></a:pPr><a:r><a:rPr /><a:t>Source of variation</a:t></a:r></a:p></a:txBody><a:tcPr /></a:tc><a:tc><a:txBody><a:bodyPr /><a:lstStyle /><a:p><a:pPr lvl="0" indent="0" marL="0" algn="l"><a:buNone /></a:pPr><a:r><a:rPr /><a:t>SS</a:t></a:r></a:p></a:txBody><a:tcPr /></a:tc><a:tc><a:txBody><a:bodyPr /><a:lstStyle /><a:p><a:pPr lvl="0" indent="0" marL="0" algn="l"><a:buNone /></a:pPr><a:r><a:rPr /><a:t>df</a:t></a:r></a:p></a:txBody><a:tcPr /></a:tc><a:tc><a:txBody><a:bodyPr /><a:lstStyle /><a:p><a:pPr lvl="0" indent="0" marL="0" algn="l"><a:buNone /></a:pPr><a:r><a:rPr /><a:t>MS</a:t></a:r></a:p></a:txBody><a:tcPr /></a:tc></a:tr><a:tr h="0"><a:tc><a:txBody><a:bodyPr /><a:lstStyle /><a:p><a:pPr lvl="0" indent="0" marL="0" algn="l"><a:buNone /></a:pPr><a:r><a:rPr /><a:t>Regression</a:t></a:r></a:p></a:txBody></a:tc><a:tc><a:txBody><a:bodyPr /><a:lstStyle /><a:p><a:pPr lvl="0" indent="0" marL="0" algn="l"><a:buNone /></a:pPr><a14:m><m:oMath xmlns:m="http://schemas.openxmlformats.org/officeDocument/2006/math"><m:nary><m:naryPr><m:chr m:val="∑" /><m:limLoc m:val="undOvr" /><m:subHide m:val="off" /><m:supHide m:val="off" /></m:naryPr><m:sub><m:r><m:t>i</m:t></m:r><m:r><m:rPr><m:sty m:val="p" /></m:rPr><m:t>=</m:t></m:r><m:r><m:t>1</m:t></m:r></m:sub><m:sup><m:r><m:t>n</m:t></m:r></m:sup><m:e><m:r><m:rPr><m:sty m:val="p" /></m:rPr><m:t>(</m:t></m:r></m:e></m:nary><m:sSub><m:e><m:r><m:t>y</m:t></m:r></m:e><m:sub><m:r><m:t>i</m:t></m:r></m:sub></m:sSub><m:r><m:rPr><m:sty m:val="p" /></m:rPr><m:t>−</m:t></m:r><m:acc><m:accPr><m:chr m:val="‾" /></m:accPr><m:e><m:r><m:t>y</m:t></m:r></m:e></m:acc><m:sSup><m:e><m:r><m:rPr><m:sty m:val="p" /></m:rPr><m:t>)</m:t></m:r></m:e><m:sup><m:r><m:t>2</m:t></m:r></m:sup></m:sSup></m:oMath></a14:m></a:p></a:txBody></a:tc><a:tc><a:txBody><a:bodyPr /><a:lstStyle /><a:p><a:pPr lvl="0" indent="0" marL="0" algn="l"><a:buNone /></a:pPr><a14:m><m:oMath xmlns:m="http://schemas.openxmlformats.org/officeDocument/2006/math"><m:r><m:t>p</m:t></m:r></m:oMath></a14:m></a:p></a:txBody></a:tc><a:tc><a:txBody><a:bodyPr /><a:lstStyle /><a:p><a:pPr lvl="0" indent="0" marL="0" algn="l"><a:buNone /></a:pPr><a14:m><m:oMath xmlns:m="http://schemas.openxmlformats.org/officeDocument/2006/math"><m:f><m:fPr><m:type m:val="bar" /></m:fPr><m:num><m:nary><m:naryPr><m:chr m:val="∑" /><m:limLoc m:val="undOvr" /><m:subHide m:val="off" /><m:supHide m:val="off" /></m:naryPr><m:sub><m:r><m:t>i</m:t></m:r><m:r><m:rPr><m:sty m:val="p" /></m:rPr><m:t>=</m:t></m:r><m:r><m:t>1</m:t></m:r></m:sub><m:sup><m:r><m:t>n</m:t></m:r></m:sup><m:e><m:r><m:rPr><m:sty m:val="p" /></m:rPr><m:t>(</m:t></m:r></m:e></m:nary><m:sSub><m:e><m:r><m:t>y</m:t></m:r></m:e><m:sub><m:r><m:t>i</m:t></m:r></m:sub></m:sSub><m:r><m:rPr><m:sty m:val="p" /></m:rPr><m:t>−</m:t></m:r><m:acc><m:accPr><m:chr m:val="‾" /></m:accPr><m:e><m:r><m:t>y</m:t></m:r></m:e></m:acc><m:sSup><m:e><m:r><m:rPr><m:sty m:val="p" /></m:rPr><m:t>)</m:t></m:r></m:e><m:sup><m:r><m:t>2</m:t></m:r></m:sup></m:sSup></m:num><m:den><m:r><m:t>p</m:t></m:r></m:den></m:f></m:oMath></a14:m></a:p></a:txBody></a:tc></a:tr><a:tr h="0"><a:tc><a:txBody><a:bodyPr /><a:lstStyle /><a:p><a:pPr lvl="0" indent="0" marL="0" algn="l"><a:buNone /></a:pPr><a:r><a:rPr /><a:t>Residual</a:t></a:r></a:p></a:txBody></a:tc><a:tc><a:txBody><a:bodyPr /><a:lstStyle /><a:p><a:pPr lvl="0" indent="0" marL="0" algn="l"><a:buNone /></a:pPr><a14:m><m:oMath xmlns:m="http://schemas.openxmlformats.org/officeDocument/2006/math"><m:nary><m:naryPr><m:chr m:val="∑" /><m:limLoc m:val="undOvr" /><m:subHide m:val="off" /><m:supHide m:val="off" /></m:naryPr><m:sub><m:r><m:t>i</m:t></m:r><m:r><m:rPr><m:sty m:val="p" /></m:rPr><m:t>=</m:t></m:r><m:r><m:t>1</m:t></m:r></m:sub><m:sup><m:r><m:t>n</m:t></m:r></m:sup><m:e><m:r><m:rPr><m:sty m:val="p" /></m:rPr><m:t>(</m:t></m:r></m:e></m:nary><m:sSub><m:e><m:r><m:t>y</m:t></m:r></m:e><m:sub><m:r><m:t>i</m:t></m:r></m:sub></m:sSub><m:r><m:rPr><m:sty m:val="p" /></m:rPr><m:t>−</m:t></m:r><m:sSub><m:e><m:acc><m:accPr><m:chr m:val="̂" /></m:accPr><m:e><m:r><m:t>y</m:t></m:r></m:e></m:acc></m:e><m:sub><m:r><m:t>i</m:t></m:r></m:sub></m:sSub><m:sSup><m:e><m:r><m:rPr><m:sty m:val="p" /></m:rPr><m:t>)</m:t></m:r></m:e><m:sup><m:r><m:t>2</m:t></m:r></m:sup></m:sSup></m:oMath></a14:m></a:p></a:txBody></a:tc><a:tc><a:txBody><a:bodyPr /><a:lstStyle /><a:p><a:pPr lvl="0" indent="0" marL="0" algn="l"><a:buNone /></a:pPr><a14:m><m:oMath xmlns:m="http://schemas.openxmlformats.org/officeDocument/2006/math"><m:r><m:t>n</m:t></m:r><m:r><m:rPr><m:sty m:val="p" /></m:rPr><m:t>−</m:t></m:r><m:r><m:t>p</m:t></m:r><m:r><m:rPr><m:sty m:val="p" /></m:rPr><m:t>−</m:t></m:r><m:r><m:t>1</m:t></m:r></m:oMath></a14:m></a:p></a:txBody></a:tc><a:tc><a:txBody><a:bodyPr /><a:lstStyle /><a:p><a:pPr lvl="0" indent="0" marL="0" algn="l"><a:buNone /></a:pPr><a14:m><m:oMath xmlns:m="http://schemas.openxmlformats.org/officeDocument/2006/math"><m:f><m:fPr><m:type m:val="bar" /></m:fPr><m:num><m:nary><m:naryPr><m:chr m:val="∑" /><m:limLoc m:val="undOvr" /><m:subHide m:val="off" /><m:supHide m:val="off" /></m:naryPr><m:sub><m:r><m:t>i</m:t></m:r><m:r><m:rPr><m:sty m:val="p" /></m:rPr><m:t>=</m:t></m:r><m:r><m:t>1</m:t></m:r></m:sub><m:sup><m:r><m:t>n</m:t></m:r></m:sup><m:e><m:r><m:rPr><m:sty m:val="p" /></m:rPr><m:t>(</m:t></m:r></m:e></m:nary><m:sSub><m:e><m:r><m:t>y</m:t></m:r></m:e><m:sub><m:r><m:t>i</m:t></m:r></m:sub></m:sSub><m:r><m:rPr><m:sty m:val="p" /></m:rPr><m:t>−</m:t></m:r><m:sSub><m:e><m:acc><m:accPr><m:chr m:val="̂" /></m:accPr><m:e><m:r><m:t>y</m:t></m:r></m:e></m:acc></m:e><m:sub><m:r><m:t>i</m:t></m:r></m:sub></m:sSub><m:sSup><m:e><m:r><m:rPr><m:sty m:val="p" /></m:rPr><m:t>)</m:t></m:r></m:e><m:sup><m:r><m:t>2</m:t></m:r></m:sup></m:sSup></m:num><m:den><m:r><m:t>n</m:t></m:r><m:r><m:rPr><m:sty m:val="p" /></m:rPr><m:t>−</m:t></m:r><m:r><m:t>p</m:t></m:r><m:r><m:rPr><m:sty m:val="p" /></m:rPr><m:t>−</m:t></m:r><m:r><m:t>1</m:t></m:r></m:den></m:f></m:oMath></a14:m></a:p></a:txBody></a:tc></a:tr><a:tr h="0"><a:tc><a:txBody><a:bodyPr /><a:lstStyle /><a:p><a:pPr lvl="0" indent="0" marL="0" algn="l"><a:buNone /></a:pPr><a:r><a:rPr /><a:t>Total</a:t></a:r></a:p></a:txBody></a:tc><a:tc><a:txBody><a:bodyPr /><a:lstStyle /><a:p><a:pPr lvl="0" indent="0" marL="0" algn="l"><a:buNone /></a:pPr><a14:m><m:oMath xmlns:m="http://schemas.openxmlformats.org/officeDocument/2006/math"><m:nary><m:naryPr><m:chr m:val="∑" /><m:limLoc m:val="undOvr" /><m:subHide m:val="off" /><m:supHide m:val="off" /></m:naryPr><m:sub><m:r><m:t>i</m:t></m:r><m:r><m:rPr><m:sty m:val="p" /></m:rPr><m:t>=</m:t></m:r><m:r><m:t>1</m:t></m:r></m:sub><m:sup><m:r><m:t>n</m:t></m:r></m:sup><m:e><m:r><m:rPr><m:sty m:val="p" /></m:rPr><m:t>(</m:t></m:r></m:e></m:nary><m:sSub><m:e><m:r><m:t>y</m:t></m:r></m:e><m:sub><m:r><m:t>i</m:t></m:r></m:sub></m:sSub><m:r><m:rPr><m:sty m:val="p" /></m:rPr><m:t>−</m:t></m:r><m:acc><m:accPr><m:chr m:val="‾" /></m:accPr><m:e><m:r><m:t>y</m:t></m:r></m:e></m:acc><m:sSup><m:e><m:r><m:rPr><m:sty m:val="p" /></m:rPr><m:t>)</m:t></m:r></m:e><m:sup><m:r><m:t>2</m:t></m:r></m:sup></m:sSup></m:oMath></a14:m></a:p></a:txBody></a:tc><a:tc><a:txBody><a:bodyPr /><a:lstStyle /><a:p><a:pPr lvl="0" indent="0" marL="0" algn="l"><a:buNone /></a:pPr><a14:m><m:oMath xmlns:m="http://schemas.openxmlformats.org/officeDocument/2006/math"><m:r><m:t>n</m:t></m:r><m:r><m:rPr><m:sty m:val="p" /></m:rPr><m:t>−</m:t></m:r><m:r><m:t>1</m:t></m:r></m:oMath></a14:m></a:p></a:txBody></a:tc><a:tc><a:txBody><a:bodyPr /><a:lstStyle /><a:p><a:endParaRPr /></a:p></a:txBody></a:tc></a:tr></a:tbl></a:graphicData></a:graphic></p:graphicFrame></p:spTree></p:cSld>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Two Null Hypotheses usually tested in MLR:</a:t>
            </a:r>
          </a:p>
          <a:p>
            <a:pPr lvl="0"/>
            <a:r>
              <a:rPr/>
              <a:t>“Basic” H</a:t>
            </a:r>
            <a:r>
              <a:rPr baseline="-25000"/>
              <a:t>o</a:t>
            </a:r>
            <a:r>
              <a:rPr/>
              <a:t>: all partial regression slopes equal 0; β</a:t>
            </a:r>
            <a:r>
              <a:rPr baseline="-25000"/>
              <a:t>1</a:t>
            </a:r>
            <a:r>
              <a:rPr/>
              <a:t> = β</a:t>
            </a:r>
            <a:r>
              <a:rPr baseline="-25000"/>
              <a:t>2</a:t>
            </a:r>
            <a:r>
              <a:rPr/>
              <a:t> = … = β</a:t>
            </a:r>
            <a:r>
              <a:rPr baseline="-25000"/>
              <a:t>p</a:t>
            </a:r>
            <a:r>
              <a:rPr/>
              <a:t> = 0</a:t>
            </a:r>
          </a:p>
          <a:p>
            <a:pPr lvl="0"/>
            <a:r>
              <a:rPr/>
              <a:t>If “basic” H</a:t>
            </a:r>
            <a:r>
              <a:rPr baseline="-25000"/>
              <a:t>o</a:t>
            </a:r>
            <a:r>
              <a:rPr/>
              <a:t> true, MS</a:t>
            </a:r>
            <a:r>
              <a:rPr baseline="-25000"/>
              <a:t>regression</a:t>
            </a:r>
            <a:r>
              <a:rPr/>
              <a:t> and MS</a:t>
            </a:r>
            <a:r>
              <a:rPr baseline="-25000"/>
              <a:t>residual</a:t>
            </a:r>
            <a:r>
              <a:rPr/>
              <a:t> estimate variance and their ratio (F-ratio) = 1</a:t>
            </a:r>
          </a:p>
          <a:p>
            <a:pPr lvl="0"/>
            <a:r>
              <a:rPr/>
              <a:t>If “basic” H</a:t>
            </a:r>
            <a:r>
              <a:rPr baseline="-25000"/>
              <a:t>o</a:t>
            </a:r>
            <a:r>
              <a:rPr/>
              <a:t> false (at least one β ≠ 0) MS</a:t>
            </a:r>
            <a:r>
              <a:rPr baseline="-25000"/>
              <a:t>regression</a:t>
            </a:r>
            <a:r>
              <a:rPr/>
              <a:t> estimates variance + partial regression slope and their ratio (F-ratio) will be &gt; 1 - F-ratio compared to F-distribution for p-value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Also: is any specific β = 0 (explanatory role)?</a:t>
            </a:r>
          </a:p>
          <a:p>
            <a:pPr lvl="0"/>
            <a:r>
              <a:rPr/>
              <a:t>E.g., does LAT have effect on Ant species?</a:t>
            </a:r>
          </a:p>
          <a:p>
            <a:pPr lvl="0"/>
            <a:r>
              <a:rPr/>
              <a:t>These H’s tested through model comparison</a:t>
            </a:r>
          </a:p>
          <a:p>
            <a:pPr lvl="0"/>
            <a:r>
              <a:rPr/>
              <a:t>Model 1 - model with 2 predictors X</a:t>
            </a:r>
            <a:r>
              <a:rPr baseline="-25000"/>
              <a:t>1</a:t>
            </a:r>
            <a:r>
              <a:rPr/>
              <a:t>, X</a:t>
            </a:r>
            <a:r>
              <a:rPr baseline="-25000"/>
              <a:t>2</a:t>
            </a:r>
            <a:r>
              <a:rPr/>
              <a:t>:</a:t>
            </a:r>
          </a:p>
          <a:p>
            <a:pPr lvl="1"/>
            <a:r>
              <a:rPr/>
              <a:t>yi= β</a:t>
            </a:r>
            <a:r>
              <a:rPr baseline="-25000"/>
              <a:t>0</a:t>
            </a:r>
            <a:r>
              <a:rPr/>
              <a:t> +β</a:t>
            </a:r>
            <a:r>
              <a:rPr baseline="-25000"/>
              <a:t>1</a:t>
            </a:r>
            <a:r>
              <a:rPr/>
              <a:t>x</a:t>
            </a:r>
            <a:r>
              <a:rPr baseline="-25000"/>
              <a:t>i1</a:t>
            </a:r>
            <a:r>
              <a:rPr/>
              <a:t>+β</a:t>
            </a:r>
            <a:r>
              <a:rPr baseline="-25000"/>
              <a:t>2</a:t>
            </a:r>
            <a:r>
              <a:rPr/>
              <a:t>x</a:t>
            </a:r>
            <a:r>
              <a:rPr baseline="-25000"/>
              <a:t>i2</a:t>
            </a:r>
            <a:r>
              <a:rPr/>
              <a:t>+ ε</a:t>
            </a:r>
            <a:r>
              <a:rPr baseline="-25000"/>
              <a:t>i</a:t>
            </a:r>
          </a:p>
          <a:p>
            <a:pPr lvl="0"/>
            <a:r>
              <a:rPr/>
              <a:t>Model 2 - To test H</a:t>
            </a:r>
            <a:r>
              <a:rPr baseline="-25000"/>
              <a:t>o</a:t>
            </a:r>
            <a:r>
              <a:rPr/>
              <a:t> that β</a:t>
            </a:r>
            <a:r>
              <a:rPr baseline="-25000"/>
              <a:t>2</a:t>
            </a:r>
            <a:r>
              <a:rPr/>
              <a:t> = 0 compare fit of </a:t>
            </a:r>
            <a:r>
              <a:rPr b="1"/>
              <a:t>model 1</a:t>
            </a:r>
            <a:r>
              <a:rPr/>
              <a:t> to </a:t>
            </a:r>
            <a:r>
              <a:rPr b="1"/>
              <a:t>model 2</a:t>
            </a:r>
            <a:r>
              <a:rPr/>
              <a:t> with 1 predictor:</a:t>
            </a:r>
          </a:p>
          <a:p>
            <a:pPr lvl="1"/>
            <a:r>
              <a:rPr/>
              <a:t>y</a:t>
            </a:r>
            <a:r>
              <a:rPr baseline="-25000"/>
              <a:t>i</a:t>
            </a:r>
            <a:r>
              <a:rPr/>
              <a:t>= β</a:t>
            </a:r>
            <a:r>
              <a:rPr baseline="-25000"/>
              <a:t>0</a:t>
            </a:r>
            <a:r>
              <a:rPr/>
              <a:t> +β</a:t>
            </a:r>
            <a:r>
              <a:rPr baseline="-25000"/>
              <a:t>1</a:t>
            </a:r>
            <a:r>
              <a:rPr/>
              <a:t>x</a:t>
            </a:r>
            <a:r>
              <a:rPr baseline="-25000"/>
              <a:t>i1</a:t>
            </a:r>
            <a:r>
              <a:rPr/>
              <a:t>+ ε</a:t>
            </a:r>
            <a:r>
              <a:rPr baseline="-25000"/>
              <a:t>i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Hypotheses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/>
                  <a:t>If SS</a:t>
                </a:r>
                <a:r>
                  <a:rPr baseline="-25000"/>
                  <a:t>regression</a:t>
                </a:r>
                <a:r>
                  <a:rPr/>
                  <a:t> of model</a:t>
                </a:r>
                <a:r>
                  <a:rPr baseline="-25000"/>
                  <a:t>1</a:t>
                </a:r>
                <a:r>
                  <a:rPr/>
                  <a:t>=model</a:t>
                </a:r>
                <a:r>
                  <a:rPr baseline="-25000"/>
                  <a:t>2</a:t>
                </a:r>
                <a:r>
                  <a:rPr/>
                  <a:t>, cannot reject H</a:t>
                </a:r>
                <a:r>
                  <a:rPr baseline="-25000"/>
                  <a:t>o</a:t>
                </a:r>
                <a:r>
                  <a:rPr/>
                  <a:t> β</a:t>
                </a:r>
                <a:r>
                  <a:rPr baseline="-25000"/>
                  <a:t>1</a:t>
                </a:r>
                <a:r>
                  <a:rPr/>
                  <a:t> = 0</a:t>
                </a:r>
              </a:p>
              <a:p>
                <a:pPr lvl="1"/>
                <a:r>
                  <a:rPr/>
                  <a:t>adding X</a:t>
                </a:r>
                <a:r>
                  <a:rPr baseline="-25000"/>
                  <a:t>2</a:t>
                </a:r>
                <a:r>
                  <a:rPr/>
                  <a:t> did not explain any additional variance</a:t>
                </a:r>
              </a:p>
              <a:p>
                <a:pPr lvl="0"/>
                <a:r>
                  <a:rPr/>
                  <a:t>If SS</a:t>
                </a:r>
                <a:r>
                  <a:rPr baseline="-25000"/>
                  <a:t>regression</a:t>
                </a:r>
                <a:r>
                  <a:rPr/>
                  <a:t> of mod1 &gt; mod2, evidence to reject H</a:t>
                </a:r>
                <a:r>
                  <a:rPr baseline="-25000"/>
                  <a:t>o</a:t>
                </a:r>
                <a:r>
                  <a:rPr/>
                  <a:t> β</a:t>
                </a:r>
                <a:r>
                  <a:rPr baseline="-25000"/>
                  <a:t>1</a:t>
                </a:r>
                <a:r>
                  <a:rPr/>
                  <a:t> = 0</a:t>
                </a:r>
              </a:p>
              <a:p>
                <a:pPr lvl="1"/>
                <a:r>
                  <a:rPr/>
                  <a:t>adding X2 explains more variance</a:t>
                </a:r>
              </a:p>
              <a:p>
                <a:pPr lvl="1"/>
                <a:r>
                  <a:rPr/>
                  <a:t>evidence to reject H0: β</a:t>
                </a:r>
                <a:r>
                  <a:rPr baseline="-25000"/>
                  <a:t>2</a:t>
                </a:r>
                <a:r>
                  <a:rPr/>
                  <a:t> = 2</a:t>
                </a:r>
              </a:p>
              <a:p>
                <a:pPr lvl="0"/>
                <a:r>
                  <a:rPr/>
                  <a:t>SS for β</a:t>
                </a:r>
                <a:r>
                  <a:rPr baseline="-25000"/>
                  <a:t>1</a:t>
                </a:r>
                <a:r>
                  <a:rPr/>
                  <a:t> is SS</a:t>
                </a:r>
                <a:r>
                  <a:rPr baseline="-25000"/>
                  <a:t>extra</a:t>
                </a:r>
                <a:r>
                  <a:rPr/>
                  <a:t>β</a:t>
                </a:r>
                <a:r>
                  <a:rPr baseline="-25000"/>
                  <a:t>1</a:t>
                </a:r>
                <a:r>
                  <a:rPr/>
                  <a:t> = Full SS</a:t>
                </a:r>
                <a:r>
                  <a:rPr baseline="-25000"/>
                  <a:t>regression</a:t>
                </a:r>
                <a:r>
                  <a:rPr/>
                  <a:t> - Reduced SS</a:t>
                </a:r>
                <a:r>
                  <a:rPr baseline="-25000"/>
                  <a:t>regression</a:t>
                </a:r>
              </a:p>
              <a:p>
                <a:pPr lvl="1"/>
                <a:r>
                  <a:rPr/>
                  <a:t>This quantifies how much additional variance X</a:t>
                </a:r>
                <a:r>
                  <a:rPr baseline="-25000"/>
                  <a:t>2</a:t>
                </a:r>
                <a:r>
                  <a:rPr/>
                  <a:t> explains</a:t>
                </a:r>
              </a:p>
              <a:p>
                <a:pPr lvl="0"/>
                <a:r>
                  <a:rPr/>
                  <a:t>Use partial F-test to test Ho β</a:t>
                </a:r>
                <a:r>
                  <a:rPr baseline="-25000"/>
                  <a:t>1</a:t>
                </a:r>
                <a:r>
                  <a:rPr/>
                  <a:t> = 0 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e>
                          <m:r>
                            <m:t>F</m:t>
                          </m:r>
                        </m:e>
                        <m:sub>
                          <m:r>
                            <m:t>w</m:t>
                          </m:r>
                          <m:r>
                            <m:rPr>
                              <m:sty m:val="p"/>
                            </m:rPr>
                            <m:t>,</m:t>
                          </m:r>
                          <m:r>
                            <m:t>n</m:t>
                          </m:r>
                          <m:r>
                            <m:rPr>
                              <m:sty m:val="p"/>
                            </m:rPr>
                            <m:t>−</m:t>
                          </m:r>
                          <m:r>
                            <m:t>p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f>
                        <m:fPr>
                          <m:type m:val="bar"/>
                        </m:fPr>
                        <m:num>
                          <m:r>
                            <m:t>M</m:t>
                          </m:r>
                          <m:sSub>
                            <m:e>
                              <m:r>
                                <m:t>S</m:t>
                              </m:r>
                            </m:e>
                            <m:sub>
                              <m:r>
                                <m:t>E</m:t>
                              </m:r>
                              <m:r>
                                <m:t>x</m:t>
                              </m:r>
                              <m:r>
                                <m:t>t</m:t>
                              </m:r>
                              <m:r>
                                <m:t>r</m:t>
                              </m:r>
                              <m:r>
                                <m:t>a</m:t>
                              </m:r>
                            </m:sub>
                          </m:sSub>
                        </m:num>
                        <m:den>
                          <m:r>
                            <m:t>F</m:t>
                          </m:r>
                          <m:r>
                            <m:t>U</m:t>
                          </m:r>
                          <m:r>
                            <m:t>L</m:t>
                          </m:r>
                          <m:r>
                            <m:t>L</m:t>
                          </m:r>
                          <m:r>
                            <m:t> </m:t>
                          </m:r>
                          <m:r>
                            <m:t>M</m:t>
                          </m:r>
                          <m:sSub>
                            <m:e>
                              <m:r>
                                <m:t>S</m:t>
                              </m:r>
                            </m:e>
                            <m:sub>
                              <m:r>
                                <m:t>R</m:t>
                              </m:r>
                              <m:r>
                                <m:t>e</m:t>
                              </m:r>
                              <m:r>
                                <m:t>s</m:t>
                              </m:r>
                              <m:r>
                                <m:t>i</m:t>
                              </m:r>
                              <m:r>
                                <m:t>d</m:t>
                              </m:r>
                              <m:r>
                                <m:t>u</m:t>
                              </m:r>
                              <m:r>
                                <m:t>a</m:t>
                              </m:r>
                              <m:r>
                                <m:t>l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 b="1"/>
                  <a:t>Can also use t-test (R provides this value)</a:t>
                </a:r>
              </a:p>
            </p:txBody>
          </p:sp>
        </mc:Choice>
      </mc:AlternateContent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Explained 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Explained variance (r</a:t>
                </a:r>
                <a:r>
                  <a:rPr baseline="30000"/>
                  <a:t>2</a:t>
                </a:r>
                <a:r>
                  <a:rPr/>
                  <a:t>) is calculated the same way as for simple regression: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p>
                        <m:e>
                          <m:r>
                            <m:t>r</m:t>
                          </m:r>
                        </m:e>
                        <m:sup>
                          <m: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m:t>=</m:t>
                      </m:r>
                      <m:f>
                        <m:fPr>
                          <m:type m:val="bar"/>
                        </m:fPr>
                        <m:num>
                          <m:r>
                            <m:t>S</m:t>
                          </m:r>
                          <m:sSub>
                            <m:e>
                              <m:r>
                                <m:t>S</m:t>
                              </m:r>
                            </m:e>
                            <m:sub>
                              <m:r>
                                <m:t>R</m:t>
                              </m:r>
                              <m:r>
                                <m:t>e</m:t>
                              </m:r>
                              <m:r>
                                <m:t>g</m:t>
                              </m:r>
                              <m:r>
                                <m:t>r</m:t>
                              </m:r>
                              <m:r>
                                <m:t>e</m:t>
                              </m:r>
                              <m:r>
                                <m:t>s</m:t>
                              </m:r>
                              <m:r>
                                <m:t>s</m:t>
                              </m:r>
                              <m:r>
                                <m:t>i</m:t>
                              </m:r>
                              <m:r>
                                <m:t>o</m:t>
                              </m:r>
                              <m:r>
                                <m:t>n</m:t>
                              </m:r>
                            </m:sub>
                          </m:sSub>
                        </m:num>
                        <m:den>
                          <m:r>
                            <m:t>S</m:t>
                          </m:r>
                          <m:sSub>
                            <m:e>
                              <m:r>
                                <m:t>S</m:t>
                              </m:r>
                            </m:e>
                            <m:sub>
                              <m:r>
                                <m:t>T</m:t>
                              </m:r>
                              <m:r>
                                <m:t>o</m:t>
                              </m:r>
                              <m:r>
                                <m:t>t</m:t>
                              </m:r>
                              <m:r>
                                <m:t>a</m:t>
                              </m:r>
                              <m:r>
                                <m:t>l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m:t>=</m:t>
                      </m:r>
                      <m:r>
                        <m:t>1</m:t>
                      </m:r>
                      <m:r>
                        <m:rPr>
                          <m:sty m:val="p"/>
                        </m:rPr>
                        <m:t>−</m:t>
                      </m:r>
                      <m:f>
                        <m:fPr>
                          <m:type m:val="bar"/>
                        </m:fPr>
                        <m:num>
                          <m:r>
                            <m:t>S</m:t>
                          </m:r>
                          <m:sSub>
                            <m:e>
                              <m:r>
                                <m:t>S</m:t>
                              </m:r>
                            </m:e>
                            <m:sub>
                              <m:r>
                                <m:t>R</m:t>
                              </m:r>
                              <m:r>
                                <m:t>e</m:t>
                              </m:r>
                              <m:r>
                                <m:t>s</m:t>
                              </m:r>
                              <m:r>
                                <m:t>i</m:t>
                              </m:r>
                              <m:r>
                                <m:t>d</m:t>
                              </m:r>
                              <m:r>
                                <m:t>u</m:t>
                              </m:r>
                              <m:r>
                                <m:t>a</m:t>
                              </m:r>
                              <m:r>
                                <m:t>l</m:t>
                              </m:r>
                            </m:sub>
                          </m:sSub>
                        </m:num>
                        <m:den>
                          <m:r>
                            <m:t>S</m:t>
                          </m:r>
                          <m:sSub>
                            <m:e>
                              <m:r>
                                <m:t>S</m:t>
                              </m:r>
                            </m:e>
                            <m:sub>
                              <m:r>
                                <m:t>T</m:t>
                              </m:r>
                              <m:r>
                                <m:t>o</m:t>
                              </m:r>
                              <m:r>
                                <m:t>t</m:t>
                              </m:r>
                              <m:r>
                                <m:t>a</m:t>
                              </m:r>
                              <m:r>
                                <m:t>l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</a:p>
              <a:p>
                <a:pPr lvl="0"/>
                <a:r>
                  <a:rPr/>
                  <a:t>r</a:t>
                </a:r>
                <a:r>
                  <a:rPr baseline="30000"/>
                  <a:t>2</a:t>
                </a:r>
                <a:r>
                  <a:rPr/>
                  <a:t> values can not be used to directly compare models</a:t>
                </a:r>
              </a:p>
              <a:p>
                <a:pPr lvl="0"/>
                <a:r>
                  <a:rPr/>
                  <a:t>r</a:t>
                </a:r>
                <a:r>
                  <a:rPr baseline="30000"/>
                  <a:t>2</a:t>
                </a:r>
                <a:r>
                  <a:rPr/>
                  <a:t> values will always increase as predictors added</a:t>
                </a:r>
              </a:p>
              <a:p>
                <a:pPr lvl="0"/>
                <a:r>
                  <a:rPr/>
                  <a:t>r</a:t>
                </a:r>
                <a:r>
                  <a:rPr baseline="30000"/>
                  <a:t>2</a:t>
                </a:r>
                <a:r>
                  <a:rPr/>
                  <a:t> values with different transformation will differ</a:t>
                </a:r>
              </a:p>
            </p:txBody>
          </p:sp>
        </mc:Choice>
      </mc:AlternateContent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09: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Covered</a:t>
            </a:r>
          </a:p>
          <a:p>
            <a:pPr lvl="0"/>
            <a:r>
              <a:rPr/>
              <a:t>Regression T-Test Anova</a:t>
            </a:r>
          </a:p>
          <a:p>
            <a:pPr lvl="0"/>
            <a:r>
              <a:rPr/>
              <a:t>Regression Assumptions</a:t>
            </a:r>
          </a:p>
          <a:p>
            <a:pPr lvl="0"/>
            <a:r>
              <a:rPr/>
              <a:t>sum of squared allocation and subdivision from total sums of squares</a:t>
            </a:r>
          </a:p>
        </p:txBody>
      </p:sp>
      <p:pic>
        <p:nvPicPr>
          <p:cNvPr descr="10_lecture_powerpoint_files/figure-pptx/review-plot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98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Assumptions and diagnostics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Assume fixed Xs; unrealistic in most biological settings</a:t>
            </a:r>
          </a:p>
          <a:p>
            <a:pPr lvl="0"/>
            <a:r>
              <a:rPr/>
              <a:t>No major (influential) outliers</a:t>
            </a:r>
          </a:p>
          <a:p>
            <a:pPr lvl="0"/>
            <a:r>
              <a:rPr/>
              <a:t>Check leverage, influence- Cook’s Di</a:t>
            </a:r>
          </a:p>
        </p:txBody>
      </p:sp>
      <p:pic>
        <p:nvPicPr>
          <p:cNvPr descr="10_lecture_powerpoint_files/figure-pptx/unnamed-chunk-4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97100"/>
            <a:ext cx="2781300" cy="139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Assumptions and diagnostics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Normality, equal variance, independence</a:t>
            </a:r>
          </a:p>
          <a:p>
            <a:pPr lvl="0"/>
            <a:r>
              <a:rPr/>
              <a:t>Residual QQ-plots, residuals vs. predicted values plot</a:t>
            </a:r>
          </a:p>
          <a:p>
            <a:pPr lvl="0"/>
            <a:r>
              <a:rPr/>
              <a:t>Distribution/variance often corrected by transforming Y</a:t>
            </a:r>
          </a:p>
        </p:txBody>
      </p:sp>
      <p:pic>
        <p:nvPicPr>
          <p:cNvPr descr="10_lecture_powerpoint_files/figure-pptx/qq_and_resid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97100"/>
            <a:ext cx="2781300" cy="139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Assumptions and diagnostics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b="1"/>
              <a:t>More observations than predictor variables</a:t>
            </a:r>
          </a:p>
          <a:p>
            <a:pPr lvl="1"/>
            <a:r>
              <a:rPr/>
              <a:t>Ideally </a:t>
            </a:r>
            <a:r>
              <a:rPr b="1"/>
              <a:t>at least 10x observations than predictors</a:t>
            </a:r>
            <a:r>
              <a:rPr/>
              <a:t> to avoid “overfitting” </a:t>
            </a:r>
            <a:r>
              <a:rPr b="1"/>
              <a:t>10:1</a:t>
            </a:r>
          </a:p>
          <a:p>
            <a:pPr lvl="2"/>
            <a:r>
              <a:rPr/>
              <a:t>2 predictors = 20 observations!!!</a:t>
            </a:r>
          </a:p>
          <a:p>
            <a:pPr lvl="0"/>
            <a:r>
              <a:rPr b="1"/>
              <a:t>No colinearity</a:t>
            </a:r>
          </a:p>
          <a:p>
            <a:pPr lvl="1"/>
            <a:r>
              <a:rPr b="1"/>
              <a:t>Need Uncorrelated predictor variables (assessed using scatterplot matrix; VIFs)</a:t>
            </a:r>
          </a:p>
          <a:p>
            <a:pPr lvl="0"/>
            <a:r>
              <a:rPr b="1"/>
              <a:t>Each X has linear relationship with Y after accounting for other predictors</a:t>
            </a:r>
          </a:p>
          <a:p>
            <a:pPr lvl="1"/>
            <a:r>
              <a:rPr b="1"/>
              <a:t>Added Variable (AV) plots</a:t>
            </a:r>
            <a:r>
              <a:rPr/>
              <a:t> (also called partial regression plots)</a:t>
            </a:r>
          </a:p>
          <a:p>
            <a:pPr lvl="2"/>
            <a:r>
              <a:rPr/>
              <a:t>These show the relationship between Y and X₁ after removing the linear effects of all other predictors</a:t>
            </a:r>
          </a:p>
          <a:p>
            <a:pPr lvl="2"/>
            <a:r>
              <a:rPr/>
              <a:t>Create AV plots for all predictors - </a:t>
            </a:r>
            <a:r>
              <a:rPr>
                <a:latin typeface="Courier"/>
              </a:rPr>
              <a:t>avPlots(model)</a:t>
            </a:r>
          </a:p>
          <a:p>
            <a:pPr lvl="2"/>
            <a:r>
              <a:rPr/>
              <a:t>Or for just one predictor - </a:t>
            </a:r>
            <a:r>
              <a:rPr>
                <a:latin typeface="Courier"/>
              </a:rPr>
              <a:t>avPlot(model, variable = "proportion_black")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Regression of Y vs. each X does not consider effect of other predictors:</a:t>
            </a:r>
          </a:p>
          <a:p>
            <a:pPr lvl="0" indent="0" marL="0">
              <a:buNone/>
            </a:pPr>
            <a:r>
              <a:rPr/>
              <a:t>want to know shape of relationship while holding other predictors constant</a:t>
            </a:r>
          </a:p>
        </p:txBody>
      </p:sp>
      <p:pic>
        <p:nvPicPr>
          <p:cNvPr descr="10_lecture_powerpoint_files/figure-pptx/unnamed-chunk-5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97100"/>
            <a:ext cx="2781300" cy="139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Collinearity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Potential predictor variables are often correlated (e.g., morphometrics, nutrients, climatic parameters)</a:t>
            </a:r>
          </a:p>
          <a:p>
            <a:pPr lvl="0"/>
            <a:r>
              <a:rPr/>
              <a:t>Multicollinearity (strong correlation between predictors) causes problems for parameter estimates</a:t>
            </a:r>
          </a:p>
          <a:p>
            <a:pPr lvl="0"/>
            <a:r>
              <a:rPr/>
              <a:t>Severe collinearity causes unstable parameter estimates: small change in a single value can result in large changes in βp - estimates</a:t>
            </a:r>
          </a:p>
          <a:p>
            <a:pPr lvl="0"/>
            <a:r>
              <a:rPr/>
              <a:t>Inflates partial slope error estimates, loss of power</a:t>
            </a:r>
          </a:p>
          <a:p>
            <a:pPr lvl="0" indent="0">
              <a:buNone/>
            </a:pPr>
            <a:r>
              <a:rPr>
                <a:latin typeface="Courier"/>
              </a:rPr>
              <a:t>           elevation   latitude    ant_spp
elevation  1.0000000  0.1787454 -0.5545244
latitude   0.1787454  1.0000000 -0.5879407
ant_spp   -0.5545244 -0.5879407  1.0000000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Collinearity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Collinearity can be detected by:</a:t>
            </a:r>
          </a:p>
          <a:p>
            <a:pPr lvl="0"/>
            <a:r>
              <a:rPr/>
              <a:t>Variance inflation Factors </a:t>
            </a:r>
            <a:r>
              <a:rPr b="1"/>
              <a:t>(VIF)</a:t>
            </a:r>
            <a:r>
              <a:rPr/>
              <a:t>:</a:t>
            </a:r>
          </a:p>
          <a:p>
            <a:pPr lvl="1"/>
            <a:r>
              <a:rPr/>
              <a:t>VIF for X</a:t>
            </a:r>
            <a:r>
              <a:rPr baseline="-25000"/>
              <a:t>j</a:t>
            </a:r>
            <a:r>
              <a:rPr/>
              <a:t>=1/ (1-r</a:t>
            </a:r>
            <a:r>
              <a:rPr baseline="30000"/>
              <a:t>2</a:t>
            </a:r>
            <a:r>
              <a:rPr/>
              <a:t> )</a:t>
            </a:r>
          </a:p>
          <a:p>
            <a:pPr lvl="1"/>
            <a:r>
              <a:rPr/>
              <a:t>VIF &gt; 10 = bad</a:t>
            </a:r>
          </a:p>
          <a:p>
            <a:pPr lvl="0"/>
            <a:r>
              <a:rPr/>
              <a:t>Best/simplest solution:</a:t>
            </a:r>
          </a:p>
          <a:p>
            <a:pPr lvl="1"/>
            <a:r>
              <a:rPr/>
              <a:t>exclude variables that are highly correlated with other variables</a:t>
            </a:r>
          </a:p>
          <a:p>
            <a:pPr lvl="1"/>
            <a:r>
              <a:rPr/>
              <a:t>they are probably measuring similar things and are redundant</a:t>
            </a:r>
          </a:p>
        </p:txBody>
      </p:sp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Interactions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Predictors can be modeled as:</a:t>
                </a:r>
              </a:p>
              <a:p>
                <a:pPr lvl="0"/>
                <a:r>
                  <a:rPr b="1" u="sng"/>
                  <a:t>additive (effect of temp, plus precip, plus fertility) or</a:t>
                </a:r>
              </a:p>
              <a:p>
                <a:pPr lvl="0"/>
                <a:r>
                  <a:rPr b="1" u="sng"/>
                  <a:t>multiplicative (interactive)</a:t>
                </a:r>
              </a:p>
              <a:p>
                <a:pPr lvl="0"/>
                <a:r>
                  <a:rPr b="1"/>
                  <a:t>Interaction: effect of Xi depends on levels of Xj</a:t>
                </a:r>
              </a:p>
              <a:p>
                <a:pPr lvl="0"/>
                <a:r>
                  <a:rPr/>
                  <a:t>The partial slope of Y vs. X</a:t>
                </a:r>
                <a:r>
                  <a:rPr baseline="-25000"/>
                  <a:t>1</a:t>
                </a:r>
                <a:r>
                  <a:rPr/>
                  <a:t> is different for different levels of X</a:t>
                </a:r>
                <a:r>
                  <a:rPr baseline="-25000"/>
                  <a:t>2</a:t>
                </a:r>
                <a:r>
                  <a:rPr/>
                  <a:t> (and vice versa); measured by β</a:t>
                </a:r>
                <a:r>
                  <a:rPr baseline="-25000"/>
                  <a:t>3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e>
                          <m:r>
                            <m:t>y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1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2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ϵ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t> </m:t>
                      </m:r>
                      <m:r>
                        <m:rPr>
                          <m:nor/>
                          <m:sty m:val="p"/>
                        </m:rPr>
                        <m:t>vs.</m:t>
                      </m:r>
                      <m:r>
                        <m:t> </m:t>
                      </m:r>
                      <m:sSub>
                        <m:e>
                          <m:r>
                            <m:t>y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1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2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3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m:t>*</m:t>
                      </m:r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2</m:t>
                          </m:r>
                        </m:sub>
                      </m:sSub>
                      <m:sSub>
                        <m:e>
                          <m:r>
                            <m:t>ϵ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This leads to “Curvature” of the regression (hyper)plane</a:t>
                </a:r>
              </a:p>
            </p:txBody>
          </p:sp>
        </mc:Choice>
      </mc:AlternateContent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Interaction terms lead to “Curvature” of the regression (hyper)plane</a:t>
            </a:r>
          </a:p>
        </p:txBody>
      </p:sp>
      <p:pic>
        <p:nvPicPr>
          <p:cNvPr descr="10_lecture_powerpoint_files/figure-pptx/unnamed-chunk-7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97100"/>
            <a:ext cx="2781300" cy="139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Adding interactions:</a:t>
            </a:r>
          </a:p>
          <a:p>
            <a:pPr lvl="0"/>
            <a:r>
              <a:rPr/>
              <a:t>many more predictors (“parameter proliferation”):</a:t>
            </a:r>
          </a:p>
          <a:p>
            <a:pPr lvl="0"/>
            <a:r>
              <a:rPr/>
              <a:t>2</a:t>
            </a:r>
            <a:r>
              <a:rPr baseline="30000"/>
              <a:t>n</a:t>
            </a:r>
            <a:r>
              <a:rPr/>
              <a:t> is required; 6 parameters = 64 terms; 7 parameters= 128</a:t>
            </a:r>
          </a:p>
          <a:p>
            <a:pPr lvl="0"/>
            <a:r>
              <a:rPr/>
              <a:t>interpretation more complex</a:t>
            </a:r>
          </a:p>
          <a:p>
            <a:pPr lvl="0"/>
            <a:r>
              <a:rPr/>
              <a:t>When to include interactions? When they make biological sense!!!</a:t>
            </a:r>
          </a:p>
        </p:txBody>
      </p:sp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Dummy variables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Multiple Linear Regression accommodates continuous and categorical variables</a:t>
            </a:r>
            <a:r>
              <a:rPr/>
              <a:t> (gender, vegetation type, etc.) Categorical vars as “dummy vars”, n of dummy variables = n-1 categories</a:t>
            </a:r>
          </a:p>
          <a:p>
            <a:pPr lvl="0"/>
            <a:r>
              <a:rPr b="1"/>
              <a:t>Sex M/F:</a:t>
            </a:r>
          </a:p>
          <a:p>
            <a:pPr lvl="1"/>
            <a:r>
              <a:rPr/>
              <a:t>Need 1 dummy var with two values (0, 1)</a:t>
            </a:r>
          </a:p>
          <a:p>
            <a:pPr lvl="0"/>
            <a:r>
              <a:rPr b="1"/>
              <a:t>Fertility L/M/H:</a:t>
            </a:r>
          </a:p>
          <a:p>
            <a:pPr lvl="1"/>
            <a:r>
              <a:rPr/>
              <a:t>Need 2 dummy var, each with two values (0, 1): fert1 (0 if L or H, 1 if M), fert2 (1 if H, 0 if L or M)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657600" y="952500"/>
          <a:ext cx="5232400" cy="379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/>
                <a:gridCol w="1739900"/>
                <a:gridCol w="1739900"/>
              </a:tblGrid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Fertility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fert1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fert2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Low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0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0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Med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1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0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High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0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1</a:t>
                      </a:r>
                    </a:p>
                  </a:txBody>
                </a:tc>
              </a:tr>
            </a:tbl>
          </a:graphicData>
        </a:graphic>
      </p:graphicFrame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10: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Multiple Linear Regression model</a:t>
            </a:r>
          </a:p>
          <a:p>
            <a:pPr lvl="0"/>
            <a:r>
              <a:rPr/>
              <a:t>Regression parameters</a:t>
            </a:r>
          </a:p>
          <a:p>
            <a:pPr lvl="0"/>
            <a:r>
              <a:rPr/>
              <a:t>Analysis of variance</a:t>
            </a:r>
          </a:p>
          <a:p>
            <a:pPr lvl="0"/>
            <a:r>
              <a:rPr/>
              <a:t>Null hypotheses</a:t>
            </a:r>
          </a:p>
          <a:p>
            <a:pPr lvl="0"/>
            <a:r>
              <a:rPr/>
              <a:t>Explained variance</a:t>
            </a:r>
          </a:p>
          <a:p>
            <a:pPr lvl="0"/>
            <a:r>
              <a:rPr/>
              <a:t>Assumptions and diagnostics</a:t>
            </a:r>
          </a:p>
          <a:p>
            <a:pPr lvl="0"/>
            <a:r>
              <a:rPr/>
              <a:t>Collinearity</a:t>
            </a:r>
          </a:p>
          <a:p>
            <a:pPr lvl="0"/>
            <a:r>
              <a:rPr/>
              <a:t>Interactions</a:t>
            </a:r>
          </a:p>
          <a:p>
            <a:pPr lvl="0"/>
            <a:r>
              <a:rPr/>
              <a:t>Dummy variables</a:t>
            </a:r>
          </a:p>
          <a:p>
            <a:pPr lvl="0"/>
            <a:r>
              <a:rPr/>
              <a:t>Model selection</a:t>
            </a:r>
          </a:p>
          <a:p>
            <a:pPr lvl="0"/>
            <a:r>
              <a:rPr/>
              <a:t>Importance of predictors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Analyses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Coefficients interpreted relative to reference condition</a:t>
            </a:r>
          </a:p>
          <a:p>
            <a:pPr lvl="0"/>
            <a:r>
              <a:rPr/>
              <a:t>R codes dummy variables automatically</a:t>
            </a:r>
          </a:p>
          <a:p>
            <a:pPr lvl="0"/>
            <a:r>
              <a:rPr/>
              <a:t>picks “reference” level alphabetically</a:t>
            </a:r>
          </a:p>
          <a:p>
            <a:pPr lvl="0"/>
            <a:r>
              <a:rPr/>
              <a:t>Dummy variables with more than 2 levels add extra predictor variables to model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657600" y="952500"/>
          <a:ext cx="5232400" cy="379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/>
                <a:gridCol w="1739900"/>
                <a:gridCol w="1739900"/>
              </a:tblGrid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Fertility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fert1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fert2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Low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0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0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Med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1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0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High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0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1</a:t>
                      </a:r>
                    </a:p>
                  </a:txBody>
                </a:tc>
              </a:tr>
            </a:tbl>
          </a:graphicData>
        </a:graphic>
      </p:graphicFrame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Analyses</a:t>
            </a:r>
          </a:p>
        </p:txBody>
      </p:sp>
      <p:pic>
        <p:nvPicPr>
          <p:cNvPr descr="images/clipboard-3847962697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952500"/>
            <a:ext cx="6007100" cy="3886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descr="images/clipboard-3285444079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21400" y="1422400"/>
            <a:ext cx="2781300" cy="2933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Comparing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When have multiple predictors (and interactions!)</a:t>
            </a:r>
          </a:p>
          <a:p>
            <a:pPr lvl="1"/>
            <a:r>
              <a:rPr/>
              <a:t>how to choose “best” model?</a:t>
            </a:r>
          </a:p>
          <a:p>
            <a:pPr lvl="1"/>
            <a:r>
              <a:rPr/>
              <a:t>Which predictors to include?</a:t>
            </a:r>
          </a:p>
          <a:p>
            <a:pPr lvl="1"/>
            <a:r>
              <a:rPr/>
              <a:t>Occam’s razor: “best” model balances complexity with fit to data</a:t>
            </a:r>
          </a:p>
          <a:p>
            <a:pPr lvl="0"/>
            <a:r>
              <a:rPr/>
              <a:t>To chose:</a:t>
            </a:r>
          </a:p>
          <a:p>
            <a:pPr lvl="1"/>
            <a:r>
              <a:rPr/>
              <a:t>compare “nested” models</a:t>
            </a:r>
          </a:p>
          <a:p>
            <a:pPr lvl="0"/>
            <a:r>
              <a:rPr/>
              <a:t>Overfitting</a:t>
            </a:r>
          </a:p>
          <a:p>
            <a:pPr lvl="1"/>
            <a:r>
              <a:rPr/>
              <a:t>getting high r2 just by having more (useless predictors)</a:t>
            </a:r>
          </a:p>
          <a:p>
            <a:pPr lvl="1"/>
            <a:r>
              <a:rPr/>
              <a:t>so r2 is not a good way of choosing between nested models</a:t>
            </a:r>
          </a:p>
        </p:txBody>
      </p:sp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Comparing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Need to account for increase in fit with added predictors:</a:t>
                </a:r>
              </a:p>
              <a:p>
                <a:pPr lvl="0"/>
                <a:r>
                  <a:rPr/>
                  <a:t>Adjusted r2</a:t>
                </a:r>
              </a:p>
              <a:p>
                <a:pPr lvl="0"/>
                <a:r>
                  <a:rPr/>
                  <a:t>Akaike’s information criterion (AIC)</a:t>
                </a:r>
              </a:p>
              <a:p>
                <a:pPr lvl="0"/>
                <a:r>
                  <a:rPr/>
                  <a:t>Both “penalize” models for extra predictors</a:t>
                </a:r>
              </a:p>
              <a:p>
                <a:pPr lvl="0"/>
                <a:r>
                  <a:rPr/>
                  <a:t>Higher adjusted r2 and lower AIC are better when comparing models</a:t>
                </a:r>
              </a:p>
              <a:p>
                <a:pPr lvl="1"/>
                <a:r>
                  <a:rPr/>
                  <a:t>p = predictors</a:t>
                </a:r>
              </a:p>
              <a:p>
                <a:pPr lvl="1"/>
                <a:r>
                  <a:rPr/>
                  <a:t>n = #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rPr>
                          <m:nor/>
                          <m:sty m:val="p"/>
                        </m:rPr>
                        <m:t>Adjusted </m:t>
                      </m:r>
                      <m:sSup>
                        <m:e>
                          <m:r>
                            <m:t>r</m:t>
                          </m:r>
                        </m:e>
                        <m:sup>
                          <m: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m:t>=</m:t>
                      </m:r>
                      <m:r>
                        <m:t>1</m:t>
                      </m:r>
                      <m:r>
                        <m:rPr>
                          <m:sty m:val="p"/>
                        </m:rPr>
                        <m:t>−</m:t>
                      </m:r>
                      <m:f>
                        <m:fPr>
                          <m:type m:val="bar"/>
                        </m:fPr>
                        <m:num>
                          <m:r>
                            <m:t>S</m:t>
                          </m:r>
                          <m:sSub>
                            <m:e>
                              <m:r>
                                <m:t>S</m:t>
                              </m:r>
                            </m:e>
                            <m:sub>
                              <m:r>
                                <m:rPr>
                                  <m:nor/>
                                  <m:sty m:val="p"/>
                                </m:rPr>
                                <m:t>Residual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m:t>/</m:t>
                          </m:r>
                          <m:r>
                            <m:rPr>
                              <m:sty m:val="p"/>
                            </m:rPr>
                            <m:t>(</m:t>
                          </m:r>
                          <m:r>
                            <m:t>n</m:t>
                          </m:r>
                          <m:r>
                            <m:rPr>
                              <m:sty m:val="p"/>
                            </m:rPr>
                            <m:t>−</m:t>
                          </m:r>
                          <m:r>
                            <m:rPr>
                              <m:sty m:val="p"/>
                            </m:rPr>
                            <m:t>(</m:t>
                          </m:r>
                          <m:r>
                            <m:t>p</m:t>
                          </m:r>
                          <m:r>
                            <m:rPr>
                              <m:sty m:val="p"/>
                            </m:rPr>
                            <m:t>+</m:t>
                          </m:r>
                          <m:r>
                            <m:t>1</m:t>
                          </m:r>
                          <m:r>
                            <m:rPr>
                              <m:sty m:val="p"/>
                            </m:rPr>
                            <m:t>)</m:t>
                          </m:r>
                          <m:r>
                            <m:rPr>
                              <m:sty m:val="p"/>
                            </m:rPr>
                            <m:t>)</m:t>
                          </m:r>
                        </m:num>
                        <m:den>
                          <m:r>
                            <m:t>S</m:t>
                          </m:r>
                          <m:sSub>
                            <m:e>
                              <m:r>
                                <m:t>S</m:t>
                              </m:r>
                            </m:e>
                            <m:sub>
                              <m:r>
                                <m:rPr>
                                  <m:nor/>
                                  <m:sty m:val="p"/>
                                </m:rPr>
                                <m:t>Total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m:t>/</m:t>
                          </m:r>
                          <m:r>
                            <m:rPr>
                              <m:sty m:val="p"/>
                            </m:rPr>
                            <m:t>(</m:t>
                          </m:r>
                          <m:r>
                            <m:t>n</m:t>
                          </m:r>
                          <m:r>
                            <m:rPr>
                              <m:sty m:val="p"/>
                            </m:rPr>
                            <m:t>−</m:t>
                          </m:r>
                          <m:r>
                            <m:t>1</m:t>
                          </m:r>
                          <m:r>
                            <m:rPr>
                              <m:sty m:val="p"/>
                            </m:rPr>
                            <m:t>)</m:t>
                          </m:r>
                        </m:den>
                      </m:f>
                    </m:oMath>
                  </m:oMathPara>
                </a14:m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rPr>
                          <m:nor/>
                          <m:sty m:val="p"/>
                        </m:rPr>
                        <m:t>Akaike Information Criterion (AIC)</m:t>
                      </m:r>
                      <m:r>
                        <m:rPr>
                          <m:sty m:val="p"/>
                        </m:rPr>
                        <m:t>=</m:t>
                      </m:r>
                      <m:r>
                        <m:t>n</m:t>
                      </m:r>
                      <m:r>
                        <m:rPr>
                          <m:sty m:val="p"/>
                        </m:rPr>
                        <m:t>[</m:t>
                      </m:r>
                      <m:r>
                        <m:rPr>
                          <m:sty m:val="p"/>
                        </m:rPr>
                        <m:t>ln</m:t>
                      </m:r>
                      <m:r>
                        <m:rPr>
                          <m:sty m:val="p"/>
                        </m:rPr>
                        <m:t>(</m:t>
                      </m:r>
                      <m:r>
                        <m:t>S</m:t>
                      </m:r>
                      <m:sSub>
                        <m:e>
                          <m:r>
                            <m:t>S</m:t>
                          </m:r>
                        </m:e>
                        <m:sub>
                          <m:r>
                            <m:rPr>
                              <m:nor/>
                              <m:sty m:val="p"/>
                            </m:rPr>
                            <m:t>Residual</m:t>
                          </m:r>
                        </m:sub>
                      </m:sSub>
                      <m:r>
                        <m:rPr>
                          <m:sty m:val="p"/>
                        </m:rPr>
                        <m:t>)</m:t>
                      </m:r>
                      <m:r>
                        <m:rPr>
                          <m:sty m:val="p"/>
                        </m:rPr>
                        <m:t>]</m:t>
                      </m:r>
                      <m:r>
                        <m:rPr>
                          <m:sty m:val="p"/>
                        </m:rPr>
                        <m:t>+</m:t>
                      </m:r>
                      <m:r>
                        <m:t>2</m:t>
                      </m:r>
                      <m:r>
                        <m:rPr>
                          <m:sty m:val="p"/>
                        </m:rPr>
                        <m:t>(</m:t>
                      </m:r>
                      <m:r>
                        <m:t>p</m:t>
                      </m:r>
                      <m:r>
                        <m:rPr>
                          <m:sty m:val="p"/>
                        </m:rPr>
                        <m:t>+</m:t>
                      </m:r>
                      <m:r>
                        <m:t>1</m:t>
                      </m:r>
                      <m:r>
                        <m:rPr>
                          <m:sty m:val="p"/>
                        </m:rPr>
                        <m:t>)</m:t>
                      </m:r>
                      <m:r>
                        <m:rPr>
                          <m:sty m:val="p"/>
                        </m:rPr>
                        <m:t>−</m:t>
                      </m:r>
                      <m:r>
                        <m:t>n</m:t>
                      </m:r>
                      <m:r>
                        <m:rPr>
                          <m:sty m:val="p"/>
                        </m:rPr>
                        <m:t>ln</m:t>
                      </m:r>
                      <m:r>
                        <m:rPr>
                          <m:sty m:val="p"/>
                        </m:rPr>
                        <m:t>(</m:t>
                      </m:r>
                      <m:r>
                        <m:t>n</m:t>
                      </m:r>
                      <m:r>
                        <m:rPr>
                          <m:sty m:val="p"/>
                        </m:rPr>
                        <m:t>)</m:t>
                      </m:r>
                    </m:oMath>
                  </m:oMathPara>
                </a14:m>
              </a:p>
            </p:txBody>
          </p:sp>
        </mc:Choice>
      </mc:AlternateContent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Comparing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But how to compare models?</a:t>
            </a:r>
          </a:p>
          <a:p>
            <a:pPr lvl="1"/>
            <a:r>
              <a:rPr/>
              <a:t>Can fit all possible models</a:t>
            </a:r>
          </a:p>
          <a:p>
            <a:pPr lvl="2"/>
            <a:r>
              <a:rPr/>
              <a:t>compare AICs or adj- r2,</a:t>
            </a:r>
          </a:p>
          <a:p>
            <a:pPr lvl="2"/>
            <a:r>
              <a:rPr/>
              <a:t>tedious w lots of predictors</a:t>
            </a:r>
          </a:p>
          <a:p>
            <a:pPr lvl="1"/>
            <a:r>
              <a:rPr/>
              <a:t>Automated forward (and backward) stepwise procedures: start w no terms (all terms), add (remove) terms w largest (smallest)</a:t>
            </a:r>
          </a:p>
          <a:p>
            <a:pPr lvl="2"/>
            <a:r>
              <a:rPr/>
              <a:t>partial F statistic</a:t>
            </a:r>
          </a:p>
          <a:p>
            <a:pPr lvl="0"/>
            <a:r>
              <a:rPr/>
              <a:t>We will use manual form of backward selection</a:t>
            </a:r>
          </a:p>
        </p:txBody>
      </p:sp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
========== FULL MODEL (Both Variables) ==========</a:t>
            </a:r>
          </a:p>
          <a:p>
            <a:pPr lvl="0" indent="0">
              <a:buNone/>
            </a:pPr>
            <a:r>
              <a:rPr>
                <a:latin typeface="Courier"/>
              </a:rPr>
              <a:t>
Call:
lm(formula = ant_spp ~ elevation + latitude, data = ant_df)
Residuals:
    Min      1Q  Median      3Q     Max 
-6.1180 -2.3759  0.3218  1.9070  5.8369 
Coefficients:
            Estimate Std. Error t value Pr(&gt;|t|)   
(Intercept) 98.49651   26.50701   3.716  0.00147 **
elevation   -0.01226    0.00411  -2.983  0.00765 **
latitude    -2.00981    0.61956  -3.244  0.00427 **
---
Signif. codes:  0 '***' 0.001 '**' 0.01 '*' 0.05 '.' 0.1 ' ' 1
Residual standard error: 3.022 on 19 degrees of freedom
Multiple R-squared:  0.5543,    Adjusted R-squared:  0.5074 
F-statistic: 11.82 on 2 and 19 DF,  p-value: 0.000463</a:t>
            </a:r>
          </a:p>
        </p:txBody>
      </p:sp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
========== ELEVATION ONLY MODEL ==========</a:t>
            </a:r>
          </a:p>
          <a:p>
            <a:pPr lvl="0" indent="0">
              <a:buNone/>
            </a:pPr>
            <a:r>
              <a:rPr>
                <a:latin typeface="Courier"/>
              </a:rPr>
              <a:t>
Call:
lm(formula = ant_spp ~ elevation, data = ant_df)
Residuals:
    Min      1Q  Median      3Q     Max 
-4.9010 -2.6947 -0.9502  2.9657  7.6363 
Coefficients:
             Estimate Std. Error t value Pr(&gt;|t|)    
(Intercept) 12.589088   1.385615   9.086 1.55e-08 ***
elevation   -0.014641   0.004913  -2.980   0.0074 ** 
---
Signif. codes:  0 '***' 0.001 '**' 0.01 '*' 0.05 '.' 0.1 ' ' 1
Residual standard error: 3.671 on 20 degrees of freedom
Multiple R-squared:  0.3075,    Adjusted R-squared:  0.2729 
F-statistic: 8.881 on 1 and 20 DF,  p-value: 0.0074</a:t>
            </a:r>
          </a:p>
        </p:txBody>
      </p:sp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
========== LATITUDE ONLY MODEL ==========</a:t>
            </a:r>
          </a:p>
          <a:p>
            <a:pPr lvl="0" indent="0">
              <a:buNone/>
            </a:pPr>
            <a:r>
              <a:rPr>
                <a:latin typeface="Courier"/>
              </a:rPr>
              <a:t>
Call:
lm(formula = ant_spp ~ latitude, data = ant_df)
Residuals:
    Min      1Q  Median      3Q     Max 
-6.2223 -2.1188  0.0599  2.1267  6.4990 
Coefficients:
            Estimate Std. Error t value Pr(&gt;|t|)   
(Intercept) 109.8532    30.9803   3.546  0.00203 **
latitude     -2.3401     0.7199  -3.251  0.00401 **
---
Signif. codes:  0 '***' 0.001 '**' 0.01 '*' 0.05 '.' 0.1 ' ' 1
Residual standard error: 3.569 on 20 degrees of freedom
Multiple R-squared:  0.3457,    Adjusted R-squared:  0.313 
F-statistic: 10.57 on 1 and 20 DF,  p-value: 0.004006</a:t>
            </a:r>
          </a:p>
        </p:txBody>
      </p:sp>
    </p:spTree>
  </p:cSld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
========== MODEL COMPARISON TABLE ==========</a:t>
            </a:r>
          </a:p>
          <a:p>
            <a:pPr lvl="0" indent="0">
              <a:buNone/>
            </a:pPr>
            <a:r>
              <a:rPr>
                <a:latin typeface="Courier"/>
              </a:rPr>
              <a:t>           Model Adjusted_R2      AIC R2_vs_Full AIC_vs_Full
1 Both Variables   0.5074180 115.8646  0.0000000    0.000000
2 Elevation Only   0.2728722 123.5608 -0.2345459    7.696164
3  Latitude Only   0.3129580 122.3132 -0.1944600    6.448613</a:t>
            </a:r>
          </a:p>
          <a:p>
            <a:pPr lvl="0" indent="0">
              <a:buNone/>
            </a:pPr>
            <a:r>
              <a:rPr>
                <a:latin typeface="Courier"/>
              </a:rPr>
              <a:t>
========== KEY FINDINGS ==========</a:t>
            </a:r>
          </a:p>
          <a:p>
            <a:pPr lvl="0" indent="0">
              <a:buNone/>
            </a:pPr>
            <a:r>
              <a:rPr>
                <a:latin typeface="Courier"/>
              </a:rPr>
              <a:t>Full Model AIC: 115.86 (Adjusted R²: 0.5074)</a:t>
            </a:r>
          </a:p>
          <a:p>
            <a:pPr lvl="0" indent="0">
              <a:buNone/>
            </a:pPr>
            <a:r>
              <a:rPr>
                <a:latin typeface="Courier"/>
              </a:rPr>
              <a:t>Elevation Only AIC: 123.56 (Adjusted R²: 0.2729)</a:t>
            </a:r>
          </a:p>
          <a:p>
            <a:pPr lvl="0" indent="0">
              <a:buNone/>
            </a:pPr>
            <a:r>
              <a:rPr>
                <a:latin typeface="Courier"/>
              </a:rPr>
              <a:t>Latitude Only AIC: 122.31 (Adjusted R²: 0.3130)</a:t>
            </a:r>
          </a:p>
          <a:p>
            <a:pPr lvl="0" indent="0">
              <a:buNone/>
            </a:pPr>
            <a:r>
              <a:rPr>
                <a:latin typeface="Courier"/>
              </a:rPr>
              <a:t>
--- Differences from Full Model ---</a:t>
            </a:r>
          </a:p>
          <a:p>
            <a:pPr lvl="0" indent="0">
              <a:buNone/>
            </a:pPr>
            <a:r>
              <a:rPr>
                <a:latin typeface="Courier"/>
              </a:rPr>
              <a:t>Removing latitude: AIC increases by 7.70, Adj R² decreases by -0.2345</a:t>
            </a:r>
          </a:p>
          <a:p>
            <a:pPr lvl="0" indent="0">
              <a:buNone/>
            </a:pPr>
            <a:r>
              <a:rPr>
                <a:latin typeface="Courier"/>
              </a:rPr>
              <a:t>Removing elevation: AIC increases by 6.45, Adj R² decreases by -0.1945</a:t>
            </a:r>
          </a:p>
          <a:p>
            <a:pPr lvl="0" indent="0">
              <a:buNone/>
            </a:pPr>
            <a:r>
              <a:rPr>
                <a:latin typeface="Courier"/>
              </a:rPr>
              <a:t>
========== CONCLUSION ==========</a:t>
            </a:r>
          </a:p>
          <a:p>
            <a:pPr lvl="0" indent="0">
              <a:buNone/>
            </a:pPr>
            <a:r>
              <a:rPr>
                <a:latin typeface="Courier"/>
              </a:rPr>
              <a:t>✓ Full model has LOWEST AIC (best fit)</a:t>
            </a:r>
          </a:p>
          <a:p>
            <a:pPr lvl="0" indent="0">
              <a:buNone/>
            </a:pPr>
            <a:r>
              <a:rPr>
                <a:latin typeface="Courier"/>
              </a:rPr>
              <a:t>✓ Full model has HIGHEST Adjusted R² (explains most variance)</a:t>
            </a:r>
          </a:p>
          <a:p>
            <a:pPr lvl="0" indent="0">
              <a:buNone/>
            </a:pPr>
            <a:r>
              <a:rPr>
                <a:latin typeface="Courier"/>
              </a:rPr>
              <a:t>✗ Removing either variable worsens model performance</a:t>
            </a:r>
          </a:p>
          <a:p>
            <a:pPr lvl="0" indent="0">
              <a:buNone/>
            </a:pPr>
            <a:r>
              <a:rPr>
                <a:latin typeface="Courier"/>
              </a:rPr>
              <a:t>
Both elevation and latitude are important predictors of ant species diversity!</a:t>
            </a:r>
          </a:p>
        </p:txBody>
      </p:sp>
    </p:spTree>
  </p:cSld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Predictors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Usually want to know relative importance of predictors to explaining Y</a:t>
            </a:r>
          </a:p>
          <a:p>
            <a:pPr lvl="0"/>
            <a:r>
              <a:rPr/>
              <a:t>Three general approaches:</a:t>
            </a:r>
          </a:p>
          <a:p>
            <a:pPr lvl="0"/>
            <a:r>
              <a:rPr/>
              <a:t>Using F-tests (or t-tests) on partial regression slopes</a:t>
            </a:r>
          </a:p>
          <a:p>
            <a:pPr lvl="0"/>
            <a:r>
              <a:rPr/>
              <a:t>Using coefficient of partial determination</a:t>
            </a:r>
          </a:p>
          <a:p>
            <a:pPr lvl="0"/>
            <a:r>
              <a:rPr/>
              <a:t>Using standardized partial regression slopes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What if more than one predictor (X) variable?</a:t>
            </a:r>
          </a:p>
          <a:p>
            <a:pPr lvl="0"/>
            <a:r>
              <a:rPr/>
              <a:t>If predictors continuous</a:t>
            </a:r>
          </a:p>
          <a:p>
            <a:pPr lvl="0"/>
            <a:r>
              <a:rPr/>
              <a:t>Mix between categorical and continuous</a:t>
            </a:r>
          </a:p>
          <a:p>
            <a:pPr lvl="0"/>
            <a:r>
              <a:rPr/>
              <a:t>Can use multiple linear regression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121400" y="660400"/>
          <a:ext cx="2781300" cy="44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100"/>
                <a:gridCol w="927100"/>
                <a:gridCol w="927100"/>
              </a:tblGrid>
              <a:tr h="0"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Independent 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 b="1"/>
                        <a:t>Dependent variable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 b="1"/>
                        <a:t>Continuous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 b="1"/>
                        <a:t>Categorical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 b="1"/>
                        <a:t>Continuous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Regression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ANOVA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 b="1"/>
                        <a:t>Categorical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Logistic regression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</a:tc>
              </a:tr>
            </a:tbl>
          </a:graphicData>
        </a:graphic>
      </p:graphicFrame>
    </p:spTree>
  </p:cSld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Predictors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Using F-tests (or t-tests) on partial regression slopes:</a:t>
            </a:r>
          </a:p>
          <a:p>
            <a:pPr lvl="0"/>
            <a:r>
              <a:rPr/>
              <a:t>Conduct F tests of Ho that each partial regression slope = 0</a:t>
            </a:r>
          </a:p>
          <a:p>
            <a:pPr lvl="0"/>
            <a:r>
              <a:rPr/>
              <a:t>If cannot reject Ho, discard predictor</a:t>
            </a:r>
          </a:p>
          <a:p>
            <a:pPr lvl="0"/>
            <a:r>
              <a:rPr/>
              <a:t>Can get additional clues from relative size of F-values</a:t>
            </a:r>
          </a:p>
          <a:p>
            <a:pPr lvl="0"/>
            <a:r>
              <a:rPr/>
              <a:t>Does not tell us absolute importance of predictor (usually can not directly compare slope parameters)</a:t>
            </a:r>
          </a:p>
        </p:txBody>
      </p:sp>
    </p:spTree>
  </p:cSld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Predictors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Using coefficient of partial determination:</a:t>
                </a:r>
              </a:p>
              <a:p>
                <a:pPr lvl="0"/>
                <a:r>
                  <a:rPr/>
                  <a:t>the reduction in variation of Y due to addition of predictor (Xj)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Sup>
                        <m:e>
                          <m:r>
                            <m:t>r</m:t>
                          </m:r>
                        </m:e>
                        <m:sub>
                          <m:sSub>
                            <m:e>
                              <m:r>
                                <m:t>X</m:t>
                              </m:r>
                            </m:e>
                            <m:sub>
                              <m:r>
                                <m:t>j</m:t>
                              </m:r>
                            </m:sub>
                          </m:sSub>
                        </m:sub>
                        <m:sup>
                          <m:r>
                            <m:t>2</m:t>
                          </m:r>
                        </m:sup>
                      </m:sSubSup>
                      <m:r>
                        <m:rPr>
                          <m:sty m:val="p"/>
                        </m:rPr>
                        <m:t>=</m:t>
                      </m:r>
                      <m:f>
                        <m:fPr>
                          <m:type m:val="bar"/>
                        </m:fPr>
                        <m:num>
                          <m:r>
                            <m:t>S</m:t>
                          </m:r>
                          <m:sSub>
                            <m:e>
                              <m:r>
                                <m:t>S</m:t>
                              </m:r>
                            </m:e>
                            <m:sub>
                              <m:r>
                                <m:rPr>
                                  <m:nor/>
                                  <m:sty m:val="p"/>
                                </m:rPr>
                                <m:t>Extra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  <m:sty m:val="p"/>
                            </m:rPr>
                            <m:t>Reduced </m:t>
                          </m:r>
                          <m:r>
                            <m:t>S</m:t>
                          </m:r>
                          <m:sSub>
                            <m:e>
                              <m:r>
                                <m:t>S</m:t>
                              </m:r>
                            </m:e>
                            <m:sub>
                              <m:r>
                                <m:rPr>
                                  <m:nor/>
                                  <m:sty m:val="p"/>
                                </m:rPr>
                                <m:t>Residual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SSextra</a:t>
                </a:r>
              </a:p>
              <a:p>
                <a:pPr lvl="0"/>
                <a:r>
                  <a:rPr/>
                  <a:t>Increased in SSregression when Xj is added to model</a:t>
                </a:r>
              </a:p>
              <a:p>
                <a:pPr lvl="0"/>
                <a:r>
                  <a:rPr/>
                  <a:t>Reduced SSresidual is the unexplained SS from model without Xj</a:t>
                </a:r>
              </a:p>
            </p:txBody>
          </p:sp>
        </mc:Choice>
      </mc:AlternateContent>
    </p:spTree>
  </p:cSld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Predictors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Using standardized partial regression slopes:</a:t>
            </a:r>
          </a:p>
          <a:p>
            <a:pPr lvl="0"/>
            <a:r>
              <a:rPr/>
              <a:t>predictors of predictor variables can not be directly compared</a:t>
            </a:r>
          </a:p>
          <a:p>
            <a:pPr lvl="0"/>
            <a:r>
              <a:rPr/>
              <a:t>Why?</a:t>
            </a:r>
          </a:p>
          <a:p>
            <a:pPr lvl="1"/>
            <a:r>
              <a:rPr/>
              <a:t>Standardize all vars (mean = 0, sd= 1)</a:t>
            </a:r>
          </a:p>
          <a:p>
            <a:pPr lvl="1"/>
            <a:r>
              <a:rPr/>
              <a:t>Scales are identical and larger PRS mean more important variable</a:t>
            </a:r>
          </a:p>
        </p:txBody>
      </p:sp>
    </p:spTree>
  </p:cSld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Predictors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Using partial r</a:t>
            </a:r>
            <a:r>
              <a:rPr baseline="30000"/>
              <a:t>2</a:t>
            </a:r>
            <a:r>
              <a:rPr/>
              <a:t> values</a:t>
            </a:r>
          </a:p>
          <a:p>
            <a:pPr lvl="1"/>
            <a:r>
              <a:rPr b="1"/>
              <a:t>pEta_sqr (Partial Eta Squared):</a:t>
            </a:r>
          </a:p>
          <a:p>
            <a:pPr lvl="2"/>
            <a:r>
              <a:rPr b="1"/>
              <a:t>Elevation: 0.3189 (31.9%)</a:t>
            </a:r>
            <a:r>
              <a:rPr/>
              <a:t> - Elevation explains 31.9% of the variance </a:t>
            </a:r>
            <a:r>
              <a:rPr i="1"/>
              <a:t>after controlling for latitude</a:t>
            </a:r>
          </a:p>
          <a:p>
            <a:pPr lvl="2"/>
            <a:r>
              <a:rPr b="1"/>
              <a:t>Latitude: 0.3564 (35.6%)</a:t>
            </a:r>
            <a:r>
              <a:rPr/>
              <a:t> - Latitude explains 35.6% of the variance </a:t>
            </a:r>
            <a:r>
              <a:rPr i="1"/>
              <a:t>after controlling for elevation</a:t>
            </a:r>
          </a:p>
          <a:p>
            <a:pPr lvl="2"/>
            <a:r>
              <a:rPr/>
              <a:t>Both are important predictors! Latitude is slightly stronger</a:t>
            </a:r>
          </a:p>
          <a:p>
            <a:pPr lvl="0"/>
            <a:r>
              <a:rPr/>
              <a:t>dR_sqr (Delta R Squared / Semi-partial R²):</a:t>
            </a:r>
          </a:p>
          <a:p>
            <a:pPr lvl="1"/>
            <a:r>
              <a:rPr/>
              <a:t>Elevation: 0.2087 (20.9%)</a:t>
            </a:r>
          </a:p>
          <a:p>
            <a:pPr lvl="2"/>
            <a:r>
              <a:rPr/>
              <a:t>If you removed elevation from the model, R² would drop by 20.9%</a:t>
            </a:r>
          </a:p>
          <a:p>
            <a:pPr lvl="1"/>
            <a:r>
              <a:rPr/>
              <a:t>Latitude: 0.2468 (24.7%)</a:t>
            </a:r>
          </a:p>
          <a:p>
            <a:pPr lvl="1"/>
            <a:r>
              <a:rPr/>
              <a:t>If you removed latitude from the model, R² would drop by 24.7%</a:t>
            </a:r>
          </a:p>
          <a:p>
            <a:pPr lvl="0"/>
            <a:r>
              <a:rPr/>
              <a:t>Shows the unique contribution of each predictor to the total variance explained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Abundance of ants can be modeled as function of</a:t>
            </a:r>
          </a:p>
          <a:p>
            <a:pPr lvl="0"/>
            <a:r>
              <a:rPr/>
              <a:t>latitude</a:t>
            </a:r>
          </a:p>
          <a:p>
            <a:pPr lvl="0"/>
            <a:r>
              <a:rPr/>
              <a:t>longitude</a:t>
            </a:r>
          </a:p>
          <a:p>
            <a:pPr lvl="0"/>
            <a:r>
              <a:rPr/>
              <a:t>both</a:t>
            </a:r>
          </a:p>
          <a:p>
            <a:pPr lvl="0" indent="0" marL="0">
              <a:buNone/>
            </a:pPr>
            <a:r>
              <a:rPr/>
              <a:t>Instead of line, modeled with (hyper)plane</a:t>
            </a:r>
          </a:p>
        </p:txBody>
      </p:sp>
      <p:pic>
        <p:nvPicPr>
          <p:cNvPr descr="10_lecture_powerpoint_files/figure-pptx/unnamed-chunk-1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97100"/>
            <a:ext cx="2781300" cy="139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Used in similar way to simple linear regression:</a:t>
            </a:r>
          </a:p>
          <a:p>
            <a:pPr lvl="0"/>
            <a:r>
              <a:rPr/>
              <a:t>Describe nature of relationship between Y and X’s</a:t>
            </a:r>
          </a:p>
          <a:p>
            <a:pPr lvl="0"/>
            <a:r>
              <a:rPr/>
              <a:t>Determine explained / unexplained variation in Y</a:t>
            </a:r>
          </a:p>
          <a:p>
            <a:pPr lvl="0"/>
            <a:r>
              <a:rPr/>
              <a:t>Predict new Ys from X</a:t>
            </a:r>
          </a:p>
          <a:p>
            <a:pPr lvl="0"/>
            <a:r>
              <a:rPr/>
              <a:t>Find the “best” model</a:t>
            </a:r>
          </a:p>
        </p:txBody>
      </p:sp>
      <p:pic>
        <p:nvPicPr>
          <p:cNvPr descr="10_lecture_powerpoint_files/figure-pptx/unnamed-chunk-2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97100"/>
            <a:ext cx="2781300" cy="139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Crawley 2012: “Multiple regression models provide some of the most profound challenges faced by the analyst”:</a:t>
            </a:r>
          </a:p>
          <a:p>
            <a:pPr lvl="0"/>
            <a:r>
              <a:rPr/>
              <a:t>Overfitting</a:t>
            </a:r>
          </a:p>
          <a:p>
            <a:pPr lvl="0"/>
            <a:r>
              <a:rPr/>
              <a:t>Parameter proliferation</a:t>
            </a:r>
          </a:p>
          <a:p>
            <a:pPr lvl="0"/>
            <a:r>
              <a:rPr/>
              <a:t>Multicollinearity</a:t>
            </a:r>
          </a:p>
          <a:p>
            <a:pPr lvl="0"/>
            <a:r>
              <a:rPr/>
              <a:t>Model selection</a:t>
            </a:r>
          </a:p>
        </p:txBody>
      </p:sp>
      <p:pic>
        <p:nvPicPr>
          <p:cNvPr descr="images/clipboard-173645374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854200"/>
            <a:ext cx="2781300" cy="2070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Analyses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Multiple Regression:</a:t>
                </a:r>
              </a:p>
              <a:p>
                <a:pPr lvl="0"/>
                <a:r>
                  <a:rPr/>
                  <a:t>Set of i= 1 to n observations</a:t>
                </a:r>
              </a:p>
              <a:p>
                <a:pPr lvl="0"/>
                <a:r>
                  <a:rPr/>
                  <a:t>fixed X-values for p predictor variables (X1, X2…Xp)</a:t>
                </a:r>
              </a:p>
              <a:p>
                <a:pPr lvl="0"/>
                <a:r>
                  <a:rPr/>
                  <a:t>random Y-values: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e>
                          <m:r>
                            <m:t>y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1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2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r>
                        <m:rPr>
                          <m:sty m:val="p"/>
                        </m:rPr>
                        <m:t>.</m:t>
                      </m:r>
                      <m:r>
                        <m:rPr>
                          <m:sty m:val="p"/>
                        </m:rPr>
                        <m:t>.</m:t>
                      </m:r>
                      <m:r>
                        <m:rPr>
                          <m:sty m:val="p"/>
                        </m:rPr>
                        <m:t>.</m:t>
                      </m:r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p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p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ϵ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</m:oMath>
                  </m:oMathPara>
                </a14:m>
              </a:p>
              <a:p>
                <a:pPr lvl="0"/>
                <a:r>
                  <a:rPr/>
                  <a:t>y</a:t>
                </a:r>
                <a:r>
                  <a:rPr baseline="-25000"/>
                  <a:t>i</a:t>
                </a:r>
                <a:r>
                  <a:rPr/>
                  <a:t>: value of Y for i</a:t>
                </a:r>
                <a:r>
                  <a:rPr baseline="30000"/>
                  <a:t>th</a:t>
                </a:r>
                <a:r>
                  <a:rPr/>
                  <a:t> observation X</a:t>
                </a:r>
                <a:r>
                  <a:rPr baseline="-25000"/>
                  <a:t>1</a:t>
                </a:r>
                <a:r>
                  <a:rPr/>
                  <a:t> = x</a:t>
                </a:r>
                <a:r>
                  <a:rPr baseline="-25000"/>
                  <a:t>i1</a:t>
                </a:r>
                <a:r>
                  <a:rPr/>
                  <a:t>, X</a:t>
                </a:r>
                <a:r>
                  <a:rPr baseline="-25000"/>
                  <a:t>2</a:t>
                </a:r>
                <a:r>
                  <a:rPr/>
                  <a:t> = x</a:t>
                </a:r>
                <a:r>
                  <a:rPr baseline="-25000"/>
                  <a:t>i2</a:t>
                </a:r>
                <a:r>
                  <a:rPr/>
                  <a:t>,…, x</a:t>
                </a:r>
                <a:r>
                  <a:rPr baseline="-25000"/>
                  <a:t>p</a:t>
                </a:r>
                <a:r>
                  <a:rPr/>
                  <a:t> = x</a:t>
                </a:r>
                <a:r>
                  <a:rPr baseline="-25000"/>
                  <a:t>ip</a:t>
                </a:r>
              </a:p>
              <a:p>
                <a:pPr lvl="0"/>
                <a:r>
                  <a:rPr/>
                  <a:t>β</a:t>
                </a:r>
                <a:r>
                  <a:rPr baseline="-25000"/>
                  <a:t>0</a:t>
                </a:r>
                <a:r>
                  <a:rPr/>
                  <a:t>: population intercept, the mean value of Y when X</a:t>
                </a:r>
                <a:r>
                  <a:rPr baseline="-25000"/>
                  <a:t>1</a:t>
                </a:r>
                <a:r>
                  <a:rPr/>
                  <a:t>= 0, X</a:t>
                </a:r>
                <a:r>
                  <a:rPr baseline="-25000"/>
                  <a:t>2</a:t>
                </a:r>
                <a:r>
                  <a:rPr/>
                  <a:t> = 0,…, X</a:t>
                </a:r>
                <a:r>
                  <a:rPr baseline="-25000"/>
                  <a:t>p</a:t>
                </a:r>
                <a:r>
                  <a:rPr/>
                  <a:t> = 0</a:t>
                </a:r>
              </a:p>
            </p:txBody>
          </p:sp>
        </mc:Choice>
      </mc:AlternateContent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10:</a:t>
            </a:r>
            <a:r>
              <a:rPr/>
              <a:t> Multiple linear regression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Multiple Regression: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e>
                          <m:r>
                            <m:t>y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1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2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r>
                        <m:rPr>
                          <m:sty m:val="p"/>
                        </m:rPr>
                        <m:t>.</m:t>
                      </m:r>
                      <m:r>
                        <m:rPr>
                          <m:sty m:val="p"/>
                        </m:rPr>
                        <m:t>.</m:t>
                      </m:r>
                      <m:r>
                        <m:rPr>
                          <m:sty m:val="p"/>
                        </m:rPr>
                        <m:t>.</m:t>
                      </m:r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p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p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ϵ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</m:oMath>
                  </m:oMathPara>
                </a14:m>
              </a:p>
              <a:p>
                <a:pPr lvl="0"/>
                <a:r>
                  <a:rPr/>
                  <a:t>β</a:t>
                </a:r>
                <a:r>
                  <a:rPr baseline="-25000"/>
                  <a:t>1</a:t>
                </a:r>
                <a:r>
                  <a:rPr/>
                  <a:t>: partial regression slope, change in Y per unit change in X</a:t>
                </a:r>
                <a:r>
                  <a:rPr baseline="-25000"/>
                  <a:t>1</a:t>
                </a:r>
                <a:r>
                  <a:rPr/>
                  <a:t> holding other X-vars constant</a:t>
                </a:r>
              </a:p>
              <a:p>
                <a:pPr lvl="0"/>
                <a:r>
                  <a:rPr/>
                  <a:t>β</a:t>
                </a:r>
                <a:r>
                  <a:rPr baseline="-25000"/>
                  <a:t>2</a:t>
                </a:r>
                <a:r>
                  <a:rPr/>
                  <a:t>: partial regression slope, change in Y per unit change in X</a:t>
                </a:r>
                <a:r>
                  <a:rPr baseline="-25000"/>
                  <a:t>2</a:t>
                </a:r>
                <a:r>
                  <a:rPr/>
                  <a:t> holding other X-vars constant</a:t>
                </a:r>
              </a:p>
              <a:p>
                <a:pPr lvl="0"/>
                <a:r>
                  <a:rPr/>
                  <a:t>β</a:t>
                </a:r>
                <a:r>
                  <a:rPr baseline="-25000"/>
                  <a:t>p</a:t>
                </a:r>
                <a:r>
                  <a:rPr/>
                  <a:t>: partial regression slope, change in Y per unit change in X</a:t>
                </a:r>
                <a:r>
                  <a:rPr baseline="-25000"/>
                  <a:t>p</a:t>
                </a:r>
                <a:r>
                  <a:rPr/>
                  <a:t> holding other X-vars constant</a:t>
                </a:r>
              </a:p>
              <a:p>
                <a:pPr lvl="0" indent="0" marL="0">
                  <a:buNone/>
                </a:pPr>
                <a:r>
                  <a:rPr/>
                  <a:t>What is partial - the relationship between a predictor variable and the response variable </a:t>
                </a:r>
                <a:r>
                  <a:rPr b="1"/>
                  <a:t>while holding all other predictor variables constant</a:t>
                </a:r>
                <a:r>
                  <a:rPr/>
                  <a:t>. It tells you the isolated effect of one variable, controlling for the influence of others.</a:t>
                </a:r>
              </a:p>
            </p:txBody>
          </p:sp>
        </mc:Choice>
      </mc:AlternateContent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</Words>
  <Application>Microsoft Macintosh PowerPoint</Application>
  <PresentationFormat>On-screen Show (16:9)</PresentationFormat>
  <Paragraphs>14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10 - Multiple Regression</dc:title>
  <dc:creator>Bill Perry</dc:creator>
  <cp:keywords/>
  <dcterms:created xsi:type="dcterms:W3CDTF">2026-05-07T03:02:59Z</dcterms:created>
  <dcterms:modified xsi:type="dcterms:W3CDTF">2026-05-07T03:02:59Z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engines">
    <vt:lpwstr/>
  </property>
  <property fmtid="{D5CDD505-2E9C-101B-9397-08002B2CF9AE}" pid="6" name="header-includes">
    <vt:lpwstr/>
  </property>
  <property fmtid="{D5CDD505-2E9C-101B-9397-08002B2CF9AE}" pid="7" name="include-after">
    <vt:lpwstr/>
  </property>
  <property fmtid="{D5CDD505-2E9C-101B-9397-08002B2CF9AE}" pid="8" name="include-before">
    <vt:lpwstr/>
  </property>
  <property fmtid="{D5CDD505-2E9C-101B-9397-08002B2CF9AE}" pid="9" name="labels">
    <vt:lpwstr/>
  </property>
  <property fmtid="{D5CDD505-2E9C-101B-9397-08002B2CF9AE}" pid="10" name="toc-title">
    <vt:lpwstr>Table of contents</vt:lpwstr>
  </property>
</Properties>
</file>