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pn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How an ANOVA IS A REGRESSION WIHT DUMMY VARIABLES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55722" y="565689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Bill Perry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The Mathematical Relationship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For a one-way ANOVA with a categorical variable having </a:t>
                </a:r>
                <a:r>
                  <a:rPr>
                    <a:latin typeface="Courier"/>
                  </a:rPr>
                  <a:t>k</a:t>
                </a:r>
                <a:r>
                  <a:rPr/>
                  <a:t> levels, we can express the relationship with regression as: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Y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k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X</m:t>
                          </m:r>
                        </m:e>
                        <m:sub>
                          <m:r>
                            <m:t>k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r>
                        <m:t>ϵ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 - </a:t>
                </a:r>
                <a14:m>
                  <m:oMath xmlns:m="http://schemas.openxmlformats.org/officeDocument/2006/math"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 is the mean of the reference group - </a:t>
                </a:r>
                <a14:m>
                  <m:oMath xmlns:m="http://schemas.openxmlformats.org/officeDocument/2006/math"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k</m:t>
                        </m:r>
                        <m:r>
                          <m:rPr>
                            <m:sty m:val="p"/>
                          </m:rPr>
                          <m:t>−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are the differences between each group’s mean and the reference group mean - </a:t>
                </a:r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X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.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X</m:t>
                        </m:r>
                      </m:e>
                      <m:sub>
                        <m:r>
                          <m:t>k</m:t>
                        </m:r>
                        <m:r>
                          <m:rPr>
                            <m:sty m:val="p"/>
                          </m:rPr>
                          <m:t>−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are dummy variables (0 or 1)</a:t>
                </a:r>
              </a:p>
              <a:p>
                <a:pPr lvl="0" indent="0" marL="0">
                  <a:buNone/>
                </a:pPr>
                <a:r>
                  <a:rPr/>
                  <a:t>In our example: - </a:t>
                </a:r>
                <a14:m>
                  <m:oMath xmlns:m="http://schemas.openxmlformats.org/officeDocument/2006/math"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10</m:t>
                    </m:r>
                  </m:oMath>
                </a14:m>
                <a:r>
                  <a:rPr/>
                  <a:t> (mean of group A) - </a:t>
                </a:r>
                <a14:m>
                  <m:oMath xmlns:m="http://schemas.openxmlformats.org/officeDocument/2006/math"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6</m:t>
                    </m:r>
                  </m:oMath>
                </a14:m>
                <a:r>
                  <a:rPr/>
                  <a:t> (difference between B and A) - </a:t>
                </a:r>
                <a14:m>
                  <m:oMath xmlns:m="http://schemas.openxmlformats.org/officeDocument/2006/math">
                    <m:sSub>
                      <m:e>
                        <m:r>
                          <m:t>β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12</m:t>
                    </m:r>
                  </m:oMath>
                </a14:m>
                <a:r>
                  <a:rPr/>
                  <a:t> (difference between C and A)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demonstration shows that one-way ANOVA is mathematically equivalent to regression with dummy variables. The key equivalences are:</a:t>
            </a:r>
          </a:p>
          <a:p>
            <a:pPr lvl="0" indent="-342900" marL="342900">
              <a:buAutoNum type="arabicPeriod"/>
            </a:pPr>
            <a:r>
              <a:rPr/>
              <a:t>ANOVA group means = Regression predictions for each group</a:t>
            </a:r>
          </a:p>
          <a:p>
            <a:pPr lvl="0" indent="-342900" marL="342900">
              <a:buAutoNum type="arabicPeriod"/>
            </a:pPr>
            <a:r>
              <a:rPr/>
              <a:t>F-statistic from ANOVA = F-statistic from regression</a:t>
            </a:r>
          </a:p>
          <a:p>
            <a:pPr lvl="0" indent="-342900" marL="342900">
              <a:buAutoNum type="arabicPeriod"/>
            </a:pPr>
            <a:r>
              <a:rPr/>
              <a:t>p-values are identical in both approaches</a:t>
            </a:r>
          </a:p>
          <a:p>
            <a:pPr lvl="0" indent="0" marL="0">
              <a:buNone/>
            </a:pPr>
            <a:r>
              <a:rPr/>
              <a:t>This confirms that both techniques are special cases of the General Linear Model, just expressed in different ways. For a categorical predictor with </a:t>
            </a:r>
            <a:r>
              <a:rPr>
                <a:latin typeface="Courier"/>
              </a:rPr>
              <a:t>k</a:t>
            </a:r>
            <a:r>
              <a:rPr/>
              <a:t> levels, we need </a:t>
            </a:r>
            <a:r>
              <a:rPr>
                <a:latin typeface="Courier"/>
              </a:rPr>
              <a:t>k-1</a:t>
            </a:r>
            <a:r>
              <a:rPr/>
              <a:t> dummy variables in the regression approach, with one level serving as the reference category.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document demonstrates how Analysis of Variance (ANOVA) is mathematically equivalent to a regression model with dummy variables using an example with R code and visualizations.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Setup and Data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begin by loading necessary packages and creating a dataframe about plant heights with three different fertilizer treatments.</a:t>
            </a:r>
          </a:p>
        </p:txBody>
      </p:sp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10923799" name=""/>
          <p:cNvGraphicFramePr>
            <a:graphicFrameLocks noGrp="true"/>
          </p:cNvGraphicFramePr>
          <p:nvPr/>
        </p:nvGraphicFramePr>
        <p:xfrm rot="0">
          <a:off x="914400" y="1828800"/>
          <a:ext cx="9144000" cy="5486400"/>
        </p:xfrm>
        <a:graphic>
          <a:graphicData uri="http://schemas.openxmlformats.org/drawingml/2006/table">
            <a:tbl>
              <a:tblPr/>
              <a:tblGrid>
                <a:gridCol w="804225"/>
                <a:gridCol w="679805"/>
              </a:tblGrid>
            </a:tbl>
          </a:graphicData>
        </a:graphic>
      </p:graphicFrame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Calculating Group Means (ANOVA Approach)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 ANOVA, we calculate the mean of each group and compare variation between groups to variation within groups.</a:t>
            </a:r>
          </a:p>
        </p:txBody>
      </p:sp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307323882" name=""/>
          <p:cNvGraphicFramePr>
            <a:graphicFrameLocks noGrp="true"/>
          </p:cNvGraphicFramePr>
          <p:nvPr/>
        </p:nvGraphicFramePr>
        <p:xfrm rot="0">
          <a:off x="914400" y="1828800"/>
          <a:ext cx="9144000" cy="5486400"/>
        </p:xfrm>
        <a:graphic>
          <a:graphicData uri="http://schemas.openxmlformats.org/drawingml/2006/table">
            <a:tbl>
              <a:tblPr/>
              <a:tblGrid>
                <a:gridCol w="804225"/>
                <a:gridCol w="1122439"/>
              </a:tblGrid>
              <a:tr h="392356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fertilizer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mean_height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61114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A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61387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B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16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66299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C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22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visualize the raw data and group means:</a:t>
            </a:r>
          </a:p>
        </p:txBody>
      </p:sp>
      <p:pic>
        <p:nvPicPr>
          <p:cNvPr descr="11_04_how_anova_is_dummy_var_regression_files/figure-pptx/plot-raw-data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Running the ANOVA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            Df Sum Sq Mean Sq F value Pr(&gt;F)   
fertilizer   2    216     108      27  0.001 **
Residuals    6     24       4                  
---
Signif. codes:  0 '***' 0.001 '**' 0.01 '*' 0.05 '.' 0.1 ' ' 1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Regression with Dummy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 the regression approach, we’ll create dummy variables for fertilizer types, using fertilizer A as the reference level.</a:t>
            </a:r>
          </a:p>
          <a:p>
            <a:pPr lvl="0" indent="0">
              <a:buNone/>
            </a:pPr>
            <a:r>
              <a:rPr>
                <a:latin typeface="Courier"/>
              </a:rPr>
              <a:t>
Call:
lm(formula = height ~ fertilizer, data = fertilizer_data)
Residuals:
   Min     1Q Median     3Q    Max 
    -2     -2      0      2      2 
Coefficients:
            Estimate Std. Error t value Pr(&gt;|t|)    
(Intercept)   10.000      1.155   8.660 0.000131 ***
fertilizerB    6.000      1.633   3.674 0.010402 *  
fertilizerC   12.000      1.633   7.348 0.000325 ***
---
Signif. codes:  0 '***' 0.001 '**' 0.01 '*' 0.05 '.' 0.1 ' ' 1
Residual standard error: 2 on 6 degrees of freedom
Multiple R-squared:    0.9, Adjusted R-squared:  0.8667 
F-statistic:    27 on 2 and 6 DF,  p-value: 0.001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Understanding the Regression Coefficients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 our regression model:</a:t>
            </a:r>
          </a:p>
          <a:p>
            <a:pPr lvl="0"/>
            <a:r>
              <a:rPr/>
              <a:t>The intercept (10) is equal to the mean of the reference group (A)</a:t>
            </a:r>
          </a:p>
          <a:p>
            <a:pPr lvl="0"/>
            <a:r>
              <a:rPr/>
              <a:t>The coefficient for fertilizer B (6) is the difference between mean of group B and mean of group A</a:t>
            </a:r>
          </a:p>
          <a:p>
            <a:pPr lvl="0"/>
            <a:r>
              <a:rPr/>
              <a:t>The coefficient for fertilizer C (12) is the difference between mean of group C and mean of group A</a:t>
            </a:r>
          </a:p>
        </p:txBody>
      </p:sp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221138580" name=""/>
          <p:cNvGraphicFramePr>
            <a:graphicFrameLocks noGrp="true"/>
          </p:cNvGraphicFramePr>
          <p:nvPr/>
        </p:nvGraphicFramePr>
        <p:xfrm rot="0">
          <a:off x="914400" y="1828800"/>
          <a:ext cx="9144000" cy="54864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685800"/>
                <a:gridCol w="685800"/>
              </a:tblGrid>
              <a:tr h="22860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Term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Coefficient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Meaning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Mathematical_Expression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Numeric_Value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Intercept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10.00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Mean of Group A (reference group)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β₀ = μA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fertilizerB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6.00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Difference between Group B and Group A means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β₁ = μB - μA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16 - 10 = 6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fertilizerC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12.00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Difference between Group C and Group A means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β₂ = μC - μA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22 - 10 = 12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visualize these coefficients:</a:t>
            </a:r>
          </a:p>
        </p:txBody>
      </p:sp>
      <p:pic>
        <p:nvPicPr>
          <p:cNvPr descr="11_04_how_anova_is_dummy_var_regression_files/figure-pptx/plot-coefficients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Demonstrating the Equivalence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Now, let’s prove that the regression model predictions are identical to the ANOVA group means:</a:t>
            </a:r>
          </a:p>
          <a:p>
            <a:pPr lvl="0" indent="0" marL="0">
              <a:buNone/>
            </a:pPr>
            <a:r>
              <a:rPr/>
              <a:t>Let’s visualize this equivalence:</a:t>
            </a:r>
          </a:p>
        </p:txBody>
      </p:sp>
      <p:pic>
        <p:nvPicPr>
          <p:cNvPr descr="11_04_how_anova_is_dummy_var_regression_files/figure-pptx/equivalence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Comparing Statistical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Both ANOVA and regression provide an F-test. Let’s compare them:</a:t>
            </a:r>
          </a:p>
        </p:txBody>
      </p:sp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552815578" name=""/>
          <p:cNvGraphicFramePr>
            <a:graphicFrameLocks noGrp="true"/>
          </p:cNvGraphicFramePr>
          <p:nvPr/>
        </p:nvGraphicFramePr>
        <p:xfrm rot="0">
          <a:off x="914400" y="1828800"/>
          <a:ext cx="9144000" cy="5486400"/>
        </p:xfrm>
        <a:graphic>
          <a:graphicData uri="http://schemas.openxmlformats.org/drawingml/2006/table">
            <a:tbl>
              <a:tblPr/>
              <a:tblGrid>
                <a:gridCol w="1363230"/>
                <a:gridCol w="749860"/>
                <a:gridCol w="749860"/>
              </a:tblGrid>
              <a:tr h="390582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Test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F-value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1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p-value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66640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ANOVA F-test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27.0000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0.0010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91879">
                <a:tc>
                  <a:txBody>
                    <a:bodyPr/>
                    <a:lstStyle/>
                    <a:p>
                      <a:pPr algn="l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Regression F-test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27.0000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63500" marR="63500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Helvetica"/>
                          <a:cs typeface="Helvetica"/>
                          <a:ea typeface="Helvetica"/>
                          <a:sym typeface="Helvetica"/>
                        </a:rPr>
                        <a:t>0.0010</a:t>
                      </a:r>
                    </a:p>
                  </a:txBody>
                  <a:tcPr anchor="ctr" marB="63500" marT="635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9525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an ANOVA IS A REGRESSION WIHT DUMMY VARIABLES</dc:title>
  <dc:creator>Bill Perry</dc:creator>
  <cp:keywords/>
  <dcterms:created xsi:type="dcterms:W3CDTF">2026-05-07T03:05:21Z</dcterms:created>
  <dcterms:modified xsi:type="dcterms:W3CDTF">2026-05-07T03:05:21Z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ngines">
    <vt:lpwstr/>
  </property>
  <property fmtid="{D5CDD505-2E9C-101B-9397-08002B2CF9AE}" pid="6" name="header-includes">
    <vt:lpwstr/>
  </property>
  <property fmtid="{D5CDD505-2E9C-101B-9397-08002B2CF9AE}" pid="7" name="include-after">
    <vt:lpwstr/>
  </property>
  <property fmtid="{D5CDD505-2E9C-101B-9397-08002B2CF9AE}" pid="8" name="include-before">
    <vt:lpwstr/>
  </property>
  <property fmtid="{D5CDD505-2E9C-101B-9397-08002B2CF9AE}" pid="9" name="labels">
    <vt:lpwstr/>
  </property>
  <property fmtid="{D5CDD505-2E9C-101B-9397-08002B2CF9AE}" pid="10" name="toc-title">
    <vt:lpwstr>Table of contents</vt:lpwstr>
  </property>
</Properties>
</file>