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5" Type="http://schemas.openxmlformats.org/officeDocument/2006/relationships/viewProps" Target="viewProps.xml" /><Relationship Id="rId44" Type="http://schemas.openxmlformats.org/officeDocument/2006/relationships/presProps" Target="presProps.xml" /><Relationship Id="rId1" Type="http://schemas.openxmlformats.org/officeDocument/2006/relationships/slideMaster" Target="slideMasters/slideMaster1.xml" /><Relationship Id="rId47" Type="http://schemas.openxmlformats.org/officeDocument/2006/relationships/tableStyles" Target="tableStyles.xml" /><Relationship Id="rId46"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5.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png" /></Relationships>
</file>

<file path=ppt/slides/_rels/slide36.xml.rels><?xml version="1.0" encoding="UTF-8"?><Relationships xmlns="http://schemas.openxmlformats.org/package/2006/relationships"><Relationship Id="rId1" Type="http://schemas.openxmlformats.org/officeDocument/2006/relationships/slideLayout" Target="../slideLayouts/slideLayout5.xml" /><Relationship Id="rId3" Type="http://schemas.openxmlformats.org/officeDocument/2006/relationships/image" Target="../media/image18.png" /><Relationship Id="rId2" Type="http://schemas.openxmlformats.org/officeDocument/2006/relationships/image" Target="../media/image17.png" /></Relationships>
</file>

<file path=ppt/slides/_rels/slide37.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9.png" /></Relationships>
</file>

<file path=ppt/slides/_rels/slide3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0.png" /></Relationships>
</file>

<file path=ppt/slides/_rels/slide39.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40.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4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11 - Single factor analysis of variance - ANOVA</a:t>
            </a:r>
          </a:p>
        </p:txBody>
      </p:sp>
      <p:sp>
        <p:nvSpPr>
          <p:cNvPr id="3" name="Subtitle 2"/>
          <p:cNvSpPr>
            <a:spLocks noGrp="1"/>
          </p:cNvSpPr>
          <p:nvPr>
            <p:ph idx="1" type="subTitle"/>
          </p:nvPr>
        </p:nvSpPr>
        <p:spPr>
          <a:xfrm>
            <a:off x="255722" y="565689"/>
            <a:ext cx="6400800" cy="1314450"/>
          </a:xfrm>
        </p:spPr>
        <p:txBody>
          <a:bodyPr/>
          <a:lstStyle/>
          <a:p>
            <a:pPr lvl="0" indent="0" marL="0">
              <a:buNone/>
            </a:pP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Partitioning the Sum of Squares</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The total variation in Y can be expressed as a sum of squares:</a:t>
                </a:r>
              </a:p>
              <a:p>
                <a:pPr lvl="0" indent="0" marL="0">
                  <a:buNone/>
                </a:pPr>
                <a14:m>
                  <m:oMath xmlns:m="http://schemas.openxmlformats.org/officeDocument/2006/math">
                    <m:r>
                      <m:t>S</m:t>
                    </m:r>
                    <m:sSub>
                      <m:e>
                        <m:r>
                          <m:t>S</m:t>
                        </m:r>
                      </m:e>
                      <m:sub>
                        <m:r>
                          <m:t>t</m:t>
                        </m:r>
                        <m:r>
                          <m:t>o</m:t>
                        </m:r>
                        <m:r>
                          <m:t>t</m:t>
                        </m:r>
                        <m:r>
                          <m:t>a</m:t>
                        </m:r>
                        <m:r>
                          <m:t>l</m:t>
                        </m:r>
                      </m:sub>
                    </m:sSub>
                    <m:r>
                      <m:rPr>
                        <m:sty m:val="p"/>
                      </m:rPr>
                      <m:t>=</m:t>
                    </m:r>
                    <m:nary>
                      <m:naryPr>
                        <m:chr m:val="∑"/>
                        <m:limLoc m:val="undOvr"/>
                        <m:subHide m:val="off"/>
                        <m:supHide m:val="off"/>
                      </m:naryPr>
                      <m:sub>
                        <m:r>
                          <m:t>i</m:t>
                        </m:r>
                        <m:r>
                          <m:rPr>
                            <m:sty m:val="p"/>
                          </m:rPr>
                          <m:t>=</m:t>
                        </m:r>
                        <m:r>
                          <m:t>1</m:t>
                        </m:r>
                      </m:sub>
                      <m:sup>
                        <m:r>
                          <m:t>a</m:t>
                        </m:r>
                      </m:sup>
                      <m:e>
                        <m:nary>
                          <m:naryPr>
                            <m:chr m:val="∑"/>
                            <m:limLoc m:val="undOvr"/>
                            <m:subHide m:val="off"/>
                            <m:supHide m:val="off"/>
                          </m:naryPr>
                          <m:sub>
                            <m:r>
                              <m:t>j</m:t>
                            </m:r>
                            <m:r>
                              <m:rPr>
                                <m:sty m:val="p"/>
                              </m:rPr>
                              <m:t>=</m:t>
                            </m:r>
                            <m:r>
                              <m:t>1</m:t>
                            </m:r>
                          </m:sub>
                          <m:sup>
                            <m:r>
                              <m:t>n</m:t>
                            </m:r>
                          </m:sup>
                          <m:e>
                            <m:r>
                              <m:rPr>
                                <m:sty m:val="p"/>
                              </m:rPr>
                              <m:t>(</m:t>
                            </m:r>
                          </m:e>
                        </m:nary>
                      </m:e>
                    </m:nary>
                    <m:sSub>
                      <m:e>
                        <m:r>
                          <m:t>Y</m:t>
                        </m:r>
                      </m:e>
                      <m:sub>
                        <m:r>
                          <m:t>i</m:t>
                        </m:r>
                        <m:r>
                          <m:t>j</m:t>
                        </m:r>
                      </m:sub>
                    </m:sSub>
                    <m:r>
                      <m:rPr>
                        <m:sty m:val="p"/>
                      </m:rPr>
                      <m:t>−</m:t>
                    </m:r>
                    <m:acc>
                      <m:accPr>
                        <m:chr m:val="‾"/>
                      </m:accPr>
                      <m:e>
                        <m:r>
                          <m:t>Y</m:t>
                        </m:r>
                      </m:e>
                    </m:acc>
                    <m:sSup>
                      <m:e>
                        <m:r>
                          <m:rPr>
                            <m:sty m:val="p"/>
                          </m:rPr>
                          <m:t>)</m:t>
                        </m:r>
                      </m:e>
                      <m:sup>
                        <m:r>
                          <m:t>2</m:t>
                        </m:r>
                      </m:sup>
                    </m:sSup>
                  </m:oMath>
                </a14:m>
              </a:p>
              <a:p>
                <a:pPr lvl="0" indent="0" marL="0">
                  <a:buNone/>
                </a:pPr>
                <a:r>
                  <a:rPr/>
                  <a:t>This can be partitioned into two components:</a:t>
                </a:r>
              </a:p>
              <a:p>
                <a:pPr lvl="0" indent="-342900" marL="342900">
                  <a:buAutoNum type="arabicPeriod"/>
                </a:pPr>
                <a:r>
                  <a:rPr b="1"/>
                  <a:t>Among Groups (Treatment)</a:t>
                </a:r>
                <a:r>
                  <a:rPr/>
                  <a:t>: </a:t>
                </a:r>
                <a14:m>
                  <m:oMath xmlns:m="http://schemas.openxmlformats.org/officeDocument/2006/math">
                    <m:r>
                      <m:t>S</m:t>
                    </m:r>
                    <m:sSub>
                      <m:e>
                        <m:r>
                          <m:t>S</m:t>
                        </m:r>
                      </m:e>
                      <m:sub>
                        <m:r>
                          <m:t>a</m:t>
                        </m:r>
                        <m:r>
                          <m:t>m</m:t>
                        </m:r>
                        <m:r>
                          <m:t>o</m:t>
                        </m:r>
                        <m:r>
                          <m:t>n</m:t>
                        </m:r>
                        <m:r>
                          <m:t>g</m:t>
                        </m:r>
                      </m:sub>
                    </m:sSub>
                    <m:r>
                      <m:rPr>
                        <m:sty m:val="p"/>
                      </m:rPr>
                      <m:t>=</m:t>
                    </m:r>
                    <m:nary>
                      <m:naryPr>
                        <m:chr m:val="∑"/>
                        <m:limLoc m:val="undOvr"/>
                        <m:subHide m:val="off"/>
                        <m:supHide m:val="off"/>
                      </m:naryPr>
                      <m:sub>
                        <m:r>
                          <m:t>i</m:t>
                        </m:r>
                        <m:r>
                          <m:rPr>
                            <m:sty m:val="p"/>
                          </m:rPr>
                          <m:t>=</m:t>
                        </m:r>
                        <m:r>
                          <m:t>1</m:t>
                        </m:r>
                      </m:sub>
                      <m:sup>
                        <m:r>
                          <m:t>a</m:t>
                        </m:r>
                      </m:sup>
                      <m:e>
                        <m:nary>
                          <m:naryPr>
                            <m:chr m:val="∑"/>
                            <m:limLoc m:val="undOvr"/>
                            <m:subHide m:val="off"/>
                            <m:supHide m:val="off"/>
                          </m:naryPr>
                          <m:sub>
                            <m:r>
                              <m:t>j</m:t>
                            </m:r>
                            <m:r>
                              <m:rPr>
                                <m:sty m:val="p"/>
                              </m:rPr>
                              <m:t>=</m:t>
                            </m:r>
                            <m:r>
                              <m:t>1</m:t>
                            </m:r>
                          </m:sub>
                          <m:sup>
                            <m:r>
                              <m:t>n</m:t>
                            </m:r>
                          </m:sup>
                          <m:e>
                            <m:r>
                              <m:rPr>
                                <m:sty m:val="p"/>
                              </m:rPr>
                              <m:t>(</m:t>
                            </m:r>
                          </m:e>
                        </m:nary>
                      </m:e>
                    </m:nary>
                    <m:sSub>
                      <m:e>
                        <m:acc>
                          <m:accPr>
                            <m:chr m:val="‾"/>
                          </m:accPr>
                          <m:e>
                            <m:r>
                              <m:t>Y</m:t>
                            </m:r>
                          </m:e>
                        </m:acc>
                      </m:e>
                      <m:sub>
                        <m:r>
                          <m:t>i</m:t>
                        </m:r>
                      </m:sub>
                    </m:sSub>
                    <m:r>
                      <m:rPr>
                        <m:sty m:val="p"/>
                      </m:rPr>
                      <m:t>−</m:t>
                    </m:r>
                    <m:acc>
                      <m:accPr>
                        <m:chr m:val="‾"/>
                      </m:accPr>
                      <m:e>
                        <m:r>
                          <m:t>Y</m:t>
                        </m:r>
                      </m:e>
                    </m:acc>
                    <m:sSup>
                      <m:e>
                        <m:r>
                          <m:rPr>
                            <m:sty m:val="p"/>
                          </m:rPr>
                          <m:t>)</m:t>
                        </m:r>
                      </m:e>
                      <m:sup>
                        <m:r>
                          <m:t>2</m:t>
                        </m:r>
                      </m:sup>
                    </m:sSup>
                    <m:r>
                      <m:rPr>
                        <m:sty m:val="p"/>
                      </m:rPr>
                      <m:t>=</m:t>
                    </m:r>
                    <m:r>
                      <m:t>n</m:t>
                    </m:r>
                    <m:nary>
                      <m:naryPr>
                        <m:chr m:val="∑"/>
                        <m:limLoc m:val="undOvr"/>
                        <m:subHide m:val="off"/>
                        <m:supHide m:val="off"/>
                      </m:naryPr>
                      <m:sub>
                        <m:r>
                          <m:t>i</m:t>
                        </m:r>
                        <m:r>
                          <m:rPr>
                            <m:sty m:val="p"/>
                          </m:rPr>
                          <m:t>=</m:t>
                        </m:r>
                        <m:r>
                          <m:t>1</m:t>
                        </m:r>
                      </m:sub>
                      <m:sup>
                        <m:r>
                          <m:t>a</m:t>
                        </m:r>
                      </m:sup>
                      <m:e>
                        <m:r>
                          <m:rPr>
                            <m:sty m:val="p"/>
                          </m:rPr>
                          <m:t>(</m:t>
                        </m:r>
                      </m:e>
                    </m:nary>
                    <m:sSub>
                      <m:e>
                        <m:acc>
                          <m:accPr>
                            <m:chr m:val="‾"/>
                          </m:accPr>
                          <m:e>
                            <m:r>
                              <m:t>Y</m:t>
                            </m:r>
                          </m:e>
                        </m:acc>
                      </m:e>
                      <m:sub>
                        <m:r>
                          <m:t>i</m:t>
                        </m:r>
                      </m:sub>
                    </m:sSub>
                    <m:r>
                      <m:rPr>
                        <m:sty m:val="p"/>
                      </m:rPr>
                      <m:t>−</m:t>
                    </m:r>
                    <m:acc>
                      <m:accPr>
                        <m:chr m:val="‾"/>
                      </m:accPr>
                      <m:e>
                        <m:r>
                          <m:t>Y</m:t>
                        </m:r>
                      </m:e>
                    </m:acc>
                    <m:sSup>
                      <m:e>
                        <m:r>
                          <m:rPr>
                            <m:sty m:val="p"/>
                          </m:rPr>
                          <m:t>)</m:t>
                        </m:r>
                      </m:e>
                      <m:sup>
                        <m:r>
                          <m:t>2</m:t>
                        </m:r>
                      </m:sup>
                    </m:sSup>
                  </m:oMath>
                </a14:m>
              </a:p>
              <a:p>
                <a:pPr lvl="0" indent="-342900" marL="342900">
                  <a:buAutoNum type="arabicPeriod"/>
                </a:pPr>
                <a:r>
                  <a:rPr b="1"/>
                  <a:t>Within Groups (Error)</a:t>
                </a:r>
                <a:r>
                  <a:rPr/>
                  <a:t>: </a:t>
                </a:r>
                <a14:m>
                  <m:oMath xmlns:m="http://schemas.openxmlformats.org/officeDocument/2006/math">
                    <m:r>
                      <m:t>S</m:t>
                    </m:r>
                    <m:sSub>
                      <m:e>
                        <m:r>
                          <m:t>S</m:t>
                        </m:r>
                      </m:e>
                      <m:sub>
                        <m:r>
                          <m:t>w</m:t>
                        </m:r>
                        <m:r>
                          <m:t>i</m:t>
                        </m:r>
                        <m:r>
                          <m:t>t</m:t>
                        </m:r>
                        <m:r>
                          <m:t>h</m:t>
                        </m:r>
                        <m:r>
                          <m:t>i</m:t>
                        </m:r>
                        <m:r>
                          <m:t>n</m:t>
                        </m:r>
                      </m:sub>
                    </m:sSub>
                    <m:r>
                      <m:rPr>
                        <m:sty m:val="p"/>
                      </m:rPr>
                      <m:t>=</m:t>
                    </m:r>
                    <m:nary>
                      <m:naryPr>
                        <m:chr m:val="∑"/>
                        <m:limLoc m:val="undOvr"/>
                        <m:subHide m:val="off"/>
                        <m:supHide m:val="off"/>
                      </m:naryPr>
                      <m:sub>
                        <m:r>
                          <m:t>i</m:t>
                        </m:r>
                        <m:r>
                          <m:rPr>
                            <m:sty m:val="p"/>
                          </m:rPr>
                          <m:t>=</m:t>
                        </m:r>
                        <m:r>
                          <m:t>1</m:t>
                        </m:r>
                      </m:sub>
                      <m:sup>
                        <m:r>
                          <m:t>a</m:t>
                        </m:r>
                      </m:sup>
                      <m:e>
                        <m:nary>
                          <m:naryPr>
                            <m:chr m:val="∑"/>
                            <m:limLoc m:val="undOvr"/>
                            <m:subHide m:val="off"/>
                            <m:supHide m:val="off"/>
                          </m:naryPr>
                          <m:sub>
                            <m:r>
                              <m:t>j</m:t>
                            </m:r>
                            <m:r>
                              <m:rPr>
                                <m:sty m:val="p"/>
                              </m:rPr>
                              <m:t>=</m:t>
                            </m:r>
                            <m:r>
                              <m:t>1</m:t>
                            </m:r>
                          </m:sub>
                          <m:sup>
                            <m:r>
                              <m:t>n</m:t>
                            </m:r>
                          </m:sup>
                          <m:e>
                            <m:r>
                              <m:rPr>
                                <m:sty m:val="p"/>
                              </m:rPr>
                              <m:t>(</m:t>
                            </m:r>
                          </m:e>
                        </m:nary>
                      </m:e>
                    </m:nary>
                    <m:sSub>
                      <m:e>
                        <m:r>
                          <m:t>Y</m:t>
                        </m:r>
                      </m:e>
                      <m:sub>
                        <m:r>
                          <m:t>i</m:t>
                        </m:r>
                        <m:r>
                          <m:t>j</m:t>
                        </m:r>
                      </m:sub>
                    </m:sSub>
                    <m:r>
                      <m:rPr>
                        <m:sty m:val="p"/>
                      </m:rPr>
                      <m:t>−</m:t>
                    </m:r>
                    <m:sSub>
                      <m:e>
                        <m:acc>
                          <m:accPr>
                            <m:chr m:val="‾"/>
                          </m:accPr>
                          <m:e>
                            <m:r>
                              <m:t>Y</m:t>
                            </m:r>
                          </m:e>
                        </m:acc>
                      </m:e>
                      <m:sub>
                        <m:r>
                          <m:t>i</m:t>
                        </m:r>
                      </m:sub>
                    </m:sSub>
                    <m:sSup>
                      <m:e>
                        <m:r>
                          <m:rPr>
                            <m:sty m:val="p"/>
                          </m:rPr>
                          <m:t>)</m:t>
                        </m:r>
                      </m:e>
                      <m:sup>
                        <m:r>
                          <m:t>2</m:t>
                        </m:r>
                      </m:sup>
                    </m:sSup>
                  </m:oMath>
                </a14:m>
              </a:p>
              <a:p>
                <a:pPr lvl="0" indent="0" marL="0">
                  <a:buNone/>
                </a:pPr>
                <a:r>
                  <a:rPr/>
                  <a:t>These components are additive: </a:t>
                </a:r>
                <a14:m>
                  <m:oMath xmlns:m="http://schemas.openxmlformats.org/officeDocument/2006/math">
                    <m:r>
                      <m:t>S</m:t>
                    </m:r>
                    <m:sSub>
                      <m:e>
                        <m:r>
                          <m:t>S</m:t>
                        </m:r>
                      </m:e>
                      <m:sub>
                        <m:r>
                          <m:t>t</m:t>
                        </m:r>
                        <m:r>
                          <m:t>o</m:t>
                        </m:r>
                        <m:r>
                          <m:t>t</m:t>
                        </m:r>
                        <m:r>
                          <m:t>a</m:t>
                        </m:r>
                        <m:r>
                          <m:t>l</m:t>
                        </m:r>
                      </m:sub>
                    </m:sSub>
                    <m:r>
                      <m:rPr>
                        <m:sty m:val="p"/>
                      </m:rPr>
                      <m:t>=</m:t>
                    </m:r>
                    <m:r>
                      <m:t>S</m:t>
                    </m:r>
                    <m:sSub>
                      <m:e>
                        <m:r>
                          <m:t>S</m:t>
                        </m:r>
                      </m:e>
                      <m:sub>
                        <m:r>
                          <m:t>a</m:t>
                        </m:r>
                        <m:r>
                          <m:t>m</m:t>
                        </m:r>
                        <m:r>
                          <m:t>o</m:t>
                        </m:r>
                        <m:r>
                          <m:t>n</m:t>
                        </m:r>
                        <m:r>
                          <m:t>g</m:t>
                        </m:r>
                      </m:sub>
                    </m:sSub>
                    <m:r>
                      <m:rPr>
                        <m:sty m:val="p"/>
                      </m:rPr>
                      <m:t>+</m:t>
                    </m:r>
                    <m:r>
                      <m:t>S</m:t>
                    </m:r>
                    <m:sSub>
                      <m:e>
                        <m:r>
                          <m:t>S</m:t>
                        </m:r>
                      </m:e>
                      <m:sub>
                        <m:r>
                          <m:t>w</m:t>
                        </m:r>
                        <m:r>
                          <m:t>i</m:t>
                        </m:r>
                        <m:r>
                          <m:t>t</m:t>
                        </m:r>
                        <m:r>
                          <m:t>h</m:t>
                        </m:r>
                        <m:r>
                          <m:t>i</m:t>
                        </m:r>
                        <m:r>
                          <m:t>n</m:t>
                        </m:r>
                      </m:sub>
                    </m:sSub>
                  </m:oMath>
                </a14:m>
              </a:p>
            </p:txBody>
          </p:sp>
        </mc:Choice>
      </mc:AlternateContent>
      <p:pic>
        <p:nvPicPr>
          <p:cNvPr descr="11_lecture_powerpoint_files/figure-pptx/unnamed-chunk-5-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Sum of Squares Example</a:t>
            </a:r>
          </a:p>
        </p:txBody>
      </p:sp>
      <p:sp>
        <p:nvSpPr>
          <p:cNvPr id="3" name="Content Placeholder 2"/>
          <p:cNvSpPr>
            <a:spLocks noGrp="1"/>
          </p:cNvSpPr>
          <p:nvPr>
            <p:ph idx="1" sz="half"/>
          </p:nvPr>
        </p:nvSpPr>
        <p:spPr/>
        <p:txBody>
          <a:bodyPr/>
          <a:lstStyle/>
          <a:p>
            <a:pPr lvl="0" indent="0">
              <a:buNone/>
            </a:pPr>
            <a:r>
              <a:rPr>
                <a:latin typeface="Courier"/>
              </a:rPr>
              <a:t>
Call:
lm(formula = phase_shift ~ treatment, data = circ_data)
Residuals:
     Min       1Q   Median       3Q      Max 
-1.27857 -0.36125  0.03857  0.61147  1.06571 
Coefficients:
               Estimate Std. Error t value Pr(&gt;|t|)   
(Intercept)    -0.30875    0.24888  -1.241  0.22988   
treatmentEyes  -1.24268    0.36433  -3.411  0.00293 **
treatmentKnees -0.02696    0.36433  -0.074  0.94178   
---
Signif. codes:  0 '***' 0.001 '**' 0.01 '*' 0.05 '.' 0.1 ' ' 1
Residual standard error: 0.7039 on 19 degrees of freedom
Multiple R-squared:  0.4342,    Adjusted R-squared:  0.3746 
F-statistic: 7.289 on 2 and 19 DF,  p-value: 0.004472</a:t>
            </a:r>
          </a:p>
          <a:p>
            <a:pPr lvl="0" indent="0">
              <a:buNone/>
            </a:pPr>
            <a:r>
              <a:rPr>
                <a:latin typeface="Courier"/>
              </a:rPr>
              <a:t>Analysis of Variance Table
Response: phase_shift
          Df Sum Sq Mean Sq F value   Pr(&gt;F)   
treatment  2 7.2245  3.6122  7.2894 0.004472 **
Residuals 19 9.4153  0.4955                    
---
Signif. codes:  0 '***' 0.001 '**' 0.01 '*' 0.05 '.' 0.1 ' ' 1</a:t>
            </a:r>
          </a:p>
        </p:txBody>
      </p:sp>
      <mc:AlternateContent xmlns:mc="http://schemas.openxmlformats.org/markup-compatibility/2006">
        <mc:Choice xmlns:a14="http://schemas.microsoft.com/office/drawing/2010/main" Requires="a14">
          <p:sp>
            <p:nvSpPr>
              <p:cNvPr id="4" name="Content Placeholder 3"/>
              <p:cNvSpPr>
                <a:spLocks noGrp="1"/>
              </p:cNvSpPr>
              <p:nvPr>
                <p:ph idx="2" sz="half"/>
              </p:nvPr>
            </p:nvSpPr>
            <p:spPr/>
            <p:txBody>
              <a:bodyPr/>
              <a:lstStyle/>
              <a:p>
                <a:pPr lvl="0" indent="0" marL="1270000">
                  <a:buNone/>
                </a:pPr>
                <a:r>
                  <a:rPr sz="2000" b="1"/>
                  <a:t>Key Connection to Regression</a:t>
                </a:r>
              </a:p>
              <a:p>
                <a:pPr lvl="0"/>
                <a:r>
                  <a:rPr sz="2000"/>
                  <a:t>This is the same partitioning we saw in regression analysis:</a:t>
                </a:r>
              </a:p>
              <a:p>
                <a:pPr lvl="1"/>
                <a14:m>
                  <m:oMath xmlns:m="http://schemas.openxmlformats.org/officeDocument/2006/math">
                    <m:r>
                      <m:t>S</m:t>
                    </m:r>
                    <m:sSub>
                      <m:e>
                        <m:r>
                          <m:t>S</m:t>
                        </m:r>
                      </m:e>
                      <m:sub>
                        <m:r>
                          <m:t>t</m:t>
                        </m:r>
                        <m:r>
                          <m:t>o</m:t>
                        </m:r>
                        <m:r>
                          <m:t>t</m:t>
                        </m:r>
                        <m:r>
                          <m:t>a</m:t>
                        </m:r>
                        <m:r>
                          <m:t>l</m:t>
                        </m:r>
                      </m:sub>
                    </m:sSub>
                    <m:r>
                      <m:rPr>
                        <m:sty m:val="p"/>
                      </m:rPr>
                      <m:t>=</m:t>
                    </m:r>
                    <m:r>
                      <m:t>S</m:t>
                    </m:r>
                    <m:sSub>
                      <m:e>
                        <m:r>
                          <m:t>S</m:t>
                        </m:r>
                      </m:e>
                      <m:sub>
                        <m:r>
                          <m:t>r</m:t>
                        </m:r>
                        <m:r>
                          <m:t>e</m:t>
                        </m:r>
                        <m:r>
                          <m:t>g</m:t>
                        </m:r>
                        <m:r>
                          <m:t>r</m:t>
                        </m:r>
                        <m:r>
                          <m:t>e</m:t>
                        </m:r>
                        <m:r>
                          <m:t>s</m:t>
                        </m:r>
                        <m:r>
                          <m:t>s</m:t>
                        </m:r>
                        <m:r>
                          <m:t>i</m:t>
                        </m:r>
                        <m:r>
                          <m:t>o</m:t>
                        </m:r>
                        <m:r>
                          <m:t>n</m:t>
                        </m:r>
                      </m:sub>
                    </m:sSub>
                    <m:r>
                      <m:rPr>
                        <m:sty m:val="p"/>
                      </m:rPr>
                      <m:t>+</m:t>
                    </m:r>
                    <m:r>
                      <m:t>S</m:t>
                    </m:r>
                    <m:sSub>
                      <m:e>
                        <m:r>
                          <m:t>S</m:t>
                        </m:r>
                      </m:e>
                      <m:sub>
                        <m:r>
                          <m:t>r</m:t>
                        </m:r>
                        <m:r>
                          <m:t>e</m:t>
                        </m:r>
                        <m:r>
                          <m:t>s</m:t>
                        </m:r>
                        <m:r>
                          <m:t>i</m:t>
                        </m:r>
                        <m:r>
                          <m:t>d</m:t>
                        </m:r>
                        <m:r>
                          <m:t>u</m:t>
                        </m:r>
                        <m:r>
                          <m:t>a</m:t>
                        </m:r>
                        <m:r>
                          <m:t>l</m:t>
                        </m:r>
                      </m:sub>
                    </m:sSub>
                  </m:oMath>
                </a14:m>
              </a:p>
              <a:p>
                <a:pPr lvl="0"/>
                <a:r>
                  <a:rPr sz="2000"/>
                  <a:t>Where:</a:t>
                </a:r>
              </a:p>
              <a:p>
                <a:pPr lvl="1"/>
                <a14:m>
                  <m:oMath xmlns:m="http://schemas.openxmlformats.org/officeDocument/2006/math">
                    <m:r>
                      <m:t>S</m:t>
                    </m:r>
                    <m:sSub>
                      <m:e>
                        <m:r>
                          <m:t>S</m:t>
                        </m:r>
                      </m:e>
                      <m:sub>
                        <m:r>
                          <m:t>a</m:t>
                        </m:r>
                        <m:r>
                          <m:t>m</m:t>
                        </m:r>
                        <m:r>
                          <m:t>o</m:t>
                        </m:r>
                        <m:r>
                          <m:t>n</m:t>
                        </m:r>
                        <m:r>
                          <m:t>g</m:t>
                        </m:r>
                      </m:sub>
                    </m:sSub>
                  </m:oMath>
                </a14:m>
                <a:r>
                  <a:rPr sz="2000"/>
                  <a:t> in ANOVA = </a:t>
                </a:r>
                <a14:m>
                  <m:oMath xmlns:m="http://schemas.openxmlformats.org/officeDocument/2006/math">
                    <m:r>
                      <m:t>S</m:t>
                    </m:r>
                    <m:sSub>
                      <m:e>
                        <m:r>
                          <m:t>S</m:t>
                        </m:r>
                      </m:e>
                      <m:sub>
                        <m:r>
                          <m:t>r</m:t>
                        </m:r>
                        <m:r>
                          <m:t>e</m:t>
                        </m:r>
                        <m:r>
                          <m:t>g</m:t>
                        </m:r>
                        <m:r>
                          <m:t>r</m:t>
                        </m:r>
                        <m:r>
                          <m:t>e</m:t>
                        </m:r>
                        <m:r>
                          <m:t>s</m:t>
                        </m:r>
                        <m:r>
                          <m:t>s</m:t>
                        </m:r>
                        <m:r>
                          <m:t>i</m:t>
                        </m:r>
                        <m:r>
                          <m:t>o</m:t>
                        </m:r>
                        <m:r>
                          <m:t>n</m:t>
                        </m:r>
                      </m:sub>
                    </m:sSub>
                  </m:oMath>
                </a14:m>
                <a:r>
                  <a:rPr sz="2000"/>
                  <a:t> in regression</a:t>
                </a:r>
              </a:p>
              <a:p>
                <a:pPr lvl="1"/>
                <a14:m>
                  <m:oMath xmlns:m="http://schemas.openxmlformats.org/officeDocument/2006/math">
                    <m:r>
                      <m:t>S</m:t>
                    </m:r>
                    <m:sSub>
                      <m:e>
                        <m:r>
                          <m:t>S</m:t>
                        </m:r>
                      </m:e>
                      <m:sub>
                        <m:r>
                          <m:t>w</m:t>
                        </m:r>
                        <m:r>
                          <m:t>i</m:t>
                        </m:r>
                        <m:r>
                          <m:t>t</m:t>
                        </m:r>
                        <m:r>
                          <m:t>h</m:t>
                        </m:r>
                        <m:r>
                          <m:t>i</m:t>
                        </m:r>
                        <m:r>
                          <m:t>n</m:t>
                        </m:r>
                      </m:sub>
                    </m:sSub>
                  </m:oMath>
                </a14:m>
                <a:r>
                  <a:rPr sz="2000"/>
                  <a:t> in ANOVA = </a:t>
                </a:r>
                <a14:m>
                  <m:oMath xmlns:m="http://schemas.openxmlformats.org/officeDocument/2006/math">
                    <m:r>
                      <m:t>S</m:t>
                    </m:r>
                    <m:sSub>
                      <m:e>
                        <m:r>
                          <m:t>S</m:t>
                        </m:r>
                      </m:e>
                      <m:sub>
                        <m:r>
                          <m:t>r</m:t>
                        </m:r>
                        <m:r>
                          <m:t>e</m:t>
                        </m:r>
                        <m:r>
                          <m:t>s</m:t>
                        </m:r>
                        <m:r>
                          <m:t>i</m:t>
                        </m:r>
                        <m:r>
                          <m:t>d</m:t>
                        </m:r>
                        <m:r>
                          <m:t>u</m:t>
                        </m:r>
                        <m:r>
                          <m:t>a</m:t>
                        </m:r>
                        <m:r>
                          <m:t>l</m:t>
                        </m:r>
                      </m:sub>
                    </m:sSub>
                  </m:oMath>
                </a14:m>
                <a:r>
                  <a:rPr sz="2000"/>
                  <a:t> in regression</a:t>
                </a:r>
              </a:p>
              <a:p>
                <a:pPr lvl="0"/>
                <a:r>
                  <a:rPr sz="2000"/>
                  <a:t>Both measure how much variation is explained by our model vs. unexplained (error).</a:t>
                </a:r>
              </a:p>
            </p:txBody>
          </p:sp>
        </mc:Choice>
      </mc:AlternateContent>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ANOVA Tables</a:t>
            </a:r>
          </a:p>
        </p:txBody>
      </p:sp>
      <p:sp>
        <p:nvSpPr>
          <p:cNvPr id="3" name="Content Placeholder 2"/>
          <p:cNvSpPr>
            <a:spLocks noGrp="1"/>
          </p:cNvSpPr>
          <p:nvPr>
            <p:ph idx="1" sz="half"/>
          </p:nvPr>
        </p:nvSpPr>
        <p:spPr/>
        <p:txBody>
          <a:bodyPr/>
          <a:lstStyle/>
          <a:p>
            <a:pPr lvl="0" indent="0" marL="0">
              <a:buNone/>
            </a:pPr>
            <a:r>
              <a:rPr/>
              <a:t>The ANOVA table organizes all computations leading to a test of the null hypothesis of no differences among population means.</a:t>
            </a:r>
          </a:p>
          <a:p>
            <a:pPr lvl="0"/>
            <a:r>
              <a:rPr b="1"/>
              <a:t>Source of variation</a:t>
            </a:r>
            <a:r>
              <a:rPr/>
              <a:t>: What is being tested</a:t>
            </a:r>
          </a:p>
          <a:p>
            <a:pPr lvl="0"/>
            <a:r>
              <a:rPr b="1"/>
              <a:t>Sum of squares</a:t>
            </a:r>
            <a:r>
              <a:rPr/>
              <a:t>: Measure of total variation for each source</a:t>
            </a:r>
          </a:p>
          <a:p>
            <a:pPr lvl="0"/>
            <a:r>
              <a:rPr b="1"/>
              <a:t>df</a:t>
            </a:r>
            <a:r>
              <a:rPr/>
              <a:t>: Degrees of freedom for each source</a:t>
            </a:r>
          </a:p>
          <a:p>
            <a:pPr lvl="0"/>
            <a:r>
              <a:rPr b="1"/>
              <a:t>Mean squares</a:t>
            </a:r>
            <a:r>
              <a:rPr/>
              <a:t>: Sum of squares divided by df</a:t>
            </a:r>
          </a:p>
          <a:p>
            <a:pPr lvl="0"/>
            <a:r>
              <a:rPr b="1"/>
              <a:t>F-ratio</a:t>
            </a:r>
            <a:r>
              <a:rPr/>
              <a:t>: Ratio of mean squares, used to test significance</a:t>
            </a:r>
          </a:p>
          <a:p>
            <a:pPr lvl="0"/>
            <a:r>
              <a:rPr b="1"/>
              <a:t>P-value</a:t>
            </a:r>
            <a:r>
              <a:rPr/>
              <a:t>: Probability of observing our results if H₀ is true</a:t>
            </a:r>
          </a:p>
          <a:p>
            <a:pPr lvl="0" indent="0" marL="0">
              <a:buNone/>
            </a:pPr>
            <a:r>
              <a:rPr b="1"/>
              <a:t>Example</a:t>
            </a:r>
            <a:r>
              <a:rPr/>
              <a:t>: For a one-way ANOVA with 3 groups and 4 replicates per group:</a:t>
            </a:r>
          </a:p>
          <a:p>
            <a:pPr lvl="0"/>
            <a:r>
              <a:rPr/>
              <a:t>df for treatments = (a - 1) = 2</a:t>
            </a:r>
          </a:p>
          <a:p>
            <a:pPr lvl="0"/>
            <a:r>
              <a:rPr/>
              <a:t>df for error = a(n - 1) = 3(4 - 1) = 9</a:t>
            </a:r>
          </a:p>
          <a:p>
            <a:pPr lvl="0"/>
            <a:r>
              <a:rPr/>
              <a:t>df total = an - 1 = 11</a:t>
            </a:r>
          </a:p>
        </p:txBody>
      </p:sp>
      <p:sp>
        <p:nvSpPr>
          <p:cNvPr id="4" name="Content Placeholder 3"/>
          <p:cNvSpPr>
            <a:spLocks noGrp="1"/>
          </p:cNvSpPr>
          <p:nvPr>
            <p:ph idx="2" sz="half"/>
          </p:nvPr>
        </p:nvSpPr>
        <p:spPr/>
        <p:txBody>
          <a:bodyPr/>
          <a:lstStyle/>
          <a:p>
            <a:pPr lvl="0" indent="0">
              <a:buNone/>
            </a:pPr>
            <a:r>
              <a:rPr>
                <a:latin typeface="Courier"/>
              </a:rPr>
              <a:t>
Call:
lm(formula = phase_shift ~ treatment, data = circ_data)
Residuals:
     Min       1Q   Median       3Q      Max 
-1.27857 -0.36125  0.03857  0.61147  1.06571 
Coefficients:
               Estimate Std. Error t value Pr(&gt;|t|)   
(Intercept)    -0.30875    0.24888  -1.241  0.22988   
treatmentEyes  -1.24268    0.36433  -3.411  0.00293 **
treatmentKnees -0.02696    0.36433  -0.074  0.94178   
---
Signif. codes:  0 '***' 0.001 '**' 0.01 '*' 0.05 '.' 0.1 ' ' 1
Residual standard error: 0.7039 on 19 degrees of freedom
Multiple R-squared:  0.4342,    Adjusted R-squared:  0.3746 
F-statistic: 7.289 on 2 and 19 DF,  p-value: 0.004472</a:t>
            </a:r>
          </a:p>
          <a:p>
            <a:pPr lvl="0" indent="0">
              <a:buNone/>
            </a:pPr>
            <a:r>
              <a:rPr>
                <a:latin typeface="Courier"/>
              </a:rPr>
              <a:t>Analysis of Variance Table
Response: phase_shift
          Df Sum Sq Mean Sq F value   Pr(&gt;F)   
treatment  2 7.2245  3.6122  7.2894 0.004472 **
Residuals 19 9.4153  0.4955                    
---
Signif. codes:  0 '***' 0.001 '**' 0.01 '*' 0.05 '.' 0.1 ' ' 1</a:t>
            </a:r>
          </a:p>
          <a:p>
            <a:pPr lvl="0" indent="0">
              <a:buNone/>
            </a:pPr>
            <a:r>
              <a:rPr>
                <a:latin typeface="Courier"/>
              </a:rPr>
              <a:t># A tibble: 3 × 4
  treatment   Mean    SD     N
  &lt;fct&gt;      &lt;dbl&gt; &lt;dbl&gt; &lt;int&gt;
1 Control   -0.309 0.618     8
2 Eyes      -1.55  0.706     7
3 Knees     -0.336 0.791     7</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vs Regression Tables</a:t>
            </a:r>
          </a:p>
        </p:txBody>
      </p:sp>
      <p:sp>
        <p:nvSpPr>
          <p:cNvPr id="3" name="Content Placeholder 2"/>
          <p:cNvSpPr>
            <a:spLocks noGrp="1"/>
          </p:cNvSpPr>
          <p:nvPr>
            <p:ph idx="1"/>
          </p:nvPr>
        </p:nvSpPr>
        <p:spPr/>
        <p:txBody>
          <a:bodyPr/>
          <a:lstStyle/>
          <a:p>
            <a:pPr lvl="0" indent="0" marL="1270000">
              <a:buNone/>
            </a:pPr>
            <a:r>
              <a:rPr sz="2000" b="1"/>
              <a:t>Comparing ANOVA and Regression Tables</a:t>
            </a:r>
          </a:p>
          <a:p>
            <a:pPr lvl="0" indent="0" marL="1270000">
              <a:buNone/>
            </a:pPr>
            <a:r>
              <a:rPr sz="2000"/>
              <a:t>An ANOVA table compared to a regression table:</a:t>
            </a:r>
          </a:p>
          <a:p>
            <a:pPr lvl="0" indent="0" marL="1270000">
              <a:buNone/>
            </a:pPr>
            <a:r>
              <a:rPr sz="2000"/>
              <a:t>Is equivalent to an ANOVA table from a regression model:</a:t>
            </a:r>
          </a:p>
          <a:p>
            <a:pPr lvl="0"/>
            <a:r>
              <a:rPr sz="2000"/>
              <a:t>k = number of predictor / dummy variables = a-1</a:t>
            </a:r>
          </a:p>
          <a:p>
            <a:pPr lvl="0"/>
            <a:r>
              <a:rPr sz="2000"/>
              <a:t>a = treatment groups/levels of factors</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F ratio</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The F-ratio is calculated as: </a:t>
                </a:r>
                <a14:m>
                  <m:oMath xmlns:m="http://schemas.openxmlformats.org/officeDocument/2006/math">
                    <m:r>
                      <m:t>F</m:t>
                    </m:r>
                    <m:r>
                      <m:rPr>
                        <m:sty m:val="p"/>
                      </m:rPr>
                      <m:t>=</m:t>
                    </m:r>
                    <m:f>
                      <m:fPr>
                        <m:type m:val="bar"/>
                      </m:fPr>
                      <m:num>
                        <m:r>
                          <m:t>M</m:t>
                        </m:r>
                        <m:sSub>
                          <m:e>
                            <m:r>
                              <m:t>S</m:t>
                            </m:r>
                          </m:e>
                          <m:sub>
                            <m:r>
                              <m:t>a</m:t>
                            </m:r>
                            <m:r>
                              <m:t>m</m:t>
                            </m:r>
                            <m:r>
                              <m:t>o</m:t>
                            </m:r>
                            <m:r>
                              <m:t>n</m:t>
                            </m:r>
                            <m:r>
                              <m:t>g</m:t>
                            </m:r>
                          </m:sub>
                        </m:sSub>
                      </m:num>
                      <m:den>
                        <m:r>
                          <m:t>M</m:t>
                        </m:r>
                        <m:sSub>
                          <m:e>
                            <m:r>
                              <m:t>S</m:t>
                            </m:r>
                          </m:e>
                          <m:sub>
                            <m:r>
                              <m:t>e</m:t>
                            </m:r>
                            <m:r>
                              <m:t>r</m:t>
                            </m:r>
                            <m:r>
                              <m:t>r</m:t>
                            </m:r>
                            <m:r>
                              <m:t>o</m:t>
                            </m:r>
                            <m:r>
                              <m:t>r</m:t>
                            </m:r>
                          </m:sub>
                        </m:sSub>
                      </m:den>
                    </m:f>
                  </m:oMath>
                </a14:m>
              </a:p>
              <a:p>
                <a:pPr lvl="0"/>
                <a:r>
                  <a:rPr/>
                  <a:t>Under the null hypothesis (all means equal):</a:t>
                </a:r>
              </a:p>
              <a:p>
                <a:pPr lvl="1"/>
                <a:r>
                  <a:rPr/>
                  <a:t>The F-ratio should be approximately 1</a:t>
                </a:r>
                <a:br/>
              </a:p>
              <a:p>
                <a:pPr lvl="1"/>
                <a:r>
                  <a:rPr/>
                  <a:t>Larger F-ratios suggest among-group variance exceeds that expected by chance</a:t>
                </a:r>
                <a:br/>
              </a:p>
              <a:p>
                <a:pPr lvl="0"/>
                <a:r>
                  <a:rPr/>
                  <a:t>With the circadian rhythm data:</a:t>
                </a:r>
              </a:p>
              <a:p>
                <a:pPr lvl="1"/>
                <a:r>
                  <a:rPr/>
                  <a:t>F = 7.29 - p = 0.004</a:t>
                </a:r>
                <a:br/>
              </a:p>
              <a:p>
                <a:pPr lvl="1"/>
                <a:r>
                  <a:rPr/>
                  <a:t>We reject the null hypothesis</a:t>
                </a:r>
                <a:br/>
              </a:p>
              <a:p>
                <a:pPr lvl="1"/>
                <a:r>
                  <a:rPr/>
                  <a:t>F-ratio follows F-distribution with (a - 1) and (a(n - 1)) df</a:t>
                </a:r>
              </a:p>
              <a:p>
                <a:pPr lvl="0" indent="0">
                  <a:buNone/>
                </a:pPr>
                <a:r>
                  <a:rPr>
                    <a:latin typeface="Courier"/>
                  </a:rPr>
                  <a:t># A tibble: 2 × 2
  Metric                Value
  &lt;chr&gt;                 &lt;dbl&gt;
1 F-observed             7.29
2 F-critical (α = 0.05)  3.52</a:t>
                </a:r>
              </a:p>
            </p:txBody>
          </p:sp>
        </mc:Choice>
      </mc:AlternateContent>
      <p:pic>
        <p:nvPicPr>
          <p:cNvPr descr="11_lecture_powerpoint_files/figure-pptx/f_dist-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Connection of a F test to T Test</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An ANOVA with two groups (a = 2) is equivalent to a t-test:</a:t>
                </a:r>
              </a:p>
              <a:p>
                <a:pPr lvl="0"/>
                <a:r>
                  <a:rPr/>
                  <a:t>Why </a:t>
                </a:r>
                <a14:m>
                  <m:oMath xmlns:m="http://schemas.openxmlformats.org/officeDocument/2006/math">
                    <m:r>
                      <m:t>F</m:t>
                    </m:r>
                    <m:r>
                      <m:rPr>
                        <m:sty m:val="p"/>
                      </m:rPr>
                      <m:t>=</m:t>
                    </m:r>
                    <m:sSup>
                      <m:e>
                        <m:r>
                          <m:t>t</m:t>
                        </m:r>
                      </m:e>
                      <m:sup>
                        <m:r>
                          <m:t>2</m:t>
                        </m:r>
                      </m:sup>
                    </m:sSup>
                  </m:oMath>
                </a14:m>
              </a:p>
              <a:p>
                <a:pPr lvl="1"/>
                <a:r>
                  <a:rPr/>
                  <a:t>testing the same hypothesis: are means of two groups different?</a:t>
                </a:r>
              </a:p>
              <a:p>
                <a:pPr lvl="0"/>
                <a:r>
                  <a:rPr i="1"/>
                  <a:t>Understanding the t-statistic</a:t>
                </a:r>
              </a:p>
              <a:p>
                <a:pPr lvl="1"/>
                <a:r>
                  <a:rPr/>
                  <a:t>The t-statistic for comparing two independent groups is: </a:t>
                </a:r>
                <a14:m>
                  <m:oMath xmlns:m="http://schemas.openxmlformats.org/officeDocument/2006/math">
                    <m:r>
                      <m:t>t</m:t>
                    </m:r>
                    <m:r>
                      <m:rPr>
                        <m:sty m:val="p"/>
                      </m:rPr>
                      <m:t>=</m:t>
                    </m:r>
                    <m:f>
                      <m:fPr>
                        <m:type m:val="bar"/>
                      </m:fPr>
                      <m:num>
                        <m:sSub>
                          <m:e>
                            <m:acc>
                              <m:accPr>
                                <m:chr m:val="‾"/>
                              </m:accPr>
                              <m:e>
                                <m:r>
                                  <m:t>X</m:t>
                                </m:r>
                              </m:e>
                            </m:acc>
                          </m:e>
                          <m:sub>
                            <m:r>
                              <m:t>1</m:t>
                            </m:r>
                          </m:sub>
                        </m:sSub>
                        <m:r>
                          <m:rPr>
                            <m:sty m:val="p"/>
                          </m:rPr>
                          <m:t>−</m:t>
                        </m:r>
                        <m:sSub>
                          <m:e>
                            <m:acc>
                              <m:accPr>
                                <m:chr m:val="‾"/>
                              </m:accPr>
                              <m:e>
                                <m:r>
                                  <m:t>X</m:t>
                                </m:r>
                              </m:e>
                            </m:acc>
                          </m:e>
                          <m:sub>
                            <m:r>
                              <m:t>2</m:t>
                            </m:r>
                          </m:sub>
                        </m:sSub>
                      </m:num>
                      <m:den>
                        <m:r>
                          <m:t>S</m:t>
                        </m:r>
                        <m:sSub>
                          <m:e>
                            <m:r>
                              <m:t>E</m:t>
                            </m:r>
                          </m:e>
                          <m:sub>
                            <m:r>
                              <m:rPr>
                                <m:nor/>
                                <m:sty m:val="p"/>
                              </m:rPr>
                              <m:t>difference</m:t>
                            </m:r>
                          </m:sub>
                        </m:sSub>
                      </m:den>
                    </m:f>
                  </m:oMath>
                </a14:m>
              </a:p>
              <a:p>
                <a:pPr lvl="1"/>
                <a:r>
                  <a:rPr/>
                  <a:t>Measuring # standard errors apart the two means are and can be + / -</a:t>
                </a:r>
              </a:p>
              <a:p>
                <a:pPr lvl="0"/>
                <a:r>
                  <a:rPr i="1"/>
                  <a:t>Understanding the F-statistic</a:t>
                </a:r>
              </a:p>
              <a:p>
                <a:pPr lvl="1"/>
                <a:r>
                  <a:rPr/>
                  <a:t>F-statistic in ANOVA is: </a:t>
                </a:r>
                <a14:m>
                  <m:oMath xmlns:m="http://schemas.openxmlformats.org/officeDocument/2006/math">
                    <m:r>
                      <m:t>F</m:t>
                    </m:r>
                    <m:r>
                      <m:rPr>
                        <m:sty m:val="p"/>
                      </m:rPr>
                      <m:t>=</m:t>
                    </m:r>
                    <m:f>
                      <m:fPr>
                        <m:type m:val="bar"/>
                      </m:fPr>
                      <m:num>
                        <m:r>
                          <m:rPr>
                            <m:nor/>
                            <m:sty m:val="p"/>
                          </m:rPr>
                          <m:t>Mean Square Between Groups</m:t>
                        </m:r>
                      </m:num>
                      <m:den>
                        <m:r>
                          <m:rPr>
                            <m:nor/>
                            <m:sty m:val="p"/>
                          </m:rPr>
                          <m:t>Mean Square Within Groups</m:t>
                        </m:r>
                      </m:den>
                    </m:f>
                    <m:r>
                      <m:rPr>
                        <m:sty m:val="p"/>
                      </m:rPr>
                      <m:t>=</m:t>
                    </m:r>
                    <m:f>
                      <m:fPr>
                        <m:type m:val="bar"/>
                      </m:fPr>
                      <m:num>
                        <m:r>
                          <m:t>M</m:t>
                        </m:r>
                        <m:sSub>
                          <m:e>
                            <m:r>
                              <m:t>S</m:t>
                            </m:r>
                          </m:e>
                          <m:sub>
                            <m:r>
                              <m:t>B</m:t>
                            </m:r>
                          </m:sub>
                        </m:sSub>
                      </m:num>
                      <m:den>
                        <m:r>
                          <m:t>M</m:t>
                        </m:r>
                        <m:sSub>
                          <m:e>
                            <m:r>
                              <m:t>S</m:t>
                            </m:r>
                          </m:e>
                          <m:sub>
                            <m:r>
                              <m:t>W</m:t>
                            </m:r>
                          </m:sub>
                        </m:sSub>
                      </m:den>
                    </m:f>
                  </m:oMath>
                </a14:m>
              </a:p>
              <a:p>
                <a:pPr lvl="1"/>
                <a:r>
                  <a:rPr/>
                  <a:t>ratio of variance </a:t>
                </a:r>
                <a:r>
                  <a:rPr i="1"/>
                  <a:t>between</a:t>
                </a:r>
                <a:r>
                  <a:rPr/>
                  <a:t> groups to variance </a:t>
                </a:r>
                <a:r>
                  <a:rPr i="1"/>
                  <a:t>within</a:t>
                </a:r>
                <a:r>
                  <a:rPr/>
                  <a:t> groups</a:t>
                </a:r>
              </a:p>
              <a:p>
                <a:pPr lvl="1"/>
                <a:r>
                  <a:rPr/>
                  <a:t>Unlike </a:t>
                </a:r>
                <a14:m>
                  <m:oMath xmlns:m="http://schemas.openxmlformats.org/officeDocument/2006/math">
                    <m:r>
                      <m:t>t</m:t>
                    </m:r>
                  </m:oMath>
                </a14:m>
                <a:r>
                  <a:rPr/>
                  <a:t>, </a:t>
                </a:r>
                <a14:m>
                  <m:oMath xmlns:m="http://schemas.openxmlformats.org/officeDocument/2006/math">
                    <m:r>
                      <m:t>F</m:t>
                    </m:r>
                  </m:oMath>
                </a14:m>
                <a:r>
                  <a:rPr/>
                  <a:t> is always non-negative (it’s a ratio of squared quantities).</a:t>
                </a:r>
              </a:p>
            </p:txBody>
          </p:sp>
        </mc:Choice>
      </mc:AlternateContent>
      <mc:AlternateContent xmlns:mc="http://schemas.openxmlformats.org/markup-compatibility/2006">
        <mc:Choice xmlns:a14="http://schemas.microsoft.com/office/drawing/2010/main" Requires="a14">
          <p:sp>
            <p:nvSpPr>
              <p:cNvPr id="4" name="Content Placeholder 3"/>
              <p:cNvSpPr>
                <a:spLocks noGrp="1"/>
              </p:cNvSpPr>
              <p:nvPr>
                <p:ph idx="2" sz="half"/>
              </p:nvPr>
            </p:nvSpPr>
            <p:spPr/>
            <p:txBody>
              <a:bodyPr/>
              <a:lstStyle/>
              <a:p>
                <a:pPr lvl="0"/>
                <a:r>
                  <a:rPr i="1"/>
                  <a:t>The Mathematical Connection (squaring remove sign) of t</a:t>
                </a:r>
                <a:r>
                  <a:rPr i="1" baseline="30000"/>
                  <a:t>2</a:t>
                </a:r>
              </a:p>
              <a:p>
                <a:pPr lvl="1"/>
                <a:r>
                  <a:rPr b="1"/>
                  <a:t>Both measure same signal-to-noise ratio</a:t>
                </a:r>
                <a:r>
                  <a:rPr/>
                  <a:t>:</a:t>
                </a:r>
              </a:p>
              <a:p>
                <a:pPr lvl="2"/>
                <a:r>
                  <a:rPr/>
                  <a:t>numerators capture difference between groups (signal)</a:t>
                </a:r>
              </a:p>
              <a:p>
                <a:pPr lvl="2"/>
                <a:r>
                  <a:rPr/>
                  <a:t>denominator captures variability within groups (noise)</a:t>
                </a:r>
              </a:p>
              <a:p>
                <a:pPr lvl="0"/>
                <a:r>
                  <a:rPr b="1"/>
                  <a:t>When you have two groups</a:t>
                </a:r>
                <a:r>
                  <a:rPr/>
                  <a:t>:</a:t>
                </a:r>
              </a:p>
              <a:p>
                <a:pPr lvl="1"/>
                <a14:m>
                  <m:oMath xmlns:m="http://schemas.openxmlformats.org/officeDocument/2006/math">
                    <m:r>
                      <m:t>M</m:t>
                    </m:r>
                    <m:sSub>
                      <m:e>
                        <m:r>
                          <m:t>S</m:t>
                        </m:r>
                      </m:e>
                      <m:sub>
                        <m:r>
                          <m:t>B</m:t>
                        </m:r>
                      </m:sub>
                    </m:sSub>
                  </m:oMath>
                </a14:m>
                <a:r>
                  <a:rPr/>
                  <a:t> is directly related to </a:t>
                </a:r>
                <a14:m>
                  <m:oMath xmlns:m="http://schemas.openxmlformats.org/officeDocument/2006/math">
                    <m:r>
                      <m:rPr>
                        <m:sty m:val="p"/>
                      </m:rPr>
                      <m:t>(</m:t>
                    </m:r>
                    <m:sSub>
                      <m:e>
                        <m:acc>
                          <m:accPr>
                            <m:chr m:val="‾"/>
                          </m:accPr>
                          <m:e>
                            <m:r>
                              <m:t>X</m:t>
                            </m:r>
                          </m:e>
                        </m:acc>
                      </m:e>
                      <m:sub>
                        <m:r>
                          <m:t>1</m:t>
                        </m:r>
                      </m:sub>
                    </m:sSub>
                    <m:r>
                      <m:rPr>
                        <m:sty m:val="p"/>
                      </m:rPr>
                      <m:t>−</m:t>
                    </m:r>
                    <m:sSub>
                      <m:e>
                        <m:acc>
                          <m:accPr>
                            <m:chr m:val="‾"/>
                          </m:accPr>
                          <m:e>
                            <m:r>
                              <m:t>X</m:t>
                            </m:r>
                          </m:e>
                        </m:acc>
                      </m:e>
                      <m:sub>
                        <m:r>
                          <m:t>2</m:t>
                        </m:r>
                      </m:sub>
                    </m:sSub>
                    <m:sSup>
                      <m:e>
                        <m:r>
                          <m:rPr>
                            <m:sty m:val="p"/>
                          </m:rPr>
                          <m:t>)</m:t>
                        </m:r>
                      </m:e>
                      <m:sup>
                        <m:r>
                          <m:t>2</m:t>
                        </m:r>
                      </m:sup>
                    </m:sSup>
                  </m:oMath>
                </a14:m>
              </a:p>
              <a:p>
                <a:pPr lvl="1"/>
                <a14:m>
                  <m:oMath xmlns:m="http://schemas.openxmlformats.org/officeDocument/2006/math">
                    <m:r>
                      <m:t>M</m:t>
                    </m:r>
                    <m:sSub>
                      <m:e>
                        <m:r>
                          <m:t>S</m:t>
                        </m:r>
                      </m:e>
                      <m:sub>
                        <m:r>
                          <m:t>W</m:t>
                        </m:r>
                      </m:sub>
                    </m:sSub>
                  </m:oMath>
                </a14:m>
                <a:r>
                  <a:rPr/>
                  <a:t> is related to the pooled variance</a:t>
                </a:r>
              </a:p>
              <a:p>
                <a:pPr lvl="0"/>
                <a:r>
                  <a:rPr i="1"/>
                  <a:t>Degrees of Freedom also match up:</a:t>
                </a:r>
              </a:p>
              <a:p>
                <a:pPr lvl="1"/>
                <a:r>
                  <a:rPr/>
                  <a:t>t-test: </a:t>
                </a:r>
                <a14:m>
                  <m:oMath xmlns:m="http://schemas.openxmlformats.org/officeDocument/2006/math">
                    <m:r>
                      <m:t>d</m:t>
                    </m:r>
                    <m:r>
                      <m:t>f</m:t>
                    </m:r>
                    <m:r>
                      <m:rPr>
                        <m:sty m:val="p"/>
                      </m:rPr>
                      <m:t>=</m:t>
                    </m:r>
                    <m:sSub>
                      <m:e>
                        <m:r>
                          <m:t>n</m:t>
                        </m:r>
                      </m:e>
                      <m:sub>
                        <m:r>
                          <m:t>1</m:t>
                        </m:r>
                      </m:sub>
                    </m:sSub>
                    <m:r>
                      <m:rPr>
                        <m:sty m:val="p"/>
                      </m:rPr>
                      <m:t>+</m:t>
                    </m:r>
                    <m:sSub>
                      <m:e>
                        <m:r>
                          <m:t>n</m:t>
                        </m:r>
                      </m:e>
                      <m:sub>
                        <m:r>
                          <m:t>2</m:t>
                        </m:r>
                      </m:sub>
                    </m:sSub>
                    <m:r>
                      <m:rPr>
                        <m:sty m:val="p"/>
                      </m:rPr>
                      <m:t>−</m:t>
                    </m:r>
                    <m:r>
                      <m:t>2</m:t>
                    </m:r>
                  </m:oMath>
                </a14:m>
              </a:p>
              <a:p>
                <a:pPr lvl="1"/>
                <a:r>
                  <a:rPr/>
                  <a:t>F-test (two groups): </a:t>
                </a:r>
                <a14:m>
                  <m:oMath xmlns:m="http://schemas.openxmlformats.org/officeDocument/2006/math">
                    <m:r>
                      <m:t>d</m:t>
                    </m:r>
                    <m:sSub>
                      <m:e>
                        <m:r>
                          <m:t>f</m:t>
                        </m:r>
                      </m:e>
                      <m:sub>
                        <m:r>
                          <m:t>1</m:t>
                        </m:r>
                      </m:sub>
                    </m:sSub>
                    <m:r>
                      <m:rPr>
                        <m:sty m:val="p"/>
                      </m:rPr>
                      <m:t>=</m:t>
                    </m:r>
                    <m:r>
                      <m:t>1</m:t>
                    </m:r>
                  </m:oMath>
                </a14:m>
                <a:r>
                  <a:rPr/>
                  <a:t> (numerator), </a:t>
                </a:r>
                <a14:m>
                  <m:oMath xmlns:m="http://schemas.openxmlformats.org/officeDocument/2006/math">
                    <m:r>
                      <m:t>d</m:t>
                    </m:r>
                    <m:sSub>
                      <m:e>
                        <m:r>
                          <m:t>f</m:t>
                        </m:r>
                      </m:e>
                      <m:sub>
                        <m:r>
                          <m:t>2</m:t>
                        </m:r>
                      </m:sub>
                    </m:sSub>
                    <m:r>
                      <m:rPr>
                        <m:sty m:val="p"/>
                      </m:rPr>
                      <m:t>=</m:t>
                    </m:r>
                    <m:sSub>
                      <m:e>
                        <m:r>
                          <m:t>n</m:t>
                        </m:r>
                      </m:e>
                      <m:sub>
                        <m:r>
                          <m:t>1</m:t>
                        </m:r>
                      </m:sub>
                    </m:sSub>
                    <m:r>
                      <m:rPr>
                        <m:sty m:val="p"/>
                      </m:rPr>
                      <m:t>+</m:t>
                    </m:r>
                    <m:sSub>
                      <m:e>
                        <m:r>
                          <m:t>n</m:t>
                        </m:r>
                      </m:e>
                      <m:sub>
                        <m:r>
                          <m:t>2</m:t>
                        </m:r>
                      </m:sub>
                    </m:sSub>
                    <m:r>
                      <m:rPr>
                        <m:sty m:val="p"/>
                      </m:rPr>
                      <m:t>−</m:t>
                    </m:r>
                    <m:r>
                      <m:t>2</m:t>
                    </m:r>
                  </m:oMath>
                </a14:m>
                <a:r>
                  <a:rPr/>
                  <a:t> (denominator)</a:t>
                </a:r>
              </a:p>
              <a:p>
                <a:pPr lvl="1"/>
                <a:r>
                  <a:rPr/>
                  <a:t>F-distribution with </a:t>
                </a:r>
                <a14:m>
                  <m:oMath xmlns:m="http://schemas.openxmlformats.org/officeDocument/2006/math">
                    <m:r>
                      <m:t>d</m:t>
                    </m:r>
                    <m:sSub>
                      <m:e>
                        <m:r>
                          <m:t>f</m:t>
                        </m:r>
                      </m:e>
                      <m:sub>
                        <m:r>
                          <m:t>1</m:t>
                        </m:r>
                      </m:sub>
                    </m:sSub>
                    <m:r>
                      <m:rPr>
                        <m:sty m:val="p"/>
                      </m:rPr>
                      <m:t>=</m:t>
                    </m:r>
                    <m:r>
                      <m:t>1</m:t>
                    </m:r>
                  </m:oMath>
                </a14:m>
                <a:r>
                  <a:rPr/>
                  <a:t> is the square of a t-distribution with </a:t>
                </a:r>
                <a14:m>
                  <m:oMath xmlns:m="http://schemas.openxmlformats.org/officeDocument/2006/math">
                    <m:r>
                      <m:t>d</m:t>
                    </m:r>
                    <m:sSub>
                      <m:e>
                        <m:r>
                          <m:t>f</m:t>
                        </m:r>
                      </m:e>
                      <m:sub>
                        <m:r>
                          <m:t>2</m:t>
                        </m:r>
                      </m:sub>
                    </m:sSub>
                  </m:oMath>
                </a14:m>
              </a:p>
            </p:txBody>
          </p:sp>
        </mc:Choice>
      </mc:AlternateContent>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Connection of a F test to T Test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spcBef>
                    <a:spcPts val="3000"/>
                  </a:spcBef>
                  <a:buNone/>
                </a:pPr>
                <a:r>
                  <a:rPr b="1"/>
                  <a:t>Why This Matters</a:t>
                </a:r>
              </a:p>
              <a:p>
                <a:pPr lvl="0"/>
                <a:r>
                  <a:rPr/>
                  <a:t>Shows ANOVA is actually a </a:t>
                </a:r>
                <a:r>
                  <a:rPr i="1"/>
                  <a:t>generalization</a:t>
                </a:r>
                <a:r>
                  <a:rPr/>
                  <a:t> of the t-test</a:t>
                </a:r>
              </a:p>
              <a:p>
                <a:pPr lvl="0"/>
                <a:r>
                  <a:rPr/>
                  <a:t>When </a:t>
                </a:r>
                <a14:m>
                  <m:oMath xmlns:m="http://schemas.openxmlformats.org/officeDocument/2006/math">
                    <m:r>
                      <m:t>a</m:t>
                    </m:r>
                    <m:r>
                      <m:rPr>
                        <m:sty m:val="p"/>
                      </m:rPr>
                      <m:t>=</m:t>
                    </m:r>
                    <m:r>
                      <m:t>2</m:t>
                    </m:r>
                  </m:oMath>
                </a14:m>
                <a:r>
                  <a:rPr/>
                  <a:t>, you get the same result either way</a:t>
                </a:r>
              </a:p>
              <a:p>
                <a:pPr lvl="0"/>
                <a:r>
                  <a:rPr/>
                  <a:t>but ANOVA extends naturally to comparing three or more groups,</a:t>
                </a:r>
              </a:p>
              <a:p>
                <a:pPr lvl="0"/>
                <a:r>
                  <a:rPr/>
                  <a:t>can’t do that directly with a t-test (without running into multiple comparison problems).</a:t>
                </a:r>
              </a:p>
              <a:p>
                <a:pPr lvl="0" indent="0" marL="0">
                  <a:spcBef>
                    <a:spcPts val="3000"/>
                  </a:spcBef>
                  <a:buNone/>
                </a:pPr>
                <a:r>
                  <a:rPr b="1"/>
                  <a:t>Numerical Example</a:t>
                </a:r>
              </a:p>
              <a:p>
                <a:pPr lvl="0" indent="0" marL="0">
                  <a:buNone/>
                </a:pPr>
                <a:r>
                  <a:rPr/>
                  <a:t>Let’s verify this relationship with a simple example in R:</a:t>
                </a:r>
              </a:p>
              <a:p>
                <a:pPr lvl="0" indent="0">
                  <a:buNone/>
                </a:pPr>
                <a:r>
                  <a:rPr>
                    <a:latin typeface="Courier"/>
                  </a:rPr>
                  <a:t>Using circ_data (Control vs Knees groups):
 t-statistic: 0.0741 
 t^2: 0.0055 
 F-statistic: 0.0055 
 Difference (should be ~0): 0 </a:t>
                </a:r>
              </a:p>
            </p:txBody>
          </p:sp>
        </mc:Choice>
      </mc:AlternateContent>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F ratio Visualization</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The F-ratio is calculated as: </a:t>
                </a:r>
                <a14:m>
                  <m:oMath xmlns:m="http://schemas.openxmlformats.org/officeDocument/2006/math">
                    <m:r>
                      <m:t>F</m:t>
                    </m:r>
                    <m:r>
                      <m:rPr>
                        <m:sty m:val="p"/>
                      </m:rPr>
                      <m:t>=</m:t>
                    </m:r>
                    <m:f>
                      <m:fPr>
                        <m:type m:val="bar"/>
                      </m:fPr>
                      <m:num>
                        <m:r>
                          <m:t>M</m:t>
                        </m:r>
                        <m:sSub>
                          <m:e>
                            <m:r>
                              <m:t>S</m:t>
                            </m:r>
                          </m:e>
                          <m:sub>
                            <m:r>
                              <m:t>a</m:t>
                            </m:r>
                            <m:r>
                              <m:t>m</m:t>
                            </m:r>
                            <m:r>
                              <m:t>o</m:t>
                            </m:r>
                            <m:r>
                              <m:t>n</m:t>
                            </m:r>
                            <m:r>
                              <m:t>g</m:t>
                            </m:r>
                          </m:sub>
                        </m:sSub>
                      </m:num>
                      <m:den>
                        <m:r>
                          <m:t>M</m:t>
                        </m:r>
                        <m:sSub>
                          <m:e>
                            <m:r>
                              <m:t>S</m:t>
                            </m:r>
                          </m:e>
                          <m:sub>
                            <m:r>
                              <m:t>e</m:t>
                            </m:r>
                            <m:r>
                              <m:t>r</m:t>
                            </m:r>
                            <m:r>
                              <m:t>r</m:t>
                            </m:r>
                            <m:r>
                              <m:t>o</m:t>
                            </m:r>
                            <m:r>
                              <m:t>r</m:t>
                            </m:r>
                          </m:sub>
                        </m:sSub>
                      </m:den>
                    </m:f>
                  </m:oMath>
                </a14:m>
                <a:r>
                  <a:rPr/>
                  <a:t> - Under the null hypothesis (all means equal): - F-ratio should be approximately 1 - Larger F-ratios suggests among-group variance exceeds chance - With the circadian rhythm data: F</a:t>
                </a:r>
                <a:r>
                  <a:rPr baseline="-25000"/>
                  <a:t>2,19</a:t>
                </a:r>
                <a:r>
                  <a:rPr/>
                  <a:t> = 7.29, p = 0.004</a:t>
                </a:r>
                <a:br/>
                <a:r>
                  <a:rPr/>
                  <a:t>- We reject the null hypothesis</a:t>
                </a:r>
                <a:br/>
                <a:r>
                  <a:rPr/>
                  <a:t>- F-ratio follows an F-distribution with (a - 1) and (a(n - 1)) df</a:t>
                </a:r>
              </a:p>
              <a:p>
                <a:pPr lvl="0" indent="0">
                  <a:buNone/>
                </a:pPr>
                <a:r>
                  <a:rPr>
                    <a:latin typeface="Courier"/>
                  </a:rPr>
                  <a:t>
Call:
lm(formula = phase_shift ~ treatment, data = circ_data)
Residuals:
     Min       1Q   Median       3Q      Max 
-1.27857 -0.36125  0.03857  0.61147  1.06571 
Coefficients:
               Estimate Std. Error t value Pr(&gt;|t|)   
(Intercept)    -0.30875    0.24888  -1.241  0.22988   
treatmentEyes  -1.24268    0.36433  -3.411  0.00293 **
treatmentKnees -0.02696    0.36433  -0.074  0.94178   
---
Signif. codes:  0 '***' 0.001 '**' 0.01 '*' 0.05 '.' 0.1 ' ' 1
Residual standard error: 0.7039 on 19 degrees of freedom
Multiple R-squared:  0.4342,    Adjusted R-squared:  0.3746 
F-statistic: 7.289 on 2 and 19 DF,  p-value: 0.004472</a:t>
                </a:r>
              </a:p>
              <a:p>
                <a:pPr lvl="0" indent="0">
                  <a:buNone/>
                </a:pPr>
                <a:r>
                  <a:rPr>
                    <a:latin typeface="Courier"/>
                  </a:rPr>
                  <a:t>Anova Table (Type II tests)
Response: phase_shift
          Sum Sq Df F value   Pr(&gt;F)   
treatment 7.2245  2  7.2894 0.004472 **
Residuals 9.4153 19                    
---
Signif. codes:  0 '***' 0.001 '**' 0.01 '*' 0.05 '.' 0.1 ' ' 1</a:t>
                </a:r>
              </a:p>
            </p:txBody>
          </p:sp>
        </mc:Choice>
      </mc:AlternateContent>
      <p:pic>
        <p:nvPicPr>
          <p:cNvPr descr="11_lecture_powerpoint_files/figure-pptx/unnamed-chunk-11-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Variation Explained: R2</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R² summarizes the contribution of group differences to total variation:</a:t>
                </a:r>
              </a:p>
              <a:p>
                <a:pPr lvl="0" indent="0" marL="0">
                  <a:buNone/>
                </a:pPr>
                <a14:m>
                  <m:oMathPara xmlns:m="http://schemas.openxmlformats.org/officeDocument/2006/math">
                    <m:oMathParaPr>
                      <m:jc m:val="center"/>
                    </m:oMathParaPr>
                    <m:oMath>
                      <m:sSup>
                        <m:e>
                          <m:r>
                            <m:t>R</m:t>
                          </m:r>
                        </m:e>
                        <m:sup>
                          <m:r>
                            <m:t>2</m:t>
                          </m:r>
                        </m:sup>
                      </m:sSup>
                      <m:r>
                        <m:rPr>
                          <m:sty m:val="p"/>
                        </m:rPr>
                        <m:t>=</m:t>
                      </m:r>
                      <m:f>
                        <m:fPr>
                          <m:type m:val="bar"/>
                        </m:fPr>
                        <m:num>
                          <m:r>
                            <m:t>S</m:t>
                          </m:r>
                          <m:sSub>
                            <m:e>
                              <m:r>
                                <m:t>S</m:t>
                              </m:r>
                            </m:e>
                            <m:sub>
                              <m:r>
                                <m:t>a</m:t>
                              </m:r>
                              <m:r>
                                <m:t>m</m:t>
                              </m:r>
                              <m:r>
                                <m:t>o</m:t>
                              </m:r>
                              <m:r>
                                <m:t>n</m:t>
                              </m:r>
                              <m:r>
                                <m:t>g</m:t>
                              </m:r>
                            </m:sub>
                          </m:sSub>
                        </m:num>
                        <m:den>
                          <m:r>
                            <m:t>S</m:t>
                          </m:r>
                          <m:sSub>
                            <m:e>
                              <m:r>
                                <m:t>S</m:t>
                              </m:r>
                            </m:e>
                            <m:sub>
                              <m:r>
                                <m:t>t</m:t>
                              </m:r>
                              <m:r>
                                <m:t>o</m:t>
                              </m:r>
                              <m:r>
                                <m:t>t</m:t>
                              </m:r>
                              <m:r>
                                <m:t>a</m:t>
                              </m:r>
                              <m:r>
                                <m:t>l</m:t>
                              </m:r>
                            </m:sub>
                          </m:sSub>
                        </m:den>
                      </m:f>
                    </m:oMath>
                  </m:oMathPara>
                </a14:m>
              </a:p>
              <a:p>
                <a:pPr lvl="0" indent="0" marL="0">
                  <a:buNone/>
                </a:pPr>
                <a:r>
                  <a:rPr/>
                  <a:t>This is interpreted as the “fraction of the variation in Y that is explained by groups.”</a:t>
                </a:r>
              </a:p>
              <a:p>
                <a:pPr lvl="0" indent="0" marL="0">
                  <a:buNone/>
                </a:pPr>
                <a:r>
                  <a:rPr/>
                  <a:t>For the circadian rhythm data:</a:t>
                </a:r>
              </a:p>
              <a:p>
                <a:pPr lvl="0" indent="0" marL="0">
                  <a:buNone/>
                </a:pPr>
                <a14:m>
                  <m:oMathPara xmlns:m="http://schemas.openxmlformats.org/officeDocument/2006/math">
                    <m:oMathParaPr>
                      <m:jc m:val="center"/>
                    </m:oMathParaPr>
                    <m:oMath>
                      <m:sSup>
                        <m:e>
                          <m:r>
                            <m:t>R</m:t>
                          </m:r>
                        </m:e>
                        <m:sup>
                          <m:r>
                            <m:t>2</m:t>
                          </m:r>
                        </m:sup>
                      </m:sSup>
                      <m:r>
                        <m:rPr>
                          <m:sty m:val="p"/>
                        </m:rPr>
                        <m:t>=</m:t>
                      </m:r>
                      <m:f>
                        <m:fPr>
                          <m:type m:val="bar"/>
                        </m:fPr>
                        <m:num>
                          <m:r>
                            <m:t>7.224</m:t>
                          </m:r>
                        </m:num>
                        <m:den>
                          <m:r>
                            <m:t>16.639</m:t>
                          </m:r>
                        </m:den>
                      </m:f>
                      <m:r>
                        <m:rPr>
                          <m:sty m:val="p"/>
                        </m:rPr>
                        <m:t>=</m:t>
                      </m:r>
                      <m:r>
                        <m:t>0.43</m:t>
                      </m:r>
                    </m:oMath>
                  </m:oMathPara>
                </a14:m>
              </a:p>
              <a:p>
                <a:pPr lvl="0" indent="0" marL="0">
                  <a:buNone/>
                </a:pPr>
                <a:r>
                  <a:rPr/>
                  <a:t>43% of the total variation in phase shift is explained by differences in light treatment, with the remaining 57% being unexplained variation.</a:t>
                </a:r>
              </a:p>
              <a:p>
                <a:pPr lvl="0" indent="0" marL="0">
                  <a:spcBef>
                    <a:spcPts val="3000"/>
                  </a:spcBef>
                  <a:buNone/>
                </a:pPr>
                <a:r>
                  <a:rPr b="1"/>
                  <a:t>Connection to Regression</a:t>
                </a:r>
              </a:p>
              <a:p>
                <a:pPr lvl="0" indent="0" marL="0">
                  <a:buNone/>
                </a:pPr>
                <a:r>
                  <a:rPr/>
                  <a:t>This is exactly the same calculation as R² in regression:</a:t>
                </a:r>
              </a:p>
              <a:p>
                <a:pPr lvl="0" indent="0" marL="0">
                  <a:buNone/>
                </a:pPr>
                <a14:m>
                  <m:oMathPara xmlns:m="http://schemas.openxmlformats.org/officeDocument/2006/math">
                    <m:oMathParaPr>
                      <m:jc m:val="center"/>
                    </m:oMathParaPr>
                    <m:oMath>
                      <m:sSup>
                        <m:e>
                          <m:r>
                            <m:t>R</m:t>
                          </m:r>
                        </m:e>
                        <m:sup>
                          <m:r>
                            <m:t>2</m:t>
                          </m:r>
                        </m:sup>
                      </m:sSup>
                      <m:r>
                        <m:rPr>
                          <m:sty m:val="p"/>
                        </m:rPr>
                        <m:t>=</m:t>
                      </m:r>
                      <m:f>
                        <m:fPr>
                          <m:type m:val="bar"/>
                        </m:fPr>
                        <m:num>
                          <m:r>
                            <m:t>S</m:t>
                          </m:r>
                          <m:sSub>
                            <m:e>
                              <m:r>
                                <m:t>S</m:t>
                              </m:r>
                            </m:e>
                            <m:sub>
                              <m:r>
                                <m:t>r</m:t>
                              </m:r>
                              <m:r>
                                <m:t>e</m:t>
                              </m:r>
                              <m:r>
                                <m:t>g</m:t>
                              </m:r>
                              <m:r>
                                <m:t>r</m:t>
                              </m:r>
                              <m:r>
                                <m:t>e</m:t>
                              </m:r>
                              <m:r>
                                <m:t>s</m:t>
                              </m:r>
                              <m:r>
                                <m:t>s</m:t>
                              </m:r>
                              <m:r>
                                <m:t>i</m:t>
                              </m:r>
                              <m:r>
                                <m:t>o</m:t>
                              </m:r>
                              <m:r>
                                <m:t>n</m:t>
                              </m:r>
                            </m:sub>
                          </m:sSub>
                        </m:num>
                        <m:den>
                          <m:r>
                            <m:t>S</m:t>
                          </m:r>
                          <m:sSub>
                            <m:e>
                              <m:r>
                                <m:t>S</m:t>
                              </m:r>
                            </m:e>
                            <m:sub>
                              <m:r>
                                <m:t>t</m:t>
                              </m:r>
                              <m:r>
                                <m:t>o</m:t>
                              </m:r>
                              <m:r>
                                <m:t>t</m:t>
                              </m:r>
                              <m:r>
                                <m:t>a</m:t>
                              </m:r>
                              <m:r>
                                <m:t>l</m:t>
                              </m:r>
                            </m:sub>
                          </m:sSub>
                        </m:den>
                      </m:f>
                    </m:oMath>
                  </m:oMathPara>
                </a14:m>
              </a:p>
            </p:txBody>
          </p:sp>
        </mc:Choice>
      </mc:AlternateContent>
      <p:pic>
        <p:nvPicPr>
          <p:cNvPr descr="11_lecture_powerpoint_files/figure-pptx/unnamed-chunk-12-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Assumptions</a:t>
            </a:r>
          </a:p>
        </p:txBody>
      </p:sp>
      <p:sp>
        <p:nvSpPr>
          <p:cNvPr id="3" name="Content Placeholder 2"/>
          <p:cNvSpPr>
            <a:spLocks noGrp="1"/>
          </p:cNvSpPr>
          <p:nvPr>
            <p:ph idx="1"/>
          </p:nvPr>
        </p:nvSpPr>
        <p:spPr/>
        <p:txBody>
          <a:bodyPr/>
          <a:lstStyle/>
          <a:p>
            <a:pPr lvl="0"/>
            <a:r>
              <a:rPr/>
              <a:t>ANOVA has the same assumptions as the two-sample t-test, but applied to all k groups:</a:t>
            </a:r>
          </a:p>
          <a:p>
            <a:pPr lvl="1"/>
            <a:r>
              <a:rPr b="1"/>
              <a:t>Random samples</a:t>
            </a:r>
            <a:r>
              <a:rPr/>
              <a:t> from corresponding populations</a:t>
            </a:r>
          </a:p>
          <a:p>
            <a:pPr lvl="1"/>
            <a:r>
              <a:rPr b="1"/>
              <a:t>Normality</a:t>
            </a:r>
            <a:r>
              <a:rPr/>
              <a:t>: Y values are normally distributed in each population</a:t>
            </a:r>
          </a:p>
          <a:p>
            <a:pPr lvl="1"/>
            <a:r>
              <a:rPr b="1"/>
              <a:t>Homogeneity of variance</a:t>
            </a:r>
            <a:r>
              <a:rPr/>
              <a:t>: variance is the same in all populations</a:t>
            </a:r>
          </a:p>
          <a:p>
            <a:pPr lvl="1"/>
            <a:r>
              <a:rPr b="1"/>
              <a:t>Independence</a:t>
            </a:r>
            <a:r>
              <a:rPr/>
              <a:t>: observations are independent</a:t>
            </a:r>
          </a:p>
          <a:p>
            <a:pPr lvl="0"/>
            <a:r>
              <a:rPr b="1"/>
              <a:t>Checking assumptions</a:t>
            </a:r>
            <a:r>
              <a:rPr/>
              <a:t>:</a:t>
            </a:r>
          </a:p>
          <a:p>
            <a:pPr lvl="1"/>
            <a:r>
              <a:rPr/>
              <a:t>Normality: Q-Q plots, histogram of residuals, Shapiro-Wilk test</a:t>
            </a:r>
          </a:p>
          <a:p>
            <a:pPr lvl="1"/>
            <a:r>
              <a:rPr/>
              <a:t>Homogeneity: plot residuals vs. predicted values or x-values</a:t>
            </a:r>
          </a:p>
          <a:p>
            <a:pPr lvl="1"/>
            <a:r>
              <a:rPr/>
              <a:t>Independence: examine experimental design</a:t>
            </a:r>
          </a:p>
          <a:p>
            <a:pPr lvl="0"/>
            <a:r>
              <a:rPr b="1"/>
              <a:t>If assumptions are violated</a:t>
            </a:r>
            <a:r>
              <a:rPr/>
              <a:t>:</a:t>
            </a:r>
          </a:p>
          <a:p>
            <a:pPr lvl="1"/>
            <a:r>
              <a:rPr/>
              <a:t>Transform Y (e.g., log, square root)</a:t>
            </a:r>
          </a:p>
          <a:p>
            <a:pPr lvl="1"/>
            <a:r>
              <a:rPr/>
              <a:t>Use robust or non-parametric alternatives</a:t>
            </a:r>
          </a:p>
          <a:p>
            <a:pPr lvl="1"/>
            <a:r>
              <a:rPr/>
              <a:t>Use generalized linear models (GLMs)</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11: Review</a:t>
            </a:r>
          </a:p>
        </p:txBody>
      </p:sp>
      <p:sp>
        <p:nvSpPr>
          <p:cNvPr id="3" name="Content Placeholder 2"/>
          <p:cNvSpPr>
            <a:spLocks noGrp="1"/>
          </p:cNvSpPr>
          <p:nvPr>
            <p:ph idx="1" sz="half"/>
          </p:nvPr>
        </p:nvSpPr>
        <p:spPr/>
        <p:txBody>
          <a:bodyPr/>
          <a:lstStyle/>
          <a:p>
            <a:pPr lvl="0" indent="0" marL="0">
              <a:spcBef>
                <a:spcPts val="3000"/>
              </a:spcBef>
              <a:buNone/>
            </a:pPr>
            <a:r>
              <a:rPr b="1"/>
              <a:t>Multiple Regression</a:t>
            </a:r>
          </a:p>
          <a:p>
            <a:pPr lvl="0"/>
            <a:r>
              <a:rPr/>
              <a:t>MLR model</a:t>
            </a:r>
          </a:p>
          <a:p>
            <a:pPr lvl="0"/>
            <a:r>
              <a:rPr/>
              <a:t>Regression parameters</a:t>
            </a:r>
          </a:p>
          <a:p>
            <a:pPr lvl="0"/>
            <a:r>
              <a:rPr/>
              <a:t>Analysis of variance</a:t>
            </a:r>
          </a:p>
          <a:p>
            <a:pPr lvl="0"/>
            <a:r>
              <a:rPr/>
              <a:t>Null hypotheses</a:t>
            </a:r>
          </a:p>
          <a:p>
            <a:pPr lvl="0"/>
            <a:r>
              <a:rPr/>
              <a:t>Explained variance</a:t>
            </a:r>
          </a:p>
          <a:p>
            <a:pPr lvl="0"/>
            <a:r>
              <a:rPr/>
              <a:t>Assumptions and diagnostics</a:t>
            </a:r>
          </a:p>
          <a:p>
            <a:pPr lvl="0"/>
            <a:r>
              <a:rPr/>
              <a:t>Collinearity</a:t>
            </a:r>
          </a:p>
          <a:p>
            <a:pPr lvl="0"/>
            <a:r>
              <a:rPr/>
              <a:t>Interactions</a:t>
            </a:r>
          </a:p>
          <a:p>
            <a:pPr lvl="0"/>
            <a:r>
              <a:rPr/>
              <a:t>Dummy variables</a:t>
            </a:r>
          </a:p>
          <a:p>
            <a:pPr lvl="0"/>
            <a:r>
              <a:rPr/>
              <a:t>Model selection</a:t>
            </a:r>
          </a:p>
          <a:p>
            <a:pPr lvl="0"/>
            <a:r>
              <a:rPr/>
              <a:t>Importance of predictors</a:t>
            </a:r>
          </a:p>
        </p:txBody>
      </p:sp>
      <p:pic>
        <p:nvPicPr>
          <p:cNvPr descr="images/clipboard-2698541257.png" id="0" name="Picture 1"/>
          <p:cNvPicPr>
            <a:picLocks noGrp="1" noChangeAspect="1"/>
          </p:cNvPicPr>
          <p:nvPr/>
        </p:nvPicPr>
        <p:blipFill>
          <a:blip r:embed="rId2"/>
          <a:stretch>
            <a:fillRect/>
          </a:stretch>
        </p:blipFill>
        <p:spPr bwMode="auto">
          <a:xfrm>
            <a:off x="6121400" y="1993900"/>
            <a:ext cx="2781300" cy="18161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diagnostics</a:t>
            </a:r>
          </a:p>
        </p:txBody>
      </p:sp>
      <p:pic>
        <p:nvPicPr>
          <p:cNvPr descr="11_lecture_powerpoint_files/figure-pptx/ggplot_diag-1.png" id="0" name="Picture 1"/>
          <p:cNvPicPr>
            <a:picLocks noGrp="1" noChangeAspect="1"/>
          </p:cNvPicPr>
          <p:nvPr/>
        </p:nvPicPr>
        <p:blipFill>
          <a:blip r:embed="rId2"/>
          <a:stretch>
            <a:fillRect/>
          </a:stretch>
        </p:blipFill>
        <p:spPr bwMode="auto">
          <a:xfrm>
            <a:off x="635000" y="609600"/>
            <a:ext cx="7823200" cy="39116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11_lecture_powerpoint_files/figure-pptx/unnamed-chunk-13-1.png" id="0" name="Picture 1"/>
          <p:cNvPicPr>
            <a:picLocks noGrp="1" noChangeAspect="1"/>
          </p:cNvPicPr>
          <p:nvPr/>
        </p:nvPicPr>
        <p:blipFill>
          <a:blip r:embed="rId2"/>
          <a:stretch>
            <a:fillRect/>
          </a:stretch>
        </p:blipFill>
        <p:spPr bwMode="auto">
          <a:xfrm>
            <a:off x="635000" y="609600"/>
            <a:ext cx="7823200" cy="39116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 newer way to check with the performance library</a:t>
            </a:r>
          </a:p>
        </p:txBody>
      </p:sp>
      <p:pic>
        <p:nvPicPr>
          <p:cNvPr descr="11_lecture_powerpoint_files/figure-pptx/unnamed-chunk-14-1.png" id="0" name="Picture 1"/>
          <p:cNvPicPr>
            <a:picLocks noGrp="1" noChangeAspect="1"/>
          </p:cNvPicPr>
          <p:nvPr/>
        </p:nvPicPr>
        <p:blipFill>
          <a:blip r:embed="rId2"/>
          <a:stretch>
            <a:fillRect/>
          </a:stretch>
        </p:blipFill>
        <p:spPr bwMode="auto">
          <a:xfrm>
            <a:off x="2590800" y="609600"/>
            <a:ext cx="3911600" cy="39116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diagnostics_2.png" id="0" name="Picture 1"/>
          <p:cNvPicPr>
            <a:picLocks noGrp="1" noChangeAspect="1"/>
          </p:cNvPicPr>
          <p:nvPr/>
        </p:nvPicPr>
        <p:blipFill>
          <a:blip r:embed="rId2"/>
          <a:stretch>
            <a:fillRect/>
          </a:stretch>
        </p:blipFill>
        <p:spPr bwMode="auto">
          <a:xfrm>
            <a:off x="2095500" y="609600"/>
            <a:ext cx="4889500" cy="39116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Levene’s Test</a:t>
            </a:r>
          </a:p>
        </p:txBody>
      </p:sp>
      <p:sp>
        <p:nvSpPr>
          <p:cNvPr id="3" name="Content Placeholder 2"/>
          <p:cNvSpPr>
            <a:spLocks noGrp="1"/>
          </p:cNvSpPr>
          <p:nvPr>
            <p:ph idx="1"/>
          </p:nvPr>
        </p:nvSpPr>
        <p:spPr/>
        <p:txBody>
          <a:bodyPr/>
          <a:lstStyle/>
          <a:p>
            <a:pPr lvl="0" indent="0" marL="0">
              <a:buNone/>
            </a:pPr>
            <a:r>
              <a:rPr/>
              <a:t>Levene’s test of homogeneity of variance</a:t>
            </a:r>
          </a:p>
          <a:p>
            <a:pPr lvl="0"/>
            <a:r>
              <a:rPr/>
              <a:t>Null Hypothesis is that they are homogeneous</a:t>
            </a:r>
          </a:p>
          <a:p>
            <a:pPr lvl="0"/>
            <a:r>
              <a:rPr/>
              <a:t>So you want a non significant result here</a:t>
            </a:r>
          </a:p>
          <a:p>
            <a:pPr lvl="0" indent="0">
              <a:buNone/>
            </a:pPr>
            <a:r>
              <a:rPr>
                <a:latin typeface="Courier"/>
              </a:rPr>
              <a:t>Levene's Test for Homogeneity of Variance (center = median)
      Df F value Pr(&gt;F)
group  2  0.1586 0.8545
      19               </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Shapiro-Wilk Test</a:t>
            </a:r>
          </a:p>
        </p:txBody>
      </p:sp>
      <p:sp>
        <p:nvSpPr>
          <p:cNvPr id="3" name="Content Placeholder 2"/>
          <p:cNvSpPr>
            <a:spLocks noGrp="1"/>
          </p:cNvSpPr>
          <p:nvPr>
            <p:ph idx="1"/>
          </p:nvPr>
        </p:nvSpPr>
        <p:spPr/>
        <p:txBody>
          <a:bodyPr/>
          <a:lstStyle/>
          <a:p>
            <a:pPr lvl="0" indent="0" marL="0">
              <a:buNone/>
            </a:pPr>
            <a:r>
              <a:rPr/>
              <a:t>Shapiro-Wilk Normality Test Null Hypothesis is that they are normally distributed So you want a non significant result here</a:t>
            </a:r>
          </a:p>
          <a:p>
            <a:pPr lvl="0" indent="0">
              <a:buNone/>
            </a:pPr>
            <a:r>
              <a:rPr>
                <a:latin typeface="Courier"/>
              </a:rPr>
              <a:t>
    Shapiro-Wilk normality test
data:  residuals(circ_model)
W = 0.95893, p-value = 0.468</a:t>
            </a:r>
          </a:p>
          <a:p>
            <a:pPr lvl="0" indent="0" marL="1270000">
              <a:buNone/>
            </a:pPr>
            <a:r>
              <a:rPr sz="2000" b="1"/>
              <a:t>Shared Assumptions with Regression</a:t>
            </a:r>
          </a:p>
          <a:p>
            <a:pPr lvl="0" indent="0" marL="1270000">
              <a:buNone/>
            </a:pPr>
            <a:r>
              <a:rPr sz="2000"/>
              <a:t>ANOVA and regression share virtually identical assumptions because they are both linear models:</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ANOVA Post-Hoc Testing Overview</a:t>
            </a:r>
          </a:p>
        </p:txBody>
      </p:sp>
      <p:sp>
        <p:nvSpPr>
          <p:cNvPr id="3" name="Content Placeholder 2"/>
          <p:cNvSpPr>
            <a:spLocks noGrp="1"/>
          </p:cNvSpPr>
          <p:nvPr>
            <p:ph idx="1" sz="half"/>
          </p:nvPr>
        </p:nvSpPr>
        <p:spPr/>
        <p:txBody>
          <a:bodyPr/>
          <a:lstStyle/>
          <a:p>
            <a:pPr lvl="0" indent="0" marL="0">
              <a:buNone/>
            </a:pPr>
            <a:r>
              <a:rPr/>
              <a:t>When ANOVA rejects H₀, we need to determine which groups differ</a:t>
            </a:r>
          </a:p>
          <a:p>
            <a:pPr lvl="0"/>
            <a:r>
              <a:rPr b="1"/>
              <a:t>Unplanned (post hoc) comparisons</a:t>
            </a:r>
            <a:r>
              <a:rPr/>
              <a:t>:</a:t>
            </a:r>
          </a:p>
          <a:p>
            <a:pPr lvl="1"/>
            <a:r>
              <a:rPr/>
              <a:t>Used when no specific comparisons were planned</a:t>
            </a:r>
          </a:p>
          <a:p>
            <a:pPr lvl="1"/>
            <a:r>
              <a:rPr/>
              <a:t>Must adjust for multiple testing</a:t>
            </a:r>
          </a:p>
          <a:p>
            <a:pPr lvl="1"/>
            <a:r>
              <a:rPr i="1"/>
              <a:t>Common methods</a:t>
            </a:r>
            <a:r>
              <a:rPr/>
              <a:t>: Tukey-Kramer, Bonferroni, Scheffé, Sidak</a:t>
            </a:r>
          </a:p>
          <a:p>
            <a:pPr lvl="0"/>
            <a:r>
              <a:rPr b="1"/>
              <a:t>Planned (post hoc) comparisons</a:t>
            </a:r>
            <a:r>
              <a:rPr/>
              <a:t>:</a:t>
            </a:r>
          </a:p>
          <a:p>
            <a:pPr lvl="1"/>
            <a:r>
              <a:rPr/>
              <a:t>Have strong prior justification</a:t>
            </a:r>
          </a:p>
          <a:p>
            <a:pPr lvl="1"/>
            <a:r>
              <a:rPr/>
              <a:t>Use pooled variance from all groups</a:t>
            </a:r>
          </a:p>
          <a:p>
            <a:pPr lvl="1"/>
            <a:r>
              <a:rPr/>
              <a:t>Have higher precision than separate t-tests</a:t>
            </a:r>
          </a:p>
          <a:p>
            <a:pPr lvl="0"/>
            <a:r>
              <a:rPr b="1"/>
              <a:t>Example</a:t>
            </a:r>
            <a:r>
              <a:rPr/>
              <a:t>: Using Tukey’s HSD to compare all pairs of treatments in the circadian rhythm data.</a:t>
            </a:r>
          </a:p>
        </p:txBody>
      </p:sp>
      <p:sp>
        <p:nvSpPr>
          <p:cNvPr id="4" name="Content Placeholder 3"/>
          <p:cNvSpPr>
            <a:spLocks noGrp="1"/>
          </p:cNvSpPr>
          <p:nvPr>
            <p:ph idx="2" sz="half"/>
          </p:nvPr>
        </p:nvSpPr>
        <p:spPr/>
        <p:txBody>
          <a:bodyPr/>
          <a:lstStyle/>
          <a:p>
            <a:pPr lvl="0" indent="0">
              <a:buNone/>
            </a:pPr>
            <a:r>
              <a:rPr>
                <a:latin typeface="Courier"/>
              </a:rPr>
              <a:t> contrast        estimate    SE df t.ratio p.value
 Control - Eyes     1.243 0.364 19   3.411  0.0079
 Control - Knees    0.027 0.364 19   0.074  0.9970
 Eyes - Knees      -1.216 0.376 19  -3.231  0.0117
P value adjustment: tukey method for comparing a family of 3 estimates </a:t>
            </a:r>
          </a:p>
          <a:p>
            <a:pPr lvl="0" indent="0">
              <a:buNone/>
            </a:pPr>
            <a:r>
              <a:rPr>
                <a:latin typeface="Courier"/>
              </a:rPr>
              <a:t> treatment emmean    SE df lower.CL upper.CL .group
 Eyes      -1.551 0.266 19    -2.25   -0.855  a    
 Knees     -0.336 0.266 19    -1.03    0.361   b   
 Control   -0.309 0.249 19    -0.96    0.343   b   
Confidence level used: 0.95 
Conf-level adjustment: sidak method for 3 estimates 
P value adjustment: tukey method for comparing a family of 3 estimates 
significance level used: alpha = 0.05 
NOTE: If two or more means share the same grouping symbol,
      then we cannot show them to be different.
      But we also did not show them to be the same. </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Post-Hoc Testing Results</a:t>
            </a:r>
          </a:p>
        </p:txBody>
      </p:sp>
      <p:sp>
        <p:nvSpPr>
          <p:cNvPr id="3" name="Content Placeholder 2"/>
          <p:cNvSpPr>
            <a:spLocks noGrp="1"/>
          </p:cNvSpPr>
          <p:nvPr>
            <p:ph idx="1" sz="half"/>
          </p:nvPr>
        </p:nvSpPr>
        <p:spPr/>
        <p:txBody>
          <a:bodyPr/>
          <a:lstStyle/>
          <a:p>
            <a:pPr lvl="0" indent="0" marL="0">
              <a:buNone/>
            </a:pPr>
            <a:r>
              <a:rPr/>
              <a:t>When ANOVA rejects H₀, we need to determine which groups differ</a:t>
            </a:r>
          </a:p>
          <a:p>
            <a:pPr lvl="0"/>
            <a:r>
              <a:rPr b="1"/>
              <a:t>Unplanned (post hoc) comparisons</a:t>
            </a:r>
            <a:r>
              <a:rPr/>
              <a:t>:</a:t>
            </a:r>
          </a:p>
          <a:p>
            <a:pPr lvl="1"/>
            <a:r>
              <a:rPr/>
              <a:t>Used when no specific comparisons were planned</a:t>
            </a:r>
          </a:p>
          <a:p>
            <a:pPr lvl="1"/>
            <a:r>
              <a:rPr/>
              <a:t>Must adjust for multiple testing</a:t>
            </a:r>
          </a:p>
          <a:p>
            <a:pPr lvl="1"/>
            <a:r>
              <a:rPr i="1"/>
              <a:t>Common methods</a:t>
            </a:r>
            <a:r>
              <a:rPr/>
              <a:t>: Tukey-Kramer, Bonferroni, Scheffé</a:t>
            </a:r>
          </a:p>
          <a:p>
            <a:pPr lvl="0"/>
            <a:r>
              <a:rPr b="1"/>
              <a:t>Planned (post hoc) comparisons</a:t>
            </a:r>
            <a:r>
              <a:rPr/>
              <a:t>:</a:t>
            </a:r>
          </a:p>
          <a:p>
            <a:pPr lvl="1"/>
            <a:r>
              <a:rPr/>
              <a:t>Have strong prior justification</a:t>
            </a:r>
          </a:p>
          <a:p>
            <a:pPr lvl="1"/>
            <a:r>
              <a:rPr/>
              <a:t>Use pooled variance from all groups</a:t>
            </a:r>
          </a:p>
          <a:p>
            <a:pPr lvl="1"/>
            <a:r>
              <a:rPr/>
              <a:t>Have higher precision than separate t-tests</a:t>
            </a:r>
          </a:p>
          <a:p>
            <a:pPr lvl="0"/>
            <a:r>
              <a:rPr b="1"/>
              <a:t>Example</a:t>
            </a:r>
            <a:r>
              <a:rPr/>
              <a:t>: Using Tukey’s HSD to compare all pairs of treatments in the circadian rhythm data.</a:t>
            </a:r>
          </a:p>
        </p:txBody>
      </p:sp>
      <p:sp>
        <p:nvSpPr>
          <p:cNvPr id="4" name="Content Placeholder 3"/>
          <p:cNvSpPr>
            <a:spLocks noGrp="1"/>
          </p:cNvSpPr>
          <p:nvPr>
            <p:ph idx="2" sz="half"/>
          </p:nvPr>
        </p:nvSpPr>
        <p:spPr/>
        <p:txBody>
          <a:bodyPr/>
          <a:lstStyle/>
          <a:p>
            <a:pPr lvl="0" indent="0">
              <a:buNone/>
            </a:pPr>
            <a:r>
              <a:rPr>
                <a:latin typeface="Courier"/>
              </a:rPr>
              <a:t>[1] "Control" "Eyes"    "Knees"  </a:t>
            </a:r>
          </a:p>
          <a:p>
            <a:pPr lvl="0" indent="0">
              <a:buNone/>
            </a:pPr>
            <a:r>
              <a:rPr>
                <a:latin typeface="Courier"/>
              </a:rPr>
              <a:t> contrast         estimate    SE df t.ratio p.value
 control vs eyes     1.243 0.364 19   3.411  0.0029
 control vs knees    0.027 0.364 19   0.074  0.9418</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Comparison of Post-Hoc Tests</a:t>
            </a:r>
          </a:p>
        </p:txBody>
      </p:sp>
      <p:sp>
        <p:nvSpPr>
          <p:cNvPr id="3" name="Content Placeholder 2"/>
          <p:cNvSpPr>
            <a:spLocks noGrp="1"/>
          </p:cNvSpPr>
          <p:nvPr>
            <p:ph idx="1" sz="half"/>
          </p:nvPr>
        </p:nvSpPr>
        <p:spPr/>
        <p:txBody>
          <a:bodyPr/>
          <a:lstStyle/>
          <a:p>
            <a:pPr lvl="0" indent="0" marL="0">
              <a:buNone/>
            </a:pPr>
            <a:r>
              <a:rPr/>
              <a:t>The Main Post-Hoc Tests</a:t>
            </a:r>
          </a:p>
          <a:p>
            <a:pPr lvl="0"/>
            <a:r>
              <a:rPr/>
              <a:t>Tukey-Kramer (HSD - Honestly Significant Difference)</a:t>
            </a:r>
          </a:p>
          <a:p>
            <a:pPr lvl="1"/>
            <a:r>
              <a:rPr/>
              <a:t>Compares all possible pairs of group means</a:t>
            </a:r>
          </a:p>
          <a:p>
            <a:pPr lvl="1"/>
            <a:r>
              <a:rPr/>
              <a:t>Controls family-wise error rate when making multiple comparisons</a:t>
            </a:r>
          </a:p>
          <a:p>
            <a:pPr lvl="1"/>
            <a:r>
              <a:rPr/>
              <a:t>Most powerful when you want to compare ALL pairwise combinations</a:t>
            </a:r>
          </a:p>
          <a:p>
            <a:pPr lvl="0"/>
            <a:r>
              <a:rPr/>
              <a:t>Bonferroni</a:t>
            </a:r>
          </a:p>
          <a:p>
            <a:pPr lvl="1"/>
            <a:r>
              <a:rPr/>
              <a:t>Adjusts α level by dividing by the number of comparisons (e.g., α/k)</a:t>
            </a:r>
          </a:p>
          <a:p>
            <a:pPr lvl="1"/>
            <a:r>
              <a:rPr/>
              <a:t>Very conservative - reduces power to detect real differences</a:t>
            </a:r>
          </a:p>
          <a:p>
            <a:pPr lvl="1"/>
            <a:r>
              <a:rPr/>
              <a:t>Best choice for: small number of planned comparisons (not exploratory analyses of all pairs)</a:t>
            </a:r>
          </a:p>
          <a:p>
            <a:pPr lvl="0"/>
            <a:r>
              <a:rPr/>
              <a:t>Sidak</a:t>
            </a:r>
          </a:p>
          <a:p>
            <a:pPr lvl="1"/>
            <a:r>
              <a:rPr/>
              <a:t>Similar to Bonferroni but slightly less conservative</a:t>
            </a:r>
          </a:p>
          <a:p>
            <a:pPr lvl="1"/>
            <a:r>
              <a:rPr/>
              <a:t>Uses multiplicative adjustment: 1-(1-α)^(1/k)</a:t>
            </a:r>
          </a:p>
          <a:p>
            <a:pPr lvl="1"/>
            <a:r>
              <a:rPr/>
              <a:t>Best choice for: similar situations to Bonferroni, gives slightly more power</a:t>
            </a:r>
          </a:p>
          <a:p>
            <a:pPr lvl="0"/>
            <a:r>
              <a:rPr/>
              <a:t>Dunnett’s Test</a:t>
            </a:r>
          </a:p>
          <a:p>
            <a:pPr lvl="1"/>
            <a:r>
              <a:rPr/>
              <a:t>Specifically for comparing treatment groups to control</a:t>
            </a:r>
          </a:p>
          <a:p>
            <a:pPr lvl="1"/>
            <a:r>
              <a:rPr/>
              <a:t>More powerful than other tests</a:t>
            </a:r>
          </a:p>
          <a:p>
            <a:pPr lvl="0" indent="0" marL="0">
              <a:buNone/>
            </a:pPr>
            <a:r>
              <a:rPr/>
              <a:t>The key tradeoff is between power (ability to detect real differences) and Type I error control (avoiding false positives). More conservative tests = better error control but less power.</a:t>
            </a:r>
          </a:p>
        </p:txBody>
      </p:sp>
      <p:sp>
        <p:nvSpPr>
          <p:cNvPr id="4" name="Content Placeholder 3"/>
          <p:cNvSpPr>
            <a:spLocks noGrp="1"/>
          </p:cNvSpPr>
          <p:nvPr>
            <p:ph idx="2" sz="half"/>
          </p:nvPr>
        </p:nvSpPr>
        <p:spPr/>
        <p:txBody>
          <a:bodyPr/>
          <a:lstStyle/>
          <a:p>
            <a:pPr lvl="0" indent="0">
              <a:buNone/>
            </a:pPr>
            <a:r>
              <a:rPr>
                <a:latin typeface="Courier"/>
              </a:rPr>
              <a:t># A tibble: 3 × 4
  contrast          Tukey Bonferroni   Sidak
  &lt;chr&gt;             &lt;dbl&gt;      &lt;dbl&gt;   &lt;dbl&gt;
1 Control - Eyes  0.00787    0.00879 0.00877
2 Eyes - Knees    0.0117     0.0132  0.0131 
3 Control - Knees 0.997      1       1.000  </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Post-Hoc Visualization</a:t>
            </a:r>
          </a:p>
        </p:txBody>
      </p:sp>
      <p:sp>
        <p:nvSpPr>
          <p:cNvPr id="3" name="Content Placeholder 2"/>
          <p:cNvSpPr>
            <a:spLocks noGrp="1"/>
          </p:cNvSpPr>
          <p:nvPr>
            <p:ph idx="1" sz="half"/>
          </p:nvPr>
        </p:nvSpPr>
        <p:spPr/>
        <p:txBody>
          <a:bodyPr/>
          <a:lstStyle/>
          <a:p>
            <a:pPr lvl="0" indent="0" marL="0">
              <a:buNone/>
            </a:pPr>
            <a:r>
              <a:rPr/>
              <a:t>When ANOVA rejects H₀, we need to determine which groups differ.</a:t>
            </a:r>
          </a:p>
          <a:p>
            <a:pPr lvl="0"/>
            <a:r>
              <a:rPr b="1"/>
              <a:t>Unplanned (post hoc) comparisons</a:t>
            </a:r>
            <a:r>
              <a:rPr/>
              <a:t>:</a:t>
            </a:r>
          </a:p>
          <a:p>
            <a:pPr lvl="1"/>
            <a:r>
              <a:rPr/>
              <a:t>Used when no specific comparisons were planned</a:t>
            </a:r>
          </a:p>
          <a:p>
            <a:pPr lvl="1"/>
            <a:r>
              <a:rPr/>
              <a:t>Must adjust for multiple testing</a:t>
            </a:r>
          </a:p>
          <a:p>
            <a:pPr lvl="1"/>
            <a:r>
              <a:rPr i="1"/>
              <a:t>Common methods</a:t>
            </a:r>
            <a:r>
              <a:rPr/>
              <a:t>: Tukey-Kramer, Bonferroni, Scheffé</a:t>
            </a:r>
          </a:p>
          <a:p>
            <a:pPr lvl="0"/>
            <a:r>
              <a:rPr b="1"/>
              <a:t>Planned (post hoc) comparisons</a:t>
            </a:r>
            <a:r>
              <a:rPr/>
              <a:t>:</a:t>
            </a:r>
          </a:p>
          <a:p>
            <a:pPr lvl="1"/>
            <a:r>
              <a:rPr/>
              <a:t>Have strong prior justification</a:t>
            </a:r>
          </a:p>
          <a:p>
            <a:pPr lvl="1"/>
            <a:r>
              <a:rPr/>
              <a:t>Use pooled variance from all groups</a:t>
            </a:r>
          </a:p>
          <a:p>
            <a:pPr lvl="1"/>
            <a:r>
              <a:rPr/>
              <a:t>Have higher precision than separate t-tests</a:t>
            </a:r>
          </a:p>
          <a:p>
            <a:pPr lvl="0"/>
            <a:r>
              <a:rPr b="1"/>
              <a:t>Example</a:t>
            </a:r>
            <a:r>
              <a:rPr/>
              <a:t>: Using Tukey’s HSD to compare all pairs of treatments in the circadian rhythm data.</a:t>
            </a:r>
          </a:p>
        </p:txBody>
      </p:sp>
      <p:pic>
        <p:nvPicPr>
          <p:cNvPr descr="11_lecture_powerpoint_files/figure-pptx/unnamed-chunk-20-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Lecture 12: Overview</a:t>
            </a:r>
          </a:p>
        </p:txBody>
      </p:sp>
      <p:sp>
        <p:nvSpPr>
          <p:cNvPr id="3" name="Text Placeholder 2"/>
          <p:cNvSpPr>
            <a:spLocks noGrp="1"/>
          </p:cNvSpPr>
          <p:nvPr>
            <p:ph idx="1" type="body"/>
          </p:nvPr>
        </p:nvSpPr>
        <p:spPr/>
        <p:txBody>
          <a:bodyPr/>
          <a:lstStyle/>
          <a:p>
            <a:pPr lvl="0" indent="0" marL="0">
              <a:spcBef>
                <a:spcPts val="3000"/>
              </a:spcBef>
              <a:buNone/>
            </a:pPr>
            <a:r>
              <a:rPr b="1"/>
              <a:t>ANOVA</a:t>
            </a:r>
          </a:p>
          <a:p>
            <a:pPr lvl="0" indent="0" marL="0">
              <a:buNone/>
            </a:pPr>
            <a:r>
              <a:rPr/>
              <a:t>Analysis of variance: single and to come multi-factor designs</a:t>
            </a:r>
          </a:p>
          <a:p>
            <a:pPr lvl="0"/>
            <a:r>
              <a:rPr/>
              <a:t>Predictor variables: fixed</a:t>
            </a:r>
          </a:p>
          <a:p>
            <a:pPr lvl="0"/>
            <a:r>
              <a:rPr/>
              <a:t>ANOVA model</a:t>
            </a:r>
          </a:p>
          <a:p>
            <a:pPr lvl="0"/>
            <a:r>
              <a:rPr/>
              <a:t>Analysis and partitioning of variance</a:t>
            </a:r>
          </a:p>
          <a:p>
            <a:pPr lvl="0"/>
            <a:r>
              <a:rPr/>
              <a:t>Null hypothesis</a:t>
            </a:r>
          </a:p>
          <a:p>
            <a:pPr lvl="0"/>
            <a:r>
              <a:rPr/>
              <a:t>Assumptions and diagnostics</a:t>
            </a:r>
          </a:p>
          <a:p>
            <a:pPr lvl="0"/>
            <a:r>
              <a:rPr/>
              <a:t>Post F Tests - Tukey and others</a:t>
            </a:r>
          </a:p>
          <a:p>
            <a:pPr lvl="0"/>
            <a:r>
              <a:rPr/>
              <a:t>Reporting the results</a:t>
            </a:r>
          </a:p>
          <a:p>
            <a:pPr lvl="0"/>
            <a:r>
              <a:rPr/>
              <a:t>Mixed Model Anova - random effects</a:t>
            </a:r>
          </a:p>
        </p:txBody>
      </p:sp>
      <p:sp>
        <p:nvSpPr>
          <p:cNvPr id="5" name="Text Placeholder 4"/>
          <p:cNvSpPr>
            <a:spLocks noGrp="1"/>
          </p:cNvSpPr>
          <p:nvPr>
            <p:ph idx="3" sz="quarter" type="body"/>
          </p:nvPr>
        </p:nvSpPr>
        <p:spPr/>
        <p:txBody>
          <a:bodyPr/>
          <a:lstStyle/>
          <a:p>
            <a:pPr lvl="0" indent="0" marL="0">
              <a:buNone/>
            </a:pPr>
            <a:r>
              <a:rPr/>
              <a:t>What if response continuous and predictor(s) categorical?</a:t>
            </a:r>
          </a:p>
        </p:txBody>
      </p:sp>
      <p:graphicFrame>
        <p:nvGraphicFramePr>
          <p:cNvPr id="6" name="Content Placeholder 5"/>
          <p:cNvGraphicFramePr>
            <a:graphicFrameLocks noGrp="1"/>
          </p:cNvGraphicFramePr>
          <p:nvPr>
            <p:ph idx="1"/>
          </p:nvPr>
        </p:nvGraphicFramePr>
        <p:xfrm>
          <a:off x="4749800" y="1295400"/>
          <a:ext cx="4038600" cy="3276600"/>
        </p:xfrm>
        <a:graphic>
          <a:graphicData uri="http://schemas.openxmlformats.org/drawingml/2006/table">
            <a:tbl>
              <a:tblPr firstRow="1" bandRow="1">
                <a:tableStyleId>{5C22544A-7EE6-4342-B048-85BDC9FD1C3A}</a:tableStyleId>
              </a:tblPr>
              <a:tblGrid>
                <a:gridCol w="1346200"/>
                <a:gridCol w="1346200"/>
                <a:gridCol w="1346200"/>
              </a:tblGrid>
              <a:tr h="0">
                <a:tc>
                  <a:txBody>
                    <a:bodyPr/>
                    <a:lstStyle/>
                    <a:p>
                      <a:endParaRPr/>
                    </a:p>
                  </a:txBody>
                  <a:tcPr/>
                </a:tc>
                <a:tc>
                  <a:txBody>
                    <a:bodyPr/>
                    <a:lstStyle/>
                    <a:p>
                      <a:pPr lvl="0" indent="0" marL="0" algn="l">
                        <a:buNone/>
                      </a:pPr>
                      <a:r>
                        <a:rPr/>
                        <a:t>Independent variable</a:t>
                      </a:r>
                    </a:p>
                  </a:txBody>
                  <a:tcPr/>
                </a:tc>
                <a:tc>
                  <a:txBody>
                    <a:bodyPr/>
                    <a:lstStyle/>
                    <a:p>
                      <a:endParaRPr/>
                    </a:p>
                  </a:txBody>
                  <a:tcPr/>
                </a:tc>
              </a:tr>
              <a:tr h="0">
                <a:tc>
                  <a:txBody>
                    <a:bodyPr/>
                    <a:lstStyle/>
                    <a:p>
                      <a:pPr lvl="0" indent="0" marL="0" algn="l">
                        <a:buNone/>
                      </a:pPr>
                      <a:r>
                        <a:rPr b="1"/>
                        <a:t>Dependent variable</a:t>
                      </a:r>
                    </a:p>
                  </a:txBody>
                </a:tc>
                <a:tc>
                  <a:txBody>
                    <a:bodyPr/>
                    <a:lstStyle/>
                    <a:p>
                      <a:pPr lvl="0" indent="0" marL="0" algn="l">
                        <a:buNone/>
                      </a:pPr>
                      <a:r>
                        <a:rPr b="1"/>
                        <a:t>Continuous</a:t>
                      </a:r>
                    </a:p>
                  </a:txBody>
                </a:tc>
                <a:tc>
                  <a:txBody>
                    <a:bodyPr/>
                    <a:lstStyle/>
                    <a:p>
                      <a:pPr lvl="0" indent="0" marL="0" algn="l">
                        <a:buNone/>
                      </a:pPr>
                      <a:r>
                        <a:rPr b="1"/>
                        <a:t>Categorical</a:t>
                      </a:r>
                    </a:p>
                  </a:txBody>
                </a:tc>
              </a:tr>
              <a:tr h="0">
                <a:tc>
                  <a:txBody>
                    <a:bodyPr/>
                    <a:lstStyle/>
                    <a:p>
                      <a:pPr lvl="0" indent="0" marL="0" algn="l">
                        <a:buNone/>
                      </a:pPr>
                      <a:r>
                        <a:rPr b="1"/>
                        <a:t>Continuous</a:t>
                      </a:r>
                    </a:p>
                  </a:txBody>
                </a:tc>
                <a:tc>
                  <a:txBody>
                    <a:bodyPr/>
                    <a:lstStyle/>
                    <a:p>
                      <a:pPr lvl="0" indent="0" marL="0" algn="l">
                        <a:buNone/>
                      </a:pPr>
                      <a:r>
                        <a:rPr/>
                        <a:t>Regression</a:t>
                      </a:r>
                    </a:p>
                  </a:txBody>
                </a:tc>
                <a:tc>
                  <a:txBody>
                    <a:bodyPr/>
                    <a:lstStyle/>
                    <a:p>
                      <a:pPr lvl="0" indent="0" marL="0" algn="l">
                        <a:buNone/>
                      </a:pPr>
                      <a:r>
                        <a:rPr/>
                        <a:t>ANOVA</a:t>
                      </a:r>
                    </a:p>
                  </a:txBody>
                </a:tc>
              </a:tr>
              <a:tr h="0">
                <a:tc>
                  <a:txBody>
                    <a:bodyPr/>
                    <a:lstStyle/>
                    <a:p>
                      <a:pPr lvl="0" indent="0" marL="0" algn="l">
                        <a:buNone/>
                      </a:pPr>
                      <a:r>
                        <a:rPr b="1"/>
                        <a:t>Categorical</a:t>
                      </a:r>
                    </a:p>
                  </a:txBody>
                </a:tc>
                <a:tc>
                  <a:txBody>
                    <a:bodyPr/>
                    <a:lstStyle/>
                    <a:p>
                      <a:pPr lvl="0" indent="0" marL="0" algn="l">
                        <a:buNone/>
                      </a:pPr>
                      <a:r>
                        <a:rPr/>
                        <a:t>Logistic regression</a:t>
                      </a:r>
                    </a:p>
                  </a:txBody>
                </a:tc>
                <a:tc>
                  <a:txBody>
                    <a:bodyPr/>
                    <a:lstStyle/>
                    <a:p>
                      <a:endParaRPr/>
                    </a:p>
                  </a:txBody>
                </a:tc>
              </a:tr>
            </a:tbl>
          </a:graphicData>
        </a:graphic>
      </p:graphicFrame>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Significance Groups Plot</a:t>
            </a:r>
          </a:p>
        </p:txBody>
      </p:sp>
      <p:sp>
        <p:nvSpPr>
          <p:cNvPr id="3" name="Content Placeholder 2"/>
          <p:cNvSpPr>
            <a:spLocks noGrp="1"/>
          </p:cNvSpPr>
          <p:nvPr>
            <p:ph idx="1" sz="half"/>
          </p:nvPr>
        </p:nvSpPr>
        <p:spPr/>
        <p:txBody>
          <a:bodyPr/>
          <a:lstStyle/>
          <a:p>
            <a:pPr lvl="0" indent="0" marL="0">
              <a:buNone/>
            </a:pPr>
            <a:r>
              <a:rPr/>
              <a:t>When ANOVA rejects H₀, we need to determine which groups differ.</a:t>
            </a:r>
          </a:p>
          <a:p>
            <a:pPr lvl="0"/>
            <a:r>
              <a:rPr b="1"/>
              <a:t>Unplanned (post hoc) comparisons</a:t>
            </a:r>
            <a:r>
              <a:rPr/>
              <a:t>:</a:t>
            </a:r>
          </a:p>
          <a:p>
            <a:pPr lvl="1"/>
            <a:r>
              <a:rPr/>
              <a:t>Used when no specific comparisons were planned</a:t>
            </a:r>
          </a:p>
          <a:p>
            <a:pPr lvl="1"/>
            <a:r>
              <a:rPr/>
              <a:t>Must adjust for multiple testing</a:t>
            </a:r>
          </a:p>
          <a:p>
            <a:pPr lvl="1"/>
            <a:r>
              <a:rPr i="1"/>
              <a:t>Common methods</a:t>
            </a:r>
            <a:r>
              <a:rPr/>
              <a:t>: Tukey-Kramer, Bonferroni, Scheffé</a:t>
            </a:r>
          </a:p>
          <a:p>
            <a:pPr lvl="0"/>
            <a:r>
              <a:rPr b="1"/>
              <a:t>Planned (post hoc) comparisons</a:t>
            </a:r>
            <a:r>
              <a:rPr/>
              <a:t>:</a:t>
            </a:r>
          </a:p>
          <a:p>
            <a:pPr lvl="1"/>
            <a:r>
              <a:rPr/>
              <a:t>Have strong prior justification</a:t>
            </a:r>
          </a:p>
          <a:p>
            <a:pPr lvl="1"/>
            <a:r>
              <a:rPr/>
              <a:t>Use pooled variance from all groups</a:t>
            </a:r>
          </a:p>
          <a:p>
            <a:pPr lvl="1"/>
            <a:r>
              <a:rPr/>
              <a:t>Have higher precision than separate t-tests</a:t>
            </a:r>
          </a:p>
          <a:p>
            <a:pPr lvl="0"/>
            <a:r>
              <a:rPr b="1"/>
              <a:t>Example</a:t>
            </a:r>
            <a:r>
              <a:rPr/>
              <a:t>: Using Tukey’s HSD to compare all pairs of treatments in the circadian rhythm data.</a:t>
            </a:r>
          </a:p>
        </p:txBody>
      </p:sp>
      <p:pic>
        <p:nvPicPr>
          <p:cNvPr descr="11_lecture_powerpoint_files/figure-pptx/unnamed-chunk-21-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Reporting ANOVA Results</a:t>
            </a:r>
          </a:p>
        </p:txBody>
      </p:sp>
      <p:sp>
        <p:nvSpPr>
          <p:cNvPr id="3" name="Content Placeholder 2"/>
          <p:cNvSpPr>
            <a:spLocks noGrp="1"/>
          </p:cNvSpPr>
          <p:nvPr>
            <p:ph idx="1"/>
          </p:nvPr>
        </p:nvSpPr>
        <p:spPr/>
        <p:txBody>
          <a:bodyPr/>
          <a:lstStyle/>
          <a:p>
            <a:pPr lvl="0" indent="0" marL="0">
              <a:buNone/>
            </a:pPr>
            <a:r>
              <a:rPr b="1"/>
              <a:t>Formal scientific writing example:</a:t>
            </a:r>
          </a:p>
          <a:p>
            <a:pPr lvl="0" indent="0" marL="0">
              <a:buNone/>
            </a:pPr>
            <a:r>
              <a:rPr/>
              <a:t>“The effect of light treatment on circadian rhythm phase shift was analyzed using a one-way ANOVA. There was a significant effect of treatment on phase shift (F(2, 19) = 7.29, p = 0.004, η² = 0.43). Post-hoc comparisons using Tukey’s HSD test indicated that the mean phase shift for the Eyes treatment (M = -1.55 h, SD = 0.71) was significantly different from both the Control treatment (M = -0.31 h, SD = 0.62) and the Knees treatment (M = -0.34 h, SD = 0.79). However, the Control and Knees treatments did not significantly differ from each other. These results suggest that light exposure to the eyes, but not to the knees, impacts circadian rhythm phase shifts.”</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Summary</a:t>
            </a:r>
          </a:p>
        </p:txBody>
      </p:sp>
      <p:sp>
        <p:nvSpPr>
          <p:cNvPr id="3" name="Content Placeholder 2"/>
          <p:cNvSpPr>
            <a:spLocks noGrp="1"/>
          </p:cNvSpPr>
          <p:nvPr>
            <p:ph idx="1"/>
          </p:nvPr>
        </p:nvSpPr>
        <p:spPr/>
        <p:txBody>
          <a:bodyPr/>
          <a:lstStyle/>
          <a:p>
            <a:pPr lvl="0" indent="0" marL="0">
              <a:spcBef>
                <a:spcPts val="3000"/>
              </a:spcBef>
              <a:buNone/>
            </a:pPr>
            <a:r>
              <a:rPr b="1"/>
              <a:t>Key ANOVA Principles</a:t>
            </a:r>
          </a:p>
          <a:p>
            <a:pPr lvl="0" indent="-342900" marL="342900">
              <a:buAutoNum type="arabicPeriod"/>
            </a:pPr>
            <a:r>
              <a:rPr b="1"/>
              <a:t>Purpose</a:t>
            </a:r>
            <a:r>
              <a:rPr/>
              <a:t>: ANOVA (Analysis of Variance) compares means across multiple groups simultaneously</a:t>
            </a:r>
          </a:p>
          <a:p>
            <a:pPr lvl="0" indent="-342900" marL="342900">
              <a:buAutoNum type="arabicPeriod"/>
            </a:pPr>
            <a:r>
              <a:rPr b="1"/>
              <a:t>Connection to Regression</a:t>
            </a:r>
            <a:r>
              <a:rPr/>
              <a:t>:</a:t>
            </a:r>
          </a:p>
          <a:p>
            <a:pPr lvl="1"/>
            <a:r>
              <a:rPr/>
              <a:t>Both are special cases of the General Linear Model</a:t>
            </a:r>
          </a:p>
          <a:p>
            <a:pPr lvl="1"/>
            <a:r>
              <a:rPr/>
              <a:t>ANOVA with categorical predictors = Regression with dummy variables</a:t>
            </a:r>
          </a:p>
          <a:p>
            <a:pPr lvl="1"/>
            <a:r>
              <a:rPr/>
              <a:t>Both partition variance into explained and unexplained components</a:t>
            </a:r>
          </a:p>
          <a:p>
            <a:pPr lvl="0" indent="-342900" marL="342900">
              <a:buAutoNum type="arabicPeriod"/>
            </a:pPr>
            <a:r>
              <a:rPr b="1"/>
              <a:t>The Analysis of Variance</a:t>
            </a:r>
            <a:r>
              <a:rPr/>
              <a:t>:</a:t>
            </a:r>
          </a:p>
          <a:p>
            <a:pPr lvl="1"/>
            <a:r>
              <a:rPr/>
              <a:t>Partitions total variation into components</a:t>
            </a:r>
          </a:p>
          <a:p>
            <a:pPr lvl="1"/>
            <a:r>
              <a:rPr/>
              <a:t>Tests whether differences among groups exceed what would be expected by chance</a:t>
            </a:r>
          </a:p>
          <a:p>
            <a:pPr lvl="1"/>
            <a:r>
              <a:rPr/>
              <a:t>Uses F-tests to compare variance between groups to variance within groups</a:t>
            </a:r>
          </a:p>
          <a:p>
            <a:pPr lvl="0" indent="-342900" marL="342900">
              <a:buAutoNum type="arabicPeriod"/>
            </a:pPr>
            <a:r>
              <a:rPr b="1"/>
              <a:t>Sum of Squares Partitioning</a:t>
            </a:r>
            <a:r>
              <a:rPr/>
              <a:t>:</a:t>
            </a:r>
          </a:p>
          <a:p>
            <a:pPr lvl="1"/>
            <a:r>
              <a:rPr/>
              <a:t>SS(Total) = SS(Between Groups) + SS(Within Groups)</a:t>
            </a:r>
          </a:p>
          <a:p>
            <a:pPr lvl="1"/>
            <a:r>
              <a:rPr/>
              <a:t>Same as SS(Total) = SS(Regression) + SS(Error) in regression</a:t>
            </a:r>
          </a:p>
          <a:p>
            <a:pPr lvl="0" indent="-342900" marL="342900">
              <a:buAutoNum type="arabicPeriod"/>
            </a:pPr>
            <a:r>
              <a:rPr b="1"/>
              <a:t>Fixed vs. Random Effects</a:t>
            </a:r>
            <a:r>
              <a:rPr/>
              <a:t>:</a:t>
            </a:r>
          </a:p>
          <a:p>
            <a:pPr lvl="1"/>
            <a:r>
              <a:rPr/>
              <a:t>Fixed effects: specific groups of interest (most common)</a:t>
            </a:r>
          </a:p>
          <a:p>
            <a:pPr lvl="1"/>
            <a:r>
              <a:rPr/>
              <a:t>Random effects: sampling from a larger population</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Overview of Non-Parametric Tests</a:t>
            </a:r>
          </a:p>
        </p:txBody>
      </p:sp>
      <p:sp>
        <p:nvSpPr>
          <p:cNvPr id="3" name="Content Placeholder 2"/>
          <p:cNvSpPr>
            <a:spLocks noGrp="1"/>
          </p:cNvSpPr>
          <p:nvPr>
            <p:ph idx="1" sz="half"/>
          </p:nvPr>
        </p:nvSpPr>
        <p:spPr/>
        <p:txBody>
          <a:bodyPr/>
          <a:lstStyle/>
          <a:p>
            <a:pPr lvl="0" indent="0" marL="0">
              <a:spcBef>
                <a:spcPts val="3000"/>
              </a:spcBef>
              <a:buNone/>
            </a:pPr>
            <a:r>
              <a:rPr b="1"/>
              <a:t>Common Non-Parametric Alternatives to ANOVA</a:t>
            </a:r>
          </a:p>
          <a:p>
            <a:pPr lvl="0" indent="0" marL="0">
              <a:buNone/>
            </a:pPr>
            <a:r>
              <a:rPr b="1"/>
              <a:t>Non-parametric tests make fewer assumptions about the data distribution</a:t>
            </a:r>
          </a:p>
          <a:p>
            <a:pPr lvl="0" indent="-342900" marL="342900">
              <a:buAutoNum type="arabicPeriod"/>
            </a:pPr>
            <a:r>
              <a:rPr b="1"/>
              <a:t>Kruskal-Wallis Test</a:t>
            </a:r>
          </a:p>
          <a:p>
            <a:pPr lvl="1"/>
            <a:r>
              <a:rPr/>
              <a:t>Non-parametric alternative to one-way ANOVA</a:t>
            </a:r>
          </a:p>
          <a:p>
            <a:pPr lvl="1"/>
            <a:r>
              <a:rPr/>
              <a:t>Tests for differences in median ranks</a:t>
            </a:r>
          </a:p>
          <a:p>
            <a:pPr lvl="1"/>
            <a:r>
              <a:rPr/>
              <a:t>Works with ordinal or continuous data</a:t>
            </a:r>
          </a:p>
          <a:p>
            <a:pPr lvl="1"/>
            <a:r>
              <a:rPr/>
              <a:t>Assumptions: Independent observations, similar distribution shapes</a:t>
            </a:r>
          </a:p>
          <a:p>
            <a:pPr lvl="0" indent="-342900" marL="342900">
              <a:buAutoNum type="arabicPeriod"/>
            </a:pPr>
            <a:r>
              <a:rPr b="1"/>
              <a:t>Mood’s Median Test</a:t>
            </a:r>
            <a:r>
              <a:rPr/>
              <a:t> not covered here</a:t>
            </a:r>
          </a:p>
          <a:p>
            <a:pPr lvl="1"/>
            <a:r>
              <a:rPr/>
              <a:t>Tests whether medians differ across groups</a:t>
            </a:r>
          </a:p>
          <a:p>
            <a:pPr lvl="1"/>
            <a:r>
              <a:rPr/>
              <a:t>More robust but less powerful than Kruskal-Wallis</a:t>
            </a:r>
          </a:p>
          <a:p>
            <a:pPr lvl="1"/>
            <a:r>
              <a:rPr/>
              <a:t>Good for highly skewed data</a:t>
            </a:r>
          </a:p>
        </p:txBody>
      </p:sp>
      <p:sp>
        <p:nvSpPr>
          <p:cNvPr id="4" name="Content Placeholder 3"/>
          <p:cNvSpPr>
            <a:spLocks noGrp="1"/>
          </p:cNvSpPr>
          <p:nvPr>
            <p:ph idx="2" sz="half"/>
          </p:nvPr>
        </p:nvSpPr>
        <p:spPr/>
        <p:txBody>
          <a:bodyPr/>
          <a:lstStyle/>
          <a:p>
            <a:pPr lvl="0" indent="0" marL="0">
              <a:spcBef>
                <a:spcPts val="3000"/>
              </a:spcBef>
              <a:buNone/>
            </a:pPr>
            <a:r>
              <a:rPr b="1"/>
              <a:t>When to Use Non-Parametric Tests</a:t>
            </a:r>
          </a:p>
          <a:p>
            <a:pPr lvl="0" indent="0" marL="0">
              <a:buNone/>
            </a:pPr>
            <a:r>
              <a:rPr b="1"/>
              <a:t>Consider non-parametric tests when:</a:t>
            </a:r>
          </a:p>
          <a:p>
            <a:pPr lvl="0"/>
            <a:r>
              <a:rPr/>
              <a:t>Sample sizes are small</a:t>
            </a:r>
          </a:p>
          <a:p>
            <a:pPr lvl="0"/>
            <a:r>
              <a:rPr/>
              <a:t>Data are heavily skewed</a:t>
            </a:r>
          </a:p>
          <a:p>
            <a:pPr lvl="0"/>
            <a:r>
              <a:rPr/>
              <a:t>Outliers are present and legitimate</a:t>
            </a:r>
          </a:p>
          <a:p>
            <a:pPr lvl="0"/>
            <a:r>
              <a:rPr/>
              <a:t>Variances are very unequal</a:t>
            </a:r>
          </a:p>
          <a:p>
            <a:pPr lvl="0"/>
            <a:r>
              <a:rPr/>
              <a:t>Data are ordinal (ranked)</a:t>
            </a:r>
          </a:p>
          <a:p>
            <a:pPr lvl="0"/>
            <a:r>
              <a:rPr/>
              <a:t>Assumptions checks clearly fail</a:t>
            </a:r>
          </a:p>
          <a:p>
            <a:pPr lvl="0" indent="0" marL="0">
              <a:buNone/>
            </a:pPr>
            <a:r>
              <a:rPr b="1"/>
              <a:t>Trade-offs:</a:t>
            </a:r>
          </a:p>
          <a:p>
            <a:pPr lvl="0"/>
            <a:r>
              <a:rPr/>
              <a:t>☒ Fewer assumptions</a:t>
            </a:r>
          </a:p>
          <a:p>
            <a:pPr lvl="0"/>
            <a:r>
              <a:rPr/>
              <a:t>☒ More robust to outliers</a:t>
            </a:r>
          </a:p>
          <a:p>
            <a:pPr lvl="0"/>
            <a:r>
              <a:rPr/>
              <a:t>✗ Less statistical power</a:t>
            </a:r>
          </a:p>
          <a:p>
            <a:pPr lvl="0"/>
            <a:r>
              <a:rPr/>
              <a:t>✗ Test medians/ranks, not means</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Kruskal-Wallis Test: Overview</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The Kruskal-Wallis H Test</a:t>
                </a:r>
              </a:p>
              <a:p>
                <a:pPr lvl="0"/>
                <a:r>
                  <a:rPr b="1"/>
                  <a:t>Most common non-parametric alternative to one-way ANOVA</a:t>
                </a:r>
              </a:p>
              <a:p>
                <a:pPr lvl="1"/>
                <a:r>
                  <a:rPr b="1"/>
                  <a:t>What it does:</a:t>
                </a:r>
              </a:p>
              <a:p>
                <a:pPr lvl="2"/>
                <a:r>
                  <a:rPr/>
                  <a:t>Ranks all observations from smallest to largest</a:t>
                </a:r>
              </a:p>
              <a:p>
                <a:pPr lvl="2"/>
                <a:r>
                  <a:rPr/>
                  <a:t>Compares the sum of ranks between groups</a:t>
                </a:r>
              </a:p>
              <a:p>
                <a:pPr lvl="2"/>
                <a:r>
                  <a:rPr/>
                  <a:t>Tests if groups come from the same distribution</a:t>
                </a:r>
              </a:p>
              <a:p>
                <a:pPr lvl="1"/>
                <a:r>
                  <a:rPr b="1"/>
                  <a:t>Hypotheses:</a:t>
                </a:r>
              </a:p>
              <a:p>
                <a:pPr lvl="2"/>
                <a:r>
                  <a:rPr b="1"/>
                  <a:t>H₀</a:t>
                </a:r>
                <a:r>
                  <a:rPr/>
                  <a:t>: All groups have the same distribution (same median)</a:t>
                </a:r>
              </a:p>
              <a:p>
                <a:pPr lvl="2"/>
                <a:r>
                  <a:rPr b="1"/>
                  <a:t>H₁</a:t>
                </a:r>
                <a:r>
                  <a:rPr/>
                  <a:t>: At least one group has a different distribution</a:t>
                </a:r>
              </a:p>
              <a:p>
                <a:pPr lvl="1"/>
                <a:r>
                  <a:rPr b="1"/>
                  <a:t>Test statistic (H):</a:t>
                </a:r>
                <a:r>
                  <a:rPr/>
                  <a:t> </a:t>
                </a:r>
                <a14:m>
                  <m:oMath xmlns:m="http://schemas.openxmlformats.org/officeDocument/2006/math">
                    <m:r>
                      <m:t>H</m:t>
                    </m:r>
                    <m:r>
                      <m:rPr>
                        <m:sty m:val="p"/>
                      </m:rPr>
                      <m:t>=</m:t>
                    </m:r>
                    <m:f>
                      <m:fPr>
                        <m:type m:val="bar"/>
                      </m:fPr>
                      <m:num>
                        <m:r>
                          <m:t>12</m:t>
                        </m:r>
                      </m:num>
                      <m:den>
                        <m:r>
                          <m:t>N</m:t>
                        </m:r>
                        <m:r>
                          <m:rPr>
                            <m:sty m:val="p"/>
                          </m:rPr>
                          <m:t>(</m:t>
                        </m:r>
                        <m:r>
                          <m:t>N</m:t>
                        </m:r>
                        <m:r>
                          <m:rPr>
                            <m:sty m:val="p"/>
                          </m:rPr>
                          <m:t>+</m:t>
                        </m:r>
                        <m:r>
                          <m:t>1</m:t>
                        </m:r>
                        <m:r>
                          <m:rPr>
                            <m:sty m:val="p"/>
                          </m:rPr>
                          <m:t>)</m:t>
                        </m:r>
                      </m:den>
                    </m:f>
                    <m:nary>
                      <m:naryPr>
                        <m:chr m:val="∑"/>
                        <m:limLoc m:val="undOvr"/>
                        <m:subHide m:val="off"/>
                        <m:supHide m:val="off"/>
                      </m:naryPr>
                      <m:sub>
                        <m:r>
                          <m:t>i</m:t>
                        </m:r>
                        <m:r>
                          <m:rPr>
                            <m:sty m:val="p"/>
                          </m:rPr>
                          <m:t>=</m:t>
                        </m:r>
                        <m:r>
                          <m:t>1</m:t>
                        </m:r>
                      </m:sub>
                      <m:sup>
                        <m:r>
                          <m:t>k</m:t>
                        </m:r>
                      </m:sup>
                      <m:e>
                        <m:sSub>
                          <m:e>
                            <m:r>
                              <m:t>n</m:t>
                            </m:r>
                          </m:e>
                          <m:sub>
                            <m:r>
                              <m:t>i</m:t>
                            </m:r>
                          </m:sub>
                        </m:sSub>
                      </m:e>
                    </m:nary>
                    <m:r>
                      <m:rPr>
                        <m:sty m:val="p"/>
                      </m:rPr>
                      <m:t>(</m:t>
                    </m:r>
                    <m:sSub>
                      <m:e>
                        <m:acc>
                          <m:accPr>
                            <m:chr m:val="‾"/>
                          </m:accPr>
                          <m:e>
                            <m:r>
                              <m:t>R</m:t>
                            </m:r>
                          </m:e>
                        </m:acc>
                      </m:e>
                      <m:sub>
                        <m:r>
                          <m:t>i</m:t>
                        </m:r>
                      </m:sub>
                    </m:sSub>
                    <m:r>
                      <m:rPr>
                        <m:sty m:val="p"/>
                      </m:rPr>
                      <m:t>−</m:t>
                    </m:r>
                    <m:acc>
                      <m:accPr>
                        <m:chr m:val="‾"/>
                      </m:accPr>
                      <m:e>
                        <m:r>
                          <m:t>R</m:t>
                        </m:r>
                      </m:e>
                    </m:acc>
                    <m:sSup>
                      <m:e>
                        <m:r>
                          <m:rPr>
                            <m:sty m:val="p"/>
                          </m:rPr>
                          <m:t>)</m:t>
                        </m:r>
                      </m:e>
                      <m:sup>
                        <m:r>
                          <m:t>2</m:t>
                        </m:r>
                      </m:sup>
                    </m:sSup>
                    <m:r>
                      <m:rPr>
                        <m:sty m:val="p"/>
                      </m:rPr>
                      <m:t>−</m:t>
                    </m:r>
                    <m:r>
                      <m:t>3</m:t>
                    </m:r>
                    <m:r>
                      <m:rPr>
                        <m:sty m:val="p"/>
                      </m:rPr>
                      <m:t>(</m:t>
                    </m:r>
                    <m:r>
                      <m:t>N</m:t>
                    </m:r>
                    <m:r>
                      <m:rPr>
                        <m:sty m:val="p"/>
                      </m:rPr>
                      <m:t>+</m:t>
                    </m:r>
                    <m:r>
                      <m:t>1</m:t>
                    </m:r>
                    <m:r>
                      <m:rPr>
                        <m:sty m:val="p"/>
                      </m:rPr>
                      <m:t>)</m:t>
                    </m:r>
                  </m:oMath>
                </a14:m>
              </a:p>
              <a:p>
                <a:pPr lvl="1"/>
                <a:r>
                  <a:rPr/>
                  <a:t>Where:</a:t>
                </a:r>
              </a:p>
              <a:p>
                <a:pPr lvl="2"/>
                <a:r>
                  <a:rPr/>
                  <a:t>N = total sample size</a:t>
                </a:r>
              </a:p>
              <a:p>
                <a:pPr lvl="2"/>
                <a:r>
                  <a:rPr/>
                  <a:t>k = number of groups</a:t>
                </a:r>
              </a:p>
              <a:p>
                <a:pPr lvl="2"/>
                <a14:m>
                  <m:oMath xmlns:m="http://schemas.openxmlformats.org/officeDocument/2006/math">
                    <m:sSub>
                      <m:e>
                        <m:acc>
                          <m:accPr>
                            <m:chr m:val="‾"/>
                          </m:accPr>
                          <m:e>
                            <m:r>
                              <m:t>R</m:t>
                            </m:r>
                          </m:e>
                        </m:acc>
                      </m:e>
                      <m:sub>
                        <m:r>
                          <m:t>i</m:t>
                        </m:r>
                      </m:sub>
                    </m:sSub>
                  </m:oMath>
                </a14:m>
                <a:r>
                  <a:rPr/>
                  <a:t> = mean rank for group i</a:t>
                </a:r>
              </a:p>
              <a:p>
                <a:pPr lvl="2"/>
                <a14:m>
                  <m:oMath xmlns:m="http://schemas.openxmlformats.org/officeDocument/2006/math">
                    <m:acc>
                      <m:accPr>
                        <m:chr m:val="‾"/>
                      </m:accPr>
                      <m:e>
                        <m:r>
                          <m:t>R</m:t>
                        </m:r>
                      </m:e>
                    </m:acc>
                  </m:oMath>
                </a14:m>
                <a:r>
                  <a:rPr/>
                  <a:t>= overall mean rank = (N+1)/2</a:t>
                </a:r>
              </a:p>
              <a:p>
                <a:pPr lvl="2"/>
                <a:r>
                  <a:rPr/>
                  <a:t>nᵢ = sample size for group i</a:t>
                </a:r>
              </a:p>
              <a:p>
                <a:pPr lvl="2"/>
                <a:r>
                  <a:rPr/>
                  <a:t>constant 12 comes from the variance of ranks in a uniform distribution</a:t>
                </a:r>
              </a:p>
              <a:p>
                <a:pPr lvl="1"/>
                <a:r>
                  <a:rPr b="1"/>
                  <a:t>Distribution:</a:t>
                </a:r>
                <a:r>
                  <a:rPr/>
                  <a:t> Approximated by χ² with (k-1) degrees of freedom</a:t>
                </a:r>
              </a:p>
            </p:txBody>
          </p:sp>
        </mc:Choice>
      </mc:AlternateContent>
      <p:sp>
        <p:nvSpPr>
          <p:cNvPr id="4" name="Content Placeholder 3"/>
          <p:cNvSpPr>
            <a:spLocks noGrp="1"/>
          </p:cNvSpPr>
          <p:nvPr>
            <p:ph idx="2" sz="half"/>
          </p:nvPr>
        </p:nvSpPr>
        <p:spPr/>
        <p:txBody>
          <a:bodyPr/>
          <a:lstStyle/>
          <a:p>
            <a:pPr lvl="0" indent="0" marL="0">
              <a:spcBef>
                <a:spcPts val="3000"/>
              </a:spcBef>
              <a:buNone/>
            </a:pPr>
            <a:r>
              <a:rPr b="1"/>
              <a:t>Assumptions of Kruskal-Wallis</a:t>
            </a:r>
          </a:p>
          <a:p>
            <a:pPr lvl="0" indent="0" marL="0">
              <a:buNone/>
            </a:pPr>
            <a:r>
              <a:rPr b="1"/>
              <a:t>Much more relaxed than parametric ANOVA:</a:t>
            </a:r>
          </a:p>
          <a:p>
            <a:pPr lvl="0"/>
            <a:r>
              <a:rPr b="1"/>
              <a:t>Independence</a:t>
            </a:r>
            <a:r>
              <a:rPr/>
              <a:t>: Observations must be independent</a:t>
            </a:r>
          </a:p>
          <a:p>
            <a:pPr lvl="1"/>
            <a:r>
              <a:rPr/>
              <a:t>Same as parametric ANOVA</a:t>
            </a:r>
          </a:p>
          <a:p>
            <a:pPr lvl="1"/>
            <a:r>
              <a:rPr/>
              <a:t>Still critical!</a:t>
            </a:r>
          </a:p>
          <a:p>
            <a:pPr lvl="0"/>
            <a:r>
              <a:rPr b="1"/>
              <a:t>Similar distribution shapes</a:t>
            </a:r>
            <a:r>
              <a:rPr/>
              <a:t>: Groups should have similar distribution shapes (same spread/variance)</a:t>
            </a:r>
          </a:p>
          <a:p>
            <a:pPr lvl="1"/>
            <a:r>
              <a:rPr/>
              <a:t>If violated, interprets as differences in distributions generally</a:t>
            </a:r>
          </a:p>
          <a:p>
            <a:pPr lvl="1"/>
            <a:r>
              <a:rPr/>
              <a:t>Not just medians</a:t>
            </a:r>
          </a:p>
          <a:p>
            <a:pPr lvl="0"/>
            <a:r>
              <a:rPr b="1"/>
              <a:t>Ordinal or continuous data</a:t>
            </a:r>
            <a:r>
              <a:rPr/>
              <a:t>: Response variable should be at least ordinal</a:t>
            </a:r>
          </a:p>
          <a:p>
            <a:pPr lvl="0"/>
            <a:r>
              <a:rPr b="1"/>
              <a:t>What’s NOT assumed:</a:t>
            </a:r>
          </a:p>
          <a:p>
            <a:pPr lvl="1"/>
            <a:r>
              <a:rPr/>
              <a:t>✗ Normal distribution</a:t>
            </a:r>
          </a:p>
          <a:p>
            <a:pPr lvl="1"/>
            <a:r>
              <a:rPr/>
              <a:t>✗ Equal variances (though helps interpretation)</a:t>
            </a:r>
          </a:p>
          <a:p>
            <a:pPr lvl="1"/>
            <a:r>
              <a:rPr/>
              <a:t>✗ Specific distribution shape</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Demonstrating Assumption Violations</a:t>
            </a:r>
          </a:p>
        </p:txBody>
      </p:sp>
      <p:sp>
        <p:nvSpPr>
          <p:cNvPr id="3" name="Content Placeholder 2"/>
          <p:cNvSpPr>
            <a:spLocks noGrp="1"/>
          </p:cNvSpPr>
          <p:nvPr>
            <p:ph idx="1" sz="half"/>
          </p:nvPr>
        </p:nvSpPr>
        <p:spPr/>
        <p:txBody>
          <a:bodyPr/>
          <a:lstStyle/>
          <a:p>
            <a:pPr lvl="0" indent="0" marL="0">
              <a:spcBef>
                <a:spcPts val="3000"/>
              </a:spcBef>
              <a:buNone/>
            </a:pPr>
            <a:r>
              <a:rPr b="1"/>
              <a:t>Creating Data That Violates Assumptions</a:t>
            </a:r>
          </a:p>
          <a:p>
            <a:pPr lvl="0" indent="0" marL="0">
              <a:buNone/>
            </a:pPr>
            <a:r>
              <a:rPr b="1"/>
              <a:t>Let’s create a modified dataset with clear violations:</a:t>
            </a:r>
          </a:p>
          <a:p>
            <a:pPr lvl="0" indent="0">
              <a:buNone/>
            </a:pPr>
            <a:r>
              <a:rPr>
                <a:solidFill>
                  <a:srgbClr val="5E5E5E"/>
                </a:solidFill>
                <a:latin typeface="Courier"/>
              </a:rPr>
              <a:t># Create data with outliers and skewness</a:t>
            </a:r>
            <a:br/>
            <a:r>
              <a:rPr>
                <a:solidFill>
                  <a:srgbClr val="4758AB"/>
                </a:solidFill>
                <a:latin typeface="Courier"/>
              </a:rPr>
              <a:t>set.seed</a:t>
            </a:r>
            <a:r>
              <a:rPr>
                <a:solidFill>
                  <a:srgbClr val="003B4F"/>
                </a:solidFill>
                <a:latin typeface="Courier"/>
              </a:rPr>
              <a:t>(</a:t>
            </a:r>
            <a:r>
              <a:rPr>
                <a:solidFill>
                  <a:srgbClr val="AD0000"/>
                </a:solidFill>
                <a:latin typeface="Courier"/>
              </a:rPr>
              <a:t>42</a:t>
            </a:r>
            <a:r>
              <a:rPr>
                <a:solidFill>
                  <a:srgbClr val="003B4F"/>
                </a:solidFill>
                <a:latin typeface="Courier"/>
              </a:rPr>
              <a:t>)</a:t>
            </a:r>
            <a:br/>
            <a:r>
              <a:rPr>
                <a:solidFill>
                  <a:srgbClr val="003B4F"/>
                </a:solidFill>
                <a:latin typeface="Courier"/>
              </a:rPr>
              <a:t>violated_circ_df &lt;- circ_data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br/>
            <a:r>
              <a:rPr>
                <a:solidFill>
                  <a:srgbClr val="003B4F"/>
                </a:solidFill>
                <a:latin typeface="Courier"/>
              </a:rPr>
              <a:t>    </a:t>
            </a:r>
            <a:r>
              <a:rPr>
                <a:solidFill>
                  <a:srgbClr val="657422"/>
                </a:solidFill>
                <a:latin typeface="Courier"/>
              </a:rPr>
              <a:t>phase_shift_violated =</a:t>
            </a:r>
            <a:r>
              <a:rPr>
                <a:solidFill>
                  <a:srgbClr val="003B4F"/>
                </a:solidFill>
                <a:latin typeface="Courier"/>
              </a:rPr>
              <a:t> </a:t>
            </a:r>
            <a:r>
              <a:rPr>
                <a:solidFill>
                  <a:srgbClr val="4758AB"/>
                </a:solidFill>
                <a:latin typeface="Courier"/>
              </a:rPr>
              <a:t>case_when</a:t>
            </a:r>
            <a:r>
              <a:rPr>
                <a:solidFill>
                  <a:srgbClr val="003B4F"/>
                </a:solidFill>
                <a:latin typeface="Courier"/>
              </a:rPr>
              <a:t>(</a:t>
            </a:r>
            <a:br/>
            <a:r>
              <a:rPr>
                <a:solidFill>
                  <a:srgbClr val="003B4F"/>
                </a:solidFill>
                <a:latin typeface="Courier"/>
              </a:rPr>
              <a:t>      treatment </a:t>
            </a:r>
            <a:r>
              <a:rPr>
                <a:solidFill>
                  <a:srgbClr val="5E5E5E"/>
                </a:solidFill>
                <a:latin typeface="Courier"/>
              </a:rPr>
              <a:t>==</a:t>
            </a:r>
            <a:r>
              <a:rPr>
                <a:solidFill>
                  <a:srgbClr val="003B4F"/>
                </a:solidFill>
                <a:latin typeface="Courier"/>
              </a:rPr>
              <a:t> </a:t>
            </a:r>
            <a:r>
              <a:rPr>
                <a:solidFill>
                  <a:srgbClr val="20794D"/>
                </a:solidFill>
                <a:latin typeface="Courier"/>
              </a:rPr>
              <a:t>"Control"</a:t>
            </a:r>
            <a:r>
              <a:rPr>
                <a:solidFill>
                  <a:srgbClr val="003B4F"/>
                </a:solidFill>
                <a:latin typeface="Courier"/>
              </a:rPr>
              <a:t> </a:t>
            </a:r>
            <a:r>
              <a:rPr>
                <a:solidFill>
                  <a:srgbClr val="5E5E5E"/>
                </a:solidFill>
                <a:latin typeface="Courier"/>
              </a:rPr>
              <a:t>~</a:t>
            </a:r>
            <a:r>
              <a:rPr>
                <a:solidFill>
                  <a:srgbClr val="003B4F"/>
                </a:solidFill>
                <a:latin typeface="Courier"/>
              </a:rPr>
              <a:t> phase_shift,</a:t>
            </a:r>
            <a:br/>
            <a:r>
              <a:rPr>
                <a:solidFill>
                  <a:srgbClr val="003B4F"/>
                </a:solidFill>
                <a:latin typeface="Courier"/>
              </a:rPr>
              <a:t>      treatment </a:t>
            </a:r>
            <a:r>
              <a:rPr>
                <a:solidFill>
                  <a:srgbClr val="5E5E5E"/>
                </a:solidFill>
                <a:latin typeface="Courier"/>
              </a:rPr>
              <a:t>==</a:t>
            </a:r>
            <a:r>
              <a:rPr>
                <a:solidFill>
                  <a:srgbClr val="003B4F"/>
                </a:solidFill>
                <a:latin typeface="Courier"/>
              </a:rPr>
              <a:t> </a:t>
            </a:r>
            <a:r>
              <a:rPr>
                <a:solidFill>
                  <a:srgbClr val="20794D"/>
                </a:solidFill>
                <a:latin typeface="Courier"/>
              </a:rPr>
              <a:t>"Knees"</a:t>
            </a:r>
            <a:r>
              <a:rPr>
                <a:solidFill>
                  <a:srgbClr val="003B4F"/>
                </a:solidFill>
                <a:latin typeface="Courier"/>
              </a:rPr>
              <a:t> </a:t>
            </a:r>
            <a:r>
              <a:rPr>
                <a:solidFill>
                  <a:srgbClr val="5E5E5E"/>
                </a:solidFill>
                <a:latin typeface="Courier"/>
              </a:rPr>
              <a:t>~</a:t>
            </a:r>
            <a:r>
              <a:rPr>
                <a:solidFill>
                  <a:srgbClr val="003B4F"/>
                </a:solidFill>
                <a:latin typeface="Courier"/>
              </a:rPr>
              <a:t> phase_shift </a:t>
            </a:r>
            <a:r>
              <a:rPr>
                <a:solidFill>
                  <a:srgbClr val="5E5E5E"/>
                </a:solidFill>
                <a:latin typeface="Courier"/>
              </a:rPr>
              <a:t>*</a:t>
            </a:r>
            <a:r>
              <a:rPr>
                <a:solidFill>
                  <a:srgbClr val="003B4F"/>
                </a:solidFill>
                <a:latin typeface="Courier"/>
              </a:rPr>
              <a:t> </a:t>
            </a:r>
            <a:r>
              <a:rPr>
                <a:solidFill>
                  <a:srgbClr val="AD0000"/>
                </a:solidFill>
                <a:latin typeface="Courier"/>
              </a:rPr>
              <a:t>3.25</a:t>
            </a:r>
            <a:r>
              <a:rPr>
                <a:solidFill>
                  <a:srgbClr val="003B4F"/>
                </a:solidFill>
                <a:latin typeface="Courier"/>
              </a:rPr>
              <a:t>,</a:t>
            </a:r>
            <a:br/>
            <a:r>
              <a:rPr>
                <a:solidFill>
                  <a:srgbClr val="003B4F"/>
                </a:solidFill>
                <a:latin typeface="Courier"/>
              </a:rPr>
              <a:t>      treatment </a:t>
            </a:r>
            <a:r>
              <a:rPr>
                <a:solidFill>
                  <a:srgbClr val="5E5E5E"/>
                </a:solidFill>
                <a:latin typeface="Courier"/>
              </a:rPr>
              <a:t>==</a:t>
            </a:r>
            <a:r>
              <a:rPr>
                <a:solidFill>
                  <a:srgbClr val="003B4F"/>
                </a:solidFill>
                <a:latin typeface="Courier"/>
              </a:rPr>
              <a:t> </a:t>
            </a:r>
            <a:r>
              <a:rPr>
                <a:solidFill>
                  <a:srgbClr val="20794D"/>
                </a:solidFill>
                <a:latin typeface="Courier"/>
              </a:rPr>
              <a:t>"Eyes"</a:t>
            </a:r>
            <a:r>
              <a:rPr>
                <a:solidFill>
                  <a:srgbClr val="003B4F"/>
                </a:solidFill>
                <a:latin typeface="Courier"/>
              </a:rPr>
              <a:t> </a:t>
            </a:r>
            <a:r>
              <a:rPr>
                <a:solidFill>
                  <a:srgbClr val="5E5E5E"/>
                </a:solidFill>
                <a:latin typeface="Courier"/>
              </a:rPr>
              <a:t>~</a:t>
            </a:r>
            <a:r>
              <a:rPr>
                <a:solidFill>
                  <a:srgbClr val="003B4F"/>
                </a:solidFill>
                <a:latin typeface="Courier"/>
              </a:rPr>
              <a:t> {</a:t>
            </a:r>
            <a:br/>
            <a:r>
              <a:rPr>
                <a:solidFill>
                  <a:srgbClr val="003B4F"/>
                </a:solidFill>
                <a:latin typeface="Courier"/>
              </a:rPr>
              <a:t>        n &lt;- </a:t>
            </a:r>
            <a:r>
              <a:rPr>
                <a:solidFill>
                  <a:srgbClr val="4758AB"/>
                </a:solidFill>
                <a:latin typeface="Courier"/>
              </a:rPr>
              <a:t>length</a:t>
            </a:r>
            <a:r>
              <a:rPr>
                <a:solidFill>
                  <a:srgbClr val="003B4F"/>
                </a:solidFill>
                <a:latin typeface="Courier"/>
              </a:rPr>
              <a:t>(phase_shift)</a:t>
            </a:r>
            <a:br/>
            <a:r>
              <a:rPr>
                <a:solidFill>
                  <a:srgbClr val="003B4F"/>
                </a:solidFill>
                <a:latin typeface="Courier"/>
              </a:rPr>
              <a:t>        </a:t>
            </a:r>
            <a:r>
              <a:rPr>
                <a:solidFill>
                  <a:srgbClr val="4758AB"/>
                </a:solidFill>
                <a:latin typeface="Courier"/>
              </a:rPr>
              <a:t>c</a:t>
            </a:r>
            <a:r>
              <a:rPr>
                <a:solidFill>
                  <a:srgbClr val="003B4F"/>
                </a:solidFill>
                <a:latin typeface="Courier"/>
              </a:rPr>
              <a:t>(phase_shift[</a:t>
            </a:r>
            <a:r>
              <a:rPr>
                <a:solidFill>
                  <a:srgbClr val="AD0000"/>
                </a:solidFill>
                <a:latin typeface="Courier"/>
              </a:rPr>
              <a:t>1</a:t>
            </a:r>
            <a:r>
              <a:rPr>
                <a:solidFill>
                  <a:srgbClr val="5E5E5E"/>
                </a:solidFill>
                <a:latin typeface="Courier"/>
              </a:rPr>
              <a:t>:</a:t>
            </a:r>
            <a:r>
              <a:rPr>
                <a:solidFill>
                  <a:srgbClr val="003B4F"/>
                </a:solidFill>
                <a:latin typeface="Courier"/>
              </a:rPr>
              <a:t>(n</a:t>
            </a:r>
            <a:r>
              <a:rPr>
                <a:solidFill>
                  <a:srgbClr val="AD0000"/>
                </a:solidFill>
                <a:latin typeface="Courier"/>
              </a:rPr>
              <a:t>-2</a:t>
            </a:r>
            <a:r>
              <a:rPr>
                <a:solidFill>
                  <a:srgbClr val="003B4F"/>
                </a:solidFill>
                <a:latin typeface="Courier"/>
              </a:rPr>
              <a:t>)], phase_shift[(n</a:t>
            </a:r>
            <a:r>
              <a:rPr>
                <a:solidFill>
                  <a:srgbClr val="AD0000"/>
                </a:solidFill>
                <a:latin typeface="Courier"/>
              </a:rPr>
              <a:t>-1</a:t>
            </a:r>
            <a:r>
              <a:rPr>
                <a:solidFill>
                  <a:srgbClr val="003B4F"/>
                </a:solidFill>
                <a:latin typeface="Courier"/>
              </a:rPr>
              <a:t>)</a:t>
            </a:r>
            <a:r>
              <a:rPr>
                <a:solidFill>
                  <a:srgbClr val="5E5E5E"/>
                </a:solidFill>
                <a:latin typeface="Courier"/>
              </a:rPr>
              <a:t>:</a:t>
            </a:r>
            <a:r>
              <a:rPr>
                <a:solidFill>
                  <a:srgbClr val="003B4F"/>
                </a:solidFill>
                <a:latin typeface="Courier"/>
              </a:rPr>
              <a:t>n] </a:t>
            </a:r>
            <a:r>
              <a:rPr>
                <a:solidFill>
                  <a:srgbClr val="5E5E5E"/>
                </a:solidFill>
                <a:latin typeface="Courier"/>
              </a:rPr>
              <a:t>-</a:t>
            </a:r>
            <a:r>
              <a:rPr>
                <a:solidFill>
                  <a:srgbClr val="003B4F"/>
                </a:solidFill>
                <a:latin typeface="Courier"/>
              </a:rPr>
              <a:t> </a:t>
            </a:r>
            <a:r>
              <a:rPr>
                <a:solidFill>
                  <a:srgbClr val="AD0000"/>
                </a:solidFill>
                <a:latin typeface="Courier"/>
              </a:rPr>
              <a:t>7</a:t>
            </a:r>
            <a:r>
              <a:rPr>
                <a:solidFill>
                  <a:srgbClr val="003B4F"/>
                </a:solidFill>
                <a:latin typeface="Courier"/>
              </a:rPr>
              <a:t>)</a:t>
            </a:r>
            <a:br/>
            <a:r>
              <a:rPr>
                <a:solidFill>
                  <a:srgbClr val="003B4F"/>
                </a:solidFill>
                <a:latin typeface="Courier"/>
              </a:rPr>
              <a:t>      }</a:t>
            </a:r>
            <a:br/>
            <a:r>
              <a:rPr>
                <a:solidFill>
                  <a:srgbClr val="003B4F"/>
                </a:solidFill>
                <a:latin typeface="Courier"/>
              </a:rPr>
              <a:t>    )</a:t>
            </a:r>
            <a:br/>
            <a:r>
              <a:rPr>
                <a:solidFill>
                  <a:srgbClr val="003B4F"/>
                </a:solidFill>
                <a:latin typeface="Courier"/>
              </a:rPr>
              <a:t>  )</a:t>
            </a:r>
            <a:br/>
            <a:br/>
            <a:r>
              <a:rPr>
                <a:solidFill>
                  <a:srgbClr val="5E5E5E"/>
                </a:solidFill>
                <a:latin typeface="Courier"/>
              </a:rPr>
              <a:t># Fit model with violated assumptions</a:t>
            </a:r>
            <a:br/>
            <a:r>
              <a:rPr>
                <a:solidFill>
                  <a:srgbClr val="003B4F"/>
                </a:solidFill>
                <a:latin typeface="Courier"/>
              </a:rPr>
              <a:t>violated_model &lt;- </a:t>
            </a:r>
            <a:r>
              <a:rPr>
                <a:solidFill>
                  <a:srgbClr val="4758AB"/>
                </a:solidFill>
                <a:latin typeface="Courier"/>
              </a:rPr>
              <a:t>lm</a:t>
            </a:r>
            <a:r>
              <a:rPr>
                <a:solidFill>
                  <a:srgbClr val="003B4F"/>
                </a:solidFill>
                <a:latin typeface="Courier"/>
              </a:rPr>
              <a:t>(phase_shift_violated </a:t>
            </a:r>
            <a:r>
              <a:rPr>
                <a:solidFill>
                  <a:srgbClr val="5E5E5E"/>
                </a:solidFill>
                <a:latin typeface="Courier"/>
              </a:rPr>
              <a:t>~</a:t>
            </a:r>
            <a:r>
              <a:rPr>
                <a:solidFill>
                  <a:srgbClr val="003B4F"/>
                </a:solidFill>
                <a:latin typeface="Courier"/>
              </a:rPr>
              <a:t> treatment, </a:t>
            </a:r>
            <a:br/>
            <a:r>
              <a:rPr>
                <a:solidFill>
                  <a:srgbClr val="003B4F"/>
                </a:solidFill>
                <a:latin typeface="Courier"/>
              </a:rPr>
              <a:t>                     </a:t>
            </a:r>
            <a:r>
              <a:rPr>
                <a:solidFill>
                  <a:srgbClr val="657422"/>
                </a:solidFill>
                <a:latin typeface="Courier"/>
              </a:rPr>
              <a:t>data =</a:t>
            </a:r>
            <a:r>
              <a:rPr>
                <a:solidFill>
                  <a:srgbClr val="003B4F"/>
                </a:solidFill>
                <a:latin typeface="Courier"/>
              </a:rPr>
              <a:t> violated_circ_df)</a:t>
            </a:r>
          </a:p>
          <a:p>
            <a:pPr lvl="0" indent="0" marL="0">
              <a:buNone/>
            </a:pPr>
            <a:r>
              <a:rPr b="1"/>
              <a:t>What we changed:</a:t>
            </a:r>
          </a:p>
          <a:p>
            <a:pPr lvl="0"/>
            <a:r>
              <a:rPr/>
              <a:t>- Increased variance in Knees group</a:t>
            </a:r>
          </a:p>
          <a:p>
            <a:pPr lvl="0"/>
            <a:r>
              <a:rPr/>
              <a:t>- Added extreme outliers to Eyes group</a:t>
            </a:r>
          </a:p>
          <a:p>
            <a:pPr lvl="0"/>
            <a:r>
              <a:rPr/>
              <a:t>- Created unequal variances and non-normality</a:t>
            </a:r>
          </a:p>
        </p:txBody>
      </p:sp>
      <p:pic>
        <p:nvPicPr>
          <p:cNvPr descr="11_lecture_powerpoint_files/figure-pptx/violated_data_plot-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Checking Violated Data Assumptions</a:t>
            </a:r>
          </a:p>
        </p:txBody>
      </p:sp>
      <p:sp>
        <p:nvSpPr>
          <p:cNvPr id="3" name="Text Placeholder 2"/>
          <p:cNvSpPr>
            <a:spLocks noGrp="1"/>
          </p:cNvSpPr>
          <p:nvPr>
            <p:ph idx="1" type="body"/>
          </p:nvPr>
        </p:nvSpPr>
        <p:spPr/>
        <p:txBody>
          <a:bodyPr/>
          <a:lstStyle/>
          <a:p>
            <a:pPr lvl="0" indent="0" marL="0">
              <a:spcBef>
                <a:spcPts val="3000"/>
              </a:spcBef>
              <a:buNone/>
            </a:pPr>
            <a:r>
              <a:rPr b="1"/>
              <a:t>Normality Test on Violated Data</a:t>
            </a:r>
          </a:p>
          <a:p>
            <a:pPr lvl="0" indent="0" marL="0">
              <a:buNone/>
            </a:pPr>
            <a:r>
              <a:rPr b="1"/>
              <a:t>Clear violation:</a:t>
            </a:r>
            <a:r>
              <a:rPr/>
              <a:t> p &lt; 0.05, points deviate from line</a:t>
            </a:r>
          </a:p>
          <a:p>
            <a:pPr lvl="0" indent="0">
              <a:buNone/>
            </a:pPr>
            <a:r>
              <a:rPr>
                <a:latin typeface="Courier"/>
              </a:rPr>
              <a:t>
    Shapiro-Wilk normality test
data:  resid(violated_model)
W = 0.89473, p-value = 0.02335</a:t>
            </a:r>
          </a:p>
        </p:txBody>
      </p:sp>
      <p:pic>
        <p:nvPicPr>
          <p:cNvPr descr="11_lecture_powerpoint_files/figure-pptx/violated_normality_plot-1.png" id="0" name="Picture 1"/>
          <p:cNvPicPr>
            <a:picLocks noGrp="1" noChangeAspect="1"/>
          </p:cNvPicPr>
          <p:nvPr/>
        </p:nvPicPr>
        <p:blipFill>
          <a:blip r:embed="rId2"/>
          <a:stretch>
            <a:fillRect/>
          </a:stretch>
        </p:blipFill>
        <p:spPr bwMode="auto">
          <a:xfrm>
            <a:off x="127000" y="1816100"/>
            <a:ext cx="4432300" cy="2209800"/>
          </a:xfrm>
          <a:prstGeom prst="rect">
            <a:avLst/>
          </a:prstGeom>
          <a:noFill/>
          <a:ln w="9525">
            <a:noFill/>
            <a:headEnd/>
            <a:tailEnd/>
          </a:ln>
        </p:spPr>
      </p:pic>
      <p:sp>
        <p:nvSpPr>
          <p:cNvPr id="5" name="Text Placeholder 4"/>
          <p:cNvSpPr>
            <a:spLocks noGrp="1"/>
          </p:cNvSpPr>
          <p:nvPr>
            <p:ph idx="3" sz="quarter" type="body"/>
          </p:nvPr>
        </p:nvSpPr>
        <p:spPr/>
        <p:txBody>
          <a:bodyPr/>
          <a:lstStyle/>
          <a:p>
            <a:pPr lvl="0" indent="0" marL="0">
              <a:spcBef>
                <a:spcPts val="3000"/>
              </a:spcBef>
              <a:buNone/>
            </a:pPr>
            <a:r>
              <a:rPr b="1"/>
              <a:t>Variance Test on Violated Data</a:t>
            </a:r>
          </a:p>
          <a:p>
            <a:pPr lvl="0"/>
            <a:r>
              <a:rPr/>
              <a:t>ok having issues making it not homogeoeous</a:t>
            </a:r>
          </a:p>
          <a:p>
            <a:pPr lvl="0"/>
            <a:r>
              <a:rPr b="1"/>
              <a:t>Clear violation:</a:t>
            </a:r>
            <a:r>
              <a:rPr/>
              <a:t> p &lt; 0.05, unequal variances evident</a:t>
            </a:r>
          </a:p>
          <a:p>
            <a:pPr lvl="0" indent="0">
              <a:buNone/>
            </a:pPr>
            <a:r>
              <a:rPr>
                <a:latin typeface="Courier"/>
              </a:rPr>
              <a:t>Levene's Test for Homogeneity of Variance (center = median)
      Df F value Pr(&gt;F)
group  2  1.5618 0.2355
      19               </a:t>
            </a:r>
          </a:p>
        </p:txBody>
      </p:sp>
      <p:pic>
        <p:nvPicPr>
          <p:cNvPr descr="11_lecture_powerpoint_files/figure-pptx/violated_variance_plot-1.png" id="0" name="Picture 1"/>
          <p:cNvPicPr>
            <a:picLocks noGrp="1" noChangeAspect="1"/>
          </p:cNvPicPr>
          <p:nvPr/>
        </p:nvPicPr>
        <p:blipFill>
          <a:blip r:embed="rId3"/>
          <a:stretch>
            <a:fillRect/>
          </a:stretch>
        </p:blipFill>
        <p:spPr bwMode="auto">
          <a:xfrm>
            <a:off x="4749800" y="2197100"/>
            <a:ext cx="4038600" cy="1473200"/>
          </a:xfrm>
          <a:prstGeom prst="rect">
            <a:avLst/>
          </a:prstGeom>
          <a:noFill/>
          <a:ln w="9525">
            <a:noFill/>
            <a:headEnd/>
            <a:tailEnd/>
          </a:ln>
        </p:spPr>
      </p:pic>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Performing the Kruskal-Wallis Test</a:t>
            </a:r>
          </a:p>
        </p:txBody>
      </p:sp>
      <p:sp>
        <p:nvSpPr>
          <p:cNvPr id="3" name="Text Placeholder 2"/>
          <p:cNvSpPr>
            <a:spLocks noGrp="1"/>
          </p:cNvSpPr>
          <p:nvPr>
            <p:ph idx="1" type="body"/>
          </p:nvPr>
        </p:nvSpPr>
        <p:spPr/>
        <p:txBody>
          <a:bodyPr/>
          <a:lstStyle/>
          <a:p>
            <a:pPr lvl="0" indent="0" marL="0">
              <a:spcBef>
                <a:spcPts val="3000"/>
              </a:spcBef>
              <a:buNone/>
            </a:pPr>
            <a:r>
              <a:rPr b="1"/>
              <a:t>Running Kruskal-Wallis on Original Data</a:t>
            </a:r>
          </a:p>
          <a:p>
            <a:pPr lvl="0" indent="0" marL="0">
              <a:buNone/>
            </a:pPr>
            <a:r>
              <a:rPr b="1"/>
              <a:t>Even though assumptions are met, let’s compare results:</a:t>
            </a:r>
          </a:p>
          <a:p>
            <a:pPr lvl="0" indent="0">
              <a:buNone/>
            </a:pPr>
            <a:r>
              <a:rPr>
                <a:solidFill>
                  <a:srgbClr val="5E5E5E"/>
                </a:solidFill>
                <a:latin typeface="Courier"/>
              </a:rPr>
              <a:t># Kruskal-Wallis test on original data</a:t>
            </a:r>
            <a:br/>
            <a:r>
              <a:rPr>
                <a:solidFill>
                  <a:srgbClr val="003B4F"/>
                </a:solidFill>
                <a:latin typeface="Courier"/>
              </a:rPr>
              <a:t>kruskal_original_result &lt;- </a:t>
            </a:r>
            <a:r>
              <a:rPr>
                <a:solidFill>
                  <a:srgbClr val="4758AB"/>
                </a:solidFill>
                <a:latin typeface="Courier"/>
              </a:rPr>
              <a:t>kruskal.test</a:t>
            </a:r>
            <a:r>
              <a:rPr>
                <a:solidFill>
                  <a:srgbClr val="003B4F"/>
                </a:solidFill>
                <a:latin typeface="Courier"/>
              </a:rPr>
              <a:t>(</a:t>
            </a:r>
            <a:br/>
            <a:r>
              <a:rPr>
                <a:solidFill>
                  <a:srgbClr val="003B4F"/>
                </a:solidFill>
                <a:latin typeface="Courier"/>
              </a:rPr>
              <a:t>  phase_shift </a:t>
            </a:r>
            <a:r>
              <a:rPr>
                <a:solidFill>
                  <a:srgbClr val="5E5E5E"/>
                </a:solidFill>
                <a:latin typeface="Courier"/>
              </a:rPr>
              <a:t>~</a:t>
            </a:r>
            <a:r>
              <a:rPr>
                <a:solidFill>
                  <a:srgbClr val="003B4F"/>
                </a:solidFill>
                <a:latin typeface="Courier"/>
              </a:rPr>
              <a:t> treatment, </a:t>
            </a:r>
            <a:br/>
            <a:r>
              <a:rPr>
                <a:solidFill>
                  <a:srgbClr val="003B4F"/>
                </a:solidFill>
                <a:latin typeface="Courier"/>
              </a:rPr>
              <a:t>  </a:t>
            </a:r>
            <a:r>
              <a:rPr>
                <a:solidFill>
                  <a:srgbClr val="657422"/>
                </a:solidFill>
                <a:latin typeface="Courier"/>
              </a:rPr>
              <a:t>data =</a:t>
            </a:r>
            <a:r>
              <a:rPr>
                <a:solidFill>
                  <a:srgbClr val="003B4F"/>
                </a:solidFill>
                <a:latin typeface="Courier"/>
              </a:rPr>
              <a:t> circ_data)</a:t>
            </a:r>
            <a:br/>
            <a:r>
              <a:rPr>
                <a:solidFill>
                  <a:srgbClr val="5E5E5E"/>
                </a:solidFill>
                <a:latin typeface="Courier"/>
              </a:rPr>
              <a:t># Display results</a:t>
            </a:r>
            <a:br/>
            <a:r>
              <a:rPr>
                <a:solidFill>
                  <a:srgbClr val="003B4F"/>
                </a:solidFill>
                <a:latin typeface="Courier"/>
              </a:rPr>
              <a:t>kruskal_original_result</a:t>
            </a:r>
          </a:p>
          <a:p>
            <a:pPr lvl="0" indent="0">
              <a:buNone/>
            </a:pPr>
            <a:r>
              <a:rPr>
                <a:latin typeface="Courier"/>
              </a:rPr>
              <a:t>
    Kruskal-Wallis rank sum test
data:  phase_shift by treatment
Kruskal-Wallis chi-squared = 9.4231, df = 2, p-value = 0.008991</a:t>
            </a:r>
          </a:p>
          <a:p>
            <a:pPr lvl="0" indent="0" marL="0">
              <a:buNone/>
            </a:pPr>
            <a:r>
              <a:rPr b="1"/>
              <a:t>Interpretation:</a:t>
            </a:r>
            <a:r>
              <a:rPr/>
              <a:t> - H = test statistic (chi-squared approximation) - df = degrees of freedom (k - 1 = 3 - 1 = 2) - p-value = 0.0135 (significant at α = 0.05) - Conclusion: At least one group differs from others</a:t>
            </a:r>
          </a:p>
          <a:p>
            <a:pPr lvl="0" indent="0" marL="0">
              <a:buNone/>
            </a:pPr>
            <a:r>
              <a:rPr b="1"/>
              <a:t>Compare to parametric ANOVA:</a:t>
            </a:r>
          </a:p>
          <a:p>
            <a:pPr lvl="0" indent="0">
              <a:buNone/>
            </a:pPr>
            <a:r>
              <a:rPr>
                <a:latin typeface="Courier"/>
              </a:rPr>
              <a:t>Analysis of Variance Table
Response: phase_shift
          Df Sum Sq Mean Sq F value   Pr(&gt;F)   
treatment  2 7.2245  3.6122  7.2894 0.004472 **
Residuals 19 9.4153  0.4955                    
---
Signif. codes:  0 '***' 0.001 '**' 0.01 '*' 0.05 '.' 0.1 ' ' 1</a:t>
            </a:r>
          </a:p>
        </p:txBody>
      </p:sp>
      <p:sp>
        <p:nvSpPr>
          <p:cNvPr id="5" name="Text Placeholder 4"/>
          <p:cNvSpPr>
            <a:spLocks noGrp="1"/>
          </p:cNvSpPr>
          <p:nvPr>
            <p:ph idx="3" sz="quarter" type="body"/>
          </p:nvPr>
        </p:nvSpPr>
        <p:spPr/>
        <p:txBody>
          <a:bodyPr/>
          <a:lstStyle/>
          <a:p>
            <a:pPr lvl="0" indent="0" marL="0">
              <a:spcBef>
                <a:spcPts val="3000"/>
              </a:spcBef>
              <a:buNone/>
            </a:pPr>
            <a:r>
              <a:rPr b="1"/>
              <a:t>Rank Visualization</a:t>
            </a:r>
          </a:p>
          <a:p>
            <a:pPr lvl="0" indent="0" marL="0">
              <a:buNone/>
            </a:pPr>
            <a:r>
              <a:rPr b="1"/>
              <a:t>How Kruskal-Wallis works:</a:t>
            </a:r>
          </a:p>
        </p:txBody>
      </p:sp>
      <p:pic>
        <p:nvPicPr>
          <p:cNvPr descr="11_lecture_powerpoint_files/figure-pptx/kruskal_ranks_plot-1.png" id="0" name="Picture 1"/>
          <p:cNvPicPr>
            <a:picLocks noGrp="1" noChangeAspect="1"/>
          </p:cNvPicPr>
          <p:nvPr/>
        </p:nvPicPr>
        <p:blipFill>
          <a:blip r:embed="rId2"/>
          <a:stretch>
            <a:fillRect/>
          </a:stretch>
        </p:blipFill>
        <p:spPr bwMode="auto">
          <a:xfrm>
            <a:off x="4749800" y="1930400"/>
            <a:ext cx="4038600" cy="2019300"/>
          </a:xfrm>
          <a:prstGeom prst="rect">
            <a:avLst/>
          </a:prstGeom>
          <a:noFill/>
          <a:ln w="9525">
            <a:noFill/>
            <a:headEnd/>
            <a:tailEnd/>
          </a:ln>
        </p:spPr>
      </p:pic>
      <p:sp>
        <p:nvSpPr>
          <p:cNvPr id="6" name="Content Placeholder 5"/>
          <p:cNvSpPr>
            <a:spLocks noGrp="1"/>
          </p:cNvSpPr>
          <p:nvPr>
            <p:ph idx="4" sz="quarter"/>
          </p:nvPr>
        </p:nvSpPr>
        <p:spPr/>
        <p:txBody>
          <a:bodyPr/>
          <a:lstStyle/>
          <a:p>
            <a:pPr lvl="0" indent="0" marL="0">
              <a:buNone/>
            </a:pPr>
            <a:r>
              <a:rPr b="1"/>
              <a:t>Rank Sums:</a:t>
            </a:r>
          </a:p>
          <a:p>
            <a:pPr lvl="0" indent="0">
              <a:buNone/>
            </a:pPr>
            <a:r>
              <a:rPr>
                <a:latin typeface="Courier"/>
              </a:rPr>
              <a:t># A tibble: 3 × 4
  treatment mean_rank sum_rank     n
  &lt;fct&gt;         &lt;dbl&gt;    &lt;dbl&gt; &lt;int&gt;
1 Control       14.6       117     8
2 Eyes           5.29       37     7
3 Knees         14.1        99     7</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Kruskal-Wallis on Violated Data</a:t>
            </a:r>
          </a:p>
        </p:txBody>
      </p:sp>
      <p:sp>
        <p:nvSpPr>
          <p:cNvPr id="3" name="Content Placeholder 2"/>
          <p:cNvSpPr>
            <a:spLocks noGrp="1"/>
          </p:cNvSpPr>
          <p:nvPr>
            <p:ph idx="1" sz="half"/>
          </p:nvPr>
        </p:nvSpPr>
        <p:spPr/>
        <p:txBody>
          <a:bodyPr/>
          <a:lstStyle/>
          <a:p>
            <a:pPr lvl="0" indent="0" marL="0">
              <a:spcBef>
                <a:spcPts val="3000"/>
              </a:spcBef>
              <a:buNone/>
            </a:pPr>
            <a:r>
              <a:rPr b="1"/>
              <a:t>Non-Parametric Test Handles Violations</a:t>
            </a:r>
          </a:p>
          <a:p>
            <a:pPr lvl="0" indent="0" marL="0">
              <a:buNone/>
            </a:pPr>
            <a:r>
              <a:rPr b="1"/>
              <a:t>Running Kruskal-Wallis on data with assumption violations:</a:t>
            </a:r>
          </a:p>
          <a:p>
            <a:pPr lvl="0" indent="0">
              <a:buNone/>
            </a:pPr>
            <a:r>
              <a:rPr>
                <a:solidFill>
                  <a:srgbClr val="5E5E5E"/>
                </a:solidFill>
                <a:latin typeface="Courier"/>
              </a:rPr>
              <a:t># Kruskal-Wallis test on violated data</a:t>
            </a:r>
            <a:br/>
            <a:r>
              <a:rPr>
                <a:solidFill>
                  <a:srgbClr val="003B4F"/>
                </a:solidFill>
                <a:latin typeface="Courier"/>
              </a:rPr>
              <a:t>kruskal_violated_result &lt;- </a:t>
            </a:r>
            <a:r>
              <a:rPr>
                <a:solidFill>
                  <a:srgbClr val="4758AB"/>
                </a:solidFill>
                <a:latin typeface="Courier"/>
              </a:rPr>
              <a:t>kruskal.test</a:t>
            </a:r>
            <a:r>
              <a:rPr>
                <a:solidFill>
                  <a:srgbClr val="003B4F"/>
                </a:solidFill>
                <a:latin typeface="Courier"/>
              </a:rPr>
              <a:t>(</a:t>
            </a:r>
            <a:br/>
            <a:r>
              <a:rPr>
                <a:solidFill>
                  <a:srgbClr val="003B4F"/>
                </a:solidFill>
                <a:latin typeface="Courier"/>
              </a:rPr>
              <a:t>  phase_shift_violated </a:t>
            </a:r>
            <a:r>
              <a:rPr>
                <a:solidFill>
                  <a:srgbClr val="5E5E5E"/>
                </a:solidFill>
                <a:latin typeface="Courier"/>
              </a:rPr>
              <a:t>~</a:t>
            </a:r>
            <a:r>
              <a:rPr>
                <a:solidFill>
                  <a:srgbClr val="003B4F"/>
                </a:solidFill>
                <a:latin typeface="Courier"/>
              </a:rPr>
              <a:t> treatment, </a:t>
            </a:r>
            <a:br/>
            <a:r>
              <a:rPr>
                <a:solidFill>
                  <a:srgbClr val="003B4F"/>
                </a:solidFill>
                <a:latin typeface="Courier"/>
              </a:rPr>
              <a:t>  </a:t>
            </a:r>
            <a:r>
              <a:rPr>
                <a:solidFill>
                  <a:srgbClr val="657422"/>
                </a:solidFill>
                <a:latin typeface="Courier"/>
              </a:rPr>
              <a:t>data =</a:t>
            </a:r>
            <a:r>
              <a:rPr>
                <a:solidFill>
                  <a:srgbClr val="003B4F"/>
                </a:solidFill>
                <a:latin typeface="Courier"/>
              </a:rPr>
              <a:t> violated_circ_df)</a:t>
            </a:r>
            <a:br/>
            <a:r>
              <a:rPr>
                <a:solidFill>
                  <a:srgbClr val="003B4F"/>
                </a:solidFill>
                <a:latin typeface="Courier"/>
              </a:rPr>
              <a:t>kruskal_violated_result</a:t>
            </a:r>
          </a:p>
          <a:p>
            <a:pPr lvl="0" indent="0">
              <a:buNone/>
            </a:pPr>
            <a:r>
              <a:rPr>
                <a:latin typeface="Courier"/>
              </a:rPr>
              <a:t>
    Kruskal-Wallis rank sum test
data:  phase_shift_violated by treatment
Kruskal-Wallis chi-squared = 6.8453, df = 2, p-value = 0.03263</a:t>
            </a:r>
          </a:p>
          <a:p>
            <a:pPr lvl="0" indent="0">
              <a:buNone/>
            </a:pPr>
            <a:r>
              <a:rPr>
                <a:latin typeface="Courier"/>
              </a:rPr>
              <a:t>Analysis of Variance Table
Response: phase_shift_violated
          Df  Sum Sq Mean Sq F value Pr(&gt;F)  
treatment  2  41.806 20.9029  2.8361 0.0836 .
Residuals 19 140.037  7.3704                 
---
Signif. codes:  0 '***' 0.001 '**' 0.01 '*' 0.05 '.' 0.1 ' ' 1</a:t>
            </a:r>
          </a:p>
          <a:p>
            <a:pPr lvl="0"/>
            <a:r>
              <a:rPr b="1"/>
              <a:t>Key observations:</a:t>
            </a:r>
          </a:p>
          <a:p>
            <a:pPr lvl="1"/>
            <a:r>
              <a:rPr/>
              <a:t>Both tests still detect differences</a:t>
            </a:r>
          </a:p>
          <a:p>
            <a:pPr lvl="1"/>
            <a:r>
              <a:rPr/>
              <a:t>Kruskal-Wallis more robust to violations</a:t>
            </a:r>
          </a:p>
          <a:p>
            <a:pPr lvl="1"/>
            <a:r>
              <a:rPr/>
              <a:t>Parametric test may give misleading results when assumptions violated</a:t>
            </a:r>
          </a:p>
          <a:p>
            <a:pPr lvl="1"/>
            <a:r>
              <a:rPr/>
              <a:t>Non-parametric test maintains validity</a:t>
            </a:r>
          </a:p>
        </p:txBody>
      </p:sp>
      <p:pic>
        <p:nvPicPr>
          <p:cNvPr descr="11_lecture_powerpoint_files/figure-pptx/violated_comparison_plot-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Post-Hoc Tests for Kruskal-Wallis</a:t>
            </a:r>
          </a:p>
        </p:txBody>
      </p:sp>
      <p:sp>
        <p:nvSpPr>
          <p:cNvPr id="3" name="Content Placeholder 2"/>
          <p:cNvSpPr>
            <a:spLocks noGrp="1"/>
          </p:cNvSpPr>
          <p:nvPr>
            <p:ph idx="1" sz="half"/>
          </p:nvPr>
        </p:nvSpPr>
        <p:spPr/>
        <p:txBody>
          <a:bodyPr/>
          <a:lstStyle/>
          <a:p>
            <a:pPr lvl="0" indent="0" marL="0">
              <a:spcBef>
                <a:spcPts val="3000"/>
              </a:spcBef>
              <a:buNone/>
            </a:pPr>
            <a:r>
              <a:rPr b="1"/>
              <a:t>Pairwise Comparisons After Significant Kruskal-Wallis</a:t>
            </a:r>
          </a:p>
          <a:p>
            <a:pPr lvl="0" indent="0" marL="0">
              <a:buNone/>
            </a:pPr>
            <a:r>
              <a:rPr b="1"/>
              <a:t>Just like ANOVA, we need post-hoc tests to identify which groups differ:</a:t>
            </a:r>
          </a:p>
          <a:p>
            <a:pPr lvl="0" indent="0">
              <a:buNone/>
            </a:pPr>
            <a:r>
              <a:rPr>
                <a:latin typeface="Courier"/>
              </a:rPr>
              <a:t>
    Pairwise comparisons using Wilcoxon rank sum exact test 
data:  nonparam_circ_df$phase_shift and nonparam_circ_df$treatment 
      Control Eyes  
Eyes  0.0037  -     
Knees 1.0000  0.0787
P value adjustment method: bonferroni </a:t>
            </a:r>
          </a:p>
          <a:p>
            <a:pPr lvl="0"/>
            <a:r>
              <a:rPr b="1"/>
              <a:t>Interpretation of p-values:</a:t>
            </a:r>
          </a:p>
          <a:p>
            <a:pPr lvl="1"/>
            <a:r>
              <a:rPr/>
              <a:t>- Control vs Eyes: p = 0.024 (significant)</a:t>
            </a:r>
          </a:p>
          <a:p>
            <a:pPr lvl="1"/>
            <a:r>
              <a:rPr/>
              <a:t>- Control vs Knees: p = 1.000 (not significant)</a:t>
            </a:r>
          </a:p>
          <a:p>
            <a:pPr lvl="1"/>
            <a:r>
              <a:rPr/>
              <a:t>- Eyes vs Knees: p = 0.078 (not significant)</a:t>
            </a:r>
          </a:p>
          <a:p>
            <a:pPr lvl="0"/>
            <a:r>
              <a:rPr b="1"/>
              <a:t>Common adjustment methods:</a:t>
            </a:r>
          </a:p>
          <a:p>
            <a:pPr lvl="1"/>
            <a:r>
              <a:rPr/>
              <a:t>- </a:t>
            </a:r>
            <a:r>
              <a:rPr>
                <a:latin typeface="Courier"/>
              </a:rPr>
              <a:t>"bonferroni"</a:t>
            </a:r>
            <a:r>
              <a:rPr/>
              <a:t>: Most conservative</a:t>
            </a:r>
          </a:p>
          <a:p>
            <a:pPr lvl="1"/>
            <a:r>
              <a:rPr/>
              <a:t>- </a:t>
            </a:r>
            <a:r>
              <a:rPr>
                <a:latin typeface="Courier"/>
              </a:rPr>
              <a:t>"holm"</a:t>
            </a:r>
            <a:r>
              <a:rPr/>
              <a:t>: Less conservative than Bonferroni</a:t>
            </a:r>
          </a:p>
          <a:p>
            <a:pPr lvl="1"/>
            <a:r>
              <a:rPr/>
              <a:t>- </a:t>
            </a:r>
            <a:r>
              <a:rPr>
                <a:latin typeface="Courier"/>
              </a:rPr>
              <a:t>"BH"</a:t>
            </a:r>
            <a:r>
              <a:rPr/>
              <a:t>: Benjamini-Hochberg (controls false discovery rate)</a:t>
            </a:r>
          </a:p>
          <a:p>
            <a:pPr lvl="1"/>
            <a:r>
              <a:rPr/>
              <a:t>- </a:t>
            </a:r>
            <a:r>
              <a:rPr>
                <a:latin typeface="Courier"/>
              </a:rPr>
              <a:t>"none"</a:t>
            </a:r>
            <a:r>
              <a:rPr/>
              <a:t>: No adjustment (not recommended)</a:t>
            </a:r>
          </a:p>
        </p:txBody>
      </p:sp>
      <p:sp>
        <p:nvSpPr>
          <p:cNvPr id="4" name="Content Placeholder 3"/>
          <p:cNvSpPr>
            <a:spLocks noGrp="1"/>
          </p:cNvSpPr>
          <p:nvPr>
            <p:ph idx="2" sz="half"/>
          </p:nvPr>
        </p:nvSpPr>
        <p:spPr/>
        <p:txBody>
          <a:bodyPr/>
          <a:lstStyle/>
          <a:p>
            <a:pPr lvl="0" indent="0" marL="0">
              <a:spcBef>
                <a:spcPts val="3000"/>
              </a:spcBef>
              <a:buNone/>
            </a:pPr>
            <a:r>
              <a:rPr b="1"/>
              <a:t>Post-Hoc for Violated Data</a:t>
            </a:r>
          </a:p>
          <a:p>
            <a:pPr lvl="0" indent="0">
              <a:buNone/>
            </a:pPr>
            <a:r>
              <a:rPr>
                <a:solidFill>
                  <a:srgbClr val="5E5E5E"/>
                </a:solidFill>
                <a:latin typeface="Courier"/>
              </a:rPr>
              <a:t># Post-hoc tests on violated data</a:t>
            </a:r>
            <a:br/>
            <a:r>
              <a:rPr>
                <a:solidFill>
                  <a:srgbClr val="003B4F"/>
                </a:solidFill>
                <a:latin typeface="Courier"/>
              </a:rPr>
              <a:t>pairwise_violated_result &lt;- </a:t>
            </a:r>
            <a:r>
              <a:rPr>
                <a:solidFill>
                  <a:srgbClr val="4758AB"/>
                </a:solidFill>
                <a:latin typeface="Courier"/>
              </a:rPr>
              <a:t>pairwise.wilcox.test</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violated_circ_df</a:t>
            </a:r>
            <a:r>
              <a:rPr>
                <a:solidFill>
                  <a:srgbClr val="5E5E5E"/>
                </a:solidFill>
                <a:latin typeface="Courier"/>
              </a:rPr>
              <a:t>$</a:t>
            </a:r>
            <a:r>
              <a:rPr>
                <a:solidFill>
                  <a:srgbClr val="003B4F"/>
                </a:solidFill>
                <a:latin typeface="Courier"/>
              </a:rPr>
              <a:t>phase_shift_violated,</a:t>
            </a:r>
            <a:br/>
            <a:r>
              <a:rPr>
                <a:solidFill>
                  <a:srgbClr val="003B4F"/>
                </a:solidFill>
                <a:latin typeface="Courier"/>
              </a:rPr>
              <a:t>  </a:t>
            </a:r>
            <a:r>
              <a:rPr>
                <a:solidFill>
                  <a:srgbClr val="657422"/>
                </a:solidFill>
                <a:latin typeface="Courier"/>
              </a:rPr>
              <a:t>g =</a:t>
            </a:r>
            <a:r>
              <a:rPr>
                <a:solidFill>
                  <a:srgbClr val="003B4F"/>
                </a:solidFill>
                <a:latin typeface="Courier"/>
              </a:rPr>
              <a:t> violated_circ_df</a:t>
            </a:r>
            <a:r>
              <a:rPr>
                <a:solidFill>
                  <a:srgbClr val="5E5E5E"/>
                </a:solidFill>
                <a:latin typeface="Courier"/>
              </a:rPr>
              <a:t>$</a:t>
            </a:r>
            <a:r>
              <a:rPr>
                <a:solidFill>
                  <a:srgbClr val="003B4F"/>
                </a:solidFill>
                <a:latin typeface="Courier"/>
              </a:rPr>
              <a:t>treatment,</a:t>
            </a:r>
            <a:br/>
            <a:r>
              <a:rPr>
                <a:solidFill>
                  <a:srgbClr val="003B4F"/>
                </a:solidFill>
                <a:latin typeface="Courier"/>
              </a:rPr>
              <a:t>  </a:t>
            </a:r>
            <a:r>
              <a:rPr>
                <a:solidFill>
                  <a:srgbClr val="657422"/>
                </a:solidFill>
                <a:latin typeface="Courier"/>
              </a:rPr>
              <a:t>p.adjust.method =</a:t>
            </a:r>
            <a:r>
              <a:rPr>
                <a:solidFill>
                  <a:srgbClr val="003B4F"/>
                </a:solidFill>
                <a:latin typeface="Courier"/>
              </a:rPr>
              <a:t> </a:t>
            </a:r>
            <a:r>
              <a:rPr>
                <a:solidFill>
                  <a:srgbClr val="20794D"/>
                </a:solidFill>
                <a:latin typeface="Courier"/>
              </a:rPr>
              <a:t>"bonferroni"</a:t>
            </a:r>
            <a:br/>
            <a:r>
              <a:rPr>
                <a:solidFill>
                  <a:srgbClr val="003B4F"/>
                </a:solidFill>
                <a:latin typeface="Courier"/>
              </a:rPr>
              <a:t>)</a:t>
            </a:r>
            <a:br/>
            <a:br/>
            <a:r>
              <a:rPr>
                <a:solidFill>
                  <a:srgbClr val="003B4F"/>
                </a:solidFill>
                <a:latin typeface="Courier"/>
              </a:rPr>
              <a:t>pairwise_violated_result</a:t>
            </a:r>
          </a:p>
          <a:p>
            <a:pPr lvl="0" indent="0">
              <a:buNone/>
            </a:pPr>
            <a:r>
              <a:rPr>
                <a:latin typeface="Courier"/>
              </a:rPr>
              <a:t>
    Pairwise comparisons using Wilcoxon rank sum exact test 
data:  violated_circ_df$phase_shift_violated and violated_circ_df$treatment 
      Control Eyes  
Eyes  0.0037  -     
Knees 1.0000  1.0000
P value adjustment method: bonferroni </a:t>
            </a:r>
          </a:p>
          <a:p>
            <a:pPr lvl="0" indent="0" marL="0">
              <a:buNone/>
            </a:pPr>
            <a:r>
              <a:rPr b="1"/>
              <a:t>Comparison table:</a:t>
            </a:r>
          </a:p>
          <a:p>
            <a:pPr lvl="0" indent="0">
              <a:buNone/>
            </a:pPr>
            <a:r>
              <a:rPr>
                <a:latin typeface="Courier"/>
              </a:rPr>
              <a:t>Original Data Pairwise p-values:
   Control vs Eyes:  0.024 *
   Control vs Knees: 1.000
   Eyes vs Knees:    0.078</a:t>
            </a:r>
          </a:p>
          <a:p>
            <a:pPr lvl="0" indent="0">
              <a:buNone/>
            </a:pPr>
            <a:r>
              <a:rPr>
                <a:latin typeface="Courier"/>
              </a:rPr>
              <a:t>Violated Data Pairwise p-values:
   Control vs Eyes:  0.015 *
   Control vs Knees: 1.000
   Eyes vs Knees:    0.015 *</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ANOVA and Regression Connection</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Both regression and ANOVA:</a:t>
                </a:r>
              </a:p>
              <a:p>
                <a:pPr lvl="0"/>
                <a:r>
                  <a:rPr/>
                  <a:t>Partition the total variation in Y</a:t>
                </a:r>
              </a:p>
              <a:p>
                <a:pPr lvl="0"/>
                <a:r>
                  <a:rPr/>
                  <a:t>Use F-tests for significance where one MS is divided by another</a:t>
                </a:r>
              </a:p>
              <a:p>
                <a:pPr lvl="0" indent="0" marL="0">
                  <a:spcBef>
                    <a:spcPts val="3000"/>
                  </a:spcBef>
                  <a:buNone/>
                </a:pPr>
                <a:r>
                  <a:rPr b="1"/>
                  <a:t>Regression</a:t>
                </a:r>
              </a:p>
              <a:p>
                <a:pPr lvl="0"/>
                <a:r>
                  <a:rPr b="1"/>
                  <a:t>Form:</a:t>
                </a:r>
                <a:r>
                  <a:rPr/>
                  <a:t> </a:t>
                </a:r>
                <a14:m>
                  <m:oMath xmlns:m="http://schemas.openxmlformats.org/officeDocument/2006/math">
                    <m:r>
                      <m:t>Y</m:t>
                    </m:r>
                    <m:r>
                      <m:rPr>
                        <m:sty m:val="p"/>
                      </m:rPr>
                      <m:t>=</m:t>
                    </m:r>
                    <m:sSub>
                      <m:e>
                        <m:r>
                          <m:t>β</m:t>
                        </m:r>
                      </m:e>
                      <m:sub>
                        <m:r>
                          <m:t>0</m:t>
                        </m:r>
                      </m:sub>
                    </m:sSub>
                    <m:r>
                      <m:rPr>
                        <m:sty m:val="p"/>
                      </m:rPr>
                      <m:t>+</m:t>
                    </m:r>
                    <m:sSub>
                      <m:e>
                        <m:r>
                          <m:t>β</m:t>
                        </m:r>
                      </m:e>
                      <m:sub>
                        <m:r>
                          <m:t>1</m:t>
                        </m:r>
                      </m:sub>
                    </m:sSub>
                    <m:r>
                      <m:t>X</m:t>
                    </m:r>
                    <m:r>
                      <m:rPr>
                        <m:sty m:val="p"/>
                      </m:rPr>
                      <m:t>+</m:t>
                    </m:r>
                    <m:r>
                      <m:t>ε</m:t>
                    </m:r>
                  </m:oMath>
                </a14:m>
              </a:p>
              <a:p>
                <a:pPr lvl="1"/>
                <a14:m>
                  <m:oMath xmlns:m="http://schemas.openxmlformats.org/officeDocument/2006/math">
                    <m:r>
                      <m:t>Y</m:t>
                    </m:r>
                  </m:oMath>
                </a14:m>
                <a:r>
                  <a:rPr/>
                  <a:t> = outcome/response variable</a:t>
                </a:r>
              </a:p>
              <a:p>
                <a:pPr lvl="1"/>
                <a14:m>
                  <m:oMath xmlns:m="http://schemas.openxmlformats.org/officeDocument/2006/math">
                    <m:sSub>
                      <m:e>
                        <m:r>
                          <m:t>β</m:t>
                        </m:r>
                      </m:e>
                      <m:sub>
                        <m:r>
                          <m:t>0</m:t>
                        </m:r>
                      </m:sub>
                    </m:sSub>
                  </m:oMath>
                </a14:m>
                <a:r>
                  <a:rPr/>
                  <a:t> = intercept (value of Y when X = 0)</a:t>
                </a:r>
              </a:p>
              <a:p>
                <a:pPr lvl="1"/>
                <a14:m>
                  <m:oMath xmlns:m="http://schemas.openxmlformats.org/officeDocument/2006/math">
                    <m:sSub>
                      <m:e>
                        <m:r>
                          <m:t>β</m:t>
                        </m:r>
                      </m:e>
                      <m:sub>
                        <m:r>
                          <m:t>1</m:t>
                        </m:r>
                      </m:sub>
                    </m:sSub>
                  </m:oMath>
                </a14:m>
                <a:r>
                  <a:rPr/>
                  <a:t> = slope (change in Y per unit increase in X)</a:t>
                </a:r>
              </a:p>
              <a:p>
                <a:pPr lvl="1"/>
                <a14:m>
                  <m:oMath xmlns:m="http://schemas.openxmlformats.org/officeDocument/2006/math">
                    <m:r>
                      <m:t>X</m:t>
                    </m:r>
                  </m:oMath>
                </a14:m>
                <a:r>
                  <a:rPr/>
                  <a:t> = predictor/independent variable</a:t>
                </a:r>
              </a:p>
              <a:p>
                <a:pPr lvl="1"/>
                <a14:m>
                  <m:oMath xmlns:m="http://schemas.openxmlformats.org/officeDocument/2006/math">
                    <m:r>
                      <m:t>ε</m:t>
                    </m:r>
                  </m:oMath>
                </a14:m>
                <a:r>
                  <a:rPr/>
                  <a:t> = error term</a:t>
                </a:r>
              </a:p>
              <a:p>
                <a:pPr lvl="0"/>
                <a:r>
                  <a:rPr b="1"/>
                  <a:t>Test:</a:t>
                </a:r>
                <a:r>
                  <a:rPr/>
                  <a:t> </a:t>
                </a:r>
                <a14:m>
                  <m:oMath xmlns:m="http://schemas.openxmlformats.org/officeDocument/2006/math">
                    <m:sSub>
                      <m:e>
                        <m:r>
                          <m:t>H</m:t>
                        </m:r>
                      </m:e>
                      <m:sub>
                        <m:r>
                          <m:t>0</m:t>
                        </m:r>
                      </m:sub>
                    </m:sSub>
                    <m:r>
                      <m:rPr>
                        <m:sty m:val="p"/>
                      </m:rPr>
                      <m:t>:</m:t>
                    </m:r>
                    <m:sSub>
                      <m:e>
                        <m:r>
                          <m:t>β</m:t>
                        </m:r>
                      </m:e>
                      <m:sub>
                        <m:r>
                          <m:t>1</m:t>
                        </m:r>
                      </m:sub>
                    </m:sSub>
                    <m:r>
                      <m:rPr>
                        <m:sty m:val="p"/>
                      </m:rPr>
                      <m:t>=</m:t>
                    </m:r>
                    <m:r>
                      <m:t>0</m:t>
                    </m:r>
                  </m:oMath>
                </a14:m>
              </a:p>
              <a:p>
                <a:pPr lvl="1"/>
                <a:r>
                  <a:rPr/>
                  <a:t>Tests whether slope equals zero</a:t>
                </a:r>
              </a:p>
              <a:p>
                <a:pPr lvl="1"/>
                <a:r>
                  <a:rPr/>
                  <a:t>Rejecting means X significantly predicts Y</a:t>
                </a:r>
              </a:p>
            </p:txBody>
          </p:sp>
        </mc:Choice>
      </mc:AlternateContent>
      <mc:AlternateContent xmlns:mc="http://schemas.openxmlformats.org/markup-compatibility/2006">
        <mc:Choice xmlns:a14="http://schemas.microsoft.com/office/drawing/2010/main" Requires="a14">
          <p:sp>
            <p:nvSpPr>
              <p:cNvPr id="4" name="Content Placeholder 3"/>
              <p:cNvSpPr>
                <a:spLocks noGrp="1"/>
              </p:cNvSpPr>
              <p:nvPr>
                <p:ph idx="2" sz="half"/>
              </p:nvPr>
            </p:nvSpPr>
            <p:spPr/>
            <p:txBody>
              <a:bodyPr/>
              <a:lstStyle/>
              <a:p>
                <a:pPr lvl="0" indent="0" marL="0">
                  <a:spcBef>
                    <a:spcPts val="3000"/>
                  </a:spcBef>
                  <a:buNone/>
                </a:pPr>
                <a:r>
                  <a:rPr b="1"/>
                  <a:t>ANOVA</a:t>
                </a:r>
              </a:p>
              <a:p>
                <a:pPr lvl="0"/>
                <a:r>
                  <a:rPr b="1"/>
                  <a:t>Form:</a:t>
                </a:r>
                <a:r>
                  <a:rPr/>
                  <a:t> </a:t>
                </a:r>
                <a14:m>
                  <m:oMath xmlns:m="http://schemas.openxmlformats.org/officeDocument/2006/math">
                    <m:sSub>
                      <m:e>
                        <m:r>
                          <m:t>Y</m:t>
                        </m:r>
                      </m:e>
                      <m:sub>
                        <m:r>
                          <m:t>i</m:t>
                        </m:r>
                        <m:r>
                          <m:t>j</m:t>
                        </m:r>
                      </m:sub>
                    </m:sSub>
                    <m:r>
                      <m:rPr>
                        <m:sty m:val="p"/>
                      </m:rPr>
                      <m:t>=</m:t>
                    </m:r>
                    <m:r>
                      <m:t>μ</m:t>
                    </m:r>
                    <m:r>
                      <m:rPr>
                        <m:sty m:val="p"/>
                      </m:rPr>
                      <m:t>+</m:t>
                    </m:r>
                    <m:sSub>
                      <m:e>
                        <m:r>
                          <m:t>A</m:t>
                        </m:r>
                      </m:e>
                      <m:sub>
                        <m:r>
                          <m:t>i</m:t>
                        </m:r>
                      </m:sub>
                    </m:sSub>
                    <m:r>
                      <m:rPr>
                        <m:sty m:val="p"/>
                      </m:rPr>
                      <m:t>+</m:t>
                    </m:r>
                    <m:sSub>
                      <m:e>
                        <m:r>
                          <m:t>ε</m:t>
                        </m:r>
                      </m:e>
                      <m:sub>
                        <m:r>
                          <m:t>i</m:t>
                        </m:r>
                        <m:r>
                          <m:t>j</m:t>
                        </m:r>
                      </m:sub>
                    </m:sSub>
                  </m:oMath>
                </a14:m>
              </a:p>
              <a:p>
                <a:pPr lvl="1"/>
                <a14:m>
                  <m:oMath xmlns:m="http://schemas.openxmlformats.org/officeDocument/2006/math">
                    <m:sSub>
                      <m:e>
                        <m:r>
                          <m:t>Y</m:t>
                        </m:r>
                      </m:e>
                      <m:sub>
                        <m:r>
                          <m:t>i</m:t>
                        </m:r>
                        <m:r>
                          <m:t>j</m:t>
                        </m:r>
                      </m:sub>
                    </m:sSub>
                  </m:oMath>
                </a14:m>
                <a:r>
                  <a:rPr/>
                  <a:t> = observation for person j in group i</a:t>
                </a:r>
              </a:p>
              <a:p>
                <a:pPr lvl="1"/>
                <a14:m>
                  <m:oMath xmlns:m="http://schemas.openxmlformats.org/officeDocument/2006/math">
                    <m:r>
                      <m:t>μ</m:t>
                    </m:r>
                  </m:oMath>
                </a14:m>
                <a:r>
                  <a:rPr/>
                  <a:t> = grand mean across all groups</a:t>
                </a:r>
              </a:p>
              <a:p>
                <a:pPr lvl="1"/>
                <a14:m>
                  <m:oMath xmlns:m="http://schemas.openxmlformats.org/officeDocument/2006/math">
                    <m:sSub>
                      <m:e>
                        <m:r>
                          <m:t>A</m:t>
                        </m:r>
                      </m:e>
                      <m:sub>
                        <m:r>
                          <m:t>i</m:t>
                        </m:r>
                      </m:sub>
                    </m:sSub>
                  </m:oMath>
                </a14:m>
                <a:r>
                  <a:rPr/>
                  <a:t> = effect of group i</a:t>
                </a:r>
              </a:p>
              <a:p>
                <a:pPr lvl="1"/>
                <a14:m>
                  <m:oMath xmlns:m="http://schemas.openxmlformats.org/officeDocument/2006/math">
                    <m:sSub>
                      <m:e>
                        <m:r>
                          <m:t>ε</m:t>
                        </m:r>
                      </m:e>
                      <m:sub>
                        <m:r>
                          <m:t>i</m:t>
                        </m:r>
                        <m:r>
                          <m:t>j</m:t>
                        </m:r>
                      </m:sub>
                    </m:sSub>
                  </m:oMath>
                </a14:m>
                <a:r>
                  <a:rPr/>
                  <a:t> = error term</a:t>
                </a:r>
              </a:p>
              <a:p>
                <a:pPr lvl="0"/>
                <a:r>
                  <a:rPr b="1"/>
                  <a:t>Test:</a:t>
                </a:r>
                <a:r>
                  <a:rPr/>
                  <a:t> </a:t>
                </a:r>
                <a14:m>
                  <m:oMath xmlns:m="http://schemas.openxmlformats.org/officeDocument/2006/math">
                    <m:sSub>
                      <m:e>
                        <m:r>
                          <m:t>H</m:t>
                        </m:r>
                      </m:e>
                      <m:sub>
                        <m:r>
                          <m:t>0</m:t>
                        </m:r>
                      </m:sub>
                    </m:sSub>
                    <m:r>
                      <m:rPr>
                        <m:sty m:val="p"/>
                      </m:rPr>
                      <m:t>:</m:t>
                    </m:r>
                    <m:sSub>
                      <m:e>
                        <m:r>
                          <m:t>μ</m:t>
                        </m:r>
                      </m:e>
                      <m:sub>
                        <m:r>
                          <m:t>1</m:t>
                        </m:r>
                      </m:sub>
                    </m:sSub>
                    <m:r>
                      <m:rPr>
                        <m:sty m:val="p"/>
                      </m:rPr>
                      <m:t>=</m:t>
                    </m:r>
                    <m:sSub>
                      <m:e>
                        <m:r>
                          <m:t>μ</m:t>
                        </m:r>
                      </m:e>
                      <m:sub>
                        <m:r>
                          <m:t>2</m:t>
                        </m:r>
                      </m:sub>
                    </m:sSub>
                    <m:r>
                      <m:rPr>
                        <m:sty m:val="p"/>
                      </m:rPr>
                      <m:t>=</m:t>
                    </m:r>
                    <m:r>
                      <m:rPr>
                        <m:sty m:val="p"/>
                      </m:rPr>
                      <m:t>.</m:t>
                    </m:r>
                    <m:r>
                      <m:rPr>
                        <m:sty m:val="p"/>
                      </m:rPr>
                      <m:t>.</m:t>
                    </m:r>
                    <m:r>
                      <m:rPr>
                        <m:sty m:val="p"/>
                      </m:rPr>
                      <m:t>.</m:t>
                    </m:r>
                    <m:r>
                      <m:rPr>
                        <m:sty m:val="p"/>
                      </m:rPr>
                      <m:t>=</m:t>
                    </m:r>
                    <m:sSub>
                      <m:e>
                        <m:r>
                          <m:t>μ</m:t>
                        </m:r>
                      </m:e>
                      <m:sub>
                        <m:r>
                          <m:t>k</m:t>
                        </m:r>
                      </m:sub>
                    </m:sSub>
                  </m:oMath>
                </a14:m>
              </a:p>
              <a:p>
                <a:pPr lvl="1"/>
                <a:r>
                  <a:rPr/>
                  <a:t>Tests whether all group means are equal</a:t>
                </a:r>
              </a:p>
              <a:p>
                <a:pPr lvl="1"/>
                <a:r>
                  <a:rPr/>
                  <a:t>Rejecting means at least one group differs</a:t>
                </a:r>
              </a:p>
            </p:txBody>
          </p:sp>
        </mc:Choice>
      </mc:AlternateContent>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Dunn’s Test: Alternative Post-Hoc</a:t>
            </a:r>
          </a:p>
        </p:txBody>
      </p:sp>
      <p:sp>
        <p:nvSpPr>
          <p:cNvPr id="3" name="Content Placeholder 2"/>
          <p:cNvSpPr>
            <a:spLocks noGrp="1"/>
          </p:cNvSpPr>
          <p:nvPr>
            <p:ph idx="1" sz="half"/>
          </p:nvPr>
        </p:nvSpPr>
        <p:spPr/>
        <p:txBody>
          <a:bodyPr/>
          <a:lstStyle/>
          <a:p>
            <a:pPr lvl="0" indent="0" marL="0">
              <a:spcBef>
                <a:spcPts val="3000"/>
              </a:spcBef>
              <a:buNone/>
            </a:pPr>
            <a:r>
              <a:rPr b="1"/>
              <a:t>Dunn’s Test for Multiple Comparisons</a:t>
            </a:r>
          </a:p>
          <a:p>
            <a:pPr lvl="0" indent="0" marL="0">
              <a:buNone/>
            </a:pPr>
            <a:r>
              <a:rPr b="1"/>
              <a:t>Dunn’s test is specifically designed for Kruskal-Wallis post-hoc comparisons:</a:t>
            </a:r>
          </a:p>
          <a:p>
            <a:pPr lvl="0" indent="0">
              <a:buNone/>
            </a:pPr>
            <a:r>
              <a:rPr>
                <a:solidFill>
                  <a:srgbClr val="5E5E5E"/>
                </a:solidFill>
                <a:latin typeface="Courier"/>
              </a:rPr>
              <a:t># Dunn's test on original data</a:t>
            </a:r>
            <a:br/>
            <a:r>
              <a:rPr>
                <a:solidFill>
                  <a:srgbClr val="003B4F"/>
                </a:solidFill>
                <a:latin typeface="Courier"/>
              </a:rPr>
              <a:t>dunn_original_result &lt;- </a:t>
            </a:r>
            <a:r>
              <a:rPr>
                <a:solidFill>
                  <a:srgbClr val="4758AB"/>
                </a:solidFill>
                <a:latin typeface="Courier"/>
              </a:rPr>
              <a:t>dunnTest</a:t>
            </a:r>
            <a:r>
              <a:rPr>
                <a:solidFill>
                  <a:srgbClr val="003B4F"/>
                </a:solidFill>
                <a:latin typeface="Courier"/>
              </a:rPr>
              <a:t>(</a:t>
            </a:r>
            <a:br/>
            <a:r>
              <a:rPr>
                <a:solidFill>
                  <a:srgbClr val="003B4F"/>
                </a:solidFill>
                <a:latin typeface="Courier"/>
              </a:rPr>
              <a:t>  phase_shift </a:t>
            </a:r>
            <a:r>
              <a:rPr>
                <a:solidFill>
                  <a:srgbClr val="5E5E5E"/>
                </a:solidFill>
                <a:latin typeface="Courier"/>
              </a:rPr>
              <a:t>~</a:t>
            </a:r>
            <a:r>
              <a:rPr>
                <a:solidFill>
                  <a:srgbClr val="003B4F"/>
                </a:solidFill>
                <a:latin typeface="Courier"/>
              </a:rPr>
              <a:t> treatment,</a:t>
            </a:r>
            <a:br/>
            <a:r>
              <a:rPr>
                <a:solidFill>
                  <a:srgbClr val="003B4F"/>
                </a:solidFill>
                <a:latin typeface="Courier"/>
              </a:rPr>
              <a:t>  </a:t>
            </a:r>
            <a:r>
              <a:rPr>
                <a:solidFill>
                  <a:srgbClr val="657422"/>
                </a:solidFill>
                <a:latin typeface="Courier"/>
              </a:rPr>
              <a:t>data =</a:t>
            </a:r>
            <a:r>
              <a:rPr>
                <a:solidFill>
                  <a:srgbClr val="003B4F"/>
                </a:solidFill>
                <a:latin typeface="Courier"/>
              </a:rPr>
              <a:t> circ_data,</a:t>
            </a:r>
            <a:br/>
            <a:r>
              <a:rPr>
                <a:solidFill>
                  <a:srgbClr val="003B4F"/>
                </a:solidFill>
                <a:latin typeface="Courier"/>
              </a:rPr>
              <a:t>  </a:t>
            </a:r>
            <a:r>
              <a:rPr>
                <a:solidFill>
                  <a:srgbClr val="657422"/>
                </a:solidFill>
                <a:latin typeface="Courier"/>
              </a:rPr>
              <a:t>method =</a:t>
            </a:r>
            <a:r>
              <a:rPr>
                <a:solidFill>
                  <a:srgbClr val="003B4F"/>
                </a:solidFill>
                <a:latin typeface="Courier"/>
              </a:rPr>
              <a:t> </a:t>
            </a:r>
            <a:r>
              <a:rPr>
                <a:solidFill>
                  <a:srgbClr val="20794D"/>
                </a:solidFill>
                <a:latin typeface="Courier"/>
              </a:rPr>
              <a:t>"bonferroni"</a:t>
            </a:r>
            <a:r>
              <a:rPr>
                <a:solidFill>
                  <a:srgbClr val="003B4F"/>
                </a:solidFill>
                <a:latin typeface="Courier"/>
              </a:rPr>
              <a:t>)</a:t>
            </a:r>
            <a:br/>
            <a:r>
              <a:rPr>
                <a:solidFill>
                  <a:srgbClr val="003B4F"/>
                </a:solidFill>
                <a:latin typeface="Courier"/>
              </a:rPr>
              <a:t>dunn_original_result</a:t>
            </a:r>
          </a:p>
          <a:p>
            <a:pPr lvl="0" indent="0">
              <a:buNone/>
            </a:pPr>
            <a:r>
              <a:rPr>
                <a:latin typeface="Courier"/>
              </a:rPr>
              <a:t>       Comparison          Z     P.unadj      P.adj
1  Control - Eyes  2.7789287 0.005453849 0.01636155
2 Control - Knees  0.1434629 0.885924641 1.00000000
3    Eyes - Knees -2.5517789 0.010717452 0.03215236</a:t>
            </a:r>
          </a:p>
          <a:p>
            <a:pPr lvl="0"/>
            <a:r>
              <a:rPr b="1"/>
              <a:t>Advantages of Dunn’s test:</a:t>
            </a:r>
          </a:p>
          <a:p>
            <a:pPr lvl="1"/>
            <a:r>
              <a:rPr/>
              <a:t>Designed specifically for Kruskal-Wallis</a:t>
            </a:r>
          </a:p>
          <a:p>
            <a:pPr lvl="1"/>
            <a:r>
              <a:rPr/>
              <a:t>Provides Z-statistics in addition to p-values</a:t>
            </a:r>
          </a:p>
          <a:p>
            <a:pPr lvl="1"/>
            <a:r>
              <a:rPr/>
              <a:t>Multiple adjustment methods available</a:t>
            </a:r>
          </a:p>
          <a:p>
            <a:pPr lvl="1"/>
            <a:r>
              <a:rPr/>
              <a:t>More appropriate than multiple Wilcoxon tests</a:t>
            </a:r>
          </a:p>
          <a:p>
            <a:pPr lvl="0"/>
            <a:r>
              <a:rPr/>
              <a:t>Z-statistic is a standardized test statistic that tells you how many standard deviations an observation or difference is from the expected value (usually zero, meaning “no difference”).</a:t>
            </a:r>
          </a:p>
        </p:txBody>
      </p:sp>
      <p:sp>
        <p:nvSpPr>
          <p:cNvPr id="4" name="Content Placeholder 3"/>
          <p:cNvSpPr>
            <a:spLocks noGrp="1"/>
          </p:cNvSpPr>
          <p:nvPr>
            <p:ph idx="2" sz="half"/>
          </p:nvPr>
        </p:nvSpPr>
        <p:spPr/>
        <p:txBody>
          <a:bodyPr/>
          <a:lstStyle/>
          <a:p>
            <a:pPr lvl="0" indent="0" marL="0">
              <a:spcBef>
                <a:spcPts val="3000"/>
              </a:spcBef>
              <a:buNone/>
            </a:pPr>
            <a:r>
              <a:rPr b="1"/>
              <a:t>Dunn’s Test on Violated Data</a:t>
            </a:r>
          </a:p>
          <a:p>
            <a:pPr lvl="0" indent="0">
              <a:buNone/>
            </a:pPr>
            <a:r>
              <a:rPr>
                <a:solidFill>
                  <a:srgbClr val="5E5E5E"/>
                </a:solidFill>
                <a:latin typeface="Courier"/>
              </a:rPr>
              <a:t># Dunn's test on violated data</a:t>
            </a:r>
            <a:br/>
            <a:r>
              <a:rPr>
                <a:solidFill>
                  <a:srgbClr val="003B4F"/>
                </a:solidFill>
                <a:latin typeface="Courier"/>
              </a:rPr>
              <a:t>dunn_violated_result &lt;- </a:t>
            </a:r>
            <a:r>
              <a:rPr>
                <a:solidFill>
                  <a:srgbClr val="4758AB"/>
                </a:solidFill>
                <a:latin typeface="Courier"/>
              </a:rPr>
              <a:t>dunnTest</a:t>
            </a:r>
            <a:r>
              <a:rPr>
                <a:solidFill>
                  <a:srgbClr val="003B4F"/>
                </a:solidFill>
                <a:latin typeface="Courier"/>
              </a:rPr>
              <a:t>(</a:t>
            </a:r>
            <a:br/>
            <a:r>
              <a:rPr>
                <a:solidFill>
                  <a:srgbClr val="003B4F"/>
                </a:solidFill>
                <a:latin typeface="Courier"/>
              </a:rPr>
              <a:t>  phase_shift_violated </a:t>
            </a:r>
            <a:r>
              <a:rPr>
                <a:solidFill>
                  <a:srgbClr val="5E5E5E"/>
                </a:solidFill>
                <a:latin typeface="Courier"/>
              </a:rPr>
              <a:t>~</a:t>
            </a:r>
            <a:r>
              <a:rPr>
                <a:solidFill>
                  <a:srgbClr val="003B4F"/>
                </a:solidFill>
                <a:latin typeface="Courier"/>
              </a:rPr>
              <a:t> treatment,</a:t>
            </a:r>
            <a:br/>
            <a:r>
              <a:rPr>
                <a:solidFill>
                  <a:srgbClr val="003B4F"/>
                </a:solidFill>
                <a:latin typeface="Courier"/>
              </a:rPr>
              <a:t>  </a:t>
            </a:r>
            <a:r>
              <a:rPr>
                <a:solidFill>
                  <a:srgbClr val="657422"/>
                </a:solidFill>
                <a:latin typeface="Courier"/>
              </a:rPr>
              <a:t>data =</a:t>
            </a:r>
            <a:r>
              <a:rPr>
                <a:solidFill>
                  <a:srgbClr val="003B4F"/>
                </a:solidFill>
                <a:latin typeface="Courier"/>
              </a:rPr>
              <a:t> violated_circ_df,</a:t>
            </a:r>
            <a:br/>
            <a:r>
              <a:rPr>
                <a:solidFill>
                  <a:srgbClr val="003B4F"/>
                </a:solidFill>
                <a:latin typeface="Courier"/>
              </a:rPr>
              <a:t>  </a:t>
            </a:r>
            <a:r>
              <a:rPr>
                <a:solidFill>
                  <a:srgbClr val="657422"/>
                </a:solidFill>
                <a:latin typeface="Courier"/>
              </a:rPr>
              <a:t>method =</a:t>
            </a:r>
            <a:r>
              <a:rPr>
                <a:solidFill>
                  <a:srgbClr val="003B4F"/>
                </a:solidFill>
                <a:latin typeface="Courier"/>
              </a:rPr>
              <a:t> </a:t>
            </a:r>
            <a:r>
              <a:rPr>
                <a:solidFill>
                  <a:srgbClr val="20794D"/>
                </a:solidFill>
                <a:latin typeface="Courier"/>
              </a:rPr>
              <a:t>"bonferroni"</a:t>
            </a:r>
            <a:br/>
            <a:r>
              <a:rPr>
                <a:solidFill>
                  <a:srgbClr val="003B4F"/>
                </a:solidFill>
                <a:latin typeface="Courier"/>
              </a:rPr>
              <a:t>)</a:t>
            </a:r>
            <a:br/>
            <a:br/>
            <a:r>
              <a:rPr>
                <a:solidFill>
                  <a:srgbClr val="003B4F"/>
                </a:solidFill>
                <a:latin typeface="Courier"/>
              </a:rPr>
              <a:t>dunn_violated_result</a:t>
            </a:r>
          </a:p>
          <a:p>
            <a:pPr lvl="0" indent="0">
              <a:buNone/>
            </a:pPr>
            <a:r>
              <a:rPr>
                <a:latin typeface="Courier"/>
              </a:rPr>
              <a:t>       Comparison         Z     P.unadj      P.adj
1  Control - Eyes  2.614212 0.008943349 0.02683005
2 Control - Knees  1.126449 0.259975463 0.77992639
3    Eyes - Knees -1.440520 0.149720243 0.44916073</a:t>
            </a:r>
          </a:p>
          <a:p>
            <a:pPr lvl="0"/>
            <a:r>
              <a:rPr b="1"/>
              <a:t>Interpreting Z-statistics:</a:t>
            </a:r>
          </a:p>
          <a:p>
            <a:pPr lvl="1"/>
            <a:r>
              <a:rPr/>
              <a:t>- Large |Z| values indicate bigger differences</a:t>
            </a:r>
          </a:p>
          <a:p>
            <a:pPr lvl="1"/>
            <a:r>
              <a:rPr/>
              <a:t>- Z &gt; 1.96 approximately equivalent to p &lt; 0.05</a:t>
            </a:r>
          </a:p>
          <a:p>
            <a:pPr lvl="1"/>
            <a:r>
              <a:rPr/>
              <a:t>- Sign indicates direction of difference</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Reporting Non-Parametric Results</a:t>
            </a:r>
          </a:p>
        </p:txBody>
      </p:sp>
      <p:sp>
        <p:nvSpPr>
          <p:cNvPr id="3" name="Content Placeholder 2"/>
          <p:cNvSpPr>
            <a:spLocks noGrp="1"/>
          </p:cNvSpPr>
          <p:nvPr>
            <p:ph idx="1"/>
          </p:nvPr>
        </p:nvSpPr>
        <p:spPr/>
        <p:txBody>
          <a:bodyPr/>
          <a:lstStyle/>
          <a:p>
            <a:pPr lvl="0" indent="0" marL="0">
              <a:spcBef>
                <a:spcPts val="3000"/>
              </a:spcBef>
              <a:buNone/>
            </a:pPr>
            <a:r>
              <a:rPr b="1"/>
              <a:t>How to Report Kruskal-Wallis Results</a:t>
            </a:r>
          </a:p>
          <a:p>
            <a:pPr lvl="0" indent="0" marL="0">
              <a:buNone/>
            </a:pPr>
            <a:r>
              <a:rPr b="1"/>
              <a:t>Essential elements to include:</a:t>
            </a:r>
          </a:p>
          <a:p>
            <a:pPr lvl="0" indent="-342900" marL="342900">
              <a:buAutoNum type="arabicPeriod"/>
            </a:pPr>
            <a:r>
              <a:rPr/>
              <a:t>Test name and purpose</a:t>
            </a:r>
          </a:p>
          <a:p>
            <a:pPr lvl="0" indent="-342900" marL="342900">
              <a:buAutoNum type="arabicPeriod"/>
            </a:pPr>
            <a:r>
              <a:rPr/>
              <a:t>Sample sizes per group</a:t>
            </a:r>
          </a:p>
          <a:p>
            <a:pPr lvl="0" indent="-342900" marL="342900">
              <a:buAutoNum type="arabicPeriod"/>
            </a:pPr>
            <a:r>
              <a:rPr/>
              <a:t>Medians and IQRs (not means and SDs!)</a:t>
            </a:r>
          </a:p>
          <a:p>
            <a:pPr lvl="0" indent="-342900" marL="342900">
              <a:buAutoNum type="arabicPeriod"/>
            </a:pPr>
            <a:r>
              <a:rPr/>
              <a:t>Test statistic (H) and degrees of freedom, P-value, Effect size</a:t>
            </a:r>
          </a:p>
          <a:p>
            <a:pPr lvl="0" indent="-342900" marL="342900">
              <a:buAutoNum type="arabicPeriod"/>
            </a:pPr>
            <a:r>
              <a:rPr/>
              <a:t>Post-hoc test results</a:t>
            </a:r>
          </a:p>
          <a:p>
            <a:pPr lvl="0" indent="-342900" marL="342900">
              <a:buAutoNum type="arabicPeriod"/>
            </a:pPr>
            <a:r>
              <a:rPr/>
              <a:t>Conclusion</a:t>
            </a:r>
          </a:p>
          <a:p>
            <a:pPr lvl="0" indent="0" marL="0">
              <a:buNone/>
            </a:pPr>
            <a:r>
              <a:rPr b="1"/>
              <a:t>Example write-up:</a:t>
            </a:r>
            <a:r>
              <a:rPr/>
              <a:t> “A Kruskal-Wallis test was conducted to compare the effect of light treatment on circadian rhythm phase shift across three groups: Control (n = 8), Knees (n = 7), and Eyes (n = 7). Median phase shifts were -0.48 hours (IQR = 0.84) for Control, -0.29 hours (IQR = 1.04) for Knees, and -1.48 hours (IQR = 0.66) for Eyes. The test revealed a statistically significant difference in phase shift between the groups, H(2) = 8.66, p = 0.013, ε² = 0.37. Post-hoc pairwise comparisons using Dunn’s test with Bonferroni correction indicated that the Eyes treatment differed significantly from Control (p = 0.024), but no other pairwise differences were significant. These results suggest that light exposure to the eyes has a different effect on circadian rhythm than light to other body parts.”</a:t>
            </a:r>
          </a:p>
        </p:txBody>
      </p:sp>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APA Style Reporting</a:t>
            </a:r>
          </a:p>
        </p:txBody>
      </p:sp>
      <p:sp>
        <p:nvSpPr>
          <p:cNvPr id="3" name="Content Placeholder 2"/>
          <p:cNvSpPr>
            <a:spLocks noGrp="1"/>
          </p:cNvSpPr>
          <p:nvPr>
            <p:ph idx="1"/>
          </p:nvPr>
        </p:nvSpPr>
        <p:spPr/>
        <p:txBody>
          <a:bodyPr/>
          <a:lstStyle/>
          <a:p>
            <a:pPr lvl="0" indent="0" marL="0">
              <a:buNone/>
            </a:pPr>
            <a:r>
              <a:rPr b="1"/>
              <a:t>In-text citation format:</a:t>
            </a:r>
          </a:p>
          <a:p>
            <a:pPr lvl="0" indent="0" marL="1270000">
              <a:buNone/>
            </a:pPr>
            <a:r>
              <a:rPr sz="2000"/>
              <a:t>The Kruskal-Wallis test revealed significant differences between treatment groups, H(2) = 8.66, p = .013.</a:t>
            </a:r>
          </a:p>
          <a:p>
            <a:pPr lvl="0" indent="0" marL="0">
              <a:buNone/>
            </a:pPr>
            <a:r>
              <a:rPr b="1"/>
              <a:t>Table format:</a:t>
            </a:r>
          </a:p>
          <a:p>
            <a:pPr lvl="0" indent="0">
              <a:buNone/>
            </a:pPr>
            <a:r>
              <a:rPr>
                <a:latin typeface="Courier"/>
              </a:rPr>
              <a:t>Table 1. Descriptive Statistics for Phase Shift by Treatment
Note. IQR = interquartile range.
 Kruskal-Wallis H(2) = 8.66, p = .013</a:t>
            </a:r>
          </a:p>
          <a:p>
            <a:pPr lvl="0" indent="0">
              <a:buNone/>
            </a:pPr>
            <a:r>
              <a:rPr>
                <a:latin typeface="Courier"/>
              </a:rPr>
              <a:t># A tibble: 3 × 6
  treatment     n Median   IQR   Min   Max
  &lt;fct&gt;     &lt;int&gt;  &lt;dbl&gt; &lt;dbl&gt; &lt;dbl&gt; &lt;dbl&gt;
1 Control       8 -0.485 0.89  -1.27  0.53
2 Eyes          7 -1.48  0.675 -2.83 -0.78
3 Knees         7 -0.29  0.93  -1.61  0.73</a:t>
            </a:r>
          </a:p>
          <a:p>
            <a:pPr lvl="0" indent="0" marL="0">
              <a:buNone/>
            </a:pPr>
            <a:r>
              <a:rPr b="1"/>
              <a:t>Common mistakes to avoid:</a:t>
            </a:r>
          </a:p>
          <a:p>
            <a:pPr lvl="0"/>
            <a:r>
              <a:rPr/>
              <a:t>✗ Reporting means instead of medians &amp; Using SD instead of IQR</a:t>
            </a:r>
          </a:p>
          <a:p>
            <a:pPr lvl="0"/>
            <a:r>
              <a:rPr/>
              <a:t>✗ Not mentioning it’s a non-parametric test</a:t>
            </a:r>
          </a:p>
          <a:p>
            <a:pPr lvl="0"/>
            <a:r>
              <a:rPr/>
              <a:t>✗ Not justifying why non-parametric test used</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ANOVA Partitioning</a:t>
            </a:r>
          </a:p>
        </p:txBody>
      </p:sp>
      <p:sp>
        <p:nvSpPr>
          <p:cNvPr id="3" name="Content Placeholder 2"/>
          <p:cNvSpPr>
            <a:spLocks noGrp="1"/>
          </p:cNvSpPr>
          <p:nvPr>
            <p:ph idx="1" sz="half"/>
          </p:nvPr>
        </p:nvSpPr>
        <p:spPr/>
        <p:txBody>
          <a:bodyPr/>
          <a:lstStyle/>
          <a:p>
            <a:pPr lvl="0" indent="0" marL="0">
              <a:spcBef>
                <a:spcPts val="3000"/>
              </a:spcBef>
              <a:buNone/>
            </a:pPr>
            <a:r>
              <a:rPr b="1"/>
              <a:t>General method for partitioning variation in continuous dependent variable</a:t>
            </a:r>
          </a:p>
          <a:p>
            <a:pPr lvl="0"/>
            <a:r>
              <a:rPr/>
              <a:t>One or more continuous (and categorical) predictors:</a:t>
            </a:r>
          </a:p>
          <a:p>
            <a:pPr lvl="1"/>
            <a:r>
              <a:rPr/>
              <a:t>regression</a:t>
            </a:r>
          </a:p>
          <a:p>
            <a:pPr lvl="0"/>
            <a:r>
              <a:rPr/>
              <a:t>One or more categorical predictors:</a:t>
            </a:r>
          </a:p>
          <a:p>
            <a:pPr lvl="1"/>
            <a:r>
              <a:rPr/>
              <a:t>ANOVA</a:t>
            </a:r>
          </a:p>
          <a:p>
            <a:pPr lvl="0"/>
            <a:r>
              <a:rPr/>
              <a:t>Categorical predictor variables:</a:t>
            </a:r>
          </a:p>
          <a:p>
            <a:pPr lvl="1"/>
            <a:r>
              <a:rPr/>
              <a:t>groups or experimental treatments</a:t>
            </a:r>
          </a:p>
        </p:txBody>
      </p:sp>
      <p:pic>
        <p:nvPicPr>
          <p:cNvPr descr="11_lecture_powerpoint_files/figure-pptx/unnamed-chunk-1-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as Regression</a:t>
            </a:r>
          </a:p>
        </p:txBody>
      </p:sp>
      <p:sp>
        <p:nvSpPr>
          <p:cNvPr id="3" name="Content Placeholder 2"/>
          <p:cNvSpPr>
            <a:spLocks noGrp="1"/>
          </p:cNvSpPr>
          <p:nvPr>
            <p:ph idx="1"/>
          </p:nvPr>
        </p:nvSpPr>
        <p:spPr/>
        <p:txBody>
          <a:bodyPr/>
          <a:lstStyle/>
          <a:p>
            <a:pPr lvl="0" indent="0" marL="1270000">
              <a:buNone/>
            </a:pPr>
            <a:r>
              <a:rPr sz="2000" b="1"/>
              <a:t>ANOVA as Regression</a:t>
            </a:r>
          </a:p>
          <a:p>
            <a:pPr lvl="0" indent="0" marL="1270000">
              <a:buNone/>
            </a:pPr>
            <a:r>
              <a:rPr sz="2000"/>
              <a:t>With one categorical variable, ANOVA is equivalent to regression with dummy variables.</a:t>
            </a:r>
          </a:p>
          <a:p>
            <a:pPr lvl="0" indent="0" marL="1270000">
              <a:buNone/>
            </a:pPr>
            <a:r>
              <a:rPr sz="2000"/>
              <a:t>In fact when we will run ANOVAs we will use he same code as for regression!</a:t>
            </a:r>
          </a:p>
          <a:p>
            <a:pPr lvl="0" indent="0" marL="1270000">
              <a:buNone/>
            </a:pPr>
            <a:r>
              <a:rPr sz="2000"/>
              <a:t>regression: model &lt;- lm(response ~ predictor, data = df)</a:t>
            </a:r>
            <a:br/>
            <a:r>
              <a:rPr sz="2000"/>
              <a:t>anova: model &lt;- lm(response ~ factor, data = df)</a:t>
            </a:r>
          </a:p>
          <a:p>
            <a:pPr lvl="0" indent="0" marL="1270000">
              <a:buNone/>
            </a:pP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ANOVA Goals</a:t>
            </a:r>
          </a:p>
        </p:txBody>
      </p:sp>
      <p:sp>
        <p:nvSpPr>
          <p:cNvPr id="3" name="Content Placeholder 2"/>
          <p:cNvSpPr>
            <a:spLocks noGrp="1"/>
          </p:cNvSpPr>
          <p:nvPr>
            <p:ph idx="1" sz="half"/>
          </p:nvPr>
        </p:nvSpPr>
        <p:spPr/>
        <p:txBody>
          <a:bodyPr/>
          <a:lstStyle/>
          <a:p>
            <a:pPr lvl="0" indent="0" marL="0">
              <a:spcBef>
                <a:spcPts val="3000"/>
              </a:spcBef>
              <a:buNone/>
            </a:pPr>
            <a:r>
              <a:rPr b="1"/>
              <a:t>ANOVA aims to compare means of groups:</a:t>
            </a:r>
          </a:p>
          <a:p>
            <a:pPr lvl="0"/>
            <a:r>
              <a:rPr/>
              <a:t>Contribution of predictors + “error” to variability</a:t>
            </a:r>
          </a:p>
          <a:p>
            <a:pPr lvl="0"/>
            <a:r>
              <a:rPr/>
              <a:t>Test H₀ that population (random effects) or group (fixed effects) means are equal</a:t>
            </a:r>
          </a:p>
          <a:p>
            <a:pPr lvl="0"/>
            <a:r>
              <a:rPr/>
              <a:t>Single factor (1-way) and multifactor (2-, 3-way designs)</a:t>
            </a:r>
          </a:p>
          <a:p>
            <a:pPr lvl="1"/>
            <a:r>
              <a:rPr/>
              <a:t>Single factor: one factor with more than two levels</a:t>
            </a:r>
          </a:p>
          <a:p>
            <a:pPr lvl="0"/>
            <a:r>
              <a:rPr/>
              <a:t>Multifactor:</a:t>
            </a:r>
          </a:p>
          <a:p>
            <a:pPr lvl="1"/>
            <a:r>
              <a:rPr/>
              <a:t>two or three factors with two or more levels each</a:t>
            </a:r>
          </a:p>
          <a:p>
            <a:pPr lvl="1"/>
            <a:r>
              <a:rPr/>
              <a:t>Examines variation due to factors </a:t>
            </a:r>
            <a:r>
              <a:rPr b="1"/>
              <a:t>AND</a:t>
            </a:r>
            <a:r>
              <a:rPr/>
              <a:t> their interaction</a:t>
            </a:r>
          </a:p>
        </p:txBody>
      </p:sp>
      <p:pic>
        <p:nvPicPr>
          <p:cNvPr descr="11_lecture_powerpoint_files/figure-pptx/unnamed-chunk-2-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Analysis of Variance</a:t>
            </a:r>
          </a:p>
        </p:txBody>
      </p:sp>
      <p:sp>
        <p:nvSpPr>
          <p:cNvPr id="3" name="Content Placeholder 2"/>
          <p:cNvSpPr>
            <a:spLocks noGrp="1"/>
          </p:cNvSpPr>
          <p:nvPr>
            <p:ph idx="1" sz="half"/>
          </p:nvPr>
        </p:nvSpPr>
        <p:spPr/>
        <p:txBody>
          <a:bodyPr/>
          <a:lstStyle/>
          <a:p>
            <a:pPr lvl="0" indent="0" marL="0">
              <a:buNone/>
            </a:pPr>
            <a:r>
              <a:rPr i="1"/>
              <a:t>Analysis of variance</a:t>
            </a:r>
            <a:r>
              <a:rPr/>
              <a:t> - the most powerful approach known for simultaneously testing if the means of k groups are equal - works by assessing whether individuals chosen from different groups are, on average, more different than individuals chosen from the same group.</a:t>
            </a:r>
          </a:p>
          <a:p>
            <a:pPr lvl="0" indent="0" marL="0">
              <a:buNone/>
            </a:pPr>
            <a:r>
              <a:rPr/>
              <a:t>The null hypothesis of ANOVA is that the population means μᵢ are the same for all treatments.</a:t>
            </a:r>
          </a:p>
          <a:p>
            <a:pPr lvl="0"/>
            <a:r>
              <a:rPr b="1"/>
              <a:t>H₀</a:t>
            </a:r>
            <a:r>
              <a:rPr/>
              <a:t>: μ₁ = μ₂ = … = μₖ</a:t>
            </a:r>
          </a:p>
          <a:p>
            <a:pPr lvl="0"/>
            <a:r>
              <a:rPr b="1"/>
              <a:t>H₁</a:t>
            </a:r>
            <a:r>
              <a:rPr/>
              <a:t>: At least one μᵢ is different from the others.</a:t>
            </a:r>
          </a:p>
          <a:p>
            <a:pPr lvl="0" indent="0" marL="0">
              <a:buNone/>
            </a:pPr>
            <a:r>
              <a:rPr/>
              <a:t>Rejecting H₀ in ANOVA</a:t>
            </a:r>
          </a:p>
          <a:p>
            <a:pPr lvl="0"/>
            <a:r>
              <a:rPr/>
              <a:t>evidence that the mean of at least one group is different from the others</a:t>
            </a:r>
            <a:br/>
          </a:p>
          <a:p>
            <a:pPr lvl="0"/>
            <a:r>
              <a:rPr/>
              <a:t>does not indicate </a:t>
            </a:r>
            <a:r>
              <a:rPr i="1"/>
              <a:t>which</a:t>
            </a:r>
            <a:r>
              <a:rPr/>
              <a:t> means differ</a:t>
            </a:r>
          </a:p>
        </p:txBody>
      </p:sp>
      <p:pic>
        <p:nvPicPr>
          <p:cNvPr descr="11_lecture_powerpoint_files/figure-pptx/unnamed-chunk-3-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ANOVA Logic</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Even if all groups had the same true mean, the data would likely show different sample means for each group due to sampling error.</a:t>
                </a:r>
              </a:p>
              <a:p>
                <a:pPr lvl="0" indent="0" marL="0">
                  <a:buNone/>
                </a:pPr>
                <a:r>
                  <a:rPr/>
                  <a:t>The key insight of ANOVA is that we can estimate how much variation among group means ought to be present from sampling error alone if the null hypothesis is true.</a:t>
                </a:r>
              </a:p>
              <a:p>
                <a:pPr lvl="0" indent="0" marL="0">
                  <a:buNone/>
                </a:pPr>
                <a:r>
                  <a:rPr/>
                  <a:t>ANOVA lets us determine whether there is more variance among the sample means than we would expect by chance alone. If so, then we can infer that there are real differences among the population means.</a:t>
                </a:r>
              </a:p>
              <a:p>
                <a:pPr lvl="0" indent="0" marL="0">
                  <a:buNone/>
                </a:pPr>
                <a:r>
                  <a:rPr/>
                  <a:t>Two key measures of variation are calculated and compared:</a:t>
                </a:r>
              </a:p>
              <a:p>
                <a:pPr lvl="0" indent="-342900" marL="342900">
                  <a:buAutoNum type="arabicPeriod"/>
                </a:pPr>
                <a:r>
                  <a:rPr b="1"/>
                  <a:t>Group mean square (MSgroups)</a:t>
                </a:r>
                <a:r>
                  <a:rPr/>
                  <a:t> - variation among subjects from different groups</a:t>
                </a:r>
              </a:p>
              <a:p>
                <a:pPr lvl="0" indent="-342900" marL="342900">
                  <a:buAutoNum type="arabicPeriod"/>
                </a:pPr>
                <a:r>
                  <a:rPr b="1"/>
                  <a:t>Error mean square (MSerror)</a:t>
                </a:r>
                <a:r>
                  <a:rPr/>
                  <a:t> - variation among subjects within the same group</a:t>
                </a:r>
              </a:p>
              <a:p>
                <a:pPr lvl="0" indent="0" marL="0">
                  <a:buNone/>
                </a:pPr>
                <a:r>
                  <a:rPr/>
                  <a:t>The comparison is done with an F-ratio:</a:t>
                </a:r>
              </a:p>
              <a:p>
                <a:pPr lvl="0" indent="0" marL="0">
                  <a:buNone/>
                </a:pPr>
                <a14:m>
                  <m:oMathPara xmlns:m="http://schemas.openxmlformats.org/officeDocument/2006/math">
                    <m:oMathParaPr>
                      <m:jc m:val="center"/>
                    </m:oMathParaPr>
                    <m:oMath>
                      <m:r>
                        <m:t>F</m:t>
                      </m:r>
                      <m:r>
                        <m:rPr>
                          <m:sty m:val="p"/>
                        </m:rPr>
                        <m:t>=</m:t>
                      </m:r>
                      <m:f>
                        <m:fPr>
                          <m:type m:val="bar"/>
                        </m:fPr>
                        <m:num>
                          <m:r>
                            <m:t>M</m:t>
                          </m:r>
                          <m:sSub>
                            <m:e>
                              <m:r>
                                <m:t>S</m:t>
                              </m:r>
                            </m:e>
                            <m:sub>
                              <m:r>
                                <m:t>g</m:t>
                              </m:r>
                              <m:r>
                                <m:t>r</m:t>
                              </m:r>
                              <m:r>
                                <m:t>o</m:t>
                              </m:r>
                              <m:r>
                                <m:t>u</m:t>
                              </m:r>
                              <m:r>
                                <m:t>p</m:t>
                              </m:r>
                              <m:r>
                                <m:t>s</m:t>
                              </m:r>
                            </m:sub>
                          </m:sSub>
                        </m:num>
                        <m:den>
                          <m:r>
                            <m:t>M</m:t>
                          </m:r>
                          <m:sSub>
                            <m:e>
                              <m:r>
                                <m:t>S</m:t>
                              </m:r>
                            </m:e>
                            <m:sub>
                              <m:r>
                                <m:t>e</m:t>
                              </m:r>
                              <m:r>
                                <m:t>r</m:t>
                              </m:r>
                              <m:r>
                                <m:t>r</m:t>
                              </m:r>
                              <m:r>
                                <m:t>o</m:t>
                              </m:r>
                              <m:r>
                                <m:t>r</m:t>
                              </m:r>
                            </m:sub>
                          </m:sSub>
                        </m:den>
                      </m:f>
                    </m:oMath>
                  </m:oMathPara>
                </a14:m>
              </a:p>
            </p:txBody>
          </p:sp>
        </mc:Choice>
      </mc:AlternateContent>
      <p:pic>
        <p:nvPicPr>
          <p:cNvPr descr="11_lecture_powerpoint_files/figure-pptx/unnamed-chunk-4-1.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11 - Single factor analysis of variance - ANOVA</dc:title>
  <dc:creator>Bill Perry</dc:creator>
  <cp:keywords/>
  <dcterms:created xsi:type="dcterms:W3CDTF">2026-05-07T03:06:01Z</dcterms:created>
  <dcterms:modified xsi:type="dcterms:W3CDTF">2026-05-07T03:06:01Z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ngines">
    <vt:lpwstr/>
  </property>
  <property fmtid="{D5CDD505-2E9C-101B-9397-08002B2CF9AE}" pid="6" name="header-includes">
    <vt:lpwstr/>
  </property>
  <property fmtid="{D5CDD505-2E9C-101B-9397-08002B2CF9AE}" pid="7" name="include-after">
    <vt:lpwstr/>
  </property>
  <property fmtid="{D5CDD505-2E9C-101B-9397-08002B2CF9AE}" pid="8" name="include-before">
    <vt:lpwstr/>
  </property>
  <property fmtid="{D5CDD505-2E9C-101B-9397-08002B2CF9AE}" pid="9" name="labels">
    <vt:lpwstr/>
  </property>
  <property fmtid="{D5CDD505-2E9C-101B-9397-08002B2CF9AE}" pid="10" name="toc-title">
    <vt:lpwstr>Table of contents</vt:lpwstr>
  </property>
</Properties>
</file>