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7" Type="http://schemas.openxmlformats.org/officeDocument/2006/relationships/viewProps" Target="viewProps.xml" /><Relationship Id="rId4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9" Type="http://schemas.openxmlformats.org/officeDocument/2006/relationships/tableStyles" Target="tableStyles.xml" /><Relationship Id="rId48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png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png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12 - Factorial ANOVA of Penguin Mass Balanced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Model Components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α</m:t>
                      </m:r>
                      <m:r>
                        <m:t>β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m:t>)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: value of the k</a:t>
                </a:r>
                <a:r>
                  <a:rPr baseline="-25000"/>
                  <a:t>th</a:t>
                </a:r>
                <a:r>
                  <a:rPr/>
                  <a:t> observation from jth and ith combination of B and A (sex m of species y)</a:t>
                </a:r>
              </a:p>
              <a:p>
                <a:pPr lvl="0"/>
                <a:r>
                  <a:rPr/>
                  <a:t>µ: overall mean (overall mass)</a:t>
                </a:r>
              </a:p>
              <a:p>
                <a:pPr lvl="0"/>
                <a:r>
                  <a:rPr/>
                  <a:t>αi: effect of the ith level of A, pooling across all levels of B: µi- µ (difference between average mass in all “males” for species x and overall mean)</a:t>
                </a:r>
              </a:p>
            </p:txBody>
          </p:sp>
        </mc:Choice>
      </mc:AlternateContent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Interaction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α</m:t>
                      </m:r>
                      <m:r>
                        <m:t>β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m:t>)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Βj: effect of jth level of B, pooling across all levels of A: µj- µ (difference between average mass in all males treatments and overall mean)</a:t>
                </a:r>
              </a:p>
              <a:p>
                <a:pPr lvl="0"/>
                <a:r>
                  <a:rPr/>
                  <a:t>(αβ)ij: effect of interaction of ith level of A and jth level of B (µij - µi - µj + µ).</a:t>
                </a:r>
              </a:p>
              <a:p>
                <a:pPr lvl="1"/>
                <a:r>
                  <a:rPr/>
                  <a:t>Does effect of B depend on level of A? (is effect of sex different in the 3 species?)</a:t>
                </a:r>
              </a:p>
            </p:txBody>
          </p:sp>
        </mc:Choice>
      </mc:AlternateContent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Model Types and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α</m:t>
                      </m:r>
                      <m:r>
                        <m:t>β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m:t>)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/>
                <a:r>
                  <a:rPr/>
                  <a:t>Model 2 ANOVA rare in ecology</a:t>
                </a:r>
              </a:p>
              <a:p>
                <a:pPr lvl="0"/>
                <a:r>
                  <a:rPr b="1"/>
                  <a:t>Model 3 interpretation is different:</a:t>
                </a:r>
              </a:p>
              <a:p>
                <a:pPr lvl="1"/>
                <a:r>
                  <a:rPr/>
                  <a:t>βj: random variable measuring variance in y across all possible levels of B, pooling across all levels of A</a:t>
                </a:r>
              </a:p>
              <a:p>
                <a:pPr lvl="1"/>
                <a:r>
                  <a:rPr/>
                  <a:t>(αβ)ij is random variable measuring variance of interaction between A and B across all possible levels of B (“is effect of A consistent across all possible levels of B that could have been chosen?”)</a:t>
                </a:r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Estimated Marginal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Before we go further we need to define what estimated marginal means are</a:t>
            </a:r>
          </a:p>
          <a:p>
            <a:pPr lvl="0"/>
            <a:r>
              <a:rPr/>
              <a:t>Balanced data - it is just the means of the groups… easy</a:t>
            </a:r>
          </a:p>
          <a:p>
            <a:pPr lvl="0"/>
            <a:r>
              <a:rPr/>
              <a:t>Unbalanced data - it is the mean of cells that represent the lowest average of the groups</a:t>
            </a:r>
          </a:p>
          <a:p>
            <a:pPr lvl="0" indent="0">
              <a:buNone/>
            </a:pPr>
            <a:r>
              <a:rPr>
                <a:latin typeface="Courier"/>
              </a:rPr>
              <a:t>## Combined table with means and counts:
## # A tibble: 3 × 5
##   species   female_mean male_mean female_n male_n
##   &lt;fct&gt;           &lt;dbl&gt;     &lt;dbl&gt;    &lt;int&gt;  &lt;int&gt;
## 1 Adelie          3369.     4043.       73     73
## 2 Chinstrap       3527.     3939.       34     34
## 3 Gentoo          4680.     5485.       58     61
## 
## 
## Regular means (WRONG for marginal means):
## # A tibble: 3 × 3
##   species   total_n regular_mean
##   &lt;fct&gt;       &lt;int&gt;        &lt;dbl&gt;
## 1 Adelie        146        3706.
## 2 Chinstrap      68        3733.
## 3 Gentoo        119        5092.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Estimated Marginal Means for Species (CORRECT):
## # A tibble: 3 × 3
##   species   emm_mean calculation                   
##   &lt;fct&gt;        &lt;dbl&gt; &lt;chr&gt;                         
## 1 Adelie       3706. (3368.8 + 4043.5) / 2 = 3706.2
## 2 Chinstrap    3733. (3527.2 + 3939) / 2 = 3733.1  
## 3 Gentoo       5082. (4679.7 + 5484.8) / 2 = 5082.3
## 
## 
## Comparison showing EMM calculation:
## # A tibble: 3 × 6
##   species   cell_mean_female cell_mean_male species_emm regular_mean difference
##   &lt;fct&gt;                &lt;dbl&gt;          &lt;dbl&gt;       &lt;dbl&gt;        &lt;dbl&gt;      &lt;dbl&gt;
## 1 Adelie               3369.          4043.       3706.        3706.   4.55e-13
## 2 Chinstrap            3527.          3939.       3733.        3733.   0       
## 3 Gentoo               4680.          5485.       5082.        5092.  -1.01e+ 1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Estimated Marginal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Before we go further we need to define what estimated marginal means are</a:t>
            </a:r>
          </a:p>
          <a:p>
            <a:pPr lvl="0"/>
            <a:r>
              <a:rPr/>
              <a:t>Balanced data - it is just the means of the groups… easy</a:t>
            </a:r>
          </a:p>
          <a:p>
            <a:pPr lvl="0"/>
            <a:r>
              <a:rPr/>
              <a:t>Unbalanced data - it is the mean of cells that represent the lowest average of the groups</a:t>
            </a:r>
          </a:p>
          <a:p>
            <a:pPr lvl="0" indent="0">
              <a:buNone/>
            </a:pPr>
            <a:r>
              <a:rPr>
                <a:latin typeface="Courier"/>
              </a:rPr>
              <a:t>## Combined table with means and counts:
## # A tibble: 3 × 5
##   species   female_mean male_mean female_n male_n
##   &lt;fct&gt;           &lt;dbl&gt;     &lt;dbl&gt;    &lt;int&gt;  &lt;int&gt;
## 1 Adelie          3369.     4043.       73     73
## 2 Chinstrap       3527.     3939.       34     34
## 3 Gentoo          4680.     5485.       58     61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
## Regular means sex (WRONG for marginal means):
## # A tibble: 2 × 3
##   sex    total_n regular_mean
##   &lt;fct&gt;    &lt;int&gt;        &lt;dbl&gt;
## 1 female     165        3862.
## 2 male       168        4546.
## 
## 
## Estimated Marginal Means for Sex (CORRECT):
## # A tibble: 2 × 3
##   sex    emm_mean calculation                            
##   &lt;fct&gt;     &lt;dbl&gt; &lt;chr&gt;                                  
## 1 female    3859. (3368.8 + 3527.2 + 4679.7) / 3 = 3858.6
## 2 male      4489. (4043.5 + 3939 + 5484.8) / 3 = 4489.1
## \n
## Comparison showing difference between regular and marginal means:
## # A tibble: 2 × 5
##   sex    total_n regular_mean emm_mean difference
##   &lt;fct&gt;    &lt;int&gt;        &lt;dbl&gt;    &lt;dbl&gt;      &lt;dbl&gt;
## 1 female     165        3862.    3859.      -3.68
## 2 male       168        4546.    4489.     -56.6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ANOVA Table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SStotal = SSA + SSB + SSAB + SSresidual</a:t>
            </a:r>
          </a:p>
          <a:p>
            <a:pPr lvl="0"/>
            <a:r>
              <a:rPr/>
              <a:t>SStotal = (Y - Grand Mean Y)^2</a:t>
            </a:r>
          </a:p>
          <a:p>
            <a:pPr lvl="0"/>
            <a:r>
              <a:rPr/>
              <a:t>SSresidual = (Y -Yhat)^2 or the difference between each observation and the appropriate cell mean, summed over all observations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SSA: Factor A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SSA is SS of differences between each marginal mean of A and overall mean</a:t>
            </a:r>
          </a:p>
          <a:p>
            <a:pPr lvl="0"/>
            <a:r>
              <a:rPr/>
              <a:t>If A is species then get the emmeans for factor A down and subtract from overall mean</a:t>
            </a:r>
          </a:p>
        </p:txBody>
      </p:sp>
      <p:pic>
        <p:nvPicPr>
          <p:cNvPr descr="images/clipboard-421897093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62100"/>
            <a:ext cx="52324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lipboard-425141417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3800"/>
            <a:ext cx="9080500" cy="274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SSB: Factor B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SSB is SS of differences between each marginal mean of B and overall mean</a:t>
            </a:r>
          </a:p>
          <a:p>
            <a:pPr lvl="0"/>
            <a:r>
              <a:rPr/>
              <a:t>If B is sex then get the emmeans for factor B across and subtract from overall mean</a:t>
            </a:r>
          </a:p>
        </p:txBody>
      </p:sp>
      <p:pic>
        <p:nvPicPr>
          <p:cNvPr descr="images/clipboard-421897093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62100"/>
            <a:ext cx="52324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lipboard-425141417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3800"/>
            <a:ext cx="9080500" cy="274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11: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ANOVA</a:t>
            </a:r>
          </a:p>
          <a:p>
            <a:pPr lvl="0"/>
            <a:r>
              <a:rPr/>
              <a:t>Analysis of variance: single and multi-factor designs</a:t>
            </a:r>
          </a:p>
          <a:p>
            <a:pPr lvl="0"/>
            <a:r>
              <a:rPr/>
              <a:t>Examples: diatoms, circadian rhythms</a:t>
            </a:r>
          </a:p>
          <a:p>
            <a:pPr lvl="0"/>
            <a:r>
              <a:rPr/>
              <a:t>Predictor variables: fixed vs. random</a:t>
            </a:r>
          </a:p>
          <a:p>
            <a:pPr lvl="0"/>
            <a:r>
              <a:rPr/>
              <a:t>ANOVA model</a:t>
            </a:r>
          </a:p>
          <a:p>
            <a:pPr lvl="0"/>
            <a:r>
              <a:rPr/>
              <a:t>Analysis and partitioning of variance</a:t>
            </a:r>
          </a:p>
          <a:p>
            <a:pPr lvl="0"/>
            <a:r>
              <a:rPr/>
              <a:t>Null hypothesis</a:t>
            </a:r>
          </a:p>
          <a:p>
            <a:pPr lvl="0"/>
            <a:r>
              <a:rPr/>
              <a:t>Assumptions and diagnostics</a:t>
            </a:r>
          </a:p>
          <a:p>
            <a:pPr lvl="0"/>
            <a:r>
              <a:rPr/>
              <a:t>Post F Tests - Tukey and others</a:t>
            </a:r>
          </a:p>
          <a:p>
            <a:pPr lvl="0"/>
            <a:r>
              <a:rPr/>
              <a:t>Reporting the results</a:t>
            </a:r>
          </a:p>
        </p:txBody>
      </p:sp>
      <p:pic>
        <p:nvPicPr>
          <p:cNvPr descr="images/clipboard-164276892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25500"/>
            <a:ext cx="2781300" cy="415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SSAB: Interaction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/>
            <a:r>
              <a:rPr/>
              <a:t>SSAB is SS of cell means minus marginal means plus overall mean</a:t>
            </a:r>
          </a:p>
        </p:txBody>
      </p:sp>
      <p:pic>
        <p:nvPicPr>
          <p:cNvPr descr="images/clipboard-34859902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574800"/>
            <a:ext cx="52324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clipboard-425141417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3800"/>
            <a:ext cx="9080500" cy="274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F-ratio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SS converted to MS;</a:t>
            </a:r>
          </a:p>
          <a:p>
            <a:pPr lvl="0"/>
            <a:r>
              <a:rPr/>
              <a:t>F-ratio calculations are different depending on whether factors are fixed, random or mixed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Hypotheses: Fixed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3 hypotheses are tested in a two-way factorial ANOVA:</a:t>
            </a:r>
          </a:p>
          <a:p>
            <a:pPr lvl="0"/>
            <a:r>
              <a:rPr/>
              <a:t>A, B, A*B Both factors fixed:</a:t>
            </a:r>
          </a:p>
          <a:p>
            <a:pPr lvl="1"/>
            <a:r>
              <a:rPr/>
              <a:t>Ho(A): µ1= µ2= µ3=…. µi= µp (no diff. in marginal means of A, pooling across all levels of B)</a:t>
            </a:r>
          </a:p>
          <a:p>
            <a:pPr lvl="1"/>
            <a:r>
              <a:rPr/>
              <a:t>Ho(B): µ1= µ2= µ3=…. µj= µq (no diff. in marginal means of B, pooling across all levels of A)</a:t>
            </a:r>
          </a:p>
          <a:p>
            <a:pPr lvl="1"/>
            <a:r>
              <a:rPr/>
              <a:t>Ho(AB): µij- µi - µj + µ = 0 (no effect of interaction)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Hypotheses: Mixed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3 hypotheses are tested in a two-way factorial ANOVA: A, B, A*B</a:t>
            </a:r>
          </a:p>
          <a:p>
            <a:pPr lvl="0"/>
            <a:r>
              <a:rPr/>
              <a:t>One fixed, one random:</a:t>
            </a:r>
          </a:p>
          <a:p>
            <a:pPr lvl="1"/>
            <a:r>
              <a:rPr/>
              <a:t>Ho(A): µ1= µ2= µ3=…. µi= µp (no diff. in marginal means of A, pooling across all levels of B)</a:t>
            </a:r>
          </a:p>
          <a:p>
            <a:pPr lvl="1"/>
            <a:r>
              <a:rPr/>
              <a:t>Ho(B): σB2= 0 (no added variance due to levels of B that could have been used)</a:t>
            </a:r>
          </a:p>
          <a:p>
            <a:pPr lvl="1"/>
            <a:r>
              <a:rPr/>
              <a:t>Ho(AB): σAB2= 0 (no added variance due to interaction between all levels of A and B that could have been used)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Example Study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 lets try the example with the penguin data that is in the package penguin</a:t>
            </a:r>
          </a:p>
          <a:p>
            <a:pPr lvl="0"/>
            <a:r>
              <a:rPr/>
              <a:t>Effect of species and sex on body_mass_g</a:t>
            </a:r>
          </a:p>
          <a:p>
            <a:pPr lvl="1"/>
            <a:r>
              <a:rPr/>
              <a:t>3 species (factor A)</a:t>
            </a:r>
          </a:p>
          <a:p>
            <a:pPr lvl="1"/>
            <a:r>
              <a:rPr/>
              <a:t>2 sexes (factor B)</a:t>
            </a:r>
          </a:p>
          <a:p>
            <a:pPr lvl="1"/>
            <a:r>
              <a:rPr/>
              <a:t>34 replicates in each cell</a:t>
            </a:r>
          </a:p>
          <a:p>
            <a:pPr lvl="1"/>
            <a:r>
              <a:rPr/>
              <a:t>This analysis examines the effects of species and sex on the body mass of penguins.</a:t>
            </a:r>
          </a:p>
        </p:txBody>
      </p:sp>
      <p:pic>
        <p:nvPicPr>
          <p:cNvPr descr="images/clipboard-158187593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70100"/>
            <a:ext cx="2781300" cy="1651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Two-Way ANOVA with Type III Sums of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Fitting the Model</a:t>
            </a:r>
          </a:p>
          <a:p>
            <a:pPr lvl="0" indent="0">
              <a:buNone/>
            </a:pPr>
            <a:r>
              <a:rPr>
                <a:latin typeface="Courier"/>
              </a:rPr>
              <a:t>## 
## Call:
## lm(formula = body_mass_g ~ species * sex, data = balanced_df)
## 
## Residuals:
##     Min      1Q  Median      3Q     Max 
## -827.21 -178.13    6.25  175.00  861.03 
## 
## Coefficients:
##               Estimate Std. Error t value Pr(&gt;|t|)    
## (Intercept)    4175.86      21.23 196.727  &lt; 2e-16 ***
## species1       -484.31      30.02 -16.134  &lt; 2e-16 ***
## species2       -442.77      30.02 -14.750  &lt; 2e-16 ***
## sex1           -328.31      21.23 -15.467  &lt; 2e-16 ***
## species1:sex1   -28.68      30.02  -0.955    0.341    
## species2:sex1   122.43      30.02   4.078 6.57e-05 ***
## ---
## Signif. codes:  0 '***' 0.001 '**' 0.01 '*' 0.05 '.' 0.1 ' ' 1
## 
## Residual standard error: 303.2 on 198 degrees of freedom
## Multiple R-squared:  0.8596, Adjusted R-squared:  0.856 
## F-statistic: 242.4 on 5 and 198 DF,  p-value: &lt; 2.2e-16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Type III Sums of Squares ANOVA:
## Anova Table (Type III tests)
## 
## Response: body_mass_g
##                 Sum Sq  Df    F value    Pr(&gt;F)    
## (Intercept) 3557308900   1 38701.5271 &lt; 2.2e-16 ***
## species       87725999   2   477.2049 &lt; 2.2e-16 ***
## sex           21988483   1   239.2224 &lt; 2.2e-16 ***
## species:sex    1672776   2     9.0994 0.0001657 ***
## Residuals     18199467 198                         
## ---
## Signif. codes:  0 '***' 0.001 '**' 0.01 '*' 0.05 '.' 0.1 ' ' 1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Understanding Type III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Type III sums of squares test each effect after adjusting for all other effects in the model:</a:t>
            </a:r>
          </a:p>
          <a:p>
            <a:pPr lvl="0"/>
            <a:r>
              <a:rPr b="1"/>
              <a:t>Species effect</a:t>
            </a:r>
            <a:r>
              <a:rPr/>
              <a:t>: Tested after adjusting for sex and interaction</a:t>
            </a:r>
          </a:p>
          <a:p>
            <a:pPr lvl="0"/>
            <a:r>
              <a:rPr b="1"/>
              <a:t>Sex effect</a:t>
            </a:r>
            <a:r>
              <a:rPr/>
              <a:t>: Tested after adjusting for species and interaction</a:t>
            </a:r>
          </a:p>
          <a:p>
            <a:pPr lvl="0"/>
            <a:r>
              <a:rPr b="1"/>
              <a:t>Interaction</a:t>
            </a:r>
            <a:r>
              <a:rPr/>
              <a:t>: Tested after adjusting for both main effects</a:t>
            </a:r>
          </a:p>
          <a:p>
            <a:pPr lvl="0" indent="0" marL="0">
              <a:buNone/>
            </a:pPr>
            <a:r>
              <a:rPr/>
              <a:t>This is especially important for unbalanced designs, but we’re using it here for consistency with the next analysis.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Effect Sizes (Eta-squared):
##        Effect Eta_Squared
## 1     Species  0.67696748
## 2         Sex  0.16968160
## 3 Interaction  0.01290854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Checking 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Assumption Plots</a:t>
            </a:r>
          </a:p>
        </p:txBody>
      </p:sp>
      <p:pic>
        <p:nvPicPr>
          <p:cNvPr descr="images/assumpt_1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244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6121400" y="4622800"/>
            <a:ext cx="27813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should be the plot of the 4 assumption plots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Formal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These are the formal tests of</a:t>
            </a:r>
          </a:p>
          <a:p>
            <a:pPr lvl="1"/>
            <a:r>
              <a:rPr/>
              <a:t>normality of residuals</a:t>
            </a:r>
          </a:p>
          <a:p>
            <a:pPr lvl="1"/>
            <a:r>
              <a:rPr/>
              <a:t>homogeneity of variances</a:t>
            </a:r>
          </a:p>
          <a:p>
            <a:pPr lvl="0" indent="0">
              <a:buNone/>
            </a:pPr>
            <a:r>
              <a:rPr>
                <a:latin typeface="Courier"/>
              </a:rPr>
              <a:t>## Shapiro-Wilk Normality Test:
## 
##  Shapiro-Wilk normality test
## 
## data:  residuals(anova_model)
## W = 0.99612, p-value = 0.8886
## Levene's Test for Homogeneity:
## Levene's Test for Homogeneity of Variance (center = median)
##        Df F value Pr(&gt;F)
## group   5  0.7841 0.5622
##       198
## Number of outliers (|z| &gt; 3): 0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12: Factorial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2-factor designs (2-way ANOVA)</a:t>
            </a:r>
          </a:p>
          <a:p>
            <a:pPr lvl="0"/>
            <a:r>
              <a:rPr/>
              <a:t>very common in ecology</a:t>
            </a:r>
          </a:p>
          <a:p>
            <a:pPr lvl="0"/>
            <a:r>
              <a:rPr/>
              <a:t>can have more factors (e.g., 3-way ANOVA) but interpretation gets very challenging…</a:t>
            </a:r>
          </a:p>
          <a:p>
            <a:pPr lvl="0"/>
            <a:r>
              <a:rPr/>
              <a:t>Most multifactor designs: are factorial or nested</a:t>
            </a:r>
          </a:p>
          <a:p>
            <a:pPr lvl="0"/>
            <a:r>
              <a:rPr/>
              <a:t>We will cover a 2 Factor Anova - this could be fertilizer and sunlight for plant biomass produced…</a:t>
            </a:r>
          </a:p>
          <a:p>
            <a:pPr lvl="1"/>
            <a:r>
              <a:rPr/>
              <a:t>each can have an effect independently</a:t>
            </a:r>
          </a:p>
          <a:p>
            <a:pPr lvl="1"/>
            <a:r>
              <a:rPr/>
              <a:t>the effect of one factor may interact with the other factor</a:t>
            </a:r>
          </a:p>
          <a:p>
            <a:pPr lvl="1"/>
            <a:r>
              <a:rPr/>
              <a:t>in this example…</a:t>
            </a:r>
          </a:p>
          <a:p>
            <a:pPr lvl="2"/>
            <a:r>
              <a:rPr/>
              <a:t>a low light and high light treatment might affect biomass</a:t>
            </a:r>
          </a:p>
          <a:p>
            <a:pPr lvl="2"/>
            <a:r>
              <a:rPr/>
              <a:t>fertilizer also might affect plant biomass</a:t>
            </a:r>
          </a:p>
          <a:p>
            <a:pPr lvl="2"/>
            <a:r>
              <a:rPr/>
              <a:t>but when you have higher light the high fertilizer treatment may grow better than expected</a:t>
            </a:r>
          </a:p>
        </p:txBody>
      </p:sp>
      <p:pic>
        <p:nvPicPr>
          <p:cNvPr descr="images/clipboard-328727259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92200"/>
            <a:ext cx="2781300" cy="3594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Estimated Marginal Means (EMMs)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Computing EMMs</a:t>
            </a:r>
          </a:p>
          <a:p>
            <a:pPr lvl="0" indent="0">
              <a:buNone/>
            </a:pPr>
            <a:r>
              <a:rPr>
                <a:latin typeface="Courier"/>
              </a:rPr>
              <a:t>## Species EMMs:
##  species   emmean   SE  df lower.CL upper.CL
##  Adelie      3692 36.8 198     3619     3764
##  Chinstrap   3733 36.8 198     3661     3806
##  Gentoo      5103 36.8 198     5030     5175
## 
## Results are averaged over the levels of: sex 
## Confidence level used: 0.95
## Sex EMMs:
##  sex    emmean SE  df lower.CL upper.CL
##  female   3848 30 198     3788     3907
##  male     4504 30 198     4445     4563
## 
## Results are averaged over the levels of: species 
## Confidence level used: 0.95
## Species by Sex EMMs:
##  species   sex    emmean SE  df lower.CL upper.CL
##  Adelie    female   3335 52 198     3232     3437
##  Chinstrap female   3527 52 198     3425     3630
##  Gentoo    female   4681 52 198     4578     4783
##  Adelie    male     4049 52 198     3946     4151
##  Chinstrap male     3939 52 198     3836     4042
##  Gentoo    male     5525 52 198     5422     5628
## 
## Confidence level used: 0.95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Pairwise Comparisons</a:t>
            </a:r>
          </a:p>
          <a:p>
            <a:pPr lvl="0" indent="0">
              <a:buNone/>
            </a:pPr>
            <a:r>
              <a:rPr>
                <a:latin typeface="Courier"/>
              </a:rPr>
              <a:t>## [1] "Species pairwise comparisons:\n"
##  contrast           estimate SE  df t.ratio p.value
##  Adelie - Chinstrap    -41.5 52 198  -0.799  0.7041
##  Adelie - Gentoo     -1411.4 52 198 -27.145 &lt;0.0001
##  Chinstrap - Gentoo  -1369.9 52 198 -26.346 &lt;0.0001
## 
## Results are averaged over the levels of: sex 
## P value adjustment: tukey method for comparing a family of 3 estimates
## [1] "Species comparisons within sex:"
## sex = female:
##  contrast           estimate   SE  df t.ratio p.value
##  Adelie - Chinstrap     -193 73.5 198  -2.620  0.0256
##  Adelie - Gentoo       -1346 73.5 198 -18.310 &lt;0.0001
##  Chinstrap - Gentoo    -1154 73.5 198 -15.690 &lt;0.0001
## 
## sex = male:
##  contrast           estimate   SE  df t.ratio p.value
##  Adelie - Chinstrap      110 73.5 198   1.490  0.2979
##  Adelie - Gentoo       -1476 73.5 198 -20.079 &lt;0.0001
##  Chinstrap - Gentoo    -1586 73.5 198 -21.569 &lt;0.0001
## 
## P value adjustment: tukey method for comparing a family of 3 estimates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 F Test of the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we need to do if the interaction is significant is to test the overall interaction and ignore the main effects!!!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Interaction tests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 species   sex      emmean       SE  df lower.CL upper.CL .group
##  Adelie    female 3334.559 51.99448 198 3196.378 3472.740  a    
##  Adelie    male   4048.529 51.99448 198 3910.349 4186.710   b   
##  Chinstrap female 3527.206 51.99448 198 3389.025 3665.387  a    
##  Chinstrap male   3938.971 51.99448 198 3800.790 4077.151   b   
##  Gentoo    female 4680.882 51.99448 198 4542.702 4819.063    c  
##  Gentoo    male   5525.000 51.99448 198 5386.819 5663.181     d 
## 
## Confidence level used: 0.95 
## Conf-level adjustment: sidak method for 6 estimates 
## P value adjustment: sidak method for 15 tests 
## significance level used: alpha = 0.05 
## NOTE: If two or more means share the same grouping symbol,
##       then we cannot show them to be different.
##       But we also did not show them to be the same.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interaction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Introduction to Unbalanced Designs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idx="1" type="body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Challenge of Unbalanced Data</a:t>
                </a:r>
              </a:p>
              <a:p>
                <a:pPr lvl="0"/>
                <a:r>
                  <a:rPr/>
                  <a:t>Real-world data is often unbalanced:</a:t>
                </a:r>
              </a:p>
              <a:p>
                <a:pPr lvl="1"/>
                <a:r>
                  <a:rPr/>
                  <a:t>Unequal sample sizes across groups</a:t>
                </a:r>
              </a:p>
              <a:p>
                <a:pPr lvl="1"/>
                <a:r>
                  <a:rPr/>
                  <a:t>Missing data patterns</a:t>
                </a:r>
              </a:p>
              <a:p>
                <a:pPr lvl="1"/>
                <a:r>
                  <a:rPr/>
                  <a:t>Natural variation in sampling</a:t>
                </a:r>
              </a:p>
              <a:p>
                <a:pPr lvl="0"/>
                <a:r>
                  <a:rPr/>
                  <a:t>Key Issues:</a:t>
                </a:r>
              </a:p>
              <a:p>
                <a:pPr lvl="1"/>
                <a:r>
                  <a:rPr/>
                  <a:t>Type I, II, and III SS give different results</a:t>
                </a:r>
              </a:p>
              <a:p>
                <a:pPr lvl="1"/>
                <a:r>
                  <a:rPr/>
                  <a:t>Order of terms matters for Type I SS</a:t>
                </a:r>
              </a:p>
              <a:p>
                <a:pPr lvl="1"/>
                <a:r>
                  <a:rPr/>
                  <a:t>Marginal means ≠ Simple averages Interpretation becomes complex</a:t>
                </a:r>
              </a:p>
              <a:p>
                <a:pPr lvl="0" indent="0" marL="0">
                  <a:buNone/>
                </a:pPr>
                <a:r>
                  <a:rPr/>
                  <a:t>Statistical Model (same as balanced):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α</m:t>
                      </m:r>
                      <m:r>
                        <m:t>β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m:t>)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But parameter estimation differs!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Data Preparation - Using Natural Unbalanced Data</a:t>
                </a:r>
              </a:p>
              <a:p>
                <a:pPr lvl="0" indent="0">
                  <a:buNone/>
                </a:pPr>
                <a:r>
                  <a:rPr>
                    <a:latin typeface="Courier"/>
                  </a:rPr>
                  <a:t>## [1] "Unbalanced sample sizes:"
## # A tibble: 6 × 3
##   species   sex        n
##   &lt;fct&gt;     &lt;fct&gt;  &lt;int&gt;
## 1 Adelie    female    73
## 2 Adelie    male      73
## 3 Chinstrap female    34
## 4 Chinstrap male      34
## 5 Gentoo    female    58
## 6 Gentoo    male      61
## [1] "Total N = 333"
## [1] "Imbalance ratio = 2.15"</a:t>
                </a:r>
              </a:p>
            </p:txBody>
          </p:sp>
        </mc:Choice>
      </mc:AlternateContent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Visualizing Imbalance</a:t>
            </a:r>
          </a:p>
        </p:txBody>
      </p:sp>
      <p:pic>
        <p:nvPicPr>
          <p:cNvPr descr="12_lecture_powerpoint_files/figure-pptx/visualize_imbalance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930400"/>
            <a:ext cx="4038600" cy="201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Understanding Sums of Squares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Type I (Sequential) SS</a:t>
            </a:r>
          </a:p>
          <a:p>
            <a:pPr lvl="0" indent="0">
              <a:buNone/>
            </a:pPr>
            <a:r>
              <a:rPr>
                <a:latin typeface="Courier"/>
              </a:rPr>
              <a:t>## Type I SS (Species → Sex → Interaction):
## Analysis of Variance Table
## 
## Response: body_mass_g
##              Df    Sum Sq  Mean Sq F value    Pr(&gt;F)    
## species       2 145190219 72595110 758.358 &lt; 2.2e-16 ***
## sex           1  37090262 37090262 387.460 &lt; 2.2e-16 ***
## species:sex   2   1676557   838278   8.757 0.0001973 ***
## Residuals   327  31302628    95727                      
## ---
## Signif. codes:  0 '***' 0.001 '**' 0.01 '*' 0.05 '.' 0.1 ' ' 1
## 
## 
## Type I SS (Sex → Species → Interaction):
## Analysis of Variance Table
## 
## Response: body_mass_g
##              Df    Sum Sq  Mean Sq F value    Pr(&gt;F)    
## sex           1  38878897 38878897 406.145 &lt; 2.2e-16 ***
## species       2 143401584 71700792 749.016 &lt; 2.2e-16 ***
## sex:species   2   1676557   838278   8.757 0.0001973 ***
## Residuals   327  31302628    95727                      
## ---
## Signif. codes:  0 '***' 0.001 '**' 0.01 '*' 0.05 '.' 0.1 ' ' 1
## 
## 
## Type I SS depends on order:
##    Effect Order1_SS Order2_SS
## 1 Species 145190219 143401584
## 2     Sex  37090262  38878897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Type I SS Works</a:t>
            </a:r>
          </a:p>
          <a:p>
            <a:pPr lvl="0" indent="0" marL="0">
              <a:buNone/>
            </a:pPr>
            <a:r>
              <a:rPr b="1"/>
              <a:t>Sequential decomposition:</a:t>
            </a:r>
          </a:p>
          <a:p>
            <a:pPr lvl="0" indent="-342900" marL="342900">
              <a:buAutoNum type="arabicPeriod"/>
            </a:pPr>
            <a:r>
              <a:rPr b="1"/>
              <a:t>First term</a:t>
            </a:r>
            <a:r>
              <a:rPr/>
              <a:t> gets all SS it can explain</a:t>
            </a:r>
          </a:p>
          <a:p>
            <a:pPr lvl="0" indent="-342900" marL="342900">
              <a:buAutoNum type="arabicPeriod"/>
            </a:pPr>
            <a:r>
              <a:rPr b="1"/>
              <a:t>Second term</a:t>
            </a:r>
            <a:r>
              <a:rPr/>
              <a:t> gets SS after removing first</a:t>
            </a:r>
          </a:p>
          <a:p>
            <a:pPr lvl="0" indent="-342900" marL="342900">
              <a:buAutoNum type="arabicPeriod"/>
            </a:pPr>
            <a:r>
              <a:rPr b="1"/>
              <a:t>Third term</a:t>
            </a:r>
            <a:r>
              <a:rPr/>
              <a:t> gets SS after removing first two</a:t>
            </a:r>
          </a:p>
          <a:p>
            <a:pPr lvl="0"/>
            <a:r>
              <a:rPr b="1"/>
              <a:t>Example calculation:</a:t>
            </a:r>
          </a:p>
          <a:p>
            <a:pPr lvl="1"/>
            <a:r>
              <a:rPr/>
              <a:t>SS(Species) = reduction in SS from null to species-only model</a:t>
            </a:r>
          </a:p>
          <a:p>
            <a:pPr lvl="1"/>
            <a:r>
              <a:rPr/>
              <a:t>SS(Sex|Species) = additional reduction adding sex</a:t>
            </a:r>
          </a:p>
          <a:p>
            <a:pPr lvl="1"/>
            <a:r>
              <a:rPr/>
              <a:t>SS(Interaction|Species,Sex) = additional reduction adding interaction</a:t>
            </a:r>
          </a:p>
          <a:p>
            <a:pPr lvl="0"/>
            <a:r>
              <a:rPr b="1"/>
              <a:t>Problems with unbalanced data:</a:t>
            </a:r>
          </a:p>
          <a:p>
            <a:pPr lvl="1"/>
            <a:r>
              <a:rPr/>
              <a:t>Order dependency</a:t>
            </a:r>
          </a:p>
          <a:p>
            <a:pPr lvl="1"/>
            <a:r>
              <a:rPr/>
              <a:t>Biased if factors are correlated</a:t>
            </a:r>
          </a:p>
          <a:p>
            <a:pPr lvl="1"/>
            <a:r>
              <a:rPr/>
              <a:t>Not invariant to coding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Type III Sums of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Type III (Marginal) SS</a:t>
            </a:r>
          </a:p>
          <a:p>
            <a:pPr lvl="0" indent="0">
              <a:buNone/>
            </a:pPr>
            <a:r>
              <a:rPr>
                <a:latin typeface="Courier"/>
              </a:rPr>
              <a:t>## [1] "Type III Sums of Squares:"
## Anova Table (Type III tests)
## 
## Response: body_mass_g
##                 Sum Sq  Df   F value    Pr(&gt;F)    
## (Intercept) 5232595969   1 54661.828 &lt; 2.2e-16 ***
## species      143001222   2   746.924 &lt; 2.2e-16 ***
## sex           29851220   1   311.838 &lt; 2.2e-16 ***
## species:sex    1676557   2     8.757 0.0001973 ***
## Residuals     31302628 327                        
## ---
## Signif. codes:  0 '***' 0.001 '**' 0.01 '*' 0.05 '.' 0.1 ' ' 1
## [1] "Comparison of F-values:"
##        Effect Type_I_F Type_III_F
## 1     Species   758.36     746.92
## 2         Sex   387.46     311.84
## 3 Interaction     8.76       8.76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Type III SS Works</a:t>
            </a:r>
          </a:p>
          <a:p>
            <a:pPr lvl="0"/>
            <a:r>
              <a:rPr b="1"/>
              <a:t>Marginal decomposition:</a:t>
            </a:r>
          </a:p>
          <a:p>
            <a:pPr lvl="1"/>
            <a:r>
              <a:rPr/>
              <a:t>Each effect tested after adjusting for all others:</a:t>
            </a:r>
          </a:p>
          <a:p>
            <a:pPr lvl="2"/>
            <a:r>
              <a:rPr/>
              <a:t>SS(Species|Sex,Interaction)</a:t>
            </a:r>
          </a:p>
          <a:p>
            <a:pPr lvl="2"/>
            <a:r>
              <a:rPr/>
              <a:t>SS(Sex|Species,Interaction)</a:t>
            </a:r>
          </a:p>
          <a:p>
            <a:pPr lvl="2"/>
            <a:r>
              <a:rPr/>
              <a:t>SS(Interaction|Species,Sex)</a:t>
            </a:r>
          </a:p>
          <a:p>
            <a:pPr lvl="0"/>
            <a:r>
              <a:rPr b="1"/>
              <a:t>Advantages:</a:t>
            </a:r>
          </a:p>
          <a:p>
            <a:pPr lvl="1"/>
            <a:r>
              <a:rPr/>
              <a:t>Order invariant</a:t>
            </a:r>
          </a:p>
          <a:p>
            <a:pPr lvl="1"/>
            <a:r>
              <a:rPr/>
              <a:t>Tests hypotheses about unweighted means</a:t>
            </a:r>
          </a:p>
          <a:p>
            <a:pPr lvl="1"/>
            <a:r>
              <a:rPr/>
              <a:t>Standard in most software</a:t>
            </a:r>
          </a:p>
          <a:p>
            <a:pPr lvl="0"/>
            <a:r>
              <a:rPr b="1"/>
              <a:t>Disadvantages:</a:t>
            </a:r>
          </a:p>
          <a:p>
            <a:pPr lvl="1"/>
            <a:r>
              <a:rPr/>
              <a:t>Lower power with missing cells</a:t>
            </a:r>
          </a:p>
          <a:p>
            <a:pPr lvl="1"/>
            <a:r>
              <a:rPr/>
              <a:t>Tests may not be orthogonal</a:t>
            </a:r>
          </a:p>
          <a:p>
            <a:pPr lvl="1"/>
            <a:r>
              <a:rPr/>
              <a:t>Requires careful interpretation</a:t>
            </a:r>
          </a:p>
          <a:p>
            <a:pPr lvl="0" indent="0">
              <a:buNone/>
            </a:pPr>
            <a:r>
              <a:rPr>
                <a:latin typeface="Courier"/>
              </a:rPr>
              <a:t>## [1] "Effect Sizes (Type III):"
##        Effect Eta_Squared
## 1     Species      0.6947
## 2         Sex      0.1450
## 3 Interaction      0.0081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Manual SS Calculation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Computing SS Step-by-Step</a:t>
            </a:r>
          </a:p>
          <a:p>
            <a:pPr lvl="0" indent="0">
              <a:buNone/>
            </a:pPr>
            <a:r>
              <a:rPr>
                <a:latin typeface="Courier"/>
              </a:rPr>
              <a:t>## [1] "Grand mean: 4207.1"
## [1] "Total SS: 215259666"
## [1] "Between-groups SS: 183957038"
## [1] "Within-groups SS: 31302628"
## [1] "Check: Between + Within = 215259666"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Decomposing Between-Group SS</a:t>
            </a:r>
          </a:p>
          <a:p>
            <a:pPr lvl="0" indent="0">
              <a:buNone/>
            </a:pPr>
            <a:r>
              <a:rPr>
                <a:latin typeface="Courier"/>
              </a:rPr>
              <a:t>## SS(Species alone): 145190219
## SS(Sex alone): 38878897
## 
## 
## Sum of main effects: 184069116
## Actual between SS: 183957038
## 
## 
## Difference (due to correlation): -112078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Estimated Marginal Means - Unbalanced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Computing EMMs</a:t>
            </a:r>
          </a:p>
          <a:p>
            <a:pPr lvl="0" indent="0">
              <a:buNone/>
            </a:pPr>
            <a:r>
              <a:rPr>
                <a:latin typeface="Courier"/>
              </a:rPr>
              <a:t>## Species EMMs (model-based):
##  species   emmean   SE  df lower.CL upper.CL
##  Adelie      3706 25.6 327     3656     3757
##  Chinstrap   3733 37.5 327     3659     3807
##  Gentoo      5082 28.4 327     5026     5138
## 
## Results are averaged over the levels of: sex 
## Confidence level used: 0.95
## 
## 
## Sex EMMs (model-based):
##  sex    emmean   SE  df lower.CL upper.CL
##  female   3859 25.3 327     3809     3908
##  male     4489 25.2 327     4440     4539
## 
## Results are averaged over the levels of: species 
## Confidence level used: 0.95
##  contrast                          estimate   SE  df t.ratio p.value
##  Adelie female - Chinstrap female      -193 73.5 198  -2.620  0.0973
##  Adelie female - Gentoo female        -1346 73.5 198 -18.310 &lt;0.0001
##  Adelie female - Adelie male           -714 73.5 198  -9.710 &lt;0.0001
##  Adelie female - Chinstrap male        -604 73.5 198  -8.220 &lt;0.0001
##  Adelie female - Gentoo male          -2190 73.5 198 -29.789 &lt;0.0001
##  Chinstrap female - Gentoo female     -1154 73.5 198 -15.690 &lt;0.0001
##  Chinstrap female - Adelie male        -521 73.5 198  -7.090 &lt;0.0001
##  Chinstrap female - Chinstrap male     -412 73.5 198  -5.600 &lt;0.0001
##  Chinstrap female - Gentoo male       -1998 73.5 198 -27.169 &lt;0.0001
##  Gentoo female - Adelie male            632 73.5 198   8.600 &lt;0.0001
##  Gentoo female - Chinstrap male         742 73.5 198  10.090 &lt;0.0001
##  Gentoo female - Gentoo male           -844 73.5 198 -11.480 &lt;0.0001
##  Adelie male - Chinstrap male           110 73.5 198   1.490  0.6711
##  Adelie male - Gentoo male            -1476 73.5 198 -20.079 &lt;0.0001
##  Chinstrap male - Gentoo male         -1586 73.5 198 -21.569 &lt;0.0001
## 
## P value adjustment: tukey method for comparing a family of 6 estimates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Interaction tests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 species   sex      emmean       SE  df lower.CL upper.CL .group
##  Adelie    female 3368.836 36.21222 327 3272.980 3464.692  a    
##  Adelie    male   4043.493 36.21222 327 3947.637 4139.349   b   
##  Chinstrap female 3527.206 53.06120 327 3386.749 3667.662  a    
##  Chinstrap male   3938.971 53.06120 327 3798.514 4079.427   b   
##  Gentoo    female 4679.741 40.62586 327 4572.202 4787.281    c  
##  Gentoo    male   5484.836 39.61427 327 5379.975 5589.698     d 
## 
## Confidence level used: 0.95 
## Conf-level adjustment: sidak method for 6 estimates 
## P value adjustment: sidak method for 15 tests 
## significance level used: alpha = 0.05 
## NOTE: If two or more means share the same grouping symbol,
##       then we cannot show them to be different.
##       But we also did not show them to be the same.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ANOVA: Design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Consider two factors:</a:t>
            </a:r>
          </a:p>
          <a:p>
            <a:pPr lvl="0"/>
            <a:r>
              <a:rPr/>
              <a:t>Factorial/crossed:</a:t>
            </a:r>
          </a:p>
          <a:p>
            <a:pPr lvl="1"/>
            <a:r>
              <a:rPr/>
              <a:t>every level of B in every level of A</a:t>
            </a:r>
            <a:br/>
          </a:p>
          <a:p>
            <a:pPr lvl="2" indent="0" marL="685800">
              <a:buNone/>
            </a:pPr>
          </a:p>
        </p:txBody>
      </p:sp>
      <p:pic>
        <p:nvPicPr>
          <p:cNvPr descr="images/clipboard-273769091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35700" y="660400"/>
            <a:ext cx="25527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Pairwise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Tukey HSD Comparisons</a:t>
            </a:r>
          </a:p>
          <a:p>
            <a:pPr lvl="0" indent="0">
              <a:buNone/>
            </a:pPr>
            <a:r>
              <a:rPr>
                <a:latin typeface="Courier"/>
              </a:rPr>
              <a:t>## Species pairwise comparisons (Tukey):
##  contrast           estimate   SE  df t.ratio p.value
##  Adelie - Chinstrap    -26.9 45.4 327  -0.593  0.8241
##  Adelie - Gentoo     -1376.1 38.2 327 -36.007 &lt;0.0001
##  Chinstrap - Gentoo  -1349.2 47.0 327 -28.682 &lt;0.0001
## 
## Results are averaged over the levels of: sex 
## P value adjustment: tukey method for comparing a family of 3 estimates
## 
## 
## Sex effect within each species:
## species = Adelie:
##  contrast      estimate   SE  df t.ratio p.value
##  female - male     -675 51.2 327 -13.174 &lt;0.0001
## 
## species = Chinstrap:
##  contrast      estimate   SE  df t.ratio p.value
##  female - male     -412 75.0 327  -5.487 &lt;0.0001
## 
## species = Gentoo:
##  contrast      estimate   SE  df t.ratio p.value
##  female - male     -805 56.7 327 -14.188 &lt;0.0001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Interaction Contrasts</a:t>
            </a:r>
          </a:p>
          <a:p>
            <a:pPr lvl="0" indent="0">
              <a:buNone/>
            </a:pPr>
            <a:r>
              <a:rPr>
                <a:latin typeface="Courier"/>
              </a:rPr>
              <a:t>## Sex effect (Male - Female) by species:
##     Species Sex_Effect
## 1    Adelie       -675
## 2 Chinstrap       -412
## 3    Gentoo       -805
## 
## 
## Interaction interpretation:
## [1] "Sex effects differ across species"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Diagnostic Plots - Unbalanced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Model Diagnostics</a:t>
            </a:r>
          </a:p>
        </p:txBody>
      </p:sp>
      <p:pic>
        <p:nvPicPr>
          <p:cNvPr descr="12_lecture_powerpoint_files/figure-pptx/diagnostics_unbalance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1270000"/>
            <a:ext cx="33020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Assumption Tests</a:t>
            </a:r>
          </a:p>
          <a:p>
            <a:pPr lvl="0" indent="0">
              <a:buNone/>
            </a:pPr>
            <a:r>
              <a:rPr>
                <a:latin typeface="Courier"/>
              </a:rPr>
              <a:t>## [1] "Shapiro-Wilk test:"
## 
##  Shapiro-Wilk normality test
## 
## data:  residuals(model_u)
## W = 0.99776, p-value = 0.9367
## [1] "\nLevene's test:"
## Levene's Test for Homogeneity of Variance (center = median)
##        Df F value Pr(&gt;F)
## group   5  1.3908 0.2272
##       327
## [1] "\nResidual SD by group:"
## # A tibble: 6 × 3
##   species   sex    sd_resid
##   &lt;fct&gt;     &lt;fct&gt;     &lt;dbl&gt;
## 1 Adelie    female     269.
## 2 Adelie    male       347.
## 3 Chinstrap female     285.
## 4 Chinstrap male       362.
## 5 Gentoo    female     282.
## 6 Gentoo    male       313.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Comparing Balanced vs Unbalanced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Side-by-Side Comparison</a:t>
            </a:r>
          </a:p>
          <a:p>
            <a:pPr lvl="0" indent="0">
              <a:buNone/>
            </a:pPr>
            <a:r>
              <a:rPr>
                <a:latin typeface="Courier"/>
              </a:rPr>
              <a:t>## Balanced vs Unbalanced Results:
##        Effect Balanced_F Balanced_p Unbalanced_F Unbalanced_p
## 1     Species     477.20      0e+00       746.92        0e+00
## 2         Sex     239.22      0e+00       311.84        0e+00
## 3 Interaction       9.10      2e-04         8.76        2e-04
## 
## 
## Sample sizes:
## Balanced total N: 204
## Unbalanced total N: 333
## Data discarded: 129 observations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Visual Comparison</a:t>
            </a:r>
          </a:p>
        </p:txBody>
      </p:sp>
      <p:pic>
        <p:nvPicPr>
          <p:cNvPr descr="12_lecture_powerpoint_files/figure-pptx/visual_comparison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930400"/>
            <a:ext cx="4038600" cy="201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Summary and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Key Takeaways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Unbalanced Designs:</a:t>
            </a:r>
          </a:p>
          <a:p>
            <a:pPr lvl="0" indent="0" marL="0">
              <a:buNone/>
            </a:pPr>
            <a:r>
              <a:rPr b="1"/>
              <a:t>Challenges:</a:t>
            </a:r>
            <a:r>
              <a:rPr/>
              <a:t> - Type I SS depends on order - Simple means ≠ EMMs - Reduced power for interactions - Complex interpretation</a:t>
            </a:r>
          </a:p>
          <a:p>
            <a:pPr lvl="0" indent="0" marL="0">
              <a:buNone/>
            </a:pPr>
            <a:r>
              <a:rPr b="1"/>
              <a:t>Solutions:</a:t>
            </a:r>
            <a:r>
              <a:rPr/>
              <a:t> - Use Type III SS for main effects - Report EMMs, not simple means - Check assumptions carefully - Consider impact of imbalance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Recommendations:</a:t>
            </a:r>
          </a:p>
          <a:p>
            <a:pPr lvl="0" indent="-342900" marL="342900">
              <a:buAutoNum type="arabicPeriod"/>
            </a:pPr>
            <a:r>
              <a:rPr b="1"/>
              <a:t>Always report:</a:t>
            </a:r>
          </a:p>
          <a:p>
            <a:pPr lvl="1"/>
            <a:r>
              <a:rPr/>
              <a:t>Sample sizes per cell</a:t>
            </a:r>
          </a:p>
          <a:p>
            <a:pPr lvl="1"/>
            <a:r>
              <a:rPr/>
              <a:t>Type of SS used</a:t>
            </a:r>
          </a:p>
          <a:p>
            <a:pPr lvl="1"/>
            <a:r>
              <a:rPr/>
              <a:t>EMMs with CIs</a:t>
            </a:r>
          </a:p>
          <a:p>
            <a:pPr lvl="0" indent="-342900" marL="342900">
              <a:buAutoNum type="arabicPeriod"/>
            </a:pPr>
            <a:r>
              <a:rPr b="1"/>
              <a:t>Visualization:</a:t>
            </a:r>
          </a:p>
          <a:p>
            <a:pPr lvl="1"/>
            <a:r>
              <a:rPr/>
              <a:t>Show actual data points</a:t>
            </a:r>
          </a:p>
          <a:p>
            <a:pPr lvl="1"/>
            <a:r>
              <a:rPr/>
              <a:t>Include error bars</a:t>
            </a:r>
          </a:p>
          <a:p>
            <a:pPr lvl="1"/>
            <a:r>
              <a:rPr/>
              <a:t>Note unequal sample sizes</a:t>
            </a:r>
          </a:p>
          <a:p>
            <a:pPr lvl="0" indent="-342900" marL="342900">
              <a:buAutoNum type="arabicPeriod"/>
            </a:pPr>
            <a:r>
              <a:rPr b="1"/>
              <a:t>Interpretation:</a:t>
            </a:r>
          </a:p>
          <a:p>
            <a:pPr lvl="1"/>
            <a:r>
              <a:rPr/>
              <a:t>Focus on effect sizes</a:t>
            </a:r>
          </a:p>
          <a:p>
            <a:pPr lvl="1"/>
            <a:r>
              <a:rPr/>
              <a:t>Consider practical significance</a:t>
            </a:r>
          </a:p>
          <a:p>
            <a:pPr lvl="1"/>
            <a:r>
              <a:rPr/>
              <a:t>Acknowledge limitations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Final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For Experimental Studies:</a:t>
            </a:r>
            <a:r>
              <a:rPr/>
              <a:t> - Design for balance when possible - Randomize allocation - Plan for attrition</a:t>
            </a:r>
          </a:p>
          <a:p>
            <a:pPr lvl="0" indent="0" marL="0">
              <a:buNone/>
            </a:pPr>
            <a:r>
              <a:rPr b="1"/>
              <a:t>For Observational Studies:</a:t>
            </a:r>
            <a:r>
              <a:rPr/>
              <a:t> - Accept imbalance as reality - Use Type III SS - Report EMMs - Consider covariates (ANCOVA)</a:t>
            </a:r>
          </a:p>
          <a:p>
            <a:pPr lvl="0" indent="0" marL="0">
              <a:buNone/>
            </a:pPr>
            <a:r>
              <a:rPr b="1"/>
              <a:t>Statistical Software Defaults:</a:t>
            </a:r>
            <a:r>
              <a:rPr/>
              <a:t> - R: Type I (sequential) - SAS: Type III (marginal) - SPSS: Type III (marginal)</a:t>
            </a:r>
          </a:p>
          <a:p>
            <a:pPr lvl="0" indent="0" marL="0">
              <a:buNone/>
            </a:pPr>
            <a:r>
              <a:rPr/>
              <a:t>Always specify which type you’re using!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Factorial ANOVA: Effect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In factorial designs</a:t>
            </a:r>
          </a:p>
          <a:p>
            <a:pPr lvl="0"/>
            <a:r>
              <a:rPr/>
              <a:t>look at two types of factor effects:</a:t>
            </a:r>
          </a:p>
          <a:p>
            <a:pPr lvl="1"/>
            <a:r>
              <a:rPr b="1"/>
              <a:t>Main effect of each factor</a:t>
            </a:r>
            <a:r>
              <a:rPr/>
              <a:t> (polling across other factor)</a:t>
            </a:r>
          </a:p>
          <a:p>
            <a:pPr lvl="1"/>
            <a:r>
              <a:rPr b="1"/>
              <a:t>Interaction effects;</a:t>
            </a:r>
            <a:r>
              <a:rPr/>
              <a:t> is there synergistic/ antagonistic effect of factors?</a:t>
            </a:r>
          </a:p>
        </p:txBody>
      </p:sp>
      <p:pic>
        <p:nvPicPr>
          <p:cNvPr descr="images/clipboard-125286604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324100"/>
            <a:ext cx="2781300" cy="1143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Introduction to Two-Way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Factorial Designs</a:t>
            </a:r>
          </a:p>
          <a:p>
            <a:pPr lvl="0" indent="0" marL="0">
              <a:buNone/>
            </a:pPr>
            <a:r>
              <a:rPr/>
              <a:t>Two-way ANOVA examines:</a:t>
            </a:r>
          </a:p>
          <a:p>
            <a:pPr lvl="0"/>
            <a:r>
              <a:rPr/>
              <a:t>Main effect of Factor A (Species)</a:t>
            </a:r>
          </a:p>
          <a:p>
            <a:pPr lvl="0"/>
            <a:r>
              <a:rPr/>
              <a:t>Main effect of Factor B (Sex)</a:t>
            </a:r>
          </a:p>
          <a:p>
            <a:pPr lvl="0"/>
            <a:r>
              <a:rPr/>
              <a:t>Interaction between A × B</a:t>
            </a:r>
          </a:p>
          <a:p>
            <a:pPr lvl="0"/>
            <a:r>
              <a:rPr/>
              <a:t>Balanced design: equal sample sizes in all cells</a:t>
            </a:r>
          </a:p>
          <a:p>
            <a:pPr lvl="0"/>
            <a:r>
              <a:rPr/>
              <a:t>Type III sums of squares for unbiased estimates - if balanced it does not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## # A tibble: 6 × 6
##   species   sex        n mean_mass sd_mass se_mass
##   &lt;fct&gt;     &lt;fct&gt;  &lt;int&gt;     &lt;dbl&gt;   &lt;dbl&gt;   &lt;dbl&gt;
## 1 Adelie    female    73     3369.    269.    31.5
## 2 Adelie    male      73     4043.    347.    40.6
## 3 Chinstrap female    34     3527.    285.    48.9
## 4 Chinstrap male      34     3939.    362.    62.1
## 5 Gentoo    female    58     4680.    282.    37.0
## 6 Gentoo    male      61     5485.    313.    40.1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Data Preparation - Creating Balanced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Balancing the Penguin Data</a:t>
            </a:r>
          </a:p>
          <a:p>
            <a:pPr lvl="0" indent="0" marL="0">
              <a:buNone/>
            </a:pPr>
            <a:r>
              <a:rPr/>
              <a:t>The dataframe of penguins is unbalanced - there are unequal samples per cell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3 × 3
##   species   female  male
##   &lt;fct&gt;      &lt;int&gt; &lt;int&gt;
## 1 Adelie        73    73
## 2 Chinstrap     34    34
## 3 Gentoo        58    61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2" sz="half"/>
              </p:nvPr>
            </p:nvSpPr>
            <p:spPr/>
            <p:txBody>
              <a:bodyPr/>
              <a:lstStyle/>
              <a:p>
                <a:pPr lvl="0" indent="0">
                  <a:buNone/>
                </a:pPr>
                <a:r>
                  <a:rPr>
                    <a:latin typeface="Courier"/>
                  </a:rPr>
                  <a:t>## Minimum n = 34
## # A tibble: 3 × 3
##   species   female  male
##   &lt;fct&gt;      &lt;int&gt; &lt;int&gt;
## 1 Adelie        34    34
## 2 Chinstrap     34    34
## 3 Gentoo        34    34</a:t>
                </a:r>
              </a:p>
              <a:p>
                <a:pPr lvl="0" indent="0" marL="0">
                  <a:buNone/>
                </a:pPr>
                <a:r>
                  <a:rPr/>
                  <a:t>Statistical Mode </a:t>
                </a:r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  <m:r>
                      <m:rPr>
                        <m:sty m:val="p"/>
                      </m:rPr>
                      <m:t>=</m:t>
                    </m:r>
                    <m:r>
                      <m:t>μ</m:t>
                    </m:r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α</m:t>
                        </m:r>
                      </m:e>
                      <m:sub>
                        <m: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r>
                      <m:rPr>
                        <m:sty m:val="p"/>
                      </m:rPr>
                      <m:t>(</m:t>
                    </m:r>
                    <m:r>
                      <m:t>α</m:t>
                    </m:r>
                    <m:r>
                      <m:t>β</m:t>
                    </m:r>
                    <m:sSub>
                      <m:e>
                        <m:r>
                          <m:rPr>
                            <m:sty m:val="p"/>
                          </m:rPr>
                          <m:t>)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= grand mean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α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= effect of species i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j</m:t>
                        </m:r>
                      </m:sub>
                    </m:sSub>
                  </m:oMath>
                </a14:m>
                <a:r>
                  <a:rPr/>
                  <a:t> = effect of sex j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(</m:t>
                    </m:r>
                    <m:r>
                      <m:t>α</m:t>
                    </m:r>
                    <m:r>
                      <m:t>β</m:t>
                    </m:r>
                    <m:sSub>
                      <m:e>
                        <m:r>
                          <m:rPr>
                            <m:sty m:val="p"/>
                          </m:rPr>
                          <m:t>)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</m:sub>
                    </m:sSub>
                  </m:oMath>
                </a14:m>
                <a:r>
                  <a:rPr/>
                  <a:t> = interaction effect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  <m:r>
                          <m:t>j</m:t>
                        </m:r>
                        <m:r>
                          <m:t>k</m:t>
                        </m:r>
                      </m:sub>
                    </m:sSub>
                  </m:oMath>
                </a14:m>
                <a:r>
                  <a:rPr/>
                  <a:t> = random error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Summary Statistics by Groups</a:t>
            </a:r>
          </a:p>
          <a:p>
            <a:pPr lvl="0" indent="0">
              <a:buNone/>
            </a:pPr>
            <a:r>
              <a:rPr>
                <a:latin typeface="Courier"/>
              </a:rPr>
              <a:t>## # A tibble: 6 × 6
##   species   sex        n mean_mass sd_mass se_mass
##   &lt;fct&gt;     &lt;fct&gt;  &lt;int&gt;     &lt;dbl&gt;   &lt;dbl&gt;   &lt;dbl&gt;
## 1 Adelie    female    34     3335.    260.    44.5
## 2 Adelie    male      34     4049.    318.    54.5
## 3 Chinstrap female    34     3527.    285.    48.9
## 4 Chinstrap male      34     3939.    362.    62.1
## 5 Gentoo    female    34     4681.    309.    53.0
## 6 Gentoo    male      34     5525     274.    47.0</a:t>
            </a:r>
          </a:p>
        </p:txBody>
      </p:sp>
      <p:pic>
        <p:nvPicPr>
          <p:cNvPr descr="12_lecture_powerpoint_files/figure-pptx/box_plot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97100"/>
            <a:ext cx="2781300" cy="139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Factorial ANOVA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Factorial designs can be of 3 types:</a:t>
                </a:r>
              </a:p>
              <a:p>
                <a:pPr lvl="0"/>
                <a:r>
                  <a:rPr b="1"/>
                  <a:t>Model 1</a:t>
                </a:r>
                <a:r>
                  <a:rPr/>
                  <a:t> - 2 fixed factors - the focus for today….</a:t>
                </a:r>
              </a:p>
              <a:p>
                <a:pPr lvl="0"/>
                <a:r>
                  <a:rPr/>
                  <a:t>Model 2 - 2 random</a:t>
                </a:r>
              </a:p>
              <a:p>
                <a:pPr lvl="0"/>
                <a:r>
                  <a:rPr b="1"/>
                  <a:t>Model 3</a:t>
                </a:r>
                <a:r>
                  <a:rPr/>
                  <a:t> - 1 fixed, 1 random (mixed model) - often nested</a:t>
                </a:r>
              </a:p>
              <a:p>
                <a:pPr lvl="0" indent="0" marL="0">
                  <a:buNone/>
                </a:pPr>
                <a:r>
                  <a:rPr/>
                  <a:t>Model 1 ANOVA: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μ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α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α</m:t>
                      </m:r>
                      <m:r>
                        <m:t>β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m:t>)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</m:oMath>
                  </m:oMathPara>
                </a14:m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12 - Factorial ANOVA of Penguin Mass Balanced</dc:title>
  <dc:creator>Bill Perry</dc:creator>
  <cp:keywords/>
  <dcterms:created xsi:type="dcterms:W3CDTF">2026-05-07T03:00:47Z</dcterms:created>
  <dcterms:modified xsi:type="dcterms:W3CDTF">2026-05-07T03:00:47Z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ngines">
    <vt:lpwstr/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knitr">
    <vt:lpwstr/>
  </property>
  <property fmtid="{D5CDD505-2E9C-101B-9397-08002B2CF9AE}" pid="10" name="labels">
    <vt:lpwstr/>
  </property>
  <property fmtid="{D5CDD505-2E9C-101B-9397-08002B2CF9AE}" pid="11" name="toc-title">
    <vt:lpwstr>Table of contents</vt:lpwstr>
  </property>
</Properties>
</file>