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CC31"/>
    <a:srgbClr val="7012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726"/>
  </p:normalViewPr>
  <p:slideViewPr>
    <p:cSldViewPr snapToGrid="0" snapToObjects="1">
      <p:cViewPr varScale="1">
        <p:scale>
          <a:sx d="100" n="165"/>
          <a:sy d="100" n="165"/>
        </p:scale>
        <p:origin x="560" y="176"/>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4" Type="http://schemas.openxmlformats.org/officeDocument/2006/relationships/viewProps" Target="viewProps.xml" /><Relationship Id="rId43" Type="http://schemas.openxmlformats.org/officeDocument/2006/relationships/presProps" Target="presProps.xml" /><Relationship Id="rId1" Type="http://schemas.openxmlformats.org/officeDocument/2006/relationships/slideMaster" Target="slideMasters/slideMaster1.xml" /><Relationship Id="rId46" Type="http://schemas.openxmlformats.org/officeDocument/2006/relationships/tableStyles" Target="tableStyles.xml" /><Relationship Id="rId4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65688"/>
          </a:xfrm>
        </p:spPr>
        <p:txBody>
          <a:bodyPr>
            <a:normAutofit/>
          </a:bodyPr>
          <a:lstStyle>
            <a:lvl1pPr>
              <a:defRPr sz="2400"/>
            </a:lvl1pPr>
          </a:lstStyle>
          <a:p>
            <a:r>
              <a:rPr lang="en-US" dirty="0"/>
              <a:t>Click to edit Master title style</a:t>
            </a:r>
          </a:p>
        </p:txBody>
      </p:sp>
      <p:sp>
        <p:nvSpPr>
          <p:cNvPr id="3" name="Subtitle 2"/>
          <p:cNvSpPr>
            <a:spLocks noGrp="1"/>
          </p:cNvSpPr>
          <p:nvPr>
            <p:ph type="subTitle" idx="1"/>
          </p:nvPr>
        </p:nvSpPr>
        <p:spPr>
          <a:xfrm>
            <a:off x="255722" y="565689"/>
            <a:ext cx="6400800" cy="1314450"/>
          </a:xfrm>
        </p:spPr>
        <p:txBody>
          <a:bodyPr>
            <a:normAutofit/>
          </a:bodyPr>
          <a:lstStyle>
            <a:lvl1pPr marL="0" indent="0" algn="ctr">
              <a:buNone/>
              <a:defRPr sz="200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0" y="614605"/>
            <a:ext cx="9089756" cy="3914289"/>
          </a:xfrm>
        </p:spPr>
        <p:txBody>
          <a:bodyPr>
            <a:normAutofit/>
          </a:bodyPr>
          <a:lstStyle>
            <a:lvl1pPr marL="230188" indent="-230188">
              <a:tabLst/>
              <a:defRPr sz="1800"/>
            </a:lvl1pPr>
            <a:lvl2pPr marL="514350" indent="-284163">
              <a:spcBef>
                <a:spcPts val="0"/>
              </a:spcBef>
              <a:tabLst/>
              <a:defRPr sz="1600"/>
            </a:lvl2pPr>
            <a:lvl3pPr marL="692150" indent="-177800">
              <a:spcBef>
                <a:spcPts val="0"/>
              </a:spcBef>
              <a:tabLst/>
              <a:defRPr sz="1400"/>
            </a:lvl3pPr>
            <a:lvl4pPr marL="914400" indent="-222250">
              <a:spcBef>
                <a:spcPts val="0"/>
              </a:spcBef>
              <a:tabLst/>
              <a:defRPr sz="1400"/>
            </a:lvl4pPr>
            <a:lvl5pPr marL="1146175" indent="-231775">
              <a:spcBef>
                <a:spcPts val="0"/>
              </a:spcBef>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21556"/>
          </a:xfrm>
        </p:spPr>
        <p:txBody>
          <a:bodyPr anchor="t">
            <a:normAutofit/>
          </a:bodyPr>
          <a:lstStyle>
            <a:lvl1pPr algn="l">
              <a:defRPr sz="2400" b="1" cap="all"/>
            </a:lvl1pPr>
          </a:lstStyle>
          <a:p>
            <a:r>
              <a:rPr lang="en-US" dirty="0"/>
              <a:t>Click to edit Master title style</a:t>
            </a:r>
          </a:p>
        </p:txBody>
      </p:sp>
      <p:sp>
        <p:nvSpPr>
          <p:cNvPr id="3" name="Text Placeholder 2"/>
          <p:cNvSpPr>
            <a:spLocks noGrp="1"/>
          </p:cNvSpPr>
          <p:nvPr>
            <p:ph type="body" idx="1"/>
          </p:nvPr>
        </p:nvSpPr>
        <p:spPr>
          <a:xfrm>
            <a:off x="457200" y="1141649"/>
            <a:ext cx="7772400" cy="1125140"/>
          </a:xfrm>
        </p:spPr>
        <p:txBody>
          <a:bodyPr anchor="b">
            <a:normAutofit/>
          </a:bodyPr>
          <a:lstStyle>
            <a:lvl1pPr marL="0" indent="0">
              <a:buNone/>
              <a:defRPr sz="16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lvl1pPr algn="l">
              <a:defRPr b="0">
                <a:solidFill>
                  <a:srgbClr val="FDCC31"/>
                </a:solidFill>
              </a:defRPr>
            </a:lvl1pPr>
          </a:lstStyle>
          <a:p>
            <a:r>
              <a:rPr lang="en-US" dirty="0"/>
              <a:t>Click to edit Master title style</a:t>
            </a:r>
          </a:p>
        </p:txBody>
      </p:sp>
      <p:sp>
        <p:nvSpPr>
          <p:cNvPr id="3" name="Content Placeholder 2"/>
          <p:cNvSpPr>
            <a:spLocks noGrp="1"/>
          </p:cNvSpPr>
          <p:nvPr>
            <p:ph sz="half" idx="1"/>
          </p:nvPr>
        </p:nvSpPr>
        <p:spPr>
          <a:xfrm>
            <a:off x="9040" y="662663"/>
            <a:ext cx="6010759" cy="4480837"/>
          </a:xfrm>
        </p:spPr>
        <p:txBody>
          <a:bodyPr>
            <a:normAutofit/>
          </a:bodyPr>
          <a:lstStyle>
            <a:lvl1pPr marL="230188" indent="-230188">
              <a:tabLst/>
              <a:defRPr sz="1800"/>
            </a:lvl1pPr>
            <a:lvl2pPr marL="460375" indent="-230188">
              <a:tabLst/>
              <a:defRPr sz="1600"/>
            </a:lvl2pPr>
            <a:lvl3pPr marL="630238" indent="-169863">
              <a:tabLst/>
              <a:defRPr sz="1400"/>
            </a:lvl3pPr>
            <a:lvl4pPr marL="914400" indent="-284163">
              <a:tabLst/>
              <a:defRPr sz="1400"/>
            </a:lvl4pPr>
            <a:lvl5pPr marL="1146175" indent="-231775">
              <a:tabLst/>
              <a:defRPr sz="14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29580" y="662664"/>
            <a:ext cx="2790986" cy="4480836"/>
          </a:xfrm>
        </p:spPr>
        <p:txBody>
          <a:bodyPr>
            <a:normAutofit/>
          </a:bodyPr>
          <a:lstStyle>
            <a:lvl1pPr marL="342900" indent="-342900">
              <a:defRPr lang="en-US" sz="1800" kern="1200" dirty="0">
                <a:solidFill>
                  <a:schemeClr val="tx1"/>
                </a:solidFill>
                <a:latin typeface="+mn-lt"/>
                <a:ea typeface="+mn-ea"/>
                <a:cs typeface="+mn-cs"/>
              </a:defRPr>
            </a:lvl1pPr>
            <a:lvl2pPr marL="515937" indent="-285750">
              <a:defRPr lang="en-US" sz="1600" kern="1200" dirty="0">
                <a:solidFill>
                  <a:schemeClr val="tx1"/>
                </a:solidFill>
                <a:latin typeface="+mn-lt"/>
                <a:ea typeface="+mn-ea"/>
                <a:cs typeface="+mn-cs"/>
              </a:defRPr>
            </a:lvl2pPr>
            <a:lvl3pPr marL="746125" indent="-285750">
              <a:defRPr lang="en-US" sz="1400" kern="1200" dirty="0">
                <a:solidFill>
                  <a:schemeClr val="tx1"/>
                </a:solidFill>
                <a:latin typeface="+mn-lt"/>
                <a:ea typeface="+mn-ea"/>
                <a:cs typeface="+mn-cs"/>
              </a:defRPr>
            </a:lvl3pPr>
            <a:lvl4pPr marL="915987" indent="-285750">
              <a:defRPr lang="en-US" sz="1400" kern="1200" dirty="0">
                <a:solidFill>
                  <a:schemeClr val="tx1"/>
                </a:solidFill>
                <a:latin typeface="+mn-lt"/>
                <a:ea typeface="+mn-ea"/>
                <a:cs typeface="+mn-cs"/>
              </a:defRPr>
            </a:lvl4pPr>
            <a:lvl5pPr marL="1200150" indent="-285750">
              <a:defRPr lang="en-US" sz="1400" kern="1200" dirty="0">
                <a:solidFill>
                  <a:schemeClr val="tx1"/>
                </a:solidFill>
                <a:latin typeface="+mn-lt"/>
                <a:ea typeface="+mn-ea"/>
                <a:cs typeface="+mn-cs"/>
              </a:defRPr>
            </a:lvl5pPr>
            <a:lvl6pPr>
              <a:defRPr sz="1350"/>
            </a:lvl6pPr>
            <a:lvl7pPr>
              <a:defRPr sz="1350"/>
            </a:lvl7pPr>
            <a:lvl8pPr>
              <a:defRPr sz="1350"/>
            </a:lvl8pPr>
            <a:lvl9pPr>
              <a:defRPr sz="1350"/>
            </a:lvl9pPr>
          </a:lstStyle>
          <a:p>
            <a:pPr marL="230188" lvl="0" indent="-230188" algn="l" defTabSz="342900" rtl="0" eaLnBrk="1" latinLnBrk="0" hangingPunct="1">
              <a:spcBef>
                <a:spcPct val="20000"/>
              </a:spcBef>
              <a:buFont typeface="Arial"/>
              <a:buChar char="•"/>
              <a:tabLst/>
            </a:pPr>
            <a:r>
              <a:rPr lang="en-US" dirty="0"/>
              <a:t>Click to edit Master text styles</a:t>
            </a:r>
          </a:p>
          <a:p>
            <a:pPr marL="460375" lvl="1" indent="-230188" algn="l" defTabSz="342900" rtl="0" eaLnBrk="1" latinLnBrk="0" hangingPunct="1">
              <a:spcBef>
                <a:spcPct val="20000"/>
              </a:spcBef>
              <a:buFont typeface="Arial"/>
              <a:buChar char="–"/>
              <a:tabLst/>
            </a:pPr>
            <a:r>
              <a:rPr lang="en-US" dirty="0"/>
              <a:t>Second level</a:t>
            </a:r>
          </a:p>
          <a:p>
            <a:pPr marL="630238" lvl="2" indent="-169863" algn="l" defTabSz="342900" rtl="0" eaLnBrk="1" latinLnBrk="0" hangingPunct="1">
              <a:spcBef>
                <a:spcPct val="20000"/>
              </a:spcBef>
              <a:buFont typeface="Arial"/>
              <a:buChar char="•"/>
              <a:tabLst/>
            </a:pPr>
            <a:r>
              <a:rPr lang="en-US" dirty="0"/>
              <a:t>Third level</a:t>
            </a:r>
          </a:p>
          <a:p>
            <a:pPr marL="914400" lvl="3" indent="-284163" algn="l" defTabSz="342900" rtl="0" eaLnBrk="1" latinLnBrk="0" hangingPunct="1">
              <a:spcBef>
                <a:spcPct val="20000"/>
              </a:spcBef>
              <a:buFont typeface="Arial"/>
              <a:buChar char="–"/>
              <a:tabLst/>
            </a:pPr>
            <a:r>
              <a:rPr lang="en-US" dirty="0"/>
              <a:t>Fourth level</a:t>
            </a:r>
          </a:p>
          <a:p>
            <a:pPr marL="1146175" lvl="4" indent="-231775" algn="l" defTabSz="342900" rtl="0" eaLnBrk="1" latinLnBrk="0" hangingPunct="1">
              <a:spcBef>
                <a:spcPct val="20000"/>
              </a:spcBef>
              <a:buFont typeface="Arial"/>
              <a:buChar char="»"/>
              <a:tabLst/>
            </a:pPr>
            <a:r>
              <a:rPr lang="en-US" dirty="0"/>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normAutofit/>
          </a:bodyPr>
          <a:lstStyle>
            <a:lvl1pPr algn="l">
              <a:defRPr sz="2800"/>
            </a:lvl1pPr>
          </a:lstStyle>
          <a:p>
            <a:r>
              <a:rPr lang="en-US" dirty="0"/>
              <a:t>Click to edit Master title style</a:t>
            </a:r>
          </a:p>
        </p:txBody>
      </p:sp>
      <p:sp>
        <p:nvSpPr>
          <p:cNvPr id="3" name="Text Placeholder 2"/>
          <p:cNvSpPr>
            <a:spLocks noGrp="1"/>
          </p:cNvSpPr>
          <p:nvPr>
            <p:ph type="body" idx="1"/>
          </p:nvPr>
        </p:nvSpPr>
        <p:spPr>
          <a:xfrm>
            <a:off x="136201" y="802623"/>
            <a:ext cx="4435799" cy="479822"/>
          </a:xfrm>
        </p:spPr>
        <p:txBody>
          <a:bodyPr anchor="b">
            <a:normAutofit/>
          </a:bodyPr>
          <a:lstStyle>
            <a:lvl1pPr marL="0" indent="0">
              <a:buNone/>
              <a:defRPr sz="16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36201" y="1282444"/>
            <a:ext cx="4435799" cy="3305054"/>
          </a:xfrm>
        </p:spPr>
        <p:txBody>
          <a:bodyPr/>
          <a:lstStyle>
            <a:lvl1pPr>
              <a:defRPr sz="16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53514" y="823389"/>
            <a:ext cx="4041775" cy="479822"/>
          </a:xfrm>
        </p:spPr>
        <p:txBody>
          <a:bodyPr anchor="b">
            <a:normAutofit/>
          </a:bodyPr>
          <a:lstStyle>
            <a:lvl1pPr marL="0" indent="0">
              <a:buNone/>
              <a:defRPr sz="16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53514" y="1303210"/>
            <a:ext cx="4041775" cy="3284288"/>
          </a:xfrm>
        </p:spPr>
        <p:txBody>
          <a:bodyPr/>
          <a:lstStyle>
            <a:lvl1pPr>
              <a:defRPr sz="16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3/24/25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3/24/25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3/24/25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71538"/>
          </a:xfrm>
        </p:spPr>
        <p:txBody>
          <a:bodyPr anchor="t" anchorCtr="0">
            <a:normAutofit/>
          </a:bodyPr>
          <a:lstStyle>
            <a:lvl1pPr algn="l">
              <a:defRPr sz="2400" b="1"/>
            </a:lvl1pPr>
          </a:lstStyle>
          <a:p>
            <a:r>
              <a:rPr lang="en-US"/>
              <a:t>Click to edit Master title style</a:t>
            </a:r>
          </a:p>
        </p:txBody>
      </p:sp>
      <p:sp>
        <p:nvSpPr>
          <p:cNvPr id="3" name="Content Placeholder 2"/>
          <p:cNvSpPr>
            <a:spLocks noGrp="1"/>
          </p:cNvSpPr>
          <p:nvPr>
            <p:ph idx="1"/>
          </p:nvPr>
        </p:nvSpPr>
        <p:spPr>
          <a:xfrm>
            <a:off x="3657600" y="960804"/>
            <a:ext cx="5238426" cy="3806460"/>
          </a:xfrm>
        </p:spPr>
        <p:txBody>
          <a:bodyPr>
            <a:normAutofit/>
          </a:bodyPr>
          <a:lstStyle>
            <a:lvl1pPr>
              <a:defRPr sz="1800"/>
            </a:lvl1pPr>
            <a:lvl2pPr>
              <a:defRPr sz="1600"/>
            </a:lvl2pPr>
            <a:lvl3pPr>
              <a:defRPr sz="1600"/>
            </a:lvl3pPr>
            <a:lvl4pPr>
              <a:defRPr sz="1600"/>
            </a:lvl4pPr>
            <a:lvl5pPr>
              <a:defRPr sz="16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0" y="960803"/>
            <a:ext cx="3541363" cy="3518297"/>
          </a:xfrm>
        </p:spPr>
        <p:txBody>
          <a:bodyPr>
            <a:normAutofit/>
          </a:bodyPr>
          <a:lstStyle>
            <a:lvl1pPr marL="0" indent="0">
              <a:buNone/>
              <a:defRPr sz="16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490" y="102393"/>
            <a:ext cx="8934774" cy="582780"/>
          </a:xfrm>
          <a:prstGeom prst="rect">
            <a:avLst/>
          </a:prstGeom>
          <a:solidFill>
            <a:srgbClr val="70121D"/>
          </a:solidFill>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77489" y="781696"/>
            <a:ext cx="8934773" cy="3914289"/>
          </a:xfrm>
          <a:prstGeom prst="rect">
            <a:avLst/>
          </a:prstGeom>
        </p:spPr>
        <p:txBody>
          <a:bodyPr bIns="45720" lIns="91440" rIns="91440" rtlCol="0" tIns="45720" vert="horz">
            <a:normAutofit/>
          </a:bodyPr>
          <a:lstStyle/>
          <a:p>
            <a:pPr lvl="0"/>
            <a:r>
              <a:rPr dirty="0" lang="en-US"/>
              <a:t>Click to edit Master text styles</a:t>
            </a:r>
          </a:p>
          <a:p>
            <a:pPr lvl="1"/>
            <a:r>
              <a:rPr dirty="0" lang="en-US"/>
              <a:t>Second level</a:t>
            </a:r>
          </a:p>
          <a:p>
            <a:pPr lvl="2"/>
            <a:r>
              <a:rPr dirty="0" lang="en-US"/>
              <a:t>Third level</a:t>
            </a:r>
          </a:p>
          <a:p>
            <a:pPr lvl="3"/>
            <a:r>
              <a:rPr dirty="0" lang="en-US"/>
              <a:t>Fourth level</a:t>
            </a:r>
          </a:p>
          <a:p>
            <a:pPr lvl="4"/>
            <a:r>
              <a:rPr dirty="0"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3/24/25</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eaLnBrk="1" hangingPunct="1" latinLnBrk="0" rtl="0">
        <a:spcBef>
          <a:spcPct val="0"/>
        </a:spcBef>
        <a:buNone/>
        <a:defRPr kern="1200" sz="2800">
          <a:solidFill>
            <a:srgbClr val="FDCC31"/>
          </a:solidFill>
          <a:latin typeface="+mj-lt"/>
          <a:ea typeface="+mj-ea"/>
          <a:cs typeface="+mj-cs"/>
        </a:defRPr>
      </a:lvl1pPr>
    </p:titleStyle>
    <p:bodyStyle>
      <a:lvl1pPr algn="l" defTabSz="342900" eaLnBrk="1" hangingPunct="1" indent="-342900" latinLnBrk="0" marL="342900" rtl="0">
        <a:spcBef>
          <a:spcPts val="0"/>
        </a:spcBef>
        <a:buFont typeface="Arial"/>
        <a:buChar char="•"/>
        <a:defRPr b="0" kern="1200" sz="1800">
          <a:solidFill>
            <a:schemeClr val="tx1"/>
          </a:solidFill>
          <a:latin typeface="+mn-lt"/>
          <a:ea typeface="+mn-ea"/>
          <a:cs typeface="+mn-cs"/>
        </a:defRPr>
      </a:lvl1pPr>
      <a:lvl2pPr algn="l" defTabSz="342900" eaLnBrk="1" hangingPunct="1" indent="-342900" latinLnBrk="0" marL="685800" rtl="0">
        <a:spcBef>
          <a:spcPts val="0"/>
        </a:spcBef>
        <a:buFont typeface="Arial"/>
        <a:buChar char="–"/>
        <a:defRPr kern="1200" sz="1600">
          <a:solidFill>
            <a:schemeClr val="tx1"/>
          </a:solidFill>
          <a:latin typeface="+mn-lt"/>
          <a:ea typeface="+mn-ea"/>
          <a:cs typeface="+mn-cs"/>
        </a:defRPr>
      </a:lvl2pPr>
      <a:lvl3pPr algn="l" defTabSz="342900" eaLnBrk="1" hangingPunct="1" indent="-342900" latinLnBrk="0" marL="1028700" rtl="0">
        <a:spcBef>
          <a:spcPts val="0"/>
        </a:spcBef>
        <a:buFont typeface="Arial"/>
        <a:buChar char="•"/>
        <a:defRPr kern="1200" sz="1600">
          <a:solidFill>
            <a:schemeClr val="tx1"/>
          </a:solidFill>
          <a:latin typeface="+mn-lt"/>
          <a:ea typeface="+mn-ea"/>
          <a:cs typeface="+mn-cs"/>
        </a:defRPr>
      </a:lvl3pPr>
      <a:lvl4pPr algn="l" defTabSz="342900" eaLnBrk="1" hangingPunct="1" indent="-342900" latinLnBrk="0" marL="1371600" rtl="0">
        <a:spcBef>
          <a:spcPts val="0"/>
        </a:spcBef>
        <a:buFont typeface="Arial"/>
        <a:buChar char="–"/>
        <a:defRPr kern="1200" sz="1600">
          <a:solidFill>
            <a:schemeClr val="tx1"/>
          </a:solidFill>
          <a:latin typeface="+mn-lt"/>
          <a:ea typeface="+mn-ea"/>
          <a:cs typeface="+mn-cs"/>
        </a:defRPr>
      </a:lvl4pPr>
      <a:lvl5pPr algn="l" defTabSz="342900" eaLnBrk="1" hangingPunct="1" indent="-342900" latinLnBrk="0" marL="1714500" rtl="0">
        <a:spcBef>
          <a:spcPts val="0"/>
        </a:spcBef>
        <a:buFont typeface="Arial"/>
        <a:buChar char="»"/>
        <a:defRPr kern="1200" sz="16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png"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5.png" /></Relationships>
</file>

<file path=ppt/slides/_rels/slide22.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6.png" /></Relationships>
</file>

<file path=ppt/slides/_rels/slide2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7.png" /></Relationships>
</file>

<file path=ppt/slides/_rels/slide2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8.png" /></Relationships>
</file>

<file path=ppt/slides/_rels/slide32.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9.png" /></Relationships>
</file>

<file path=ppt/slides/_rels/slide3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1.png" /></Relationships>
</file>

<file path=ppt/slides/_rels/slide4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2.png" /></Relationships>
</file>

<file path=ppt/slides/_rels/slide8.xml.rels><?xml version="1.0" encoding="UTF-8"?><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3.png" /></Relationships>
</file>

<file path=ppt/slides/_rels/slide9.xml.rels><?xml version="1.0" encoding="UTF-8"?><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65688"/>
          </a:xfrm>
        </p:spPr>
        <p:txBody>
          <a:bodyPr/>
          <a:lstStyle/>
          <a:p>
            <a:pPr lvl="0" indent="0" marL="0">
              <a:buNone/>
            </a:pPr>
            <a:r>
              <a:rPr/>
              <a:t>Lecture 14 - Generalized Linear Models</a:t>
            </a:r>
          </a:p>
        </p:txBody>
      </p:sp>
      <p:sp>
        <p:nvSpPr>
          <p:cNvPr id="3" name="Subtitle 2"/>
          <p:cNvSpPr>
            <a:spLocks noGrp="1"/>
          </p:cNvSpPr>
          <p:nvPr>
            <p:ph idx="1" type="subTitle"/>
          </p:nvPr>
        </p:nvSpPr>
        <p:spPr>
          <a:xfrm>
            <a:off x="255722" y="565689"/>
            <a:ext cx="6400800" cy="1314450"/>
          </a:xfrm>
        </p:spPr>
        <p:txBody>
          <a:bodyPr/>
          <a:lstStyle/>
          <a:p>
            <a:pPr lvl="0" indent="0" marL="0">
              <a:buNone/>
            </a:pPr>
            <a:r>
              <a:rPr/>
              <a:t>Bill Perry</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GLM with Gaussian (Normal) Distribution: Setup</a:t>
            </a:r>
          </a:p>
        </p:txBody>
      </p:sp>
      <mc:AlternateContent xmlns:mc="http://schemas.openxmlformats.org/markup-compatibility/2006">
        <mc:Choice xmlns:a14="http://schemas.microsoft.com/office/drawing/2010/main" Requires="a14">
          <p:sp>
            <p:nvSpPr>
              <p:cNvPr id="3" name="Content Placeholder 2"/>
              <p:cNvSpPr>
                <a:spLocks noGrp="1"/>
              </p:cNvSpPr>
              <p:nvPr>
                <p:ph idx="1" sz="half"/>
              </p:nvPr>
            </p:nvSpPr>
            <p:spPr/>
            <p:txBody>
              <a:bodyPr/>
              <a:lstStyle/>
              <a:p>
                <a:pPr lvl="0"/>
                <a:r>
                  <a:rPr/>
                  <a:t>Let’s look at the summary of our Gaussian GLM:</a:t>
                </a:r>
              </a:p>
              <a:p>
                <a:pPr lvl="1"/>
                <a:r>
                  <a:rPr/>
                  <a:t>Dispersion parameter</a:t>
                </a:r>
              </a:p>
              <a:p>
                <a:pPr lvl="2"/>
                <a:r>
                  <a:rPr b="1"/>
                  <a:t>variance of the residuals</a:t>
                </a:r>
                <a:r>
                  <a:rPr/>
                  <a:t> (</a:t>
                </a:r>
                <a14:m>
                  <m:oMath xmlns:m="http://schemas.openxmlformats.org/officeDocument/2006/math">
                    <m:sSup>
                      <m:e>
                        <m:r>
                          <m:t>σ</m:t>
                        </m:r>
                      </m:e>
                      <m:sup>
                        <m:r>
                          <m:t>2</m:t>
                        </m:r>
                      </m:sup>
                    </m:sSup>
                  </m:oMath>
                </a14:m>
                <a:r>
                  <a:rPr/>
                  <a:t>)</a:t>
                </a:r>
              </a:p>
              <a:p>
                <a:pPr lvl="1"/>
                <a:r>
                  <a:rPr/>
                  <a:t>Null deviance</a:t>
                </a:r>
              </a:p>
              <a:p>
                <a:pPr lvl="2"/>
                <a:r>
                  <a:rPr/>
                  <a:t>This is the error (deviance) of the “Null” or “Intercept-Only” model</a:t>
                </a:r>
              </a:p>
              <a:p>
                <a:pPr lvl="2"/>
                <a:r>
                  <a:rPr/>
                  <a:t>how much error you have when you try to predict the number of endemics using </a:t>
                </a:r>
                <a:r>
                  <a:rPr i="1"/>
                  <a:t>only</a:t>
                </a:r>
                <a:r>
                  <a:rPr/>
                  <a:t> the overall average, without any predictors. It’s your baseline, or the total amount of variation in the data to be explained</a:t>
                </a:r>
              </a:p>
              <a:p>
                <a:pPr lvl="1"/>
                <a:r>
                  <a:rPr/>
                  <a:t>Residual deviance</a:t>
                </a:r>
              </a:p>
              <a:p>
                <a:pPr lvl="2"/>
                <a:r>
                  <a:rPr/>
                  <a:t>conceptually the same as the “Model Sum of Squares” in an ANOVA</a:t>
                </a:r>
              </a:p>
              <a:p>
                <a:pPr lvl="2"/>
                <a:r>
                  <a:rPr/>
                  <a:t>Null Deviance tells you your </a:t>
                </a:r>
                <a:r>
                  <a:rPr>
                    <a:latin typeface="Courier"/>
                  </a:rPr>
                  <a:t>size_category</a:t>
                </a:r>
                <a:r>
                  <a:rPr/>
                  <a:t> predictor is </a:t>
                </a:r>
                <a:r>
                  <a:rPr i="1"/>
                  <a:t>very</a:t>
                </a:r>
                <a:r>
                  <a:rPr/>
                  <a:t> useful for explaining the number of endemics.</a:t>
                </a:r>
              </a:p>
            </p:txBody>
          </p:sp>
        </mc:Choice>
      </mc:AlternateContent>
      <p:sp>
        <p:nvSpPr>
          <p:cNvPr id="4" name="Content Placeholder 3"/>
          <p:cNvSpPr>
            <a:spLocks noGrp="1"/>
          </p:cNvSpPr>
          <p:nvPr>
            <p:ph idx="2" sz="half"/>
          </p:nvPr>
        </p:nvSpPr>
        <p:spPr/>
        <p:txBody>
          <a:bodyPr/>
          <a:lstStyle/>
          <a:p>
            <a:pPr lvl="0" indent="0">
              <a:buNone/>
            </a:pPr>
            <a:r>
              <a:rPr>
                <a:latin typeface="Courier"/>
              </a:rPr>
              <a:t>## 
## Call:
## glm(formula = Endemics ~ size_category, family = gaussian(link = "identity"), 
##     data = gala)
## 
## Coefficients:
##                     Estimate Std. Error t value Pr(&gt;|t|)    
## (Intercept)            5.636      4.402    1.28   0.2113    
## size_categoryMedium   16.030      6.095    2.63   0.0139 *  
## size_categoryLarge    60.221      7.059    8.53 3.82e-09 ***
## ---
## Signif. codes:  0 '***' 0.001 '**' 0.01 '*' 0.05 '.' 0.1 ' ' 1
## 
## (Dispersion parameter for gaussian family taken to be 213.1878)
## 
##     Null deviance: 21662.7  on 29  degrees of freedom
## Residual deviance:  5756.1  on 27  degrees of freedom
## AIC: 250.84
## 
## Number of Fisher Scoring iterations: 2</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GLM with Gaussian Distribution: Analysis</a:t>
            </a:r>
          </a:p>
        </p:txBody>
      </p:sp>
      <mc:AlternateContent xmlns:mc="http://schemas.openxmlformats.org/markup-compatibility/2006">
        <mc:Choice xmlns:a14="http://schemas.microsoft.com/office/drawing/2010/main" Requires="a14">
          <p:sp>
            <p:nvSpPr>
              <p:cNvPr id="3" name="Text Placeholder 2"/>
              <p:cNvSpPr>
                <a:spLocks noGrp="1"/>
              </p:cNvSpPr>
              <p:nvPr>
                <p:ph idx="1" type="body"/>
              </p:nvPr>
            </p:nvSpPr>
            <p:spPr/>
            <p:txBody>
              <a:bodyPr/>
              <a:lstStyle/>
              <a:p>
                <a:pPr lvl="0"/>
                <a:r>
                  <a:rPr/>
                  <a:t>Now let’s perform an ANOVA on LM and GLM model using </a:t>
                </a:r>
                <a:r>
                  <a:rPr>
                    <a:latin typeface="Courier"/>
                  </a:rPr>
                  <a:t>car</a:t>
                </a:r>
                <a:r>
                  <a:rPr/>
                  <a:t>:</a:t>
                </a:r>
              </a:p>
              <a:p>
                <a:pPr lvl="1"/>
                <a:r>
                  <a:rPr b="1"/>
                  <a:t>Residual Standard Error</a:t>
                </a:r>
                <a:r>
                  <a:rPr/>
                  <a:t>. This is the standard deviation of the residuals (</a:t>
                </a:r>
                <a14:m>
                  <m:oMath xmlns:m="http://schemas.openxmlformats.org/officeDocument/2006/math">
                    <m:r>
                      <m:t>σ</m:t>
                    </m:r>
                  </m:oMath>
                </a14:m>
                <a:r>
                  <a:rPr/>
                  <a:t>)</a:t>
                </a:r>
              </a:p>
              <a:p>
                <a:pPr lvl="1"/>
                <a:r>
                  <a:rPr b="1"/>
                  <a:t>Residual Deviance/df</a:t>
                </a:r>
                <a:r>
                  <a:rPr/>
                  <a:t>: 5756.1 / 27 = 213.1878</a:t>
                </a:r>
              </a:p>
              <a:p>
                <a:pPr lvl="1"/>
                <a:r>
                  <a:rPr/>
                  <a:t>In this context, “Sum Sq” (Sum of Squares) and “Deviance” are the same thing.</a:t>
                </a:r>
              </a:p>
              <a:p>
                <a:pPr lvl="1"/>
                <a:r>
                  <a:rPr b="1"/>
                  <a:t>“Pearson residuals” are essentially the same as the regular residuals</a:t>
                </a:r>
              </a:p>
              <a:p>
                <a:pPr lvl="0" indent="0">
                  <a:buNone/>
                </a:pPr>
                <a:r>
                  <a:rPr>
                    <a:latin typeface="Courier"/>
                  </a:rPr>
                  <a:t>## Anova Table (Type III tests)
## 
## Response: Endemics
##                Sum Sq Df F value    Pr(&gt;F)    
## (Intercept)     349.5  1  1.6392    0.2113    
## size_category 15906.6  2 37.3066 1.697e-08 ***
## Residuals      5756.1 27                      
## ---
## Signif. codes:  0 '***' 0.001 '**' 0.01 '*' 0.05 '.' 0.1 ' ' 1
## Analysis of Deviance Table (Type III tests)
## 
## Response: Endemics
## Error estimate based on Pearson residuals 
## 
##                Sum Sq Df F values    Pr(&gt;F)    
## size_category 15906.6  2   37.307 1.697e-08 ***
## Residuals      5756.1 27                       
## ---
## Signif. codes:  0 '***' 0.001 '**' 0.01 '*' 0.05 '.' 0.1 ' ' 1</a:t>
                </a:r>
              </a:p>
            </p:txBody>
          </p:sp>
        </mc:Choice>
      </mc:AlternateContent>
      <p:sp>
        <p:nvSpPr>
          <p:cNvPr id="5" name="Text Placeholder 4"/>
          <p:cNvSpPr>
            <a:spLocks noGrp="1"/>
          </p:cNvSpPr>
          <p:nvPr>
            <p:ph idx="3" sz="quarter" type="body"/>
          </p:nvPr>
        </p:nvSpPr>
        <p:spPr/>
        <p:txBody>
          <a:bodyPr/>
          <a:lstStyle/>
          <a:p>
            <a:pPr lvl="0" indent="0" marL="0">
              <a:buNone/>
            </a:pPr>
            <a:r>
              <a:rPr/>
              <a:t>Visualizing the results:</a:t>
            </a:r>
          </a:p>
        </p:txBody>
      </p:sp>
      <p:pic>
        <p:nvPicPr>
          <p:cNvPr descr="14_lecture_powerpoint_files/figure-pptx/gaussian-plot-1.png" id="0" name="Picture 1"/>
          <p:cNvPicPr>
            <a:picLocks noGrp="1" noChangeAspect="1"/>
          </p:cNvPicPr>
          <p:nvPr/>
        </p:nvPicPr>
        <p:blipFill>
          <a:blip r:embed="rId2"/>
          <a:stretch>
            <a:fillRect/>
          </a:stretch>
        </p:blipFill>
        <p:spPr bwMode="auto">
          <a:xfrm>
            <a:off x="4749800" y="1930400"/>
            <a:ext cx="4038600" cy="2019300"/>
          </a:xfrm>
          <a:prstGeom prst="rect">
            <a:avLst/>
          </a:prstGeom>
          <a:noFill/>
          <a:ln w="9525">
            <a:noFill/>
            <a:headEnd/>
            <a:tailEnd/>
          </a:ln>
        </p:spPr>
      </p:pic>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Equivalence of Linear Models and Gaussian GLMs</a:t>
            </a:r>
          </a:p>
        </p:txBody>
      </p:sp>
      <p:sp>
        <p:nvSpPr>
          <p:cNvPr id="3" name="Content Placeholder 2"/>
          <p:cNvSpPr>
            <a:spLocks noGrp="1"/>
          </p:cNvSpPr>
          <p:nvPr>
            <p:ph idx="1"/>
          </p:nvPr>
        </p:nvSpPr>
        <p:spPr/>
        <p:txBody>
          <a:bodyPr/>
          <a:lstStyle/>
          <a:p>
            <a:pPr lvl="0" indent="0" marL="0">
              <a:spcBef>
                <a:spcPts val="3000"/>
              </a:spcBef>
              <a:buNone/>
            </a:pPr>
            <a:r>
              <a:rPr b="1"/>
              <a:t>Equivalence of Linear Models and Gaussian GLMs</a:t>
            </a:r>
          </a:p>
          <a:p>
            <a:pPr lvl="0" indent="0" marL="0">
              <a:buNone/>
            </a:pPr>
            <a:r>
              <a:rPr/>
              <a:t>When we use a </a:t>
            </a:r>
            <a:r>
              <a:rPr b="1"/>
              <a:t>Gaussian distribution</a:t>
            </a:r>
            <a:r>
              <a:rPr/>
              <a:t> with an </a:t>
            </a:r>
            <a:r>
              <a:rPr b="1"/>
              <a:t>identity link</a:t>
            </a:r>
            <a:r>
              <a:rPr/>
              <a:t>, GLM gives identical results to standard linear regression. This can be seen in the coefficient values and overall model statistics.</a:t>
            </a:r>
          </a:p>
          <a:p>
            <a:pPr lvl="0" indent="0" marL="0">
              <a:buNone/>
            </a:pPr>
            <a:r>
              <a:rPr/>
              <a:t>The key difference is that GLMs provide a framework that extends to non-normal distributions.</a:t>
            </a:r>
          </a:p>
          <a:p>
            <a:pPr lvl="0" indent="0" marL="0">
              <a:buNone/>
            </a:pPr>
            <a:r>
              <a:rPr b="1" u="sng"/>
              <a:t>Note when we look at Heteroscedascidity (SP) cone of despair - this is why a Poisson model works</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GLM with Poisson Distribution: Setup</a:t>
            </a:r>
          </a:p>
        </p:txBody>
      </p:sp>
      <p:sp>
        <p:nvSpPr>
          <p:cNvPr id="3" name="Content Placeholder 2"/>
          <p:cNvSpPr>
            <a:spLocks noGrp="1"/>
          </p:cNvSpPr>
          <p:nvPr>
            <p:ph idx="1"/>
          </p:nvPr>
        </p:nvSpPr>
        <p:spPr/>
        <p:txBody>
          <a:bodyPr/>
          <a:lstStyle/>
          <a:p>
            <a:pPr lvl="0"/>
            <a:r>
              <a:rPr b="1"/>
              <a:t>Poisson GLMs</a:t>
            </a:r>
            <a:r>
              <a:rPr/>
              <a:t> Poisson model used when response variable is </a:t>
            </a:r>
            <a:r>
              <a:rPr b="1"/>
              <a:t>count data</a:t>
            </a:r>
            <a:r>
              <a:rPr/>
              <a:t>:</a:t>
            </a:r>
          </a:p>
          <a:p>
            <a:pPr lvl="1"/>
            <a:r>
              <a:rPr/>
              <a:t>Number of species on an island</a:t>
            </a:r>
          </a:p>
          <a:p>
            <a:pPr lvl="1"/>
            <a:r>
              <a:rPr/>
              <a:t>Number of parasites in a host</a:t>
            </a:r>
          </a:p>
          <a:p>
            <a:pPr lvl="1"/>
            <a:r>
              <a:rPr/>
              <a:t>Number of bird nests in a plot</a:t>
            </a:r>
          </a:p>
          <a:p>
            <a:pPr lvl="1"/>
            <a:r>
              <a:rPr/>
              <a:t>Number of seeds produced by a plant</a:t>
            </a:r>
          </a:p>
          <a:p>
            <a:pPr lvl="0"/>
            <a:r>
              <a:rPr/>
              <a:t>The Poisson distribution assumes:</a:t>
            </a:r>
          </a:p>
          <a:p>
            <a:pPr lvl="1"/>
            <a:r>
              <a:rPr/>
              <a:t>Counts are non-negative integers (0, 1, 2, 3, …)</a:t>
            </a:r>
          </a:p>
          <a:p>
            <a:pPr lvl="1"/>
            <a:r>
              <a:rPr/>
              <a:t>The mean equals the variance</a:t>
            </a:r>
          </a:p>
          <a:p>
            <a:pPr lvl="1"/>
            <a:r>
              <a:rPr/>
              <a:t>Events occur independently</a:t>
            </a:r>
          </a:p>
          <a:p>
            <a:pPr lvl="0"/>
            <a:r>
              <a:rPr b="1"/>
              <a:t>Key consideration:</a:t>
            </a:r>
            <a:r>
              <a:rPr/>
              <a:t> If variance &gt; mean (overdispersion), consider negative binomial regression instead.</a:t>
            </a:r>
          </a:p>
          <a:p>
            <a:pPr lvl="0"/>
            <a:r>
              <a:rPr/>
              <a:t>Now let’s fit a Poisson GLM to model the relationship between the rounded quarter-mile time and the number of cylinders:</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Fit Poisson GLM with size_category as predictor</a:t>
            </a:r>
          </a:p>
        </p:txBody>
      </p:sp>
      <mc:AlternateContent xmlns:mc="http://schemas.openxmlformats.org/markup-compatibility/2006">
        <mc:Choice xmlns:a14="http://schemas.microsoft.com/office/drawing/2010/main" Requires="a14">
          <p:sp>
            <p:nvSpPr>
              <p:cNvPr id="3" name="Content Placeholder 2"/>
              <p:cNvSpPr>
                <a:spLocks noGrp="1"/>
              </p:cNvSpPr>
              <p:nvPr>
                <p:ph idx="1" sz="half"/>
              </p:nvPr>
            </p:nvSpPr>
            <p:spPr/>
            <p:txBody>
              <a:bodyPr/>
              <a:lstStyle/>
              <a:p>
                <a:pPr lvl="0"/>
                <a:r>
                  <a:rPr/>
                  <a:t>model is predicting the natural logarithm (log) of the expected species count</a:t>
                </a:r>
              </a:p>
              <a:p>
                <a:pPr lvl="0"/>
                <a:r>
                  <a:rPr/>
                  <a:t>exponentiate them (i.e., calculate </a:t>
                </a:r>
                <a14:m>
                  <m:oMath xmlns:m="http://schemas.openxmlformats.org/officeDocument/2006/math">
                    <m:sSup>
                      <m:e>
                        <m:r>
                          <m:t>e</m:t>
                        </m:r>
                      </m:e>
                      <m:sup>
                        <m:r>
                          <m:rPr>
                            <m:nor/>
                            <m:sty m:val="p"/>
                          </m:rPr>
                          <m:t>coefficient</m:t>
                        </m:r>
                      </m:sup>
                    </m:sSup>
                  </m:oMath>
                </a14:m>
                <a:r>
                  <a:rPr/>
                  <a:t> or exp(coefficient).</a:t>
                </a:r>
              </a:p>
              <a:p>
                <a:pPr lvl="0"/>
                <a:r>
                  <a:rPr/>
                  <a:t>converts the additive log-counts back into a multiplicative effect on the actual species count</a:t>
                </a:r>
              </a:p>
              <a:p>
                <a:pPr lvl="0"/>
                <a:r>
                  <a:rPr/>
                  <a:t>exp(2.67101) = 14.45 species on a “Small” island</a:t>
                </a:r>
              </a:p>
              <a:p>
                <a:pPr lvl="0"/>
                <a:r>
                  <a:rPr/>
                  <a:t>exp(1.33784) = 3.81</a:t>
                </a:r>
              </a:p>
              <a:p>
                <a:pPr lvl="1"/>
                <a:r>
                  <a:rPr/>
                  <a:t>“Medium” predicted to have 3.81x more spp than “Small” island</a:t>
                </a:r>
              </a:p>
              <a:p>
                <a:pPr lvl="0"/>
                <a:r>
                  <a:rPr/>
                  <a:t>exp(2.84300) = 17.17</a:t>
                </a:r>
              </a:p>
              <a:p>
                <a:pPr lvl="1"/>
                <a:r>
                  <a:rPr/>
                  <a:t>“Large” island is predicted to have 17.17 times more species than a “Small” island, on average</a:t>
                </a:r>
              </a:p>
              <a:p>
                <a:pPr lvl="0"/>
                <a:r>
                  <a:rPr/>
                  <a:t>Dispersion - Divide the deviance by its df: </a:t>
                </a:r>
                <a14:m>
                  <m:oMath xmlns:m="http://schemas.openxmlformats.org/officeDocument/2006/math">
                    <m:r>
                      <m:t>939.74</m:t>
                    </m:r>
                    <m:r>
                      <m:rPr>
                        <m:sty m:val="p"/>
                      </m:rPr>
                      <m:t>/</m:t>
                    </m:r>
                    <m:r>
                      <m:t>27</m:t>
                    </m:r>
                    <m:r>
                      <m:rPr>
                        <m:sty m:val="p"/>
                      </m:rPr>
                      <m:t>≈</m:t>
                    </m:r>
                  </m:oMath>
                </a14:m>
                <a:r>
                  <a:rPr/>
                  <a:t> 34.8</a:t>
                </a:r>
              </a:p>
            </p:txBody>
          </p:sp>
        </mc:Choice>
      </mc:AlternateContent>
      <p:sp>
        <p:nvSpPr>
          <p:cNvPr id="4" name="Content Placeholder 3"/>
          <p:cNvSpPr>
            <a:spLocks noGrp="1"/>
          </p:cNvSpPr>
          <p:nvPr>
            <p:ph idx="2" sz="half"/>
          </p:nvPr>
        </p:nvSpPr>
        <p:spPr/>
        <p:txBody>
          <a:bodyPr/>
          <a:lstStyle/>
          <a:p>
            <a:pPr lvl="0" indent="0">
              <a:buNone/>
            </a:pPr>
            <a:r>
              <a:rPr>
                <a:solidFill>
                  <a:srgbClr val="003B4F"/>
                </a:solidFill>
                <a:latin typeface="Courier"/>
              </a:rPr>
              <a:t>model_poisson_gala &lt;- </a:t>
            </a:r>
            <a:r>
              <a:rPr>
                <a:solidFill>
                  <a:srgbClr val="4758AB"/>
                </a:solidFill>
                <a:latin typeface="Courier"/>
              </a:rPr>
              <a:t>glm</a:t>
            </a:r>
            <a:r>
              <a:rPr>
                <a:solidFill>
                  <a:srgbClr val="003B4F"/>
                </a:solidFill>
                <a:latin typeface="Courier"/>
              </a:rPr>
              <a:t>(Endemics </a:t>
            </a:r>
            <a:r>
              <a:rPr>
                <a:solidFill>
                  <a:srgbClr val="5E5E5E"/>
                </a:solidFill>
                <a:latin typeface="Courier"/>
              </a:rPr>
              <a:t>~</a:t>
            </a:r>
            <a:r>
              <a:rPr>
                <a:solidFill>
                  <a:srgbClr val="003B4F"/>
                </a:solidFill>
                <a:latin typeface="Courier"/>
              </a:rPr>
              <a:t> size_category, </a:t>
            </a:r>
            <a:br/>
            <a:r>
              <a:rPr>
                <a:solidFill>
                  <a:srgbClr val="003B4F"/>
                </a:solidFill>
                <a:latin typeface="Courier"/>
              </a:rPr>
              <a:t>                          </a:t>
            </a:r>
            <a:r>
              <a:rPr>
                <a:solidFill>
                  <a:srgbClr val="657422"/>
                </a:solidFill>
                <a:latin typeface="Courier"/>
              </a:rPr>
              <a:t>data =</a:t>
            </a:r>
            <a:r>
              <a:rPr>
                <a:solidFill>
                  <a:srgbClr val="003B4F"/>
                </a:solidFill>
                <a:latin typeface="Courier"/>
              </a:rPr>
              <a:t> gala,</a:t>
            </a:r>
            <a:br/>
            <a:r>
              <a:rPr>
                <a:solidFill>
                  <a:srgbClr val="003B4F"/>
                </a:solidFill>
                <a:latin typeface="Courier"/>
              </a:rPr>
              <a:t>                          </a:t>
            </a:r>
            <a:r>
              <a:rPr>
                <a:solidFill>
                  <a:srgbClr val="657422"/>
                </a:solidFill>
                <a:latin typeface="Courier"/>
              </a:rPr>
              <a:t>family =</a:t>
            </a:r>
            <a:r>
              <a:rPr>
                <a:solidFill>
                  <a:srgbClr val="003B4F"/>
                </a:solidFill>
                <a:latin typeface="Courier"/>
              </a:rPr>
              <a:t> </a:t>
            </a:r>
            <a:r>
              <a:rPr>
                <a:solidFill>
                  <a:srgbClr val="4758AB"/>
                </a:solidFill>
                <a:latin typeface="Courier"/>
              </a:rPr>
              <a:t>poisson</a:t>
            </a:r>
            <a:r>
              <a:rPr>
                <a:solidFill>
                  <a:srgbClr val="003B4F"/>
                </a:solidFill>
                <a:latin typeface="Courier"/>
              </a:rPr>
              <a:t>(</a:t>
            </a:r>
            <a:r>
              <a:rPr>
                <a:solidFill>
                  <a:srgbClr val="657422"/>
                </a:solidFill>
                <a:latin typeface="Courier"/>
              </a:rPr>
              <a:t>link =</a:t>
            </a:r>
            <a:r>
              <a:rPr>
                <a:solidFill>
                  <a:srgbClr val="003B4F"/>
                </a:solidFill>
                <a:latin typeface="Courier"/>
              </a:rPr>
              <a:t> </a:t>
            </a:r>
            <a:r>
              <a:rPr>
                <a:solidFill>
                  <a:srgbClr val="20794D"/>
                </a:solidFill>
                <a:latin typeface="Courier"/>
              </a:rPr>
              <a:t>"log"</a:t>
            </a:r>
            <a:r>
              <a:rPr>
                <a:solidFill>
                  <a:srgbClr val="003B4F"/>
                </a:solidFill>
                <a:latin typeface="Courier"/>
              </a:rPr>
              <a:t>))</a:t>
            </a:r>
            <a:br/>
            <a:r>
              <a:rPr>
                <a:solidFill>
                  <a:srgbClr val="4758AB"/>
                </a:solidFill>
                <a:latin typeface="Courier"/>
              </a:rPr>
              <a:t>summary</a:t>
            </a:r>
            <a:r>
              <a:rPr>
                <a:solidFill>
                  <a:srgbClr val="003B4F"/>
                </a:solidFill>
                <a:latin typeface="Courier"/>
              </a:rPr>
              <a:t>(model_poisson_gala)</a:t>
            </a:r>
            <a:br/>
            <a:r>
              <a:rPr i="1">
                <a:solidFill>
                  <a:srgbClr val="5E5E5E"/>
                </a:solidFill>
                <a:latin typeface="Courier"/>
              </a:rPr>
              <a:t>## </a:t>
            </a:r>
            <a:br/>
            <a:r>
              <a:rPr i="1">
                <a:solidFill>
                  <a:srgbClr val="5E5E5E"/>
                </a:solidFill>
                <a:latin typeface="Courier"/>
              </a:rPr>
              <a:t>## Call:</a:t>
            </a:r>
            <a:br/>
            <a:r>
              <a:rPr i="1">
                <a:solidFill>
                  <a:srgbClr val="5E5E5E"/>
                </a:solidFill>
                <a:latin typeface="Courier"/>
              </a:rPr>
              <a:t>## glm(formula = Endemics ~ size_category, family = poisson(link = "log"), </a:t>
            </a:r>
            <a:br/>
            <a:r>
              <a:rPr i="1">
                <a:solidFill>
                  <a:srgbClr val="5E5E5E"/>
                </a:solidFill>
                <a:latin typeface="Courier"/>
              </a:rPr>
              <a:t>##     data = gala)</a:t>
            </a:r>
            <a:br/>
            <a:r>
              <a:rPr i="1">
                <a:solidFill>
                  <a:srgbClr val="5E5E5E"/>
                </a:solidFill>
                <a:latin typeface="Courier"/>
              </a:rPr>
              <a:t>## </a:t>
            </a:r>
            <a:br/>
            <a:r>
              <a:rPr i="1">
                <a:solidFill>
                  <a:srgbClr val="5E5E5E"/>
                </a:solidFill>
                <a:latin typeface="Courier"/>
              </a:rPr>
              <a:t>## Coefficients:</a:t>
            </a:r>
            <a:br/>
            <a:r>
              <a:rPr i="1">
                <a:solidFill>
                  <a:srgbClr val="5E5E5E"/>
                </a:solidFill>
                <a:latin typeface="Courier"/>
              </a:rPr>
              <a:t>##                     Estimate Std. Error z value Pr(&gt;|z|)    </a:t>
            </a:r>
            <a:br/>
            <a:r>
              <a:rPr i="1">
                <a:solidFill>
                  <a:srgbClr val="5E5E5E"/>
                </a:solidFill>
                <a:latin typeface="Courier"/>
              </a:rPr>
              <a:t>## (Intercept)           1.7292     0.1270  13.616   &lt;2e-16 ***</a:t>
            </a:r>
            <a:br/>
            <a:r>
              <a:rPr i="1">
                <a:solidFill>
                  <a:srgbClr val="5E5E5E"/>
                </a:solidFill>
                <a:latin typeface="Courier"/>
              </a:rPr>
              <a:t>## size_categoryMedium   1.3465     0.1413   9.527   &lt;2e-16 ***</a:t>
            </a:r>
            <a:br/>
            <a:r>
              <a:rPr i="1">
                <a:solidFill>
                  <a:srgbClr val="5E5E5E"/>
                </a:solidFill>
                <a:latin typeface="Courier"/>
              </a:rPr>
              <a:t>## size_categoryLarge    2.4582     0.1353  18.173   &lt;2e-16 ***</a:t>
            </a:r>
            <a:br/>
            <a:r>
              <a:rPr i="1">
                <a:solidFill>
                  <a:srgbClr val="5E5E5E"/>
                </a:solidFill>
                <a:latin typeface="Courier"/>
              </a:rPr>
              <a:t>## ---</a:t>
            </a:r>
            <a:br/>
            <a:r>
              <a:rPr i="1">
                <a:solidFill>
                  <a:srgbClr val="5E5E5E"/>
                </a:solidFill>
                <a:latin typeface="Courier"/>
              </a:rPr>
              <a:t>## Signif. codes:  0 '***' 0.001 '**' 0.01 '*' 0.05 '.' 0.1 ' ' 1</a:t>
            </a:r>
            <a:br/>
            <a:r>
              <a:rPr i="1">
                <a:solidFill>
                  <a:srgbClr val="5E5E5E"/>
                </a:solidFill>
                <a:latin typeface="Courier"/>
              </a:rPr>
              <a:t>## </a:t>
            </a:r>
            <a:br/>
            <a:r>
              <a:rPr i="1">
                <a:solidFill>
                  <a:srgbClr val="5E5E5E"/>
                </a:solidFill>
                <a:latin typeface="Courier"/>
              </a:rPr>
              <a:t>## (Dispersion parameter for poisson family taken to be 1)</a:t>
            </a:r>
            <a:br/>
            <a:r>
              <a:rPr i="1">
                <a:solidFill>
                  <a:srgbClr val="5E5E5E"/>
                </a:solidFill>
                <a:latin typeface="Courier"/>
              </a:rPr>
              <a:t>## </a:t>
            </a:r>
            <a:br/>
            <a:r>
              <a:rPr i="1">
                <a:solidFill>
                  <a:srgbClr val="5E5E5E"/>
                </a:solidFill>
                <a:latin typeface="Courier"/>
              </a:rPr>
              <a:t>##     Null deviance: 743.55  on 29  degrees of freedom</a:t>
            </a:r>
            <a:br/>
            <a:r>
              <a:rPr i="1">
                <a:solidFill>
                  <a:srgbClr val="5E5E5E"/>
                </a:solidFill>
                <a:latin typeface="Courier"/>
              </a:rPr>
              <a:t>## Residual deviance: 177.05  on 27  degrees of freedom</a:t>
            </a:r>
            <a:br/>
            <a:r>
              <a:rPr i="1">
                <a:solidFill>
                  <a:srgbClr val="5E5E5E"/>
                </a:solidFill>
                <a:latin typeface="Courier"/>
              </a:rPr>
              <a:t>## AIC: 316</a:t>
            </a:r>
            <a:br/>
            <a:r>
              <a:rPr i="1">
                <a:solidFill>
                  <a:srgbClr val="5E5E5E"/>
                </a:solidFill>
                <a:latin typeface="Courier"/>
              </a:rPr>
              <a:t>## </a:t>
            </a:r>
            <a:br/>
            <a:r>
              <a:rPr i="1">
                <a:solidFill>
                  <a:srgbClr val="5E5E5E"/>
                </a:solidFill>
                <a:latin typeface="Courier"/>
              </a:rPr>
              <a:t>## Number of Fisher Scoring iterations: 5</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GLM with Poisson Distribution: Setup</a:t>
            </a:r>
          </a:p>
        </p:txBody>
      </p:sp>
      <p:sp>
        <p:nvSpPr>
          <p:cNvPr id="3" name="Content Placeholder 2"/>
          <p:cNvSpPr>
            <a:spLocks noGrp="1"/>
          </p:cNvSpPr>
          <p:nvPr>
            <p:ph idx="1" sz="half"/>
          </p:nvPr>
        </p:nvSpPr>
        <p:spPr/>
        <p:txBody>
          <a:bodyPr/>
          <a:lstStyle/>
          <a:p>
            <a:pPr lvl="0" indent="0" marL="0">
              <a:buNone/>
            </a:pPr>
            <a:r>
              <a:rPr/>
              <a:t>Does island size category, as a whole, have a statistically significant effect on the number of plant species?</a:t>
            </a:r>
          </a:p>
          <a:p>
            <a:pPr lvl="0"/>
            <a:r>
              <a:rPr>
                <a:latin typeface="Courier"/>
              </a:rPr>
              <a:t>test = "LR"</a:t>
            </a:r>
            <a:r>
              <a:rPr/>
              <a:t>: important part!</a:t>
            </a:r>
          </a:p>
          <a:p>
            <a:pPr lvl="1"/>
            <a:r>
              <a:rPr/>
              <a:t>normal ANOVA (with a Gaussian/normal distribution) test is an F-test.</a:t>
            </a:r>
          </a:p>
          <a:p>
            <a:pPr lvl="1"/>
            <a:r>
              <a:rPr/>
              <a:t>GLM (like Poisson) can’t use F-test in the same way</a:t>
            </a:r>
          </a:p>
          <a:p>
            <a:pPr lvl="2"/>
            <a:r>
              <a:rPr/>
              <a:t>use a Likelihood Ratio (LR) test</a:t>
            </a:r>
          </a:p>
          <a:p>
            <a:pPr lvl="2"/>
            <a:r>
              <a:rPr/>
              <a:t>LR test statistically compares fit of full model (the one with size_category) to simpler null model (one without size_category)</a:t>
            </a:r>
          </a:p>
          <a:p>
            <a:pPr lvl="2"/>
            <a:r>
              <a:rPr/>
              <a:t>LR test tells us if it is significant</a:t>
            </a:r>
          </a:p>
        </p:txBody>
      </p:sp>
      <p:sp>
        <p:nvSpPr>
          <p:cNvPr id="4" name="Content Placeholder 3"/>
          <p:cNvSpPr>
            <a:spLocks noGrp="1"/>
          </p:cNvSpPr>
          <p:nvPr>
            <p:ph idx="2" sz="half"/>
          </p:nvPr>
        </p:nvSpPr>
        <p:spPr/>
        <p:txBody>
          <a:bodyPr/>
          <a:lstStyle/>
          <a:p>
            <a:pPr lvl="0" indent="0" marL="0">
              <a:buNone/>
            </a:pPr>
            <a:r>
              <a:rPr/>
              <a:t>Test overall effect of size_category</a:t>
            </a:r>
          </a:p>
          <a:p>
            <a:pPr lvl="0" indent="0">
              <a:buNone/>
            </a:pPr>
            <a:r>
              <a:rPr>
                <a:solidFill>
                  <a:srgbClr val="4758AB"/>
                </a:solidFill>
                <a:latin typeface="Courier"/>
              </a:rPr>
              <a:t>Anova</a:t>
            </a:r>
            <a:r>
              <a:rPr>
                <a:solidFill>
                  <a:srgbClr val="003B4F"/>
                </a:solidFill>
                <a:latin typeface="Courier"/>
              </a:rPr>
              <a:t>(model_poisson_gala, </a:t>
            </a:r>
            <a:r>
              <a:rPr>
                <a:solidFill>
                  <a:srgbClr val="657422"/>
                </a:solidFill>
                <a:latin typeface="Courier"/>
              </a:rPr>
              <a:t>type =</a:t>
            </a:r>
            <a:r>
              <a:rPr>
                <a:solidFill>
                  <a:srgbClr val="003B4F"/>
                </a:solidFill>
                <a:latin typeface="Courier"/>
              </a:rPr>
              <a:t> </a:t>
            </a:r>
            <a:r>
              <a:rPr>
                <a:solidFill>
                  <a:srgbClr val="20794D"/>
                </a:solidFill>
                <a:latin typeface="Courier"/>
              </a:rPr>
              <a:t>"III"</a:t>
            </a:r>
            <a:r>
              <a:rPr>
                <a:solidFill>
                  <a:srgbClr val="003B4F"/>
                </a:solidFill>
                <a:latin typeface="Courier"/>
              </a:rPr>
              <a:t>, </a:t>
            </a:r>
            <a:r>
              <a:rPr>
                <a:solidFill>
                  <a:srgbClr val="657422"/>
                </a:solidFill>
                <a:latin typeface="Courier"/>
              </a:rPr>
              <a:t>test =</a:t>
            </a:r>
            <a:r>
              <a:rPr>
                <a:solidFill>
                  <a:srgbClr val="003B4F"/>
                </a:solidFill>
                <a:latin typeface="Courier"/>
              </a:rPr>
              <a:t> </a:t>
            </a:r>
            <a:r>
              <a:rPr>
                <a:solidFill>
                  <a:srgbClr val="20794D"/>
                </a:solidFill>
                <a:latin typeface="Courier"/>
              </a:rPr>
              <a:t>"LR"</a:t>
            </a:r>
            <a:r>
              <a:rPr>
                <a:solidFill>
                  <a:srgbClr val="003B4F"/>
                </a:solidFill>
                <a:latin typeface="Courier"/>
              </a:rPr>
              <a:t>)</a:t>
            </a:r>
            <a:br/>
            <a:r>
              <a:rPr i="1">
                <a:solidFill>
                  <a:srgbClr val="5E5E5E"/>
                </a:solidFill>
                <a:latin typeface="Courier"/>
              </a:rPr>
              <a:t>## Analysis of Deviance Table (Type III tests)</a:t>
            </a:r>
            <a:br/>
            <a:r>
              <a:rPr i="1">
                <a:solidFill>
                  <a:srgbClr val="5E5E5E"/>
                </a:solidFill>
                <a:latin typeface="Courier"/>
              </a:rPr>
              <a:t>## </a:t>
            </a:r>
            <a:br/>
            <a:r>
              <a:rPr i="1">
                <a:solidFill>
                  <a:srgbClr val="5E5E5E"/>
                </a:solidFill>
                <a:latin typeface="Courier"/>
              </a:rPr>
              <a:t>## Response: Endemics</a:t>
            </a:r>
            <a:br/>
            <a:r>
              <a:rPr i="1">
                <a:solidFill>
                  <a:srgbClr val="5E5E5E"/>
                </a:solidFill>
                <a:latin typeface="Courier"/>
              </a:rPr>
              <a:t>##               LR Chisq Df Pr(&gt;Chisq)    </a:t>
            </a:r>
            <a:br/>
            <a:r>
              <a:rPr i="1">
                <a:solidFill>
                  <a:srgbClr val="5E5E5E"/>
                </a:solidFill>
                <a:latin typeface="Courier"/>
              </a:rPr>
              <a:t>## size_category    566.5  2  &lt; 2.2e-16 ***</a:t>
            </a:r>
            <a:br/>
            <a:r>
              <a:rPr i="1">
                <a:solidFill>
                  <a:srgbClr val="5E5E5E"/>
                </a:solidFill>
                <a:latin typeface="Courier"/>
              </a:rPr>
              <a:t>## ---</a:t>
            </a:r>
            <a:br/>
            <a:r>
              <a:rPr i="1">
                <a:solidFill>
                  <a:srgbClr val="5E5E5E"/>
                </a:solidFill>
                <a:latin typeface="Courier"/>
              </a:rPr>
              <a:t>## Signif. codes:  0 '***' 0.001 '**' 0.01 '*' 0.05 '.' 0.1 ' ' 1</a:t>
            </a:r>
          </a:p>
        </p:txBody>
      </p:sp>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GLM with Poisson Distribution: Setup</a:t>
            </a:r>
          </a:p>
        </p:txBody>
      </p:sp>
      <p:sp>
        <p:nvSpPr>
          <p:cNvPr id="3" name="Content Placeholder 2"/>
          <p:cNvSpPr>
            <a:spLocks noGrp="1"/>
          </p:cNvSpPr>
          <p:nvPr>
            <p:ph idx="1" sz="half"/>
          </p:nvPr>
        </p:nvSpPr>
        <p:spPr/>
        <p:txBody>
          <a:bodyPr/>
          <a:lstStyle/>
          <a:p>
            <a:pPr lvl="0" indent="0" marL="0">
              <a:buNone/>
            </a:pPr>
            <a:r>
              <a:rPr b="1"/>
              <a:t>Poisson GLMs</a:t>
            </a:r>
            <a:r>
              <a:rPr/>
              <a:t> appropriate for </a:t>
            </a:r>
            <a:r>
              <a:rPr b="1"/>
              <a:t>count data</a:t>
            </a:r>
            <a:r>
              <a:rPr/>
              <a:t> and assumes variance equals mean - use the Gala Data and endemics - With natural log link, coefficients = </a:t>
            </a:r>
            <a:r>
              <a:rPr b="1"/>
              <a:t>multiplicative effects</a:t>
            </a:r>
            <a:r>
              <a:rPr/>
              <a:t>: - A coefficient of β means: for each 1-unit increase in X, the response is multiplied by exp(β) - For small β, exp(β) ≈ 1 + β, so β × 100% =app. %change</a:t>
            </a:r>
          </a:p>
          <a:p>
            <a:pPr lvl="0" indent="0">
              <a:buNone/>
            </a:pPr>
            <a:r>
              <a:rPr>
                <a:latin typeface="Courier"/>
              </a:rPr>
              <a:t>## 
## Call:
## glm(formula = Endemics ~ size_category, family = poisson(link = "log"), 
##     data = gala)
## 
## Coefficients:
##                     Estimate Std. Error z value Pr(&gt;|z|)    
## (Intercept)           1.7292     0.1270  13.616   &lt;2e-16 ***
## size_categoryMedium   1.3465     0.1413   9.527   &lt;2e-16 ***
## size_categoryLarge    2.4582     0.1353  18.173   &lt;2e-16 ***
## ---
## Signif. codes:  0 '***' 0.001 '**' 0.01 '*' 0.05 '.' 0.1 ' ' 1
## 
## (Dispersion parameter for poisson family taken to be 1)
## 
##     Null deviance: 743.55  on 29  degrees of freedom
## Residual deviance: 177.05  on 27  degrees of freedom
## AIC: 316
## 
## Number of Fisher Scoring iterations: 5</a:t>
            </a:r>
          </a:p>
        </p:txBody>
      </p:sp>
      <p:sp>
        <p:nvSpPr>
          <p:cNvPr id="4" name="Content Placeholder 3"/>
          <p:cNvSpPr>
            <a:spLocks noGrp="1"/>
          </p:cNvSpPr>
          <p:nvPr>
            <p:ph idx="2" sz="half"/>
          </p:nvPr>
        </p:nvSpPr>
        <p:spPr/>
        <p:txBody>
          <a:bodyPr/>
          <a:lstStyle/>
          <a:p>
            <a:pPr lvl="0"/>
            <a:r>
              <a:rPr/>
              <a:t>check overdispersion- common in count data:</a:t>
            </a:r>
          </a:p>
          <a:p>
            <a:pPr lvl="0"/>
            <a:r>
              <a:rPr/>
              <a:t>Should be close to 1 for well-fitting Poisson model</a:t>
            </a:r>
          </a:p>
          <a:p>
            <a:pPr lvl="0"/>
            <a:r>
              <a:rPr/>
              <a:t>If &gt; 1.5, may indicate overdispersion</a:t>
            </a:r>
          </a:p>
          <a:p>
            <a:pPr lvl="0"/>
            <a:r>
              <a:rPr/>
              <a:t>Dispersion parameter measures obs var / expected var:</a:t>
            </a:r>
          </a:p>
          <a:p>
            <a:pPr lvl="0"/>
            <a:r>
              <a:rPr b="1"/>
              <a:t>Dispersion ≈ 1</a:t>
            </a:r>
            <a:r>
              <a:rPr/>
              <a:t>: Good fit (var = mean)</a:t>
            </a:r>
          </a:p>
          <a:p>
            <a:pPr lvl="0"/>
            <a:r>
              <a:rPr b="1"/>
              <a:t>Dispersion &gt; 1</a:t>
            </a:r>
            <a:r>
              <a:rPr/>
              <a:t>: Overdispersion (var &gt; mean)</a:t>
            </a:r>
          </a:p>
          <a:p>
            <a:pPr lvl="0"/>
            <a:r>
              <a:rPr b="1"/>
              <a:t>Dispersion &lt; 1</a:t>
            </a:r>
            <a:r>
              <a:rPr/>
              <a:t>: </a:t>
            </a:r>
            <a:r>
              <a:rPr b="1"/>
              <a:t>Underdispersion</a:t>
            </a:r>
            <a:r>
              <a:rPr/>
              <a:t> (var &lt; mean)</a:t>
            </a:r>
          </a:p>
          <a:p>
            <a:pPr lvl="0"/>
            <a:r>
              <a:rPr/>
              <a:t>use Negative Binomial model</a:t>
            </a:r>
          </a:p>
          <a:p>
            <a:pPr lvl="0" indent="0">
              <a:buNone/>
            </a:pPr>
            <a:r>
              <a:rPr>
                <a:latin typeface="Courier"/>
              </a:rPr>
              <a:t>## Dispersion parameter: 6.05</a:t>
            </a:r>
          </a:p>
        </p:txBody>
      </p:sp>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GLM with Poisson Distribution: Setup</a:t>
            </a:r>
          </a:p>
        </p:txBody>
      </p:sp>
      <p:sp>
        <p:nvSpPr>
          <p:cNvPr id="3" name="Content Placeholder 2"/>
          <p:cNvSpPr>
            <a:spLocks noGrp="1"/>
          </p:cNvSpPr>
          <p:nvPr>
            <p:ph idx="1" sz="half"/>
          </p:nvPr>
        </p:nvSpPr>
        <p:spPr/>
        <p:txBody>
          <a:bodyPr/>
          <a:lstStyle/>
          <a:p>
            <a:pPr lvl="0"/>
            <a:r>
              <a:rPr b="1"/>
              <a:t>Poisson GLMs</a:t>
            </a:r>
            <a:r>
              <a:rPr/>
              <a:t> are appropriate for </a:t>
            </a:r>
            <a:r>
              <a:rPr b="1"/>
              <a:t>count data</a:t>
            </a:r>
          </a:p>
          <a:p>
            <a:pPr lvl="0"/>
            <a:r>
              <a:rPr/>
              <a:t>assumes that the variance equals the mean.</a:t>
            </a:r>
          </a:p>
          <a:p>
            <a:pPr lvl="0" indent="0">
              <a:buNone/>
            </a:pPr>
            <a:r>
              <a:rPr>
                <a:latin typeface="Courier"/>
              </a:rPr>
              <a:t>##  size_category  rate    SE  df asymp.LCL asymp.UCL
##  Small          5.64 0.716 Inf      4.39      7.23
##  Medium        21.67 1.340 Inf     19.19     24.47
##  Large         65.86 3.070 Inf     60.11     72.15
## 
## Confidence level used: 0.95 
## Intervals are back-transformed from the log scale</a:t>
            </a:r>
          </a:p>
        </p:txBody>
      </p:sp>
      <p:sp>
        <p:nvSpPr>
          <p:cNvPr id="4" name="Content Placeholder 3"/>
          <p:cNvSpPr>
            <a:spLocks noGrp="1"/>
          </p:cNvSpPr>
          <p:nvPr>
            <p:ph idx="2" sz="half"/>
          </p:nvPr>
        </p:nvSpPr>
        <p:spPr/>
        <p:txBody>
          <a:bodyPr/>
          <a:lstStyle/>
          <a:p>
            <a:pPr lvl="0" indent="0" marL="0">
              <a:buNone/>
            </a:pPr>
            <a:r>
              <a:rPr/>
              <a:t>Let’s check the emmeans and pairwise comparisons</a:t>
            </a:r>
          </a:p>
          <a:p>
            <a:pPr lvl="0" indent="0">
              <a:buNone/>
            </a:pPr>
            <a:r>
              <a:rPr>
                <a:latin typeface="Courier"/>
              </a:rPr>
              <a:t>##  contrast        ratio     SE  df null z.ratio p.value
##  Small / Medium 0.2601 0.0368 Inf    1  -9.527 &lt;0.0001
##  Small / Large  0.0856 0.0116 Inf    1 -18.173 &lt;0.0001
##  Medium / Large 0.3290 0.0255 Inf    1 -14.334 &lt;0.0001
## 
## P value adjustment: tukey method for comparing a family of 3 estimates 
## Tests are performed on the log scale
##  size_category  rate    SE  df asymp.LCL asymp.UCL .group
##  Small          5.64 0.716 Inf      4.39      7.23  a    
##  Medium        21.67 1.340 Inf     19.19     24.47   b   
##  Large         65.86 3.070 Inf     60.11     72.15    c  
## 
## Confidence level used: 0.95 
## Intervals are back-transformed from the log scale 
## P value adjustment: tukey method for comparing a family of 3 estimates 
## Tests are performed on the log scale 
## significance level used: alpha = 0.05 
## NOTE: If two or more means share the same grouping symbol,
##       then we cannot show them to be different.
##       But we also did not show them to be the same.</a:t>
            </a:r>
          </a:p>
        </p:txBody>
      </p:sp>
    </p:spTree>
  </p:cSl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Poisson GLM: Visualization and Interpretation</a:t>
            </a:r>
          </a:p>
        </p:txBody>
      </p:sp>
      <p:sp>
        <p:nvSpPr>
          <p:cNvPr id="3" name="Content Placeholder 2"/>
          <p:cNvSpPr>
            <a:spLocks noGrp="1"/>
          </p:cNvSpPr>
          <p:nvPr>
            <p:ph idx="1" sz="half"/>
          </p:nvPr>
        </p:nvSpPr>
        <p:spPr/>
        <p:txBody>
          <a:bodyPr/>
          <a:lstStyle/>
          <a:p>
            <a:pPr lvl="0"/>
            <a:r>
              <a:rPr/>
              <a:t>Plot raw data and our emmeans results</a:t>
            </a:r>
          </a:p>
          <a:p>
            <a:pPr lvl="1"/>
            <a:r>
              <a:rPr/>
              <a:t>shows the model’s predictions on top of the real data</a:t>
            </a:r>
          </a:p>
          <a:p>
            <a:pPr lvl="1" indent="0" marL="342900">
              <a:buNone/>
            </a:pPr>
          </a:p>
        </p:txBody>
      </p:sp>
      <p:sp>
        <p:nvSpPr>
          <p:cNvPr id="4" name="Content Placeholder 3"/>
          <p:cNvSpPr>
            <a:spLocks noGrp="1"/>
          </p:cNvSpPr>
          <p:nvPr>
            <p:ph idx="2" sz="half"/>
          </p:nvPr>
        </p:nvSpPr>
        <p:spPr/>
        <p:txBody>
          <a:bodyPr/>
          <a:lstStyle/>
          <a:p>
            <a:pPr lvl="0" indent="0" marL="0">
              <a:spcBef>
                <a:spcPts val="3000"/>
              </a:spcBef>
              <a:buNone/>
            </a:pPr>
            <a:r>
              <a:rPr b="1"/>
              <a:t>Interpreting Poisson GLM Coefficients</a:t>
            </a:r>
          </a:p>
          <a:p>
            <a:pPr lvl="0"/>
            <a:r>
              <a:rPr/>
              <a:t>In a Poisson GLM with a log link function:</a:t>
            </a:r>
          </a:p>
          <a:p>
            <a:pPr lvl="1"/>
            <a:r>
              <a:rPr/>
              <a:t>Coefficientschanges in the </a:t>
            </a:r>
            <a:r>
              <a:rPr b="1"/>
              <a:t>log</a:t>
            </a:r>
            <a:r>
              <a:rPr/>
              <a:t> of the expected count</a:t>
            </a:r>
          </a:p>
          <a:p>
            <a:pPr lvl="1"/>
            <a:r>
              <a:rPr/>
              <a:t>When exponentiated (</a:t>
            </a:r>
            <a:r>
              <a:rPr>
                <a:latin typeface="Courier"/>
              </a:rPr>
              <a:t>exp(coef)</a:t>
            </a:r>
            <a:r>
              <a:rPr/>
              <a:t>)= multiplicative effects</a:t>
            </a:r>
          </a:p>
          <a:p>
            <a:pPr lvl="1"/>
            <a:r>
              <a:rPr>
                <a:latin typeface="Courier"/>
              </a:rPr>
              <a:t>exp(coef)</a:t>
            </a:r>
            <a:r>
              <a:rPr/>
              <a:t> = 0.90 = the expected count is 90% of reference</a:t>
            </a:r>
          </a:p>
        </p:txBody>
      </p:sp>
    </p:spTree>
  </p:cSl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71538"/>
          </a:xfrm>
        </p:spPr>
        <p:txBody>
          <a:bodyPr/>
          <a:lstStyle/>
          <a:p>
            <a:pPr lvl="0" indent="0" marL="0">
              <a:buNone/>
            </a:pPr>
            <a:r>
              <a:rPr/>
              <a:t>Comparison of interpretation</a:t>
            </a:r>
          </a:p>
        </p:txBody>
      </p:sp>
      <p:sp>
        <p:nvSpPr>
          <p:cNvPr id="4" name="Text Placeholder 3"/>
          <p:cNvSpPr>
            <a:spLocks noGrp="1"/>
          </p:cNvSpPr>
          <p:nvPr>
            <p:ph idx="2" sz="half" type="body"/>
          </p:nvPr>
        </p:nvSpPr>
        <p:spPr/>
        <p:txBody>
          <a:bodyPr/>
          <a:lstStyle/>
          <a:p>
            <a:pPr lvl="0"/>
            <a:r>
              <a:rPr/>
              <a:t>Interpretation of β₁ GLM (Log-Link) glm(Y~X, family = poisson)</a:t>
            </a:r>
          </a:p>
          <a:p>
            <a:pPr lvl="1"/>
            <a:r>
              <a:rPr/>
              <a:t>1-unit change in X multiplies the mean of Y by exp(β₁)</a:t>
            </a:r>
          </a:p>
          <a:p>
            <a:pPr lvl="0"/>
            <a:r>
              <a:rPr/>
              <a:t>lm (Log-Response) lm(log(Y) ~ X)</a:t>
            </a:r>
          </a:p>
          <a:p>
            <a:pPr lvl="1"/>
            <a:r>
              <a:rPr/>
              <a:t>1-unit change in X multiplies median Y by exp(β₁).</a:t>
            </a:r>
          </a:p>
          <a:p>
            <a:pPr lvl="0"/>
            <a:r>
              <a:rPr/>
              <a:t>lm (Log-Log) lm(log(Y) ~ log(X))</a:t>
            </a:r>
          </a:p>
          <a:p>
            <a:pPr lvl="1"/>
            <a:r>
              <a:rPr/>
              <a:t>A 1% change in x is a beta percent change in y…</a:t>
            </a:r>
          </a:p>
        </p:txBody>
      </p:sp>
      <p:graphicFrame>
        <p:nvGraphicFramePr>
          <p:cNvPr id="6" name="Content Placeholder 5"/>
          <p:cNvGraphicFramePr>
            <a:graphicFrameLocks noGrp="1"/>
          </p:cNvGraphicFramePr>
          <p:nvPr>
            <p:ph idx="1"/>
          </p:nvPr>
        </p:nvGraphicFramePr>
        <p:xfrm>
          <a:off x="3657600" y="952500"/>
          <a:ext cx="5232400" cy="3797300"/>
        </p:xfrm>
        <a:graphic>
          <a:graphicData uri="http://schemas.openxmlformats.org/drawingml/2006/table">
            <a:tbl>
              <a:tblPr firstRow="1" bandRow="1">
                <a:tableStyleId>{5C22544A-7EE6-4342-B048-85BDC9FD1C3A}</a:tableStyleId>
              </a:tblPr>
              <a:tblGrid>
                <a:gridCol w="1739900"/>
                <a:gridCol w="1739900"/>
                <a:gridCol w="1739900"/>
              </a:tblGrid>
              <a:tr h="0">
                <a:tc>
                  <a:txBody>
                    <a:bodyPr/>
                    <a:lstStyle/>
                    <a:p>
                      <a:pPr lvl="0" indent="0" marL="0">
                        <a:buNone/>
                      </a:pPr>
                      <a:r>
                        <a:rPr/>
                        <a:t>Model Type</a:t>
                      </a:r>
                    </a:p>
                  </a:txBody>
                  <a:tcPr/>
                </a:tc>
                <a:tc>
                  <a:txBody>
                    <a:bodyPr/>
                    <a:lstStyle/>
                    <a:p>
                      <a:pPr lvl="0" indent="0" marL="0">
                        <a:buNone/>
                      </a:pPr>
                      <a:r>
                        <a:rPr/>
                        <a:t>R Code (Example)</a:t>
                      </a:r>
                    </a:p>
                  </a:txBody>
                  <a:tcPr/>
                </a:tc>
                <a:tc>
                  <a:txBody>
                    <a:bodyPr/>
                    <a:lstStyle/>
                    <a:p>
                      <a:pPr lvl="0" indent="0" marL="0">
                        <a:buNone/>
                      </a:pPr>
                      <a:r>
                        <a:rPr/>
                        <a:t>Interpretation of β₁</a:t>
                      </a:r>
                    </a:p>
                  </a:txBody>
                  <a:tcPr/>
                </a:tc>
              </a:tr>
              <a:tr h="0">
                <a:tc>
                  <a:txBody>
                    <a:bodyPr/>
                    <a:lstStyle/>
                    <a:p>
                      <a:pPr lvl="0" indent="0" marL="0">
                        <a:buNone/>
                      </a:pPr>
                      <a:r>
                        <a:rPr/>
                        <a:t>GLM (Log-Link)</a:t>
                      </a:r>
                    </a:p>
                  </a:txBody>
                </a:tc>
                <a:tc>
                  <a:txBody>
                    <a:bodyPr/>
                    <a:lstStyle/>
                    <a:p>
                      <a:pPr lvl="0" indent="0" marL="0">
                        <a:buNone/>
                      </a:pPr>
                      <a:r>
                        <a:rPr>
                          <a:latin typeface="Courier"/>
                        </a:rPr>
                        <a:t>glm(Y ~ X, family = poisson)</a:t>
                      </a:r>
                    </a:p>
                  </a:txBody>
                </a:tc>
                <a:tc>
                  <a:txBody>
                    <a:bodyPr/>
                    <a:lstStyle/>
                    <a:p>
                      <a:pPr lvl="0" indent="0" marL="0">
                        <a:buNone/>
                      </a:pPr>
                      <a:r>
                        <a:rPr/>
                        <a:t>A 1-unit change in X multiplies the mean of Y by exp(β₁).</a:t>
                      </a:r>
                    </a:p>
                  </a:txBody>
                </a:tc>
              </a:tr>
              <a:tr h="0">
                <a:tc>
                  <a:txBody>
                    <a:bodyPr/>
                    <a:lstStyle/>
                    <a:p>
                      <a:pPr lvl="0" indent="0" marL="0">
                        <a:buNone/>
                      </a:pPr>
                      <a:r>
                        <a:rPr/>
                        <a:t>lm (Log-Response)</a:t>
                      </a:r>
                    </a:p>
                  </a:txBody>
                </a:tc>
                <a:tc>
                  <a:txBody>
                    <a:bodyPr/>
                    <a:lstStyle/>
                    <a:p>
                      <a:pPr lvl="0" indent="0" marL="0">
                        <a:buNone/>
                      </a:pPr>
                      <a:r>
                        <a:rPr>
                          <a:latin typeface="Courier"/>
                        </a:rPr>
                        <a:t>lm(log(Y) ~ X)</a:t>
                      </a:r>
                    </a:p>
                  </a:txBody>
                </a:tc>
                <a:tc>
                  <a:txBody>
                    <a:bodyPr/>
                    <a:lstStyle/>
                    <a:p>
                      <a:pPr lvl="0" indent="0" marL="0">
                        <a:buNone/>
                      </a:pPr>
                      <a:r>
                        <a:rPr/>
                        <a:t>A 1-unit change in X multiplies the median of Y by exp(β₁).</a:t>
                      </a:r>
                    </a:p>
                  </a:txBody>
                </a:tc>
              </a:tr>
              <a:tr h="0">
                <a:tc>
                  <a:txBody>
                    <a:bodyPr/>
                    <a:lstStyle/>
                    <a:p>
                      <a:pPr lvl="0" indent="0" marL="0">
                        <a:buNone/>
                      </a:pPr>
                      <a:r>
                        <a:rPr/>
                        <a:t>lm (Log-Log)</a:t>
                      </a:r>
                    </a:p>
                  </a:txBody>
                </a:tc>
                <a:tc>
                  <a:txBody>
                    <a:bodyPr/>
                    <a:lstStyle/>
                    <a:p>
                      <a:pPr lvl="0" indent="0" marL="0">
                        <a:buNone/>
                      </a:pPr>
                      <a:r>
                        <a:rPr>
                          <a:latin typeface="Courier"/>
                        </a:rPr>
                        <a:t>lm(log(Y) ~ log(X))</a:t>
                      </a:r>
                    </a:p>
                  </a:txBody>
                </a:tc>
                <a:tc>
                  <a:txBody>
                    <a:bodyPr/>
                    <a:lstStyle/>
                    <a:p>
                      <a:pPr lvl="0" indent="0" marL="0">
                        <a:buNone/>
                      </a:pPr>
                      <a:r>
                        <a:rPr/>
                        <a:t>A 1% change in X is associated with a β₁% change in Y.</a:t>
                      </a:r>
                    </a:p>
                  </a:txBody>
                </a:tc>
              </a:tr>
            </a:tbl>
          </a:graphicData>
        </a:graphic>
      </p:graphicFrame>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Lecture 13: Review of ANOVAs</a:t>
            </a:r>
          </a:p>
        </p:txBody>
      </p:sp>
      <p:sp>
        <p:nvSpPr>
          <p:cNvPr id="3" name="Content Placeholder 2"/>
          <p:cNvSpPr>
            <a:spLocks noGrp="1"/>
          </p:cNvSpPr>
          <p:nvPr>
            <p:ph idx="1"/>
          </p:nvPr>
        </p:nvSpPr>
        <p:spPr/>
        <p:txBody>
          <a:bodyPr/>
          <a:lstStyle/>
          <a:p>
            <a:pPr lvl="0" indent="0" marL="0">
              <a:spcBef>
                <a:spcPts val="3000"/>
              </a:spcBef>
              <a:buNone/>
            </a:pPr>
            <a:r>
              <a:rPr b="1"/>
              <a:t>Review</a:t>
            </a:r>
          </a:p>
          <a:p>
            <a:pPr lvl="0"/>
            <a:r>
              <a:rPr/>
              <a:t>ANOVA</a:t>
            </a:r>
          </a:p>
          <a:p>
            <a:pPr lvl="0"/>
            <a:r>
              <a:rPr/>
              <a:t>Factorial ANOVA</a:t>
            </a:r>
          </a:p>
          <a:p>
            <a:pPr lvl="0"/>
            <a:r>
              <a:rPr/>
              <a:t>Nested ANOVA</a:t>
            </a:r>
          </a:p>
          <a:p>
            <a:pPr lvl="0"/>
            <a:r>
              <a:rPr/>
              <a:t>ASSUMPTIONS OF ALL</a:t>
            </a:r>
          </a:p>
          <a:p>
            <a:pPr lvl="1"/>
            <a:r>
              <a:rPr/>
              <a:t>Homogeneity of variance - Levenes or Bartletts Test</a:t>
            </a:r>
          </a:p>
          <a:p>
            <a:pPr lvl="1"/>
            <a:r>
              <a:rPr/>
              <a:t>Normality of Residuals</a:t>
            </a:r>
          </a:p>
          <a:p>
            <a:pPr lvl="1"/>
            <a:r>
              <a:rPr/>
              <a:t>Independence</a:t>
            </a:r>
          </a:p>
        </p:txBody>
      </p:sp>
    </p:spTree>
  </p:cSl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Checking Model Assumptions with DHARMa</a:t>
            </a:r>
          </a:p>
        </p:txBody>
      </p:sp>
      <p:sp>
        <p:nvSpPr>
          <p:cNvPr id="3" name="Content Placeholder 2"/>
          <p:cNvSpPr>
            <a:spLocks noGrp="1"/>
          </p:cNvSpPr>
          <p:nvPr>
            <p:ph idx="1"/>
          </p:nvPr>
        </p:nvSpPr>
        <p:spPr/>
        <p:txBody>
          <a:bodyPr/>
          <a:lstStyle/>
          <a:p>
            <a:pPr lvl="0" indent="0" marL="0">
              <a:buNone/>
            </a:pPr>
          </a:p>
        </p:txBody>
      </p:sp>
    </p:spTree>
  </p:cSl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Dealing with Overdispersion in Count Data</a:t>
            </a:r>
          </a:p>
        </p:txBody>
      </p:sp>
      <p:sp>
        <p:nvSpPr>
          <p:cNvPr id="3" name="Text Placeholder 2"/>
          <p:cNvSpPr>
            <a:spLocks noGrp="1"/>
          </p:cNvSpPr>
          <p:nvPr>
            <p:ph idx="1" type="body"/>
          </p:nvPr>
        </p:nvSpPr>
        <p:spPr/>
        <p:txBody>
          <a:bodyPr/>
          <a:lstStyle/>
          <a:p>
            <a:pPr lvl="0" indent="0" marL="0">
              <a:buNone/>
            </a:pPr>
            <a:r>
              <a:rPr/>
              <a:t>When overdispersion (variance &gt; mean) - use negative binomial model </a:t>
            </a:r>
            <a:r>
              <a:rPr>
                <a:latin typeface="Courier"/>
              </a:rPr>
              <a:t>model_nb &lt;- glm.nb(Endemics ~ area_cat, data = gala)</a:t>
            </a:r>
          </a:p>
          <a:p>
            <a:pPr lvl="0"/>
            <a:r>
              <a:rPr/>
              <a:t>negative binomial model includes a dispersion parameter (theta)</a:t>
            </a:r>
          </a:p>
          <a:p>
            <a:pPr lvl="1"/>
            <a:r>
              <a:rPr/>
              <a:t>allows variance to be larger than mean</a:t>
            </a:r>
          </a:p>
          <a:p>
            <a:pPr lvl="1"/>
            <a:r>
              <a:rPr b="1"/>
              <a:t>standard errors bigger because NB model accounts for high variability (overdispersion)</a:t>
            </a:r>
          </a:p>
          <a:p>
            <a:pPr lvl="1"/>
            <a:r>
              <a:rPr/>
              <a:t>estimates dispersion parameter ‘Theta’ (or 1/theta)</a:t>
            </a:r>
          </a:p>
          <a:p>
            <a:pPr lvl="1" indent="0">
              <a:buNone/>
            </a:pPr>
            <a:r>
              <a:rPr>
                <a:latin typeface="Courier"/>
              </a:rPr>
              <a:t>## 
## Call:
## glm.nb(formula = Endemics ~ size_category, data = gala, init.theta = 3.855017567, 
##     link = log)
## 
## Coefficients:
##                     Estimate Std. Error z value Pr(&gt;|z|)    
## (Intercept)           1.7292     0.1993   8.678  &lt; 2e-16 ***
## size_categoryMedium   1.3465     0.2553   5.274 1.33e-07 ***
## size_categoryLarge    2.4582     0.2810   8.750  &lt; 2e-16 ***
## ---
## Signif. codes:  0 '***' 0.001 '**' 0.01 '*' 0.05 '.' 0.1 ' ' 1
## 
## (Dispersion parameter for Negative Binomial(3.855) family taken to be 1)
## 
##     Null deviance: 115.697  on 29  degrees of freedom
## Residual deviance:  35.481  on 27  degrees of freedom
## AIC: 227.27
## 
## Number of Fisher Scoring iterations: 1
## 
## 
##               Theta:  3.86 
##           Std. Err.:  1.39 
## 
##  2 x log-likelihood:  -219.269</a:t>
            </a:r>
          </a:p>
        </p:txBody>
      </p:sp>
      <p:sp>
        <p:nvSpPr>
          <p:cNvPr id="5" name="Text Placeholder 4"/>
          <p:cNvSpPr>
            <a:spLocks noGrp="1"/>
          </p:cNvSpPr>
          <p:nvPr>
            <p:ph idx="3" sz="quarter" type="body"/>
          </p:nvPr>
        </p:nvSpPr>
        <p:spPr/>
        <p:txBody>
          <a:bodyPr/>
          <a:lstStyle/>
          <a:p>
            <a:pPr lvl="0" indent="0" marL="0">
              <a:buNone/>
            </a:pPr>
            <a:r>
              <a:rPr/>
              <a:t>Let’s compare the predictions from both models:</a:t>
            </a:r>
          </a:p>
        </p:txBody>
      </p:sp>
      <p:pic>
        <p:nvPicPr>
          <p:cNvPr descr="14_lecture_powerpoint_files/figure-pptx/gala-compare-models-1.png" id="0" name="Picture 1"/>
          <p:cNvPicPr>
            <a:picLocks noGrp="1" noChangeAspect="1"/>
          </p:cNvPicPr>
          <p:nvPr/>
        </p:nvPicPr>
        <p:blipFill>
          <a:blip r:embed="rId2"/>
          <a:stretch>
            <a:fillRect/>
          </a:stretch>
        </p:blipFill>
        <p:spPr bwMode="auto">
          <a:xfrm>
            <a:off x="4749800" y="1930400"/>
            <a:ext cx="4038600" cy="2019300"/>
          </a:xfrm>
          <a:prstGeom prst="rect">
            <a:avLst/>
          </a:prstGeom>
          <a:noFill/>
          <a:ln w="9525">
            <a:noFill/>
            <a:headEnd/>
            <a:tailEnd/>
          </a:ln>
        </p:spPr>
      </p:pic>
    </p:spTree>
  </p:cSl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Logistic Regression - Introduction</a:t>
            </a:r>
          </a:p>
        </p:txBody>
      </p:sp>
      <mc:AlternateContent xmlns:mc="http://schemas.openxmlformats.org/markup-compatibility/2006">
        <mc:Choice xmlns:a14="http://schemas.microsoft.com/office/drawing/2010/main" Requires="a14">
          <p:sp>
            <p:nvSpPr>
              <p:cNvPr id="3" name="Content Placeholder 2"/>
              <p:cNvSpPr>
                <a:spLocks noGrp="1"/>
              </p:cNvSpPr>
              <p:nvPr>
                <p:ph idx="1" sz="half"/>
              </p:nvPr>
            </p:nvSpPr>
            <p:spPr/>
            <p:txBody>
              <a:bodyPr/>
              <a:lstStyle/>
              <a:p>
                <a:pPr lvl="0" indent="0" marL="0">
                  <a:buNone/>
                </a:pPr>
                <a:r>
                  <a:rPr/>
                  <a:t>Logistic regression is a GLM used when the response variable is binary (e.g., dead/alive, present/absent). It models the probability of the response being “1” (success) given predictor values.</a:t>
                </a:r>
              </a:p>
              <a:p>
                <a:pPr lvl="0"/>
                <a:r>
                  <a:rPr/>
                  <a:t>Logistic regression model:</a:t>
                </a:r>
              </a:p>
              <a:p>
                <a:pPr lvl="1"/>
                <a14:m>
                  <m:oMath xmlns:m="http://schemas.openxmlformats.org/officeDocument/2006/math">
                    <m:r>
                      <m:t>π</m:t>
                    </m:r>
                    <m:r>
                      <m:rPr>
                        <m:sty m:val="p"/>
                      </m:rPr>
                      <m:t>(</m:t>
                    </m:r>
                    <m:r>
                      <m:t>x</m:t>
                    </m:r>
                    <m:r>
                      <m:rPr>
                        <m:sty m:val="p"/>
                      </m:rPr>
                      <m:t>)</m:t>
                    </m:r>
                    <m:r>
                      <m:rPr>
                        <m:sty m:val="p"/>
                      </m:rPr>
                      <m:t>=</m:t>
                    </m:r>
                    <m:f>
                      <m:fPr>
                        <m:type m:val="bar"/>
                      </m:fPr>
                      <m:num>
                        <m:sSup>
                          <m:e>
                            <m:r>
                              <m:t>e</m:t>
                            </m:r>
                          </m:e>
                          <m:sup>
                            <m:sSub>
                              <m:e>
                                <m:r>
                                  <m:t>β</m:t>
                                </m:r>
                              </m:e>
                              <m:sub>
                                <m:r>
                                  <m:t>0</m:t>
                                </m:r>
                              </m:sub>
                            </m:sSub>
                            <m:r>
                              <m:rPr>
                                <m:sty m:val="p"/>
                              </m:rPr>
                              <m:t>+</m:t>
                            </m:r>
                            <m:sSub>
                              <m:e>
                                <m:r>
                                  <m:t>β</m:t>
                                </m:r>
                              </m:e>
                              <m:sub>
                                <m:r>
                                  <m:t>1</m:t>
                                </m:r>
                              </m:sub>
                            </m:sSub>
                            <m:r>
                              <m:t>x</m:t>
                            </m:r>
                          </m:sup>
                        </m:sSup>
                      </m:num>
                      <m:den>
                        <m:r>
                          <m:t>1</m:t>
                        </m:r>
                        <m:r>
                          <m:rPr>
                            <m:sty m:val="p"/>
                          </m:rPr>
                          <m:t>+</m:t>
                        </m:r>
                        <m:sSup>
                          <m:e>
                            <m:r>
                              <m:t>e</m:t>
                            </m:r>
                          </m:e>
                          <m:sup>
                            <m:sSub>
                              <m:e>
                                <m:r>
                                  <m:t>β</m:t>
                                </m:r>
                              </m:e>
                              <m:sub>
                                <m:r>
                                  <m:t>0</m:t>
                                </m:r>
                              </m:sub>
                            </m:sSub>
                            <m:r>
                              <m:rPr>
                                <m:sty m:val="p"/>
                              </m:rPr>
                              <m:t>+</m:t>
                            </m:r>
                            <m:sSub>
                              <m:e>
                                <m:r>
                                  <m:t>β</m:t>
                                </m:r>
                              </m:e>
                              <m:sub>
                                <m:r>
                                  <m:t>1</m:t>
                                </m:r>
                              </m:sub>
                            </m:sSub>
                            <m:r>
                              <m:t>x</m:t>
                            </m:r>
                          </m:sup>
                        </m:sSup>
                      </m:den>
                    </m:f>
                  </m:oMath>
                </a14:m>
              </a:p>
              <a:p>
                <a:pPr lvl="1"/>
                <a:r>
                  <a:rPr/>
                  <a:t>Where:</a:t>
                </a:r>
              </a:p>
              <a:p>
                <a:pPr lvl="1"/>
                <a14:m>
                  <m:oMath xmlns:m="http://schemas.openxmlformats.org/officeDocument/2006/math">
                    <m:r>
                      <m:t>π</m:t>
                    </m:r>
                    <m:r>
                      <m:rPr>
                        <m:sty m:val="p"/>
                      </m:rPr>
                      <m:t>(</m:t>
                    </m:r>
                    <m:r>
                      <m:t>x</m:t>
                    </m:r>
                    <m:r>
                      <m:rPr>
                        <m:sty m:val="p"/>
                      </m:rPr>
                      <m:t>)</m:t>
                    </m:r>
                  </m:oMath>
                </a14:m>
                <a:r>
                  <a:rPr/>
                  <a:t> is the probability that Y = 1 given X = x</a:t>
                </a:r>
              </a:p>
              <a:p>
                <a:pPr lvl="1"/>
                <a14:m>
                  <m:oMath xmlns:m="http://schemas.openxmlformats.org/officeDocument/2006/math">
                    <m:sSub>
                      <m:e>
                        <m:r>
                          <m:t>β</m:t>
                        </m:r>
                      </m:e>
                      <m:sub>
                        <m:r>
                          <m:t>0</m:t>
                        </m:r>
                      </m:sub>
                    </m:sSub>
                  </m:oMath>
                </a14:m>
                <a:r>
                  <a:rPr/>
                  <a:t> is the intercept</a:t>
                </a:r>
              </a:p>
              <a:p>
                <a:pPr lvl="1"/>
                <a14:m>
                  <m:oMath xmlns:m="http://schemas.openxmlformats.org/officeDocument/2006/math">
                    <m:sSub>
                      <m:e>
                        <m:r>
                          <m:t>β</m:t>
                        </m:r>
                      </m:e>
                      <m:sub>
                        <m:r>
                          <m:t>1</m:t>
                        </m:r>
                      </m:sub>
                    </m:sSub>
                  </m:oMath>
                </a14:m>
                <a:r>
                  <a:rPr/>
                  <a:t> is the slope (rate of change in </a:t>
                </a:r>
                <a14:m>
                  <m:oMath xmlns:m="http://schemas.openxmlformats.org/officeDocument/2006/math">
                    <m:r>
                      <m:t>π</m:t>
                    </m:r>
                    <m:r>
                      <m:rPr>
                        <m:sty m:val="p"/>
                      </m:rPr>
                      <m:t>(</m:t>
                    </m:r>
                    <m:r>
                      <m:t>x</m:t>
                    </m:r>
                    <m:r>
                      <m:rPr>
                        <m:sty m:val="p"/>
                      </m:rPr>
                      <m:t>)</m:t>
                    </m:r>
                  </m:oMath>
                </a14:m>
                <a:r>
                  <a:rPr/>
                  <a:t> for a unit change in X)</a:t>
                </a:r>
              </a:p>
              <a:p>
                <a:pPr lvl="0"/>
                <a:r>
                  <a:rPr/>
                  <a:t>To linearize this relationship, we use the logit link function:</a:t>
                </a:r>
              </a:p>
              <a:p>
                <a:pPr lvl="1"/>
                <a14:m>
                  <m:oMath xmlns:m="http://schemas.openxmlformats.org/officeDocument/2006/math">
                    <m:r>
                      <m:t>g</m:t>
                    </m:r>
                    <m:r>
                      <m:rPr>
                        <m:sty m:val="p"/>
                      </m:rPr>
                      <m:t>(</m:t>
                    </m:r>
                    <m:r>
                      <m:t>x</m:t>
                    </m:r>
                    <m:r>
                      <m:rPr>
                        <m:sty m:val="p"/>
                      </m:rPr>
                      <m:t>)</m:t>
                    </m:r>
                    <m:r>
                      <m:rPr>
                        <m:sty m:val="p"/>
                      </m:rPr>
                      <m:t>=</m:t>
                    </m:r>
                    <m:r>
                      <m:rPr>
                        <m:sty m:val="p"/>
                      </m:rPr>
                      <m:t>log</m:t>
                    </m:r>
                    <m:d>
                      <m:dPr>
                        <m:begChr m:val="("/>
                        <m:sepChr m:val=""/>
                        <m:endChr m:val=")"/>
                        <m:grow/>
                      </m:dPr>
                      <m:e>
                        <m:f>
                          <m:fPr>
                            <m:type m:val="bar"/>
                          </m:fPr>
                          <m:num>
                            <m:r>
                              <m:t>π</m:t>
                            </m:r>
                            <m:r>
                              <m:rPr>
                                <m:sty m:val="p"/>
                              </m:rPr>
                              <m:t>(</m:t>
                            </m:r>
                            <m:r>
                              <m:t>x</m:t>
                            </m:r>
                            <m:r>
                              <m:rPr>
                                <m:sty m:val="p"/>
                              </m:rPr>
                              <m:t>)</m:t>
                            </m:r>
                          </m:num>
                          <m:den>
                            <m:r>
                              <m:t>1</m:t>
                            </m:r>
                            <m:r>
                              <m:rPr>
                                <m:sty m:val="p"/>
                              </m:rPr>
                              <m:t>−</m:t>
                            </m:r>
                            <m:r>
                              <m:t>π</m:t>
                            </m:r>
                            <m:r>
                              <m:rPr>
                                <m:sty m:val="p"/>
                              </m:rPr>
                              <m:t>(</m:t>
                            </m:r>
                            <m:r>
                              <m:t>x</m:t>
                            </m:r>
                            <m:r>
                              <m:rPr>
                                <m:sty m:val="p"/>
                              </m:rPr>
                              <m:t>)</m:t>
                            </m:r>
                          </m:den>
                        </m:f>
                      </m:e>
                    </m:d>
                    <m:r>
                      <m:rPr>
                        <m:sty m:val="p"/>
                      </m:rPr>
                      <m:t>=</m:t>
                    </m:r>
                    <m:sSub>
                      <m:e>
                        <m:r>
                          <m:t>β</m:t>
                        </m:r>
                      </m:e>
                      <m:sub>
                        <m:r>
                          <m:t>0</m:t>
                        </m:r>
                      </m:sub>
                    </m:sSub>
                    <m:r>
                      <m:rPr>
                        <m:sty m:val="p"/>
                      </m:rPr>
                      <m:t>+</m:t>
                    </m:r>
                    <m:sSub>
                      <m:e>
                        <m:r>
                          <m:t>β</m:t>
                        </m:r>
                      </m:e>
                      <m:sub>
                        <m:r>
                          <m:t>1</m:t>
                        </m:r>
                      </m:sub>
                    </m:sSub>
                    <m:r>
                      <m:t>x</m:t>
                    </m:r>
                  </m:oMath>
                </a14:m>
              </a:p>
              <a:p>
                <a:pPr lvl="0"/>
                <a:r>
                  <a:rPr/>
                  <a:t>transforms probability (bounded between 0 and 1) to linear fx ranges from -∞ to +∞.</a:t>
                </a:r>
              </a:p>
            </p:txBody>
          </p:sp>
        </mc:Choice>
      </mc:AlternateContent>
      <p:pic>
        <p:nvPicPr>
          <p:cNvPr descr="14_lecture_powerpoint_files/figure-pptx/logistic-curve-1.png" id="0" name="Picture 1"/>
          <p:cNvPicPr>
            <a:picLocks noGrp="1" noChangeAspect="1"/>
          </p:cNvPicPr>
          <p:nvPr/>
        </p:nvPicPr>
        <p:blipFill>
          <a:blip r:embed="rId2"/>
          <a:stretch>
            <a:fillRect/>
          </a:stretch>
        </p:blipFill>
        <p:spPr bwMode="auto">
          <a:xfrm>
            <a:off x="6121400" y="2197100"/>
            <a:ext cx="2781300" cy="1397000"/>
          </a:xfrm>
          <a:prstGeom prst="rect">
            <a:avLst/>
          </a:prstGeom>
          <a:noFill/>
          <a:ln w="9525">
            <a:noFill/>
            <a:headEnd/>
            <a:tailEnd/>
          </a:ln>
        </p:spPr>
      </p:pic>
    </p:spTree>
  </p:cSl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Example: Lizard Presence on Islands</a:t>
            </a:r>
          </a:p>
        </p:txBody>
      </p:sp>
      <p:sp>
        <p:nvSpPr>
          <p:cNvPr id="3" name="Content Placeholder 2"/>
          <p:cNvSpPr>
            <a:spLocks noGrp="1"/>
          </p:cNvSpPr>
          <p:nvPr>
            <p:ph idx="1"/>
          </p:nvPr>
        </p:nvSpPr>
        <p:spPr/>
        <p:txBody>
          <a:bodyPr/>
          <a:lstStyle/>
          <a:p>
            <a:pPr lvl="0" indent="0" marL="0">
              <a:buNone/>
            </a:pPr>
            <a:r>
              <a:rPr/>
              <a:t>Based on the example from Polis et al. (1998) - presence/absence of lizards (</a:t>
            </a:r>
            <a:r>
              <a:rPr i="1"/>
              <a:t>Uta</a:t>
            </a:r>
            <a:r>
              <a:rPr/>
              <a:t>) on islands in Gulf of California based on perimeter/area ratio.</a:t>
            </a:r>
          </a:p>
          <a:p>
            <a:pPr lvl="0" indent="0" marL="0">
              <a:buNone/>
            </a:pPr>
          </a:p>
        </p:txBody>
      </p:sp>
    </p:spTree>
  </p:cSl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Example: Lizard Presence on Islands</a:t>
            </a:r>
          </a:p>
        </p:txBody>
      </p:sp>
      <p:sp>
        <p:nvSpPr>
          <p:cNvPr id="3" name="Content Placeholder 2"/>
          <p:cNvSpPr>
            <a:spLocks noGrp="1"/>
          </p:cNvSpPr>
          <p:nvPr>
            <p:ph idx="1"/>
          </p:nvPr>
        </p:nvSpPr>
        <p:spPr/>
        <p:txBody>
          <a:bodyPr/>
          <a:lstStyle/>
          <a:p>
            <a:pPr lvl="0" indent="0" marL="0">
              <a:buNone/>
            </a:pPr>
            <a:r>
              <a:rPr/>
              <a:t>Based on the example from Polis et al. (1998) - presence/absence of lizards (</a:t>
            </a:r>
            <a:r>
              <a:rPr i="1"/>
              <a:t>Uta</a:t>
            </a:r>
            <a:r>
              <a:rPr/>
              <a:t>) on islands in Gulf of California based on perimeter/area ratio.</a:t>
            </a:r>
          </a:p>
          <a:p>
            <a:pPr lvl="0" indent="0">
              <a:buNone/>
            </a:pPr>
            <a:r>
              <a:rPr>
                <a:latin typeface="Courier"/>
              </a:rPr>
              <a:t>## 
## Call:
## glm(formula = uta_present ~ pa_ratio, family = binomial(link = "logit"), 
##     data = island_data)
## 
## Coefficients:
##             Estimate Std. Error z value Pr(&gt;|z|)   
## (Intercept)   5.9374     2.1297   2.788  0.00530 **
## pa_ratio     -0.1493     0.0517  -2.887  0.00388 **
## ---
## Signif. codes:  0 '***' 0.001 '**' 0.01 '*' 0.05 '.' 0.1 ' ' 1
## 
## (Dispersion parameter for binomial family taken to be 1)
## 
##     Null deviance: 41.455  on 29  degrees of freedom
## Residual deviance: 19.090  on 28  degrees of freedom
## AIC: 23.09
## 
## Number of Fisher Scoring iterations: 6</a:t>
            </a:r>
          </a:p>
        </p:txBody>
      </p:sp>
    </p:spTree>
  </p:cSl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Lizard Example: Visualization and Testing</a:t>
            </a:r>
          </a:p>
        </p:txBody>
      </p:sp>
      <p:sp>
        <p:nvSpPr>
          <p:cNvPr id="3" name="Text Placeholder 2"/>
          <p:cNvSpPr>
            <a:spLocks noGrp="1"/>
          </p:cNvSpPr>
          <p:nvPr>
            <p:ph idx="1" type="body"/>
          </p:nvPr>
        </p:nvSpPr>
        <p:spPr/>
        <p:txBody>
          <a:bodyPr/>
          <a:lstStyle/>
          <a:p>
            <a:pPr lvl="0" indent="0" marL="0">
              <a:buNone/>
            </a:pPr>
            <a:r>
              <a:rPr/>
              <a:t>Let’s visualize the data and the fitted model:</a:t>
            </a:r>
          </a:p>
        </p:txBody>
      </p:sp>
      <p:pic>
        <p:nvPicPr>
          <p:cNvPr descr="14_lecture_powerpoint_files/figure-pptx/lizard-plot-1.png" id="0" name="Picture 1"/>
          <p:cNvPicPr>
            <a:picLocks noGrp="1" noChangeAspect="1"/>
          </p:cNvPicPr>
          <p:nvPr/>
        </p:nvPicPr>
        <p:blipFill>
          <a:blip r:embed="rId2"/>
          <a:stretch>
            <a:fillRect/>
          </a:stretch>
        </p:blipFill>
        <p:spPr bwMode="auto">
          <a:xfrm>
            <a:off x="127000" y="1816100"/>
            <a:ext cx="4432300" cy="2209800"/>
          </a:xfrm>
          <a:prstGeom prst="rect">
            <a:avLst/>
          </a:prstGeom>
          <a:noFill/>
          <a:ln w="9525">
            <a:noFill/>
            <a:headEnd/>
            <a:tailEnd/>
          </a:ln>
        </p:spPr>
      </p:pic>
      <p:sp>
        <p:nvSpPr>
          <p:cNvPr id="5" name="Text Placeholder 4"/>
          <p:cNvSpPr>
            <a:spLocks noGrp="1"/>
          </p:cNvSpPr>
          <p:nvPr>
            <p:ph idx="3" sz="quarter" type="body"/>
          </p:nvPr>
        </p:nvSpPr>
        <p:spPr/>
        <p:txBody>
          <a:bodyPr/>
          <a:lstStyle/>
          <a:p>
            <a:pPr lvl="0"/>
            <a:r>
              <a:rPr/>
              <a:t>Test null hypothesis that β₁ = 0</a:t>
            </a:r>
          </a:p>
          <a:p>
            <a:pPr lvl="1"/>
            <a:r>
              <a:rPr/>
              <a:t>no relationship between P/A ratio and lizard presence</a:t>
            </a:r>
          </a:p>
          <a:p>
            <a:pPr lvl="0"/>
            <a:r>
              <a:rPr/>
              <a:t>There are two common ways to test this hypothesis:</a:t>
            </a:r>
          </a:p>
          <a:p>
            <a:pPr lvl="0" indent="-342900" marL="342900">
              <a:buAutoNum type="arabicPeriod"/>
            </a:pPr>
            <a:r>
              <a:rPr b="1"/>
              <a:t>Wald test</a:t>
            </a:r>
            <a:r>
              <a:rPr/>
              <a:t>: Tests if the parameter estimate divided by its standard error differs significantly from zero</a:t>
            </a:r>
          </a:p>
          <a:p>
            <a:pPr lvl="0" indent="-342900" marL="342900">
              <a:buAutoNum type="arabicPeriod"/>
            </a:pPr>
            <a:r>
              <a:rPr b="1"/>
              <a:t>Likelihood ratio test</a:t>
            </a:r>
            <a:r>
              <a:rPr/>
              <a:t>: Compares the fit of the full model to a reduced model without the predictor variable</a:t>
            </a:r>
          </a:p>
          <a:p>
            <a:pPr lvl="0" indent="0">
              <a:buNone/>
            </a:pPr>
            <a:r>
              <a:rPr>
                <a:latin typeface="Courier"/>
              </a:rPr>
              <a:t>## Analysis of Deviance Table
## 
## Model 1: uta_present ~ 1
## Model 2: uta_present ~ pa_ratio
##   Resid. Df Resid. Dev Df Deviance  Pr(&gt;Chi)    
## 1        29     41.455                          
## 2        28     19.090  1   22.365 2.254e-06 ***
## ---
## Signif. codes:  0 '***' 0.001 '**' 0.01 '*' 0.05 '.' 0.1 ' ' 1</a:t>
            </a:r>
          </a:p>
        </p:txBody>
      </p:sp>
    </p:spTree>
  </p:cSl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Interpreting the Odds Ratio</a:t>
            </a:r>
          </a:p>
        </p:txBody>
      </p:sp>
      <p:sp>
        <p:nvSpPr>
          <p:cNvPr id="3" name="Content Placeholder 2"/>
          <p:cNvSpPr>
            <a:spLocks noGrp="1"/>
          </p:cNvSpPr>
          <p:nvPr>
            <p:ph idx="1"/>
          </p:nvPr>
        </p:nvSpPr>
        <p:spPr/>
        <p:txBody>
          <a:bodyPr/>
          <a:lstStyle/>
          <a:p>
            <a:pPr lvl="0" indent="0" marL="0">
              <a:spcBef>
                <a:spcPts val="3000"/>
              </a:spcBef>
              <a:buNone/>
            </a:pPr>
            <a:r>
              <a:rPr b="1"/>
              <a:t>Working with Odds Ratios</a:t>
            </a:r>
          </a:p>
          <a:p>
            <a:pPr lvl="0" indent="0" marL="0">
              <a:buNone/>
            </a:pPr>
            <a:r>
              <a:rPr/>
              <a:t>Odds ratio represents how odds of event (e.g., lizard presence) change with unit increase in predictor</a:t>
            </a:r>
          </a:p>
          <a:p>
            <a:pPr lvl="0"/>
            <a:r>
              <a:rPr b="1"/>
              <a:t>Odds ratio = exp(β₁)</a:t>
            </a:r>
          </a:p>
          <a:p>
            <a:pPr lvl="0"/>
            <a:r>
              <a:rPr/>
              <a:t>&gt; 1: Increasing predictor increases odds of event</a:t>
            </a:r>
          </a:p>
          <a:p>
            <a:pPr lvl="0"/>
            <a:r>
              <a:rPr/>
              <a:t>&lt; 1: Increasing predictor decreases odds of event</a:t>
            </a:r>
          </a:p>
          <a:p>
            <a:pPr lvl="0"/>
            <a:r>
              <a:rPr/>
              <a:t>= 1: No effect of predictor on odds of event</a:t>
            </a:r>
          </a:p>
          <a:p>
            <a:pPr lvl="0"/>
            <a:r>
              <a:rPr/>
              <a:t>one-unit increase in island’s Perimeter/Area Ratio - odds of finding lizard present multiplied by 0.898</a:t>
            </a:r>
          </a:p>
          <a:p>
            <a:pPr lvl="0"/>
            <a:r>
              <a:rPr/>
              <a:t>odds decrease by 10.2% (1-0.898) for every one-unit increase P/A</a:t>
            </a:r>
          </a:p>
          <a:p>
            <a:pPr lvl="0"/>
            <a:r>
              <a:rPr/>
              <a:t>entire interval is below 1.0, relationship is negative: more P/A ratio means lower odds of lizards</a:t>
            </a:r>
          </a:p>
          <a:p>
            <a:pPr lvl="0" indent="0">
              <a:buNone/>
            </a:pPr>
            <a:r>
              <a:rPr>
                <a:latin typeface="Courier"/>
              </a:rPr>
              <a:t>## Odds Ratio: 0.861 
## 
##  95% CI: 0.753 to 0.932</a:t>
            </a:r>
          </a:p>
        </p:txBody>
      </p:sp>
    </p:spTree>
  </p:cSl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Assessing Model Fit</a:t>
            </a:r>
          </a:p>
        </p:txBody>
      </p:sp>
      <p:sp>
        <p:nvSpPr>
          <p:cNvPr id="3" name="Content Placeholder 2"/>
          <p:cNvSpPr>
            <a:spLocks noGrp="1"/>
          </p:cNvSpPr>
          <p:nvPr>
            <p:ph idx="1"/>
          </p:nvPr>
        </p:nvSpPr>
        <p:spPr/>
        <p:txBody>
          <a:bodyPr/>
          <a:lstStyle/>
          <a:p>
            <a:pPr lvl="0" indent="0" marL="0">
              <a:buNone/>
            </a:pPr>
            <a:r>
              <a:rPr/>
              <a:t>There are several ways to assess the goodness-of-fit for logistic regression models:</a:t>
            </a:r>
          </a:p>
          <a:p>
            <a:pPr lvl="0" indent="0">
              <a:buNone/>
            </a:pPr>
            <a:r>
              <a:rPr>
                <a:latin typeface="Courier"/>
              </a:rPr>
              <a:t>## 
## 
## Pearson χ²: 18.58 on 28 df, p = 0.911
## 
## 
## Deviance G²: 19.09 on 28 df, p = 0.895
## 
## 
## McFadden's R²: 0.54
## # R2 for Logistic Regression
##   Tjur's R2: 0.588
## fitting null model for pseudo-r2
##         llh     llhNull          G2    McFadden        r2ML        r2CU 
##  -9.5450726 -20.7276993  22.3652534   0.5395016   0.5255070   0.7017187
## # A tibble: 1 × 8
##   null.deviance df.null logLik   AIC   BIC deviance df.residual  nobs
##           &lt;dbl&gt;   &lt;int&gt;  &lt;dbl&gt; &lt;dbl&gt; &lt;dbl&gt;    &lt;dbl&gt;       &lt;int&gt; &lt;int&gt;
## 1          41.5      29  -9.55  23.1  25.9     19.1          28    30
## 
##  Hosmer and Lemeshow goodness of fit (GOF) test
## 
## data:  lizard_model$y, fitted(lizard_model)
## X-squared = 2.4032, df = 8, p-value = 0.9661</a:t>
            </a:r>
          </a:p>
        </p:txBody>
      </p:sp>
    </p:spTree>
  </p:cSl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Multiple Logistic Regression: Setup</a:t>
            </a:r>
          </a:p>
        </p:txBody>
      </p:sp>
      <mc:AlternateContent xmlns:mc="http://schemas.openxmlformats.org/markup-compatibility/2006">
        <mc:Choice xmlns:a14="http://schemas.microsoft.com/office/drawing/2010/main" Requires="a14">
          <p:sp>
            <p:nvSpPr>
              <p:cNvPr id="3" name="Content Placeholder 2"/>
              <p:cNvSpPr>
                <a:spLocks noGrp="1"/>
              </p:cNvSpPr>
              <p:nvPr>
                <p:ph idx="1" sz="half"/>
              </p:nvPr>
            </p:nvSpPr>
            <p:spPr/>
            <p:txBody>
              <a:bodyPr/>
              <a:lstStyle/>
              <a:p>
                <a:pPr lvl="0" indent="0" marL="0">
                  <a:buNone/>
                </a:pPr>
                <a:r>
                  <a:rPr/>
                  <a:t>Logistic regression can be extended to include multiple predictors. The model becomes:</a:t>
                </a:r>
              </a:p>
              <a:p>
                <a:pPr lvl="0" indent="0" marL="0">
                  <a:buNone/>
                </a:pPr>
                <a14:m>
                  <m:oMathPara xmlns:m="http://schemas.openxmlformats.org/officeDocument/2006/math">
                    <m:oMathParaPr>
                      <m:jc m:val="center"/>
                    </m:oMathParaPr>
                    <m:oMath>
                      <m:r>
                        <m:t>g</m:t>
                      </m:r>
                      <m:r>
                        <m:rPr>
                          <m:sty m:val="p"/>
                        </m:rPr>
                        <m:t>(</m:t>
                      </m:r>
                      <m:r>
                        <m:t>x</m:t>
                      </m:r>
                      <m:r>
                        <m:rPr>
                          <m:sty m:val="p"/>
                        </m:rPr>
                        <m:t>)</m:t>
                      </m:r>
                      <m:r>
                        <m:rPr>
                          <m:sty m:val="p"/>
                        </m:rPr>
                        <m:t>=</m:t>
                      </m:r>
                      <m:sSub>
                        <m:e>
                          <m:r>
                            <m:t>β</m:t>
                          </m:r>
                        </m:e>
                        <m:sub>
                          <m:r>
                            <m:t>0</m:t>
                          </m:r>
                        </m:sub>
                      </m:sSub>
                      <m:r>
                        <m:rPr>
                          <m:sty m:val="p"/>
                        </m:rPr>
                        <m:t>+</m:t>
                      </m:r>
                      <m:sSub>
                        <m:e>
                          <m:r>
                            <m:t>β</m:t>
                          </m:r>
                        </m:e>
                        <m:sub>
                          <m:r>
                            <m:t>1</m:t>
                          </m:r>
                        </m:sub>
                      </m:sSub>
                      <m:sSub>
                        <m:e>
                          <m:r>
                            <m:t>x</m:t>
                          </m:r>
                        </m:e>
                        <m:sub>
                          <m:r>
                            <m:t>1</m:t>
                          </m:r>
                        </m:sub>
                      </m:sSub>
                      <m:r>
                        <m:rPr>
                          <m:sty m:val="p"/>
                        </m:rPr>
                        <m:t>+</m:t>
                      </m:r>
                      <m:sSub>
                        <m:e>
                          <m:r>
                            <m:t>β</m:t>
                          </m:r>
                        </m:e>
                        <m:sub>
                          <m:r>
                            <m:t>2</m:t>
                          </m:r>
                        </m:sub>
                      </m:sSub>
                      <m:sSub>
                        <m:e>
                          <m:r>
                            <m:t>x</m:t>
                          </m:r>
                        </m:e>
                        <m:sub>
                          <m:r>
                            <m:t>2</m:t>
                          </m:r>
                        </m:sub>
                      </m:sSub>
                      <m:r>
                        <m:rPr>
                          <m:sty m:val="p"/>
                        </m:rPr>
                        <m:t>+</m:t>
                      </m:r>
                      <m:r>
                        <m:rPr>
                          <m:sty m:val="p"/>
                        </m:rPr>
                        <m:t>…</m:t>
                      </m:r>
                      <m:r>
                        <m:rPr>
                          <m:sty m:val="p"/>
                        </m:rPr>
                        <m:t>+</m:t>
                      </m:r>
                      <m:sSub>
                        <m:e>
                          <m:r>
                            <m:t>β</m:t>
                          </m:r>
                        </m:e>
                        <m:sub>
                          <m:r>
                            <m:t>p</m:t>
                          </m:r>
                        </m:sub>
                      </m:sSub>
                      <m:sSub>
                        <m:e>
                          <m:r>
                            <m:t>x</m:t>
                          </m:r>
                        </m:e>
                        <m:sub>
                          <m:r>
                            <m:t>p</m:t>
                          </m:r>
                        </m:sub>
                      </m:sSub>
                    </m:oMath>
                  </m:oMathPara>
                </a14:m>
              </a:p>
              <a:p>
                <a:pPr lvl="0" indent="0" marL="0">
                  <a:buNone/>
                </a:pPr>
                <a:r>
                  <a:rPr/>
                  <a:t>Where g(x) is the logit link function, and x₁, x₂, …, xₚ are the predictor variables.</a:t>
                </a:r>
              </a:p>
              <a:p>
                <a:pPr lvl="0" indent="0" marL="0">
                  <a:buNone/>
                </a:pPr>
                <a:r>
                  <a:rPr/>
                  <a:t>Let’s create a simulated dataset based on the Bolger et al. (1997) study of the presence/absence of native rodents in canyon fragments.</a:t>
                </a:r>
              </a:p>
              <a:p>
                <a:pPr lvl="0" indent="0">
                  <a:buNone/>
                </a:pPr>
                <a:r>
                  <a:rPr>
                    <a:latin typeface="Courier"/>
                  </a:rPr>
                  <a:t>## 
## Call:
## glm(formula = rodent_present ~ distance + age + shrub_cover, 
##     family = binomial(link = "logit"), data = fragment_data)
## 
## Coefficients:
##               Estimate Std. Error z value Pr(&gt;|z|)  
## (Intercept) -12.278261   7.911491  -1.552   0.1207  
## distance      0.002062   0.001716   1.202   0.2294  
## age           0.068744   0.059665   1.152   0.2493  
## shrub_cover   0.193001   0.116035   1.663   0.0963 .
## ---
## Signif. codes:  0 '***' 0.001 '**' 0.01 '*' 0.05 '.' 0.1 ' ' 1
## 
## (Dispersion parameter for binomial family taken to be 1)
## 
##     Null deviance: 27.5540  on 24  degrees of freedom
## Residual deviance:  9.2737  on 21  degrees of freedom
## AIC: 17.274
## 
## Number of Fisher Scoring iterations: 8</a:t>
                </a:r>
              </a:p>
            </p:txBody>
          </p:sp>
        </mc:Choice>
      </mc:AlternateContent>
      <p:sp>
        <p:nvSpPr>
          <p:cNvPr id="4" name="Content Placeholder 3"/>
          <p:cNvSpPr>
            <a:spLocks noGrp="1"/>
          </p:cNvSpPr>
          <p:nvPr>
            <p:ph idx="2" sz="half"/>
          </p:nvPr>
        </p:nvSpPr>
        <p:spPr/>
        <p:txBody>
          <a:bodyPr/>
          <a:lstStyle/>
          <a:p>
            <a:pPr lvl="0" indent="0" marL="0">
              <a:buNone/>
            </a:pPr>
            <a:r>
              <a:rPr/>
              <a:t>To test the significance of individual predictors, we can use likelihood ratio tests comparing nested models:</a:t>
            </a:r>
          </a:p>
          <a:p>
            <a:pPr lvl="0" indent="0">
              <a:buNone/>
            </a:pPr>
            <a:r>
              <a:rPr>
                <a:latin typeface="Courier"/>
              </a:rPr>
              <a:t>## Analysis of Deviance Table
## 
## Model 1: rodent_present ~ age + shrub_cover
## Model 2: rodent_present ~ distance + age + shrub_cover
##   Resid. Df Resid. Dev Df Deviance Pr(&gt;Chi)
## 1        22    11.3831                     
## 2        21     9.2737  1   2.1094   0.1464
## Analysis of Deviance Table
## 
## Model 1: rodent_present ~ distance + shrub_cover
## Model 2: rodent_present ~ distance + age + shrub_cover
##   Resid. Df Resid. Dev Df Deviance Pr(&gt;Chi)
## 1        22    11.0533                     
## 2        21     9.2737  1   1.7796   0.1822
## Analysis of Deviance Table
## 
## Model 1: rodent_present ~ distance + age
## Model 2: rodent_present ~ distance + age + shrub_cover
##   Resid. Df Resid. Dev Df Deviance  Pr(&gt;Chi)    
## 1        22    26.7315                          
## 2        21     9.2737  1   17.458 2.938e-05 ***
## ---
## Signif. codes:  0 '***' 0.001 '**' 0.01 '*' 0.05 '.' 0.1 ' ' 1</a:t>
            </a:r>
          </a:p>
        </p:txBody>
      </p:sp>
    </p:spTree>
  </p:cSl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Multiple Logistic Regression: Odds Ratios</a:t>
            </a:r>
          </a:p>
        </p:txBody>
      </p:sp>
      <p:sp>
        <p:nvSpPr>
          <p:cNvPr id="3" name="Content Placeholder 2"/>
          <p:cNvSpPr>
            <a:spLocks noGrp="1"/>
          </p:cNvSpPr>
          <p:nvPr>
            <p:ph idx="1"/>
          </p:nvPr>
        </p:nvSpPr>
        <p:spPr/>
        <p:txBody>
          <a:bodyPr/>
          <a:lstStyle/>
          <a:p>
            <a:pPr lvl="0" indent="0" marL="0">
              <a:buNone/>
            </a:pPr>
            <a:r>
              <a:rPr/>
              <a:t>Let’s calculate odds ratios and confidence intervals for all predictors.</a:t>
            </a:r>
          </a:p>
          <a:p>
            <a:pPr lvl="0" indent="0">
              <a:buNone/>
            </a:pPr>
            <a:r>
              <a:rPr>
                <a:latin typeface="Courier"/>
              </a:rPr>
              <a:t>##               Predictor OddsRatio               CI
## distance       distance    1.0021 (0.9994, 1.0069)
## age                 age    1.0712 (0.9721, 1.2577)
## shrub_cover shrub_cover    1.2129 (1.0645, 1.7909)</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Lecture 14: GLM Overview</a:t>
            </a:r>
          </a:p>
        </p:txBody>
      </p:sp>
      <p:sp>
        <p:nvSpPr>
          <p:cNvPr id="3" name="Content Placeholder 2"/>
          <p:cNvSpPr>
            <a:spLocks noGrp="1"/>
          </p:cNvSpPr>
          <p:nvPr>
            <p:ph idx="1"/>
          </p:nvPr>
        </p:nvSpPr>
        <p:spPr/>
        <p:txBody>
          <a:bodyPr/>
          <a:lstStyle/>
          <a:p>
            <a:pPr lvl="0" indent="0" marL="0">
              <a:spcBef>
                <a:spcPts val="3000"/>
              </a:spcBef>
              <a:buNone/>
            </a:pPr>
            <a:r>
              <a:rPr b="1"/>
              <a:t>Overview</a:t>
            </a:r>
          </a:p>
          <a:p>
            <a:pPr lvl="0"/>
            <a:r>
              <a:rPr/>
              <a:t>General Linear Models GLM</a:t>
            </a:r>
          </a:p>
          <a:p>
            <a:pPr lvl="0"/>
            <a:r>
              <a:rPr/>
              <a:t>Essentially the same as before while using defined distributions</a:t>
            </a:r>
          </a:p>
          <a:p>
            <a:pPr lvl="1"/>
            <a:r>
              <a:rPr/>
              <a:t>Normal</a:t>
            </a:r>
          </a:p>
          <a:p>
            <a:pPr lvl="1"/>
            <a:r>
              <a:rPr/>
              <a:t>Lognormal</a:t>
            </a:r>
          </a:p>
          <a:p>
            <a:pPr lvl="1"/>
            <a:r>
              <a:rPr/>
              <a:t>Binomial</a:t>
            </a:r>
          </a:p>
          <a:p>
            <a:pPr lvl="1"/>
            <a:r>
              <a:rPr/>
              <a:t>Poisson</a:t>
            </a:r>
          </a:p>
          <a:p>
            <a:pPr lvl="1"/>
            <a:r>
              <a:rPr/>
              <a:t>Gamma</a:t>
            </a:r>
          </a:p>
          <a:p>
            <a:pPr lvl="1"/>
            <a:r>
              <a:rPr/>
              <a:t>Negative binomial</a:t>
            </a:r>
          </a:p>
          <a:p>
            <a:pPr lvl="0"/>
            <a:r>
              <a:rPr/>
              <a:t>Logistic Regression</a:t>
            </a:r>
          </a:p>
          <a:p>
            <a:pPr lvl="1"/>
            <a:r>
              <a:rPr/>
              <a:t>when the outcome is yes or no or categorical</a:t>
            </a:r>
          </a:p>
        </p:txBody>
      </p:sp>
    </p:spTree>
  </p:cSl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Visualizing Multiple Logistic Regression</a:t>
            </a:r>
          </a:p>
        </p:txBody>
      </p:sp>
      <p:sp>
        <p:nvSpPr>
          <p:cNvPr id="3" name="Content Placeholder 2"/>
          <p:cNvSpPr>
            <a:spLocks noGrp="1"/>
          </p:cNvSpPr>
          <p:nvPr>
            <p:ph idx="1"/>
          </p:nvPr>
        </p:nvSpPr>
        <p:spPr/>
        <p:txBody>
          <a:bodyPr/>
          <a:lstStyle/>
          <a:p>
            <a:pPr lvl="0" indent="0" marL="0">
              <a:buNone/>
            </a:pPr>
            <a:r>
              <a:rPr/>
              <a:t>For multiple predictors, we can visualize the effect of each predictor while holding others constant at their mean or median values.</a:t>
            </a:r>
          </a:p>
          <a:p>
            <a:pPr lvl="0" indent="0" marL="0">
              <a:buNone/>
            </a:pPr>
            <a:r>
              <a:rPr/>
              <a:t>This visualization shows the effect of each predictor on the probability of rodent presence, while holding the other predictors constant at their mean values.</a:t>
            </a:r>
          </a:p>
          <a:p>
            <a:pPr lvl="0" indent="0" marL="0">
              <a:buNone/>
            </a:pPr>
          </a:p>
        </p:txBody>
      </p:sp>
    </p:spTree>
  </p:cSl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Assumptions and Diagnostics of Logistic Regression</a:t>
            </a:r>
          </a:p>
        </p:txBody>
      </p:sp>
      <p:sp>
        <p:nvSpPr>
          <p:cNvPr id="3" name="Content Placeholder 2"/>
          <p:cNvSpPr>
            <a:spLocks noGrp="1"/>
          </p:cNvSpPr>
          <p:nvPr>
            <p:ph idx="1" sz="half"/>
          </p:nvPr>
        </p:nvSpPr>
        <p:spPr/>
        <p:txBody>
          <a:bodyPr/>
          <a:lstStyle/>
          <a:p>
            <a:pPr lvl="0" indent="0" marL="0">
              <a:buNone/>
            </a:pPr>
            <a:r>
              <a:rPr/>
              <a:t>Logistic regression has several key assumptions:</a:t>
            </a:r>
          </a:p>
          <a:p>
            <a:pPr lvl="0" indent="-342900" marL="342900">
              <a:buAutoNum type="arabicPeriod"/>
            </a:pPr>
            <a:r>
              <a:rPr/>
              <a:t>Independence of observations</a:t>
            </a:r>
          </a:p>
          <a:p>
            <a:pPr lvl="0" indent="-342900" marL="342900">
              <a:buAutoNum type="arabicPeriod"/>
            </a:pPr>
            <a:r>
              <a:rPr/>
              <a:t>Linear relationship between predictors and log odds</a:t>
            </a:r>
          </a:p>
          <a:p>
            <a:pPr lvl="0" indent="-342900" marL="342900">
              <a:buAutoNum type="arabicPeriod"/>
            </a:pPr>
            <a:r>
              <a:rPr/>
              <a:t>No extreme outliers</a:t>
            </a:r>
          </a:p>
          <a:p>
            <a:pPr lvl="0" indent="-342900" marL="342900">
              <a:buAutoNum type="arabicPeriod"/>
            </a:pPr>
            <a:r>
              <a:rPr/>
              <a:t>No multicollinearity (when multiple predictors are used)</a:t>
            </a:r>
          </a:p>
          <a:p>
            <a:pPr lvl="0" indent="0" marL="0">
              <a:buNone/>
            </a:pPr>
            <a:r>
              <a:rPr/>
              <a:t>diagnostics for our multiple logistic regression model:</a:t>
            </a:r>
          </a:p>
        </p:txBody>
      </p:sp>
      <p:pic>
        <p:nvPicPr>
          <p:cNvPr descr="14_lecture_powerpoint_files/figure-pptx/diagnostics-1.png" id="0" name="Picture 1"/>
          <p:cNvPicPr>
            <a:picLocks noGrp="1" noChangeAspect="1"/>
          </p:cNvPicPr>
          <p:nvPr/>
        </p:nvPicPr>
        <p:blipFill>
          <a:blip r:embed="rId2"/>
          <a:stretch>
            <a:fillRect/>
          </a:stretch>
        </p:blipFill>
        <p:spPr bwMode="auto">
          <a:xfrm>
            <a:off x="6121400" y="1498600"/>
            <a:ext cx="2781300" cy="2781300"/>
          </a:xfrm>
          <a:prstGeom prst="rect">
            <a:avLst/>
          </a:prstGeom>
          <a:noFill/>
          <a:ln w="9525">
            <a:noFill/>
            <a:headEnd/>
            <a:tailEnd/>
          </a:ln>
        </p:spPr>
      </p:pic>
    </p:spTree>
  </p:cSl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Model Comparison and Selection</a:t>
            </a:r>
          </a:p>
        </p:txBody>
      </p:sp>
      <p:sp>
        <p:nvSpPr>
          <p:cNvPr id="3" name="Content Placeholder 2"/>
          <p:cNvSpPr>
            <a:spLocks noGrp="1"/>
          </p:cNvSpPr>
          <p:nvPr>
            <p:ph idx="1" sz="half"/>
          </p:nvPr>
        </p:nvSpPr>
        <p:spPr/>
        <p:txBody>
          <a:bodyPr/>
          <a:lstStyle/>
          <a:p>
            <a:pPr lvl="0" indent="0" marL="0">
              <a:buNone/>
            </a:pPr>
            <a:r>
              <a:rPr/>
              <a:t>When working with multiple predictors, want to find most parsimonious model. use: - Likelihood ratio tests for nested models - Information criteria (AIC, BIC) for non-nested models - Classification metrics like accuracy, sensitivity, and specificity</a:t>
            </a:r>
          </a:p>
          <a:p>
            <a:pPr lvl="0" indent="0" marL="0">
              <a:buNone/>
            </a:pPr>
            <a:r>
              <a:rPr/>
              <a:t>Compare models and AIC values:</a:t>
            </a:r>
          </a:p>
          <a:p>
            <a:pPr lvl="0" indent="0">
              <a:buNone/>
            </a:pPr>
            <a:r>
              <a:rPr>
                <a:latin typeface="Courier"/>
              </a:rPr>
              <a:t>##                         Model Parameters   AIC   BIC Deviance
## No Age                 No Age          3 17.05 20.71    11.05
## Full                     Full          4 17.27 22.15     9.27
## No Distance       No Distance          3 17.38 21.04    11.38
## Intercept Only Intercept Only          1 29.55 30.77    27.55
## No Shrub             No Shrub          3 32.73 36.39    26.73</a:t>
            </a:r>
          </a:p>
        </p:txBody>
      </p:sp>
      <p:sp>
        <p:nvSpPr>
          <p:cNvPr id="4" name="Content Placeholder 3"/>
          <p:cNvSpPr>
            <a:spLocks noGrp="1"/>
          </p:cNvSpPr>
          <p:nvPr>
            <p:ph idx="2" sz="half"/>
          </p:nvPr>
        </p:nvSpPr>
        <p:spPr/>
        <p:txBody>
          <a:bodyPr/>
          <a:lstStyle/>
          <a:p>
            <a:pPr lvl="0" indent="0" marL="0">
              <a:buNone/>
            </a:pPr>
            <a:r>
              <a:rPr/>
              <a:t>Evaluate predictive performance of our model:</a:t>
            </a:r>
          </a:p>
          <a:p>
            <a:pPr lvl="0" indent="0">
              <a:buNone/>
            </a:pPr>
            <a:r>
              <a:rPr>
                <a:latin typeface="Courier"/>
              </a:rPr>
              <a:t>##          Actual
## Predicted Absent Present
##   Absent       5       2
##   Present      1      17
## 
## Accuracy: 0.88
## Sensitivity: 0.895
## Specificity: 0.833</a:t>
            </a:r>
          </a:p>
        </p:txBody>
      </p:sp>
    </p:spTree>
  </p:cSl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Publication-Quality Figure</a:t>
            </a:r>
          </a:p>
        </p:txBody>
      </p:sp>
      <p:sp>
        <p:nvSpPr>
          <p:cNvPr id="3" name="Content Placeholder 2"/>
          <p:cNvSpPr>
            <a:spLocks noGrp="1"/>
          </p:cNvSpPr>
          <p:nvPr>
            <p:ph idx="1"/>
          </p:nvPr>
        </p:nvSpPr>
        <p:spPr/>
        <p:txBody>
          <a:bodyPr/>
          <a:lstStyle/>
          <a:p>
            <a:pPr lvl="0" indent="0" marL="0">
              <a:buNone/>
            </a:pPr>
            <a:r>
              <a:rPr/>
              <a:t>Let’s create a publication-quality figure for our multiple logistic regression model and show how we would write up the results for a scientific publication.</a:t>
            </a:r>
          </a:p>
          <a:p>
            <a:pPr lvl="0" indent="0" marL="0">
              <a:buNone/>
            </a:pPr>
          </a:p>
        </p:txBody>
      </p:sp>
    </p:spTree>
  </p:cSl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Scientific Write-Up Example</a:t>
            </a:r>
          </a:p>
        </p:txBody>
      </p:sp>
      <p:sp>
        <p:nvSpPr>
          <p:cNvPr id="3" name="Content Placeholder 2"/>
          <p:cNvSpPr>
            <a:spLocks noGrp="1"/>
          </p:cNvSpPr>
          <p:nvPr>
            <p:ph idx="1"/>
          </p:nvPr>
        </p:nvSpPr>
        <p:spPr/>
        <p:txBody>
          <a:bodyPr/>
          <a:lstStyle/>
          <a:p>
            <a:pPr lvl="0" indent="0" marL="1270000">
              <a:buNone/>
            </a:pPr>
            <a:r>
              <a:rPr sz="2000" b="1"/>
              <a:t>Scientific Write-Up Example</a:t>
            </a:r>
          </a:p>
          <a:p>
            <a:pPr lvl="0" indent="0" marL="1270000">
              <a:buNone/>
            </a:pPr>
            <a:r>
              <a:rPr sz="2000" b="1"/>
              <a:t>Results</a:t>
            </a:r>
          </a:p>
          <a:p>
            <a:pPr lvl="0" indent="0" marL="1270000">
              <a:buNone/>
            </a:pPr>
            <a:r>
              <a:rPr sz="2000"/>
              <a:t>The presence of native rodents in canyon fragments was modeled using multiple logistic regression with three predictors: distance to nearest source canyon, years since isolation, and percentage of shrub cover. The model was statistically significant (χ² = 12.63, df = 3, p = 0.005) and explained 38.7% of the variation in rodent presence (McFadden’s R² = 0.387).</a:t>
            </a:r>
          </a:p>
          <a:p>
            <a:pPr lvl="0" indent="0" marL="1270000">
              <a:buNone/>
            </a:pPr>
            <a:r>
              <a:rPr sz="2000"/>
              <a:t>Among the predictors, only shrub cover had a statistically significant effect on rodent presence (β = 0.091, SE = 0.041, p = 0.026). The odds ratio for shrub cover was 1.095 (95% CI: 1.011-1.186), indicating that for each percentage increase in shrub cover, the odds of rodent presence increased by approximately 9.5%. Neither distance to source canyon (β = 0.0002, p = 0.690) nor years since isolation (β = 0.022, p = 0.566) showed significant relationships with rodent presence.</a:t>
            </a:r>
          </a:p>
          <a:p>
            <a:pPr lvl="0" indent="0" marL="1270000">
              <a:buNone/>
            </a:pPr>
            <a:r>
              <a:rPr sz="2000"/>
              <a:t>The model correctly classified 76% of the fragments, with a sensitivity of 0.77 and a specificity of 0.75. Diagnostics indicated no significant issues with model fit (Hosmer-Lemeshow χ² = 7.31, df = 8, p = 0.504).</a:t>
            </a:r>
          </a:p>
        </p:txBody>
      </p:sp>
    </p:spTree>
  </p:cSl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Scientific Write-Up Example</a:t>
            </a:r>
          </a:p>
        </p:txBody>
      </p:sp>
      <p:sp>
        <p:nvSpPr>
          <p:cNvPr id="3" name="Content Placeholder 2"/>
          <p:cNvSpPr>
            <a:spLocks noGrp="1"/>
          </p:cNvSpPr>
          <p:nvPr>
            <p:ph idx="1"/>
          </p:nvPr>
        </p:nvSpPr>
        <p:spPr/>
        <p:txBody>
          <a:bodyPr/>
          <a:lstStyle/>
          <a:p>
            <a:pPr lvl="0" indent="0" marL="1270000">
              <a:buNone/>
            </a:pPr>
            <a:r>
              <a:rPr sz="2000" b="1"/>
              <a:t>Scientific Write-Up Example</a:t>
            </a:r>
          </a:p>
          <a:p>
            <a:pPr lvl="0" indent="0" marL="1270000">
              <a:buNone/>
            </a:pPr>
            <a:r>
              <a:rPr sz="2000" b="1"/>
              <a:t>Discussion</a:t>
            </a:r>
          </a:p>
          <a:p>
            <a:pPr lvl="0" indent="0" marL="1270000">
              <a:buNone/>
            </a:pPr>
            <a:r>
              <a:rPr sz="2000"/>
              <a:t>Our findings suggest that vegetation structure, as measured by shrub cover, plays a crucial role in determining the presence of native rodents in canyon fragments. The positive relationship between shrub cover and rodent occurrence likely reflects the importance of vegetation for providing food resources, shelter from predators, and suitable microhabitat conditions. Contrary to our expectations, isolation metrics (distance to source canyon and years since isolation) did not significantly predict rodent presence, suggesting that local habitat quality may be more important than landscape connectivity for these species.</a:t>
            </a:r>
          </a:p>
        </p:txBody>
      </p:sp>
    </p:spTree>
  </p:cSl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Relationship Between GLMs and ANOVAs</a:t>
            </a:r>
          </a:p>
        </p:txBody>
      </p:sp>
      <p:sp>
        <p:nvSpPr>
          <p:cNvPr id="3" name="Content Placeholder 2"/>
          <p:cNvSpPr>
            <a:spLocks noGrp="1"/>
          </p:cNvSpPr>
          <p:nvPr>
            <p:ph idx="1"/>
          </p:nvPr>
        </p:nvSpPr>
        <p:spPr/>
        <p:txBody>
          <a:bodyPr/>
          <a:lstStyle/>
          <a:p>
            <a:pPr lvl="0" indent="0" marL="0">
              <a:spcBef>
                <a:spcPts val="3000"/>
              </a:spcBef>
              <a:buNone/>
            </a:pPr>
            <a:r>
              <a:rPr b="1"/>
              <a:t>GLMs and ANOVAs: The Connection</a:t>
            </a:r>
          </a:p>
          <a:p>
            <a:pPr lvl="0" indent="0" marL="0">
              <a:buNone/>
            </a:pPr>
            <a:r>
              <a:rPr/>
              <a:t>General linear models (including ANOVAs and standard regression) are special cases of Generalized Linear Models where:</a:t>
            </a:r>
          </a:p>
          <a:p>
            <a:pPr lvl="0" indent="-342900" marL="342900">
              <a:buAutoNum type="arabicPeriod"/>
            </a:pPr>
            <a:r>
              <a:rPr/>
              <a:t>The response variable follows a normal distribution</a:t>
            </a:r>
          </a:p>
          <a:p>
            <a:pPr lvl="0" indent="-342900" marL="342900">
              <a:buAutoNum type="arabicPeriod"/>
            </a:pPr>
            <a:r>
              <a:rPr/>
              <a:t>The link function is the identity function</a:t>
            </a:r>
          </a:p>
          <a:p>
            <a:pPr lvl="0"/>
            <a:r>
              <a:rPr/>
              <a:t>Therefore, a one-way ANOVA is equivalent to:</a:t>
            </a:r>
          </a:p>
          <a:p>
            <a:pPr lvl="1"/>
            <a:r>
              <a:rPr/>
              <a:t>A linear regression with a categorical predictor</a:t>
            </a:r>
          </a:p>
          <a:p>
            <a:pPr lvl="1"/>
            <a:r>
              <a:rPr/>
              <a:t>A Gaussian GLM with an identity link and a categorical predictor</a:t>
            </a:r>
          </a:p>
        </p:txBody>
      </p:sp>
    </p:spTree>
  </p:cSl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Demonstrating ANOVA-GLM Equivalence</a:t>
            </a:r>
          </a:p>
        </p:txBody>
      </p:sp>
      <p:sp>
        <p:nvSpPr>
          <p:cNvPr id="3" name="Content Placeholder 2"/>
          <p:cNvSpPr>
            <a:spLocks noGrp="1"/>
          </p:cNvSpPr>
          <p:nvPr>
            <p:ph idx="1"/>
          </p:nvPr>
        </p:nvSpPr>
        <p:spPr/>
        <p:txBody>
          <a:bodyPr/>
          <a:lstStyle/>
          <a:p>
            <a:pPr lvl="0" indent="0" marL="0">
              <a:buNone/>
            </a:pPr>
            <a:r>
              <a:rPr/>
              <a:t>Let’s demonstrate this equivalence:</a:t>
            </a:r>
          </a:p>
          <a:p>
            <a:pPr lvl="0" indent="0" marL="0">
              <a:buNone/>
            </a:pPr>
          </a:p>
        </p:txBody>
      </p:sp>
    </p:spTree>
  </p:cSl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Assumptions and Diagnostics Summary</a:t>
            </a:r>
          </a:p>
        </p:txBody>
      </p:sp>
      <p:sp>
        <p:nvSpPr>
          <p:cNvPr id="3" name="Text Placeholder 2"/>
          <p:cNvSpPr>
            <a:spLocks noGrp="1"/>
          </p:cNvSpPr>
          <p:nvPr>
            <p:ph idx="1" type="body"/>
          </p:nvPr>
        </p:nvSpPr>
        <p:spPr/>
        <p:txBody>
          <a:bodyPr/>
          <a:lstStyle/>
          <a:p>
            <a:pPr lvl="0"/>
            <a:r>
              <a:rPr/>
              <a:t>Generalized Linear Models- assumptions depend on distribution+link function used:</a:t>
            </a:r>
          </a:p>
          <a:p>
            <a:pPr lvl="0"/>
            <a:r>
              <a:rPr b="1"/>
              <a:t>All GLMs:</a:t>
            </a:r>
          </a:p>
          <a:p>
            <a:pPr lvl="1"/>
            <a:r>
              <a:rPr/>
              <a:t>Independence of observations, No outliers, No Multicolinearity</a:t>
            </a:r>
          </a:p>
          <a:p>
            <a:pPr lvl="1"/>
            <a:r>
              <a:rPr/>
              <a:t>Correct specification of the link function /variance structure</a:t>
            </a:r>
          </a:p>
          <a:p>
            <a:pPr lvl="0"/>
            <a:r>
              <a:rPr b="1"/>
              <a:t>Gaussian GLMs (including linear regression):</a:t>
            </a:r>
          </a:p>
          <a:p>
            <a:pPr lvl="1"/>
            <a:r>
              <a:rPr/>
              <a:t>Normality of residuals</a:t>
            </a:r>
          </a:p>
          <a:p>
            <a:pPr lvl="1"/>
            <a:r>
              <a:rPr/>
              <a:t>Homogeneity of variance</a:t>
            </a:r>
          </a:p>
          <a:p>
            <a:pPr lvl="0"/>
            <a:r>
              <a:rPr b="1"/>
              <a:t>Poisson GLMs:</a:t>
            </a:r>
          </a:p>
          <a:p>
            <a:pPr lvl="1"/>
            <a:r>
              <a:rPr/>
              <a:t>Count data (non-negative integers)</a:t>
            </a:r>
          </a:p>
          <a:p>
            <a:pPr lvl="1"/>
            <a:r>
              <a:rPr/>
              <a:t>Mean equals variance - overdispersed = negative binomial)</a:t>
            </a:r>
          </a:p>
          <a:p>
            <a:pPr lvl="0"/>
            <a:r>
              <a:rPr b="1"/>
              <a:t>Logistic GLMs:</a:t>
            </a:r>
          </a:p>
          <a:p>
            <a:pPr lvl="1"/>
            <a:r>
              <a:rPr/>
              <a:t>Binary response variable</a:t>
            </a:r>
          </a:p>
          <a:p>
            <a:pPr lvl="1"/>
            <a:r>
              <a:rPr/>
              <a:t>Linear relationship between predictors and log odds</a:t>
            </a:r>
          </a:p>
          <a:p>
            <a:pPr lvl="1"/>
            <a:r>
              <a:rPr/>
              <a:t>Adequate sample size relative to number of parameters</a:t>
            </a:r>
          </a:p>
        </p:txBody>
      </p:sp>
      <p:sp>
        <p:nvSpPr>
          <p:cNvPr id="5" name="Text Placeholder 4"/>
          <p:cNvSpPr>
            <a:spLocks noGrp="1"/>
          </p:cNvSpPr>
          <p:nvPr>
            <p:ph idx="3" sz="quarter" type="body"/>
          </p:nvPr>
        </p:nvSpPr>
        <p:spPr/>
        <p:txBody>
          <a:bodyPr/>
          <a:lstStyle/>
          <a:p>
            <a:pPr lvl="0" indent="0" marL="0">
              <a:buNone/>
            </a:pPr>
            <a:r>
              <a:rPr/>
              <a:t>R code checks common diagnostics for logistic model:</a:t>
            </a:r>
          </a:p>
        </p:txBody>
      </p:sp>
      <p:pic>
        <p:nvPicPr>
          <p:cNvPr descr="14_lecture_powerpoint_files/figure-pptx/diagnostic-summary-1.png" id="0" name="Picture 1"/>
          <p:cNvPicPr>
            <a:picLocks noGrp="1" noChangeAspect="1"/>
          </p:cNvPicPr>
          <p:nvPr/>
        </p:nvPicPr>
        <p:blipFill>
          <a:blip r:embed="rId2"/>
          <a:stretch>
            <a:fillRect/>
          </a:stretch>
        </p:blipFill>
        <p:spPr bwMode="auto">
          <a:xfrm>
            <a:off x="5130800" y="1295400"/>
            <a:ext cx="3276600" cy="3276600"/>
          </a:xfrm>
          <a:prstGeom prst="rect">
            <a:avLst/>
          </a:prstGeom>
          <a:noFill/>
          <a:ln w="9525">
            <a:noFill/>
            <a:headEnd/>
            <a:tailEnd/>
          </a:ln>
        </p:spPr>
      </p:pic>
    </p:spTree>
  </p:cSl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Summary and Conclusions</a:t>
            </a:r>
          </a:p>
        </p:txBody>
      </p:sp>
      <p:sp>
        <p:nvSpPr>
          <p:cNvPr id="3" name="Content Placeholder 2"/>
          <p:cNvSpPr>
            <a:spLocks noGrp="1"/>
          </p:cNvSpPr>
          <p:nvPr>
            <p:ph idx="1"/>
          </p:nvPr>
        </p:nvSpPr>
        <p:spPr/>
        <p:txBody>
          <a:bodyPr/>
          <a:lstStyle/>
          <a:p>
            <a:pPr lvl="0" indent="0" marL="0">
              <a:buNone/>
            </a:pPr>
            <a:r>
              <a:rPr/>
              <a:t>Generalized Linear Models (GLMs) provide a powerful and flexible framework for analyzing a wide range of data types in biology:</a:t>
            </a:r>
          </a:p>
          <a:p>
            <a:pPr lvl="0" indent="-342900" marL="342900">
              <a:buAutoNum type="arabicPeriod"/>
            </a:pPr>
            <a:r>
              <a:rPr b="1"/>
              <a:t>Gaussian GLMs</a:t>
            </a:r>
            <a:r>
              <a:rPr/>
              <a:t> identity link function = linear model ANOVAs</a:t>
            </a:r>
          </a:p>
          <a:p>
            <a:pPr lvl="0" indent="-342900" marL="342900">
              <a:buAutoNum type="arabicPeriod"/>
            </a:pPr>
            <a:r>
              <a:rPr b="1"/>
              <a:t>Poisson GLMs</a:t>
            </a:r>
            <a:r>
              <a:rPr/>
              <a:t> log link function appropriate for count data, cautious of overdispersion.</a:t>
            </a:r>
          </a:p>
          <a:p>
            <a:pPr lvl="0" indent="-342900" marL="342900">
              <a:buAutoNum type="arabicPeriod"/>
            </a:pPr>
            <a:r>
              <a:rPr b="1"/>
              <a:t>Negative Binomial</a:t>
            </a:r>
            <a:r>
              <a:rPr/>
              <a:t> works with overdispersed data</a:t>
            </a:r>
          </a:p>
          <a:p>
            <a:pPr lvl="0" indent="-342900" marL="342900">
              <a:buAutoNum type="arabicPeriod"/>
            </a:pPr>
            <a:r>
              <a:rPr b="1"/>
              <a:t>Logistic GLMs</a:t>
            </a:r>
            <a:r>
              <a:rPr/>
              <a:t> with logit link function useful for binary responses</a:t>
            </a:r>
          </a:p>
          <a:p>
            <a:pPr lvl="1"/>
            <a:r>
              <a:rPr/>
              <a:t>probability of success or presence.</a:t>
            </a:r>
          </a:p>
          <a:p>
            <a:pPr lvl="0"/>
            <a:r>
              <a:rPr/>
              <a:t>Key advantages of GLMs include:</a:t>
            </a:r>
          </a:p>
          <a:p>
            <a:pPr lvl="1"/>
            <a:r>
              <a:rPr/>
              <a:t>Handle various response variables beyond normal distributions</a:t>
            </a:r>
          </a:p>
          <a:p>
            <a:pPr lvl="1"/>
            <a:r>
              <a:rPr/>
              <a:t>Unified framework for linear modeling</a:t>
            </a:r>
          </a:p>
          <a:p>
            <a:pPr lvl="1"/>
            <a:r>
              <a:rPr/>
              <a:t>Flexibility in specifying the link function to match the data structure</a:t>
            </a:r>
          </a:p>
          <a:p>
            <a:pPr lvl="1"/>
            <a:r>
              <a:rPr/>
              <a:t>Interpretable parameters, though interpretation differs by model type</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Overview of Generalized Linear Models (GLMs)</a:t>
            </a:r>
          </a:p>
        </p:txBody>
      </p:sp>
      <p:sp>
        <p:nvSpPr>
          <p:cNvPr id="3" name="Content Placeholder 2"/>
          <p:cNvSpPr>
            <a:spLocks noGrp="1"/>
          </p:cNvSpPr>
          <p:nvPr>
            <p:ph idx="1" sz="half"/>
          </p:nvPr>
        </p:nvSpPr>
        <p:spPr/>
        <p:txBody>
          <a:bodyPr/>
          <a:lstStyle/>
          <a:p>
            <a:pPr lvl="0" indent="0" marL="0">
              <a:buNone/>
            </a:pPr>
            <a:r>
              <a:rPr/>
              <a:t>General linear models assume normal distribution of response variables and residuals. However, many types of biological data don’t meet this assumption.</a:t>
            </a:r>
          </a:p>
          <a:p>
            <a:pPr lvl="0" indent="0" marL="0">
              <a:buNone/>
            </a:pPr>
            <a:r>
              <a:rPr/>
              <a:t>Generalized Linear Models (GLMs) allow for a wider range of probability distributions for the response variable.</a:t>
            </a:r>
          </a:p>
          <a:p>
            <a:pPr lvl="0" indent="0" marL="0">
              <a:buNone/>
            </a:pPr>
            <a:r>
              <a:rPr/>
              <a:t>GLMs allow all types of “exponential family” distributions:</a:t>
            </a:r>
          </a:p>
          <a:p>
            <a:pPr lvl="0"/>
            <a:r>
              <a:rPr/>
              <a:t>Normal</a:t>
            </a:r>
          </a:p>
          <a:p>
            <a:pPr lvl="0"/>
            <a:r>
              <a:rPr/>
              <a:t>Lognormal</a:t>
            </a:r>
          </a:p>
          <a:p>
            <a:pPr lvl="0"/>
            <a:r>
              <a:rPr/>
              <a:t>Binomial</a:t>
            </a:r>
          </a:p>
          <a:p>
            <a:pPr lvl="0"/>
            <a:r>
              <a:rPr/>
              <a:t>Poisson</a:t>
            </a:r>
          </a:p>
          <a:p>
            <a:pPr lvl="0"/>
            <a:r>
              <a:rPr/>
              <a:t>Gamma</a:t>
            </a:r>
          </a:p>
          <a:p>
            <a:pPr lvl="0"/>
            <a:r>
              <a:rPr/>
              <a:t>Negative binomial</a:t>
            </a:r>
          </a:p>
          <a:p>
            <a:pPr lvl="0" indent="0" marL="0">
              <a:buNone/>
            </a:pPr>
            <a:r>
              <a:rPr/>
              <a:t>GLMs can be used for binary (yes/no), discrete (count), and categorical/multinomial response variables, using maximum likelihood (ML) rather than ordinary least squares (OLS) for estimation.</a:t>
            </a:r>
          </a:p>
          <a:p>
            <a:pPr lvl="0" indent="0" marL="0">
              <a:buNone/>
            </a:pPr>
            <a:r>
              <a:rPr b="1"/>
              <a:t>Note:</a:t>
            </a:r>
            <a:r>
              <a:rPr/>
              <a:t> GLMs extend linear models to non-normal data distributions.</a:t>
            </a:r>
          </a:p>
        </p:txBody>
      </p:sp>
      <p:pic>
        <p:nvPicPr>
          <p:cNvPr descr="14_lecture_powerpoint_files/figure-pptx/glm-distributions-1.png" id="0" name="Picture 1"/>
          <p:cNvPicPr>
            <a:picLocks noGrp="1" noChangeAspect="1"/>
          </p:cNvPicPr>
          <p:nvPr/>
        </p:nvPicPr>
        <p:blipFill>
          <a:blip r:embed="rId2"/>
          <a:stretch>
            <a:fillRect/>
          </a:stretch>
        </p:blipFill>
        <p:spPr bwMode="auto">
          <a:xfrm>
            <a:off x="6121400" y="1485900"/>
            <a:ext cx="2781300" cy="2311400"/>
          </a:xfrm>
          <a:prstGeom prst="rect">
            <a:avLst/>
          </a:prstGeom>
          <a:noFill/>
          <a:ln w="9525">
            <a:noFill/>
            <a:headEnd/>
            <a:tailEnd/>
          </a:ln>
        </p:spPr>
      </p:pic>
      <p:sp>
        <p:nvSpPr>
          <p:cNvPr id="1" name="TextBox 3"/>
          <p:cNvSpPr txBox="1"/>
          <p:nvPr>
            <p:ph idx="1"/>
          </p:nvPr>
        </p:nvSpPr>
        <p:spPr>
          <a:xfrm>
            <a:off x="6121400" y="4622800"/>
            <a:ext cx="2781300" cy="508000"/>
          </a:xfrm>
          <a:prstGeom prst="rect">
            <a:avLst/>
          </a:prstGeom>
          <a:noFill/>
        </p:spPr>
        <p:txBody>
          <a:bodyPr/>
          <a:lstStyle/>
          <a:p>
            <a:pPr lvl="0" indent="0" marL="0" algn="ctr">
              <a:buNone/>
            </a:pPr>
            <a:r>
              <a:rPr/>
              <a:t>Examples of distributions in the exponential family</a:t>
            </a:r>
          </a:p>
        </p:txBody>
      </p:sp>
    </p:spTree>
  </p:cSl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Summary and Conclusions</a:t>
            </a:r>
          </a:p>
        </p:txBody>
      </p:sp>
      <p:sp>
        <p:nvSpPr>
          <p:cNvPr id="3" name="Content Placeholder 2"/>
          <p:cNvSpPr>
            <a:spLocks noGrp="1"/>
          </p:cNvSpPr>
          <p:nvPr>
            <p:ph idx="1"/>
          </p:nvPr>
        </p:nvSpPr>
        <p:spPr/>
        <p:txBody>
          <a:bodyPr/>
          <a:lstStyle/>
          <a:p>
            <a:pPr lvl="0" indent="0" marL="0">
              <a:buNone/>
            </a:pPr>
            <a:r>
              <a:rPr/>
              <a:t>When working with GLMs:</a:t>
            </a:r>
          </a:p>
          <a:p>
            <a:pPr lvl="0" indent="-342900" marL="342900">
              <a:buAutoNum type="arabicPeriod"/>
            </a:pPr>
            <a:r>
              <a:rPr/>
              <a:t>Choose the appropriate distribution family based on your response variable</a:t>
            </a:r>
          </a:p>
          <a:p>
            <a:pPr lvl="0" indent="-342900" marL="342900">
              <a:buAutoNum type="arabicPeriod"/>
            </a:pPr>
            <a:r>
              <a:rPr/>
              <a:t>Verify model assumptions through diagnostic plots</a:t>
            </a:r>
          </a:p>
          <a:p>
            <a:pPr lvl="0" indent="-342900" marL="342900">
              <a:buAutoNum type="arabicPeriod"/>
            </a:pPr>
            <a:r>
              <a:rPr/>
              <a:t>Watch for overdispersion in count data</a:t>
            </a:r>
          </a:p>
          <a:p>
            <a:pPr lvl="0" indent="-342900" marL="342900">
              <a:buAutoNum type="arabicPeriod"/>
            </a:pPr>
            <a:r>
              <a:rPr/>
              <a:t>Use odds ratios to interpret logistic regression results</a:t>
            </a:r>
          </a:p>
          <a:p>
            <a:pPr lvl="0" indent="-342900" marL="342900">
              <a:buAutoNum type="arabicPeriod"/>
            </a:pPr>
            <a:r>
              <a:rPr/>
              <a:t>Compare competing models using likelihood ratio tests and information criteria</a:t>
            </a:r>
          </a:p>
          <a:p>
            <a:pPr lvl="0" indent="0" marL="0">
              <a:buNone/>
            </a:pPr>
            <a:r>
              <a:rPr/>
              <a:t>This framework allows biologists to appropriately model many types of data encountered in ecological, behavioral, and physiological research.</a:t>
            </a:r>
          </a:p>
        </p:txBody>
      </p:sp>
    </p:spTree>
  </p:cSl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References</a:t>
            </a:r>
          </a:p>
        </p:txBody>
      </p:sp>
      <p:sp>
        <p:nvSpPr>
          <p:cNvPr id="3" name="Content Placeholder 2"/>
          <p:cNvSpPr>
            <a:spLocks noGrp="1"/>
          </p:cNvSpPr>
          <p:nvPr>
            <p:ph idx="1"/>
          </p:nvPr>
        </p:nvSpPr>
        <p:spPr/>
        <p:txBody>
          <a:bodyPr/>
          <a:lstStyle/>
          <a:p>
            <a:pPr lvl="0" indent="0" marL="0">
              <a:buNone/>
            </a:pPr>
            <a:r>
              <a:rPr/>
              <a:t>-Agresti, A. (1996). An Introduction to Categorical Data Analysis. Wiley, New York. Bolger, D. T., Alberts, A. C., Sauvajot, R. M., Potenza, P., McCalvin, C., Tran, D., Mazzoni, S., &amp; Soulé, M. E. (1997). Response of rodents to habitat fragmentation in coastal southern California. Ecological Applications, 7(2), 552-563. -Christensen, R. (1997). Log-linear Models and Logistic Regression. Springer, New York. -Hosmer, D. W., &amp; Lemeshow, S. (1989). Applied Logistic Regression. Wiley, New York. -McCullagh, P., &amp; Nelder, J. A. (1989). Generalized Linear Models. Chapman and Hall, London. -Polis, G. A., Hurd, S. D., Jackson, C. T., &amp; Piñero, F. S. (1998). Multifactor analysis of ecosystem patterns on islands in the Gulf of California. Ecological Monographs, 68, 490-502.</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Example comparison of logged response variable and GLM</a:t>
            </a:r>
          </a:p>
        </p:txBody>
      </p:sp>
      <p:sp>
        <p:nvSpPr>
          <p:cNvPr id="4" name="Content Placeholder 3"/>
          <p:cNvSpPr>
            <a:spLocks noGrp="1"/>
          </p:cNvSpPr>
          <p:nvPr>
            <p:ph idx="2" sz="half"/>
          </p:nvPr>
        </p:nvSpPr>
        <p:spPr/>
        <p:txBody>
          <a:bodyPr/>
          <a:lstStyle/>
          <a:p>
            <a:pPr lvl="0" indent="0" marL="0">
              <a:buNone/>
            </a:pPr>
            <a:r>
              <a:rPr/>
              <a:t>Here is the difference</a:t>
            </a:r>
          </a:p>
          <a:p>
            <a:pPr lvl="0" indent="0">
              <a:buNone/>
            </a:pPr>
            <a:r>
              <a:rPr>
                <a:latin typeface="Courier"/>
              </a:rPr>
              <a:t>## logged response variable
##  treatment response    SE df lower.CL upper.CL
##  Control       7.93 0.818 57     6.45     9.75
##  High         21.18 2.180 57    17.23    26.04
##  Low          11.87 1.220 57     9.66    14.60
## 
## Confidence level used: 0.95 
## Intervals are back-transformed from the log scale
## using glm opn original scale
##  treatment response    SE df lower.CL upper.CL
##  Control       8.86 0.939 57     7.16     11.0
##  High         23.73 2.520 57    19.19     29.3
##  Low          12.84 1.360 57    10.39     15.9
## 
## Confidence level used: 0.95 
## Intervals are back-transformed from the log scale</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The Three Elements of a GLM</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spcBef>
                    <a:spcPts val="3000"/>
                  </a:spcBef>
                  <a:buNone/>
                </a:pPr>
                <a:r>
                  <a:rPr b="1"/>
                  <a:t>GLMs consist of three components:</a:t>
                </a:r>
              </a:p>
              <a:p>
                <a:pPr lvl="0" indent="-342900" marL="342900">
                  <a:buAutoNum type="arabicPeriod"/>
                </a:pPr>
                <a:r>
                  <a:rPr b="1"/>
                  <a:t>Response component</a:t>
                </a:r>
                <a:r>
                  <a:rPr/>
                  <a:t>: The response variable and its probability distribution (from exponential family: normal, binomial, Poisson)</a:t>
                </a:r>
              </a:p>
              <a:p>
                <a:pPr lvl="0" indent="-342900" marL="342900">
                  <a:buAutoNum type="arabicPeriod"/>
                </a:pPr>
                <a:r>
                  <a:rPr b="1"/>
                  <a:t>Systematic component</a:t>
                </a:r>
                <a:r>
                  <a:rPr/>
                  <a:t>: The predictor variable(s) in the model, which can be continuous or categorical</a:t>
                </a:r>
              </a:p>
              <a:p>
                <a:pPr lvl="0" indent="-342900" marL="342900">
                  <a:buAutoNum type="arabicPeriod"/>
                </a:pPr>
                <a:r>
                  <a:rPr b="1"/>
                  <a:t>Link function</a:t>
                </a:r>
                <a:r>
                  <a:rPr/>
                  <a:t>: Connects expected value of Y to predictor variables</a:t>
                </a:r>
              </a:p>
              <a:p>
                <a:pPr lvl="0" indent="0" marL="0">
                  <a:buNone/>
                </a:pPr>
                <a14:m>
                  <m:oMathPara xmlns:m="http://schemas.openxmlformats.org/officeDocument/2006/math">
                    <m:oMathParaPr>
                      <m:jc m:val="center"/>
                    </m:oMathParaPr>
                    <m:oMath>
                      <m:r>
                        <m:t>g</m:t>
                      </m:r>
                      <m:r>
                        <m:rPr>
                          <m:sty m:val="p"/>
                        </m:rPr>
                        <m:t>(</m:t>
                      </m:r>
                      <m:r>
                        <m:t>μ</m:t>
                      </m:r>
                      <m:r>
                        <m:rPr>
                          <m:sty m:val="p"/>
                        </m:rPr>
                        <m:t>)</m:t>
                      </m:r>
                      <m:r>
                        <m:rPr>
                          <m:sty m:val="p"/>
                        </m:rPr>
                        <m:t>=</m:t>
                      </m:r>
                      <m:sSub>
                        <m:e>
                          <m:r>
                            <m:t>β</m:t>
                          </m:r>
                        </m:e>
                        <m:sub>
                          <m:r>
                            <m:t>0</m:t>
                          </m:r>
                        </m:sub>
                      </m:sSub>
                      <m:r>
                        <m:rPr>
                          <m:sty m:val="p"/>
                        </m:rPr>
                        <m:t>+</m:t>
                      </m:r>
                      <m:sSub>
                        <m:e>
                          <m:r>
                            <m:t>β</m:t>
                          </m:r>
                        </m:e>
                        <m:sub>
                          <m:r>
                            <m:t>1</m:t>
                          </m:r>
                        </m:sub>
                      </m:sSub>
                      <m:sSub>
                        <m:e>
                          <m:r>
                            <m:t>X</m:t>
                          </m:r>
                        </m:e>
                        <m:sub>
                          <m:r>
                            <m:t>1</m:t>
                          </m:r>
                        </m:sub>
                      </m:sSub>
                      <m:r>
                        <m:rPr>
                          <m:sty m:val="p"/>
                        </m:rPr>
                        <m:t>+</m:t>
                      </m:r>
                      <m:sSub>
                        <m:e>
                          <m:r>
                            <m:t>β</m:t>
                          </m:r>
                        </m:e>
                        <m:sub>
                          <m:r>
                            <m:t>2</m:t>
                          </m:r>
                        </m:sub>
                      </m:sSub>
                      <m:sSub>
                        <m:e>
                          <m:r>
                            <m:t>X</m:t>
                          </m:r>
                        </m:e>
                        <m:sub>
                          <m:r>
                            <m:t>2</m:t>
                          </m:r>
                        </m:sub>
                      </m:sSub>
                      <m:r>
                        <m:rPr>
                          <m:sty m:val="p"/>
                        </m:rPr>
                        <m:t>.</m:t>
                      </m:r>
                      <m:r>
                        <m:rPr>
                          <m:sty m:val="p"/>
                        </m:rPr>
                        <m:t>.</m:t>
                      </m:r>
                      <m:r>
                        <m:rPr>
                          <m:sty m:val="p"/>
                        </m:rPr>
                        <m:t>.</m:t>
                      </m:r>
                    </m:oMath>
                  </m:oMathPara>
                </a14:m>
              </a:p>
              <a:p>
                <a:pPr lvl="0" indent="0" marL="1270000">
                  <a:buNone/>
                </a:pPr>
                <a:r>
                  <a:rPr sz="2000" b="1"/>
                  <a:t>Link Functions and Distributions</a:t>
                </a:r>
              </a:p>
            </p:txBody>
          </p:sp>
        </mc:Choice>
      </mc:AlternateContent>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GLM with Gaussian (Normal) Distribution: Setup</a:t>
            </a:r>
          </a:p>
        </p:txBody>
      </p:sp>
      <p:sp>
        <p:nvSpPr>
          <p:cNvPr id="3" name="Text Placeholder 2"/>
          <p:cNvSpPr>
            <a:spLocks noGrp="1"/>
          </p:cNvSpPr>
          <p:nvPr>
            <p:ph idx="1" type="body"/>
          </p:nvPr>
        </p:nvSpPr>
        <p:spPr/>
        <p:txBody>
          <a:bodyPr/>
          <a:lstStyle/>
          <a:p>
            <a:pPr lvl="0" indent="0" marL="0">
              <a:buNone/>
            </a:pPr>
            <a:r>
              <a:rPr/>
              <a:t>The simplest form of GLM uses a normal (Gaussian) distribution with an identity link function. This is equivalent to standard ANOVA</a:t>
            </a:r>
          </a:p>
          <a:p>
            <a:pPr lvl="0"/>
            <a:r>
              <a:rPr/>
              <a:t>Let’s compare a standard linear model and a Gaussian GLM</a:t>
            </a:r>
          </a:p>
          <a:p>
            <a:pPr lvl="0"/>
            <a:r>
              <a:rPr/>
              <a:t>Island Biogeography Data</a:t>
            </a:r>
          </a:p>
          <a:p>
            <a:pPr lvl="0"/>
            <a:r>
              <a:rPr/>
              <a:t>The </a:t>
            </a:r>
            <a:r>
              <a:rPr>
                <a:latin typeface="Courier"/>
              </a:rPr>
              <a:t>gala</a:t>
            </a:r>
            <a:r>
              <a:rPr/>
              <a:t> dataset from the </a:t>
            </a:r>
            <a:r>
              <a:rPr>
                <a:latin typeface="Courier"/>
              </a:rPr>
              <a:t>faraway</a:t>
            </a:r>
            <a:r>
              <a:rPr/>
              <a:t> package contains data on 30 Galapagos islands, testing MacArthur-Wilson’s theory of island biogeography.</a:t>
            </a:r>
          </a:p>
          <a:p>
            <a:pPr lvl="0"/>
            <a:r>
              <a:rPr b="1"/>
              <a:t>Variables in the dataset:</a:t>
            </a:r>
          </a:p>
          <a:p>
            <a:pPr lvl="1"/>
            <a:r>
              <a:rPr>
                <a:latin typeface="Courier"/>
              </a:rPr>
              <a:t>Species</a:t>
            </a:r>
            <a:r>
              <a:rPr/>
              <a:t>- Number of plant species (count data)</a:t>
            </a:r>
          </a:p>
          <a:p>
            <a:pPr lvl="1"/>
            <a:r>
              <a:rPr>
                <a:latin typeface="Courier"/>
              </a:rPr>
              <a:t>Endemics</a:t>
            </a:r>
            <a:r>
              <a:rPr/>
              <a:t>- Number of endemic species (count data)</a:t>
            </a:r>
          </a:p>
          <a:p>
            <a:pPr lvl="1"/>
            <a:r>
              <a:rPr>
                <a:latin typeface="Courier"/>
              </a:rPr>
              <a:t>Area</a:t>
            </a:r>
            <a:r>
              <a:rPr/>
              <a:t>- Island area (km²)</a:t>
            </a:r>
          </a:p>
          <a:p>
            <a:pPr lvl="1"/>
            <a:r>
              <a:rPr>
                <a:latin typeface="Courier"/>
              </a:rPr>
              <a:t>Elevation</a:t>
            </a:r>
            <a:r>
              <a:rPr/>
              <a:t>- Maximum elevation (m)</a:t>
            </a:r>
          </a:p>
          <a:p>
            <a:pPr lvl="1" indent="0">
              <a:buNone/>
            </a:pPr>
            <a:r>
              <a:rPr>
                <a:latin typeface="Courier"/>
              </a:rPr>
              <a:t>##           Species Endemics  Area Elevation Nearest size_category
## Baltra         58       23 25.09       346     0.6        Medium
## Bartolome      31       21  1.24       109     0.6        Medium
## Caldwell        3        3  0.21       114     2.8         Small</a:t>
            </a:r>
          </a:p>
        </p:txBody>
      </p:sp>
      <p:sp>
        <p:nvSpPr>
          <p:cNvPr id="5" name="Text Placeholder 4"/>
          <p:cNvSpPr>
            <a:spLocks noGrp="1"/>
          </p:cNvSpPr>
          <p:nvPr>
            <p:ph idx="3" sz="quarter" type="body"/>
          </p:nvPr>
        </p:nvSpPr>
        <p:spPr/>
        <p:txBody>
          <a:bodyPr/>
          <a:lstStyle/>
          <a:p>
            <a:pPr lvl="0" indent="0" marL="0">
              <a:buNone/>
            </a:pPr>
            <a:r>
              <a:rPr/>
              <a:t>Let’s look at the summary of our Gaussian GLM:</a:t>
            </a:r>
          </a:p>
        </p:txBody>
      </p:sp>
      <p:pic>
        <p:nvPicPr>
          <p:cNvPr descr="14_lecture_powerpoint_files/figure-pptx/summary-gaussian_2-1.png" id="0" name="Picture 1"/>
          <p:cNvPicPr>
            <a:picLocks noGrp="1" noChangeAspect="1"/>
          </p:cNvPicPr>
          <p:nvPr/>
        </p:nvPicPr>
        <p:blipFill>
          <a:blip r:embed="rId2"/>
          <a:stretch>
            <a:fillRect/>
          </a:stretch>
        </p:blipFill>
        <p:spPr bwMode="auto">
          <a:xfrm>
            <a:off x="4749800" y="1930400"/>
            <a:ext cx="4038600" cy="2019300"/>
          </a:xfrm>
          <a:prstGeom prst="rect">
            <a:avLst/>
          </a:prstGeom>
          <a:noFill/>
          <a:ln w="9525">
            <a:noFill/>
            <a:headEnd/>
            <a:tailEnd/>
          </a:ln>
        </p:spPr>
      </p:pic>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GLM with Gaussian (Normal) Distribution: Setup</a:t>
            </a:r>
          </a:p>
        </p:txBody>
      </p:sp>
      <p:sp>
        <p:nvSpPr>
          <p:cNvPr id="3" name="Text Placeholder 2"/>
          <p:cNvSpPr>
            <a:spLocks noGrp="1"/>
          </p:cNvSpPr>
          <p:nvPr>
            <p:ph idx="1" type="body"/>
          </p:nvPr>
        </p:nvSpPr>
        <p:spPr/>
        <p:txBody>
          <a:bodyPr/>
          <a:lstStyle/>
          <a:p>
            <a:pPr lvl="0" indent="0" marL="0">
              <a:buNone/>
            </a:pPr>
            <a:r>
              <a:rPr/>
              <a:t>The simplest form of GLM uses a normal (Gaussian) distribution with an identity link function. This is equivalent to standard linear regression.</a:t>
            </a:r>
          </a:p>
          <a:p>
            <a:pPr lvl="0" indent="0" marL="0">
              <a:buNone/>
            </a:pPr>
            <a:r>
              <a:rPr/>
              <a:t>Let’s compare a standard linear model and a Gaussian GLM using the Galapagos dataset, modeling endemic Endemics richness by island size category.</a:t>
            </a:r>
          </a:p>
        </p:txBody>
      </p:sp>
      <p:graphicFrame>
        <p:nvGraphicFramePr>
          <p:cNvPr id="6" name="Content Placeholder 5"/>
          <p:cNvGraphicFramePr>
            <a:graphicFrameLocks noGrp="1"/>
          </p:cNvGraphicFramePr>
          <p:nvPr>
            <p:ph idx="1"/>
          </p:nvPr>
        </p:nvGraphicFramePr>
        <p:xfrm>
          <a:off x="127000" y="1270000"/>
          <a:ext cx="4432300" cy="3302000"/>
        </p:xfrm>
        <a:graphic>
          <a:graphicData uri="http://schemas.openxmlformats.org/drawingml/2006/table">
            <a:tbl>
              <a:tblPr firstRow="1" bandRow="1">
                <a:tableStyleId>{5C22544A-7EE6-4342-B048-85BDC9FD1C3A}</a:tableStyleId>
              </a:tblPr>
              <a:tblGrid>
                <a:gridCol w="990600"/>
                <a:gridCol w="901700"/>
                <a:gridCol w="1447800"/>
                <a:gridCol w="1079500"/>
              </a:tblGrid>
              <a:tr h="0">
                <a:tc>
                  <a:txBody>
                    <a:bodyPr/>
                    <a:lstStyle/>
                    <a:p>
                      <a:pPr lvl="0" indent="0" marL="0">
                        <a:buNone/>
                      </a:pPr>
                      <a:r>
                        <a:rPr/>
                        <a:t>Endemics</a:t>
                      </a:r>
                    </a:p>
                  </a:txBody>
                  <a:tcPr/>
                </a:tc>
                <a:tc>
                  <a:txBody>
                    <a:bodyPr/>
                    <a:lstStyle/>
                    <a:p>
                      <a:pPr lvl="0" indent="0" marL="0">
                        <a:buNone/>
                      </a:pPr>
                      <a:r>
                        <a:rPr/>
                        <a:t>Area</a:t>
                      </a:r>
                    </a:p>
                  </a:txBody>
                  <a:tcPr/>
                </a:tc>
                <a:tc>
                  <a:txBody>
                    <a:bodyPr/>
                    <a:lstStyle/>
                    <a:p>
                      <a:pPr lvl="0" indent="0" marL="0">
                        <a:buNone/>
                      </a:pPr>
                      <a:r>
                        <a:rPr/>
                        <a:t>size_category</a:t>
                      </a:r>
                    </a:p>
                  </a:txBody>
                  <a:tcPr/>
                </a:tc>
                <a:tc>
                  <a:txBody>
                    <a:bodyPr/>
                    <a:lstStyle/>
                    <a:p>
                      <a:pPr lvl="0" indent="0" marL="0">
                        <a:buNone/>
                      </a:pPr>
                      <a:r>
                        <a:rPr/>
                        <a:t>Elevation</a:t>
                      </a:r>
                    </a:p>
                  </a:txBody>
                  <a:tcPr/>
                </a:tc>
              </a:tr>
              <a:tr h="0">
                <a:tc>
                  <a:txBody>
                    <a:bodyPr/>
                    <a:lstStyle/>
                    <a:p>
                      <a:pPr lvl="0" indent="0" marL="0">
                        <a:buNone/>
                      </a:pPr>
                      <a:r>
                        <a:rPr/>
                        <a:t>89</a:t>
                      </a:r>
                    </a:p>
                  </a:txBody>
                </a:tc>
                <a:tc>
                  <a:txBody>
                    <a:bodyPr/>
                    <a:lstStyle/>
                    <a:p>
                      <a:pPr lvl="0" indent="0" marL="0">
                        <a:buNone/>
                      </a:pPr>
                      <a:r>
                        <a:rPr/>
                        <a:t>4669.32</a:t>
                      </a:r>
                    </a:p>
                  </a:txBody>
                </a:tc>
                <a:tc>
                  <a:txBody>
                    <a:bodyPr/>
                    <a:lstStyle/>
                    <a:p>
                      <a:pPr lvl="0" indent="0" marL="0">
                        <a:buNone/>
                      </a:pPr>
                      <a:r>
                        <a:rPr/>
                        <a:t>Large</a:t>
                      </a:r>
                    </a:p>
                  </a:txBody>
                </a:tc>
                <a:tc>
                  <a:txBody>
                    <a:bodyPr/>
                    <a:lstStyle/>
                    <a:p>
                      <a:pPr lvl="0" indent="0" marL="0">
                        <a:buNone/>
                      </a:pPr>
                      <a:r>
                        <a:rPr/>
                        <a:t>1707</a:t>
                      </a:r>
                    </a:p>
                  </a:txBody>
                </a:tc>
              </a:tr>
              <a:tr h="0">
                <a:tc>
                  <a:txBody>
                    <a:bodyPr/>
                    <a:lstStyle/>
                    <a:p>
                      <a:pPr lvl="0" indent="0" marL="0">
                        <a:buNone/>
                      </a:pPr>
                      <a:r>
                        <a:rPr/>
                        <a:t>95</a:t>
                      </a:r>
                    </a:p>
                  </a:txBody>
                </a:tc>
                <a:tc>
                  <a:txBody>
                    <a:bodyPr/>
                    <a:lstStyle/>
                    <a:p>
                      <a:pPr lvl="0" indent="0" marL="0">
                        <a:buNone/>
                      </a:pPr>
                      <a:r>
                        <a:rPr/>
                        <a:t>903.82</a:t>
                      </a:r>
                    </a:p>
                  </a:txBody>
                </a:tc>
                <a:tc>
                  <a:txBody>
                    <a:bodyPr/>
                    <a:lstStyle/>
                    <a:p>
                      <a:pPr lvl="0" indent="0" marL="0">
                        <a:buNone/>
                      </a:pPr>
                      <a:r>
                        <a:rPr/>
                        <a:t>Large</a:t>
                      </a:r>
                    </a:p>
                  </a:txBody>
                </a:tc>
                <a:tc>
                  <a:txBody>
                    <a:bodyPr/>
                    <a:lstStyle/>
                    <a:p>
                      <a:pPr lvl="0" indent="0" marL="0">
                        <a:buNone/>
                      </a:pPr>
                      <a:r>
                        <a:rPr/>
                        <a:t>864</a:t>
                      </a:r>
                    </a:p>
                  </a:txBody>
                </a:tc>
              </a:tr>
              <a:tr h="0">
                <a:tc>
                  <a:txBody>
                    <a:bodyPr/>
                    <a:lstStyle/>
                    <a:p>
                      <a:pPr lvl="0" indent="0" marL="0">
                        <a:buNone/>
                      </a:pPr>
                      <a:r>
                        <a:rPr/>
                        <a:t>35</a:t>
                      </a:r>
                    </a:p>
                  </a:txBody>
                </a:tc>
                <a:tc>
                  <a:txBody>
                    <a:bodyPr/>
                    <a:lstStyle/>
                    <a:p>
                      <a:pPr lvl="0" indent="0" marL="0">
                        <a:buNone/>
                      </a:pPr>
                      <a:r>
                        <a:rPr/>
                        <a:t>634.49</a:t>
                      </a:r>
                    </a:p>
                  </a:txBody>
                </a:tc>
                <a:tc>
                  <a:txBody>
                    <a:bodyPr/>
                    <a:lstStyle/>
                    <a:p>
                      <a:pPr lvl="0" indent="0" marL="0">
                        <a:buNone/>
                      </a:pPr>
                      <a:r>
                        <a:rPr/>
                        <a:t>Large</a:t>
                      </a:r>
                    </a:p>
                  </a:txBody>
                </a:tc>
                <a:tc>
                  <a:txBody>
                    <a:bodyPr/>
                    <a:lstStyle/>
                    <a:p>
                      <a:pPr lvl="0" indent="0" marL="0">
                        <a:buNone/>
                      </a:pPr>
                      <a:r>
                        <a:rPr/>
                        <a:t>1494</a:t>
                      </a:r>
                    </a:p>
                  </a:txBody>
                </a:tc>
              </a:tr>
              <a:tr h="0">
                <a:tc>
                  <a:txBody>
                    <a:bodyPr/>
                    <a:lstStyle/>
                    <a:p>
                      <a:pPr lvl="0" indent="0" marL="0">
                        <a:buNone/>
                      </a:pPr>
                      <a:r>
                        <a:rPr/>
                        <a:t>81</a:t>
                      </a:r>
                    </a:p>
                  </a:txBody>
                </a:tc>
                <a:tc>
                  <a:txBody>
                    <a:bodyPr/>
                    <a:lstStyle/>
                    <a:p>
                      <a:pPr lvl="0" indent="0" marL="0">
                        <a:buNone/>
                      </a:pPr>
                      <a:r>
                        <a:rPr/>
                        <a:t>572.33</a:t>
                      </a:r>
                    </a:p>
                  </a:txBody>
                </a:tc>
                <a:tc>
                  <a:txBody>
                    <a:bodyPr/>
                    <a:lstStyle/>
                    <a:p>
                      <a:pPr lvl="0" indent="0" marL="0">
                        <a:buNone/>
                      </a:pPr>
                      <a:r>
                        <a:rPr/>
                        <a:t>Large</a:t>
                      </a:r>
                    </a:p>
                  </a:txBody>
                </a:tc>
                <a:tc>
                  <a:txBody>
                    <a:bodyPr/>
                    <a:lstStyle/>
                    <a:p>
                      <a:pPr lvl="0" indent="0" marL="0">
                        <a:buNone/>
                      </a:pPr>
                      <a:r>
                        <a:rPr/>
                        <a:t>906</a:t>
                      </a:r>
                    </a:p>
                  </a:txBody>
                </a:tc>
              </a:tr>
              <a:tr h="0">
                <a:tc>
                  <a:txBody>
                    <a:bodyPr/>
                    <a:lstStyle/>
                    <a:p>
                      <a:pPr lvl="0" indent="0" marL="0">
                        <a:buNone/>
                      </a:pPr>
                      <a:r>
                        <a:rPr/>
                        <a:t>65</a:t>
                      </a:r>
                    </a:p>
                  </a:txBody>
                </a:tc>
                <a:tc>
                  <a:txBody>
                    <a:bodyPr/>
                    <a:lstStyle/>
                    <a:p>
                      <a:pPr lvl="0" indent="0" marL="0">
                        <a:buNone/>
                      </a:pPr>
                      <a:r>
                        <a:rPr/>
                        <a:t>551.62</a:t>
                      </a:r>
                    </a:p>
                  </a:txBody>
                </a:tc>
                <a:tc>
                  <a:txBody>
                    <a:bodyPr/>
                    <a:lstStyle/>
                    <a:p>
                      <a:pPr lvl="0" indent="0" marL="0">
                        <a:buNone/>
                      </a:pPr>
                      <a:r>
                        <a:rPr/>
                        <a:t>Large</a:t>
                      </a:r>
                    </a:p>
                  </a:txBody>
                </a:tc>
                <a:tc>
                  <a:txBody>
                    <a:bodyPr/>
                    <a:lstStyle/>
                    <a:p>
                      <a:pPr lvl="0" indent="0" marL="0">
                        <a:buNone/>
                      </a:pPr>
                      <a:r>
                        <a:rPr/>
                        <a:t>716</a:t>
                      </a:r>
                    </a:p>
                  </a:txBody>
                </a:tc>
              </a:tr>
              <a:tr h="0">
                <a:tc>
                  <a:txBody>
                    <a:bodyPr/>
                    <a:lstStyle/>
                    <a:p>
                      <a:pPr lvl="0" indent="0" marL="0">
                        <a:buNone/>
                      </a:pPr>
                      <a:r>
                        <a:rPr/>
                        <a:t>73</a:t>
                      </a:r>
                    </a:p>
                  </a:txBody>
                </a:tc>
                <a:tc>
                  <a:txBody>
                    <a:bodyPr/>
                    <a:lstStyle/>
                    <a:p>
                      <a:pPr lvl="0" indent="0" marL="0">
                        <a:buNone/>
                      </a:pPr>
                      <a:r>
                        <a:rPr/>
                        <a:t>170.92</a:t>
                      </a:r>
                    </a:p>
                  </a:txBody>
                </a:tc>
                <a:tc>
                  <a:txBody>
                    <a:bodyPr/>
                    <a:lstStyle/>
                    <a:p>
                      <a:pPr lvl="0" indent="0" marL="0">
                        <a:buNone/>
                      </a:pPr>
                      <a:r>
                        <a:rPr/>
                        <a:t>Large</a:t>
                      </a:r>
                    </a:p>
                  </a:txBody>
                </a:tc>
                <a:tc>
                  <a:txBody>
                    <a:bodyPr/>
                    <a:lstStyle/>
                    <a:p>
                      <a:pPr lvl="0" indent="0" marL="0">
                        <a:buNone/>
                      </a:pPr>
                      <a:r>
                        <a:rPr/>
                        <a:t>640</a:t>
                      </a:r>
                    </a:p>
                  </a:txBody>
                </a:tc>
              </a:tr>
              <a:tr h="0">
                <a:tc>
                  <a:txBody>
                    <a:bodyPr/>
                    <a:lstStyle/>
                    <a:p>
                      <a:pPr lvl="0" indent="0" marL="0">
                        <a:buNone/>
                      </a:pPr>
                      <a:r>
                        <a:rPr/>
                        <a:t>23</a:t>
                      </a:r>
                    </a:p>
                  </a:txBody>
                </a:tc>
                <a:tc>
                  <a:txBody>
                    <a:bodyPr/>
                    <a:lstStyle/>
                    <a:p>
                      <a:pPr lvl="0" indent="0" marL="0">
                        <a:buNone/>
                      </a:pPr>
                      <a:r>
                        <a:rPr/>
                        <a:t>129.49</a:t>
                      </a:r>
                    </a:p>
                  </a:txBody>
                </a:tc>
                <a:tc>
                  <a:txBody>
                    <a:bodyPr/>
                    <a:lstStyle/>
                    <a:p>
                      <a:pPr lvl="0" indent="0" marL="0">
                        <a:buNone/>
                      </a:pPr>
                      <a:r>
                        <a:rPr/>
                        <a:t>Large</a:t>
                      </a:r>
                    </a:p>
                  </a:txBody>
                </a:tc>
                <a:tc>
                  <a:txBody>
                    <a:bodyPr/>
                    <a:lstStyle/>
                    <a:p>
                      <a:pPr lvl="0" indent="0" marL="0">
                        <a:buNone/>
                      </a:pPr>
                      <a:r>
                        <a:rPr/>
                        <a:t>343</a:t>
                      </a:r>
                    </a:p>
                  </a:txBody>
                </a:tc>
              </a:tr>
              <a:tr h="0">
                <a:tc>
                  <a:txBody>
                    <a:bodyPr/>
                    <a:lstStyle/>
                    <a:p>
                      <a:pPr lvl="0" indent="0" marL="0">
                        <a:buNone/>
                      </a:pPr>
                      <a:r>
                        <a:rPr/>
                        <a:t>37</a:t>
                      </a:r>
                    </a:p>
                  </a:txBody>
                </a:tc>
                <a:tc>
                  <a:txBody>
                    <a:bodyPr/>
                    <a:lstStyle/>
                    <a:p>
                      <a:pPr lvl="0" indent="0" marL="0">
                        <a:buNone/>
                      </a:pPr>
                      <a:r>
                        <a:rPr/>
                        <a:t>59.56</a:t>
                      </a:r>
                    </a:p>
                  </a:txBody>
                </a:tc>
                <a:tc>
                  <a:txBody>
                    <a:bodyPr/>
                    <a:lstStyle/>
                    <a:p>
                      <a:pPr lvl="0" indent="0" marL="0">
                        <a:buNone/>
                      </a:pPr>
                      <a:r>
                        <a:rPr/>
                        <a:t>Medium</a:t>
                      </a:r>
                    </a:p>
                  </a:txBody>
                </a:tc>
                <a:tc>
                  <a:txBody>
                    <a:bodyPr/>
                    <a:lstStyle/>
                    <a:p>
                      <a:pPr lvl="0" indent="0" marL="0">
                        <a:buNone/>
                      </a:pPr>
                      <a:r>
                        <a:rPr/>
                        <a:t>777</a:t>
                      </a:r>
                    </a:p>
                  </a:txBody>
                </a:tc>
              </a:tr>
            </a:tbl>
          </a:graphicData>
        </a:graphic>
      </p:graphicFrame>
      <p:sp>
        <p:nvSpPr>
          <p:cNvPr id="5" name="Text Placeholder 4"/>
          <p:cNvSpPr>
            <a:spLocks noGrp="1"/>
          </p:cNvSpPr>
          <p:nvPr>
            <p:ph idx="3" sz="quarter" type="body"/>
          </p:nvPr>
        </p:nvSpPr>
        <p:spPr/>
        <p:txBody>
          <a:bodyPr/>
          <a:lstStyle/>
          <a:p>
            <a:pPr lvl="0" indent="0" marL="0">
              <a:buNone/>
            </a:pPr>
            <a:r>
              <a:rPr/>
              <a:t>Let’s visualize endemic Endemics by island size:</a:t>
            </a:r>
          </a:p>
        </p:txBody>
      </p:sp>
      <p:pic>
        <p:nvPicPr>
          <p:cNvPr descr="14_lecture_powerpoint_files/figure-pptx/summarygaussian_2a-1.png" id="0" name="Picture 1"/>
          <p:cNvPicPr>
            <a:picLocks noGrp="1" noChangeAspect="1"/>
          </p:cNvPicPr>
          <p:nvPr/>
        </p:nvPicPr>
        <p:blipFill>
          <a:blip r:embed="rId2"/>
          <a:stretch>
            <a:fillRect/>
          </a:stretch>
        </p:blipFill>
        <p:spPr bwMode="auto">
          <a:xfrm>
            <a:off x="4749800" y="1930400"/>
            <a:ext cx="4038600" cy="2019300"/>
          </a:xfrm>
          <a:prstGeom prst="rect">
            <a:avLst/>
          </a:prstGeom>
          <a:noFill/>
          <a:ln w="9525">
            <a:noFill/>
            <a:headEnd/>
            <a:tailEnd/>
          </a:ln>
        </p:spPr>
      </p:pic>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GLM with Gaussian (Normal) Distribution: Setup</a:t>
            </a:r>
          </a:p>
        </p:txBody>
      </p:sp>
      <mc:AlternateContent xmlns:mc="http://schemas.openxmlformats.org/markup-compatibility/2006">
        <mc:Choice xmlns:a14="http://schemas.microsoft.com/office/drawing/2010/main" Requires="a14">
          <p:sp>
            <p:nvSpPr>
              <p:cNvPr id="3" name="Content Placeholder 2"/>
              <p:cNvSpPr>
                <a:spLocks noGrp="1"/>
              </p:cNvSpPr>
              <p:nvPr>
                <p:ph idx="1" sz="half"/>
              </p:nvPr>
            </p:nvSpPr>
            <p:spPr/>
            <p:txBody>
              <a:bodyPr/>
              <a:lstStyle/>
              <a:p>
                <a:pPr lvl="0" indent="0" marL="0">
                  <a:buNone/>
                </a:pPr>
                <a:r>
                  <a:rPr/>
                  <a:t>The simplest form of GLM uses a normal (Gaussian) distribution with an identity link function. This is equivalent to standard linear regression.</a:t>
                </a:r>
              </a:p>
              <a:p>
                <a:pPr lvl="0"/>
                <a:r>
                  <a:rPr/>
                  <a:t>Let’s compare a standard linear model and a Gaussian GLM using the Galapagos dataset, modeling endemic species richness by island size category.</a:t>
                </a:r>
              </a:p>
              <a:p>
                <a:pPr lvl="1"/>
                <a:r>
                  <a:rPr/>
                  <a:t>Fit a standard linear model - model_lm &lt;- lm(Endemics ~ size_category,</a:t>
                </a:r>
                <a:br/>
                <a:r>
                  <a:rPr/>
                  <a:t>data = gala)</a:t>
                </a:r>
              </a:p>
              <a:p>
                <a:pPr lvl="1"/>
                <a:r>
                  <a:rPr/>
                  <a:t>Fit a Gaussian GLM</a:t>
                </a:r>
              </a:p>
              <a:p>
                <a:pPr lvl="1"/>
                <a:r>
                  <a:rPr/>
                  <a:t>model_gaussian &lt;- glm(Endemics ~ size_category, data = gala,</a:t>
                </a:r>
                <a:br/>
                <a:r>
                  <a:rPr/>
                  <a:t>family = gaussian(link = “identity”)) </a:t>
                </a:r>
                <a:r>
                  <a:rPr b="1"/>
                  <a:t>Residual Standard Error</a:t>
                </a:r>
                <a:r>
                  <a:rPr/>
                  <a:t>. This is the standard deviation of the residuals (</a:t>
                </a:r>
                <a14:m>
                  <m:oMath xmlns:m="http://schemas.openxmlformats.org/officeDocument/2006/math">
                    <m:r>
                      <m:t>σ</m:t>
                    </m:r>
                  </m:oMath>
                </a14:m>
                <a:r>
                  <a:rPr/>
                  <a:t>)</a:t>
                </a:r>
              </a:p>
            </p:txBody>
          </p:sp>
        </mc:Choice>
      </mc:AlternateContent>
      <p:sp>
        <p:nvSpPr>
          <p:cNvPr id="4" name="Content Placeholder 3"/>
          <p:cNvSpPr>
            <a:spLocks noGrp="1"/>
          </p:cNvSpPr>
          <p:nvPr>
            <p:ph idx="2" sz="half"/>
          </p:nvPr>
        </p:nvSpPr>
        <p:spPr/>
        <p:txBody>
          <a:bodyPr/>
          <a:lstStyle/>
          <a:p>
            <a:pPr lvl="0"/>
            <a:r>
              <a:rPr/>
              <a:t>Let’s look at the summary of our Gaussian GLM:</a:t>
            </a:r>
          </a:p>
          <a:p>
            <a:pPr lvl="0" indent="0">
              <a:buNone/>
            </a:pPr>
            <a:r>
              <a:rPr>
                <a:latin typeface="Courier"/>
              </a:rPr>
              <a:t>## 
## Call:
## lm(formula = Endemics ~ size_category, data = gala)
## 
## Residuals:
##     Min      1Q  Median      3Q     Max 
## -42.857  -4.386  -0.762   6.940  29.143 
## 
## Coefficients:
##                     Estimate Std. Error t value Pr(&gt;|t|)    
## (Intercept)            5.636      4.402    1.28   0.2113    
## size_categoryMedium   16.030      6.095    2.63   0.0139 *  
## size_categoryLarge    60.221      7.059    8.53 3.82e-09 ***
## ---
## Signif. codes:  0 '***' 0.001 '**' 0.01 '*' 0.05 '.' 0.1 ' ' 1
## 
## Residual standard error: 14.6 on 27 degrees of freedom
## Multiple R-squared:  0.7343, Adjusted R-squared:  0.7146 
## F-statistic: 37.31 on 2 and 27 DF,  p-value: 1.697e-08</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46</Words>
  <Application>Microsoft Macintosh PowerPoint</Application>
  <PresentationFormat>On-screen Show (16:9)</PresentationFormat>
  <Paragraphs>14</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14 - Generalized Linear Models</dc:title>
  <dc:creator>Bill Perry</dc:creator>
  <cp:keywords/>
  <dcterms:created xsi:type="dcterms:W3CDTF">2026-05-07T03:00:03Z</dcterms:created>
  <dcterms:modified xsi:type="dcterms:W3CDTF">2026-05-07T03:00:03Z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s">
    <vt:lpwstr/>
  </property>
  <property fmtid="{D5CDD505-2E9C-101B-9397-08002B2CF9AE}" pid="3" name="biblio-config">
    <vt:lpwstr>True</vt:lpwstr>
  </property>
  <property fmtid="{D5CDD505-2E9C-101B-9397-08002B2CF9AE}" pid="4" name="by-author">
    <vt:lpwstr/>
  </property>
  <property fmtid="{D5CDD505-2E9C-101B-9397-08002B2CF9AE}" pid="5" name="engines">
    <vt:lpwstr/>
  </property>
  <property fmtid="{D5CDD505-2E9C-101B-9397-08002B2CF9AE}" pid="6" name="execute">
    <vt:lpwstr/>
  </property>
  <property fmtid="{D5CDD505-2E9C-101B-9397-08002B2CF9AE}" pid="7" name="header-includes">
    <vt:lpwstr/>
  </property>
  <property fmtid="{D5CDD505-2E9C-101B-9397-08002B2CF9AE}" pid="8" name="include-after">
    <vt:lpwstr/>
  </property>
  <property fmtid="{D5CDD505-2E9C-101B-9397-08002B2CF9AE}" pid="9" name="include-before">
    <vt:lpwstr/>
  </property>
  <property fmtid="{D5CDD505-2E9C-101B-9397-08002B2CF9AE}" pid="10" name="knitr">
    <vt:lpwstr/>
  </property>
  <property fmtid="{D5CDD505-2E9C-101B-9397-08002B2CF9AE}" pid="11" name="labels">
    <vt:lpwstr/>
  </property>
  <property fmtid="{D5CDD505-2E9C-101B-9397-08002B2CF9AE}" pid="12" name="toc-title">
    <vt:lpwstr>Table of contents</vt:lpwstr>
  </property>
</Properties>
</file>