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CC31"/>
    <a:srgbClr val="701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726"/>
  </p:normalViewPr>
  <p:slideViewPr>
    <p:cSldViewPr snapToGrid="0" snapToObjects="1">
      <p:cViewPr varScale="1">
        <p:scale>
          <a:sx d="100" n="165"/>
          <a:sy d="100" n="165"/>
        </p:scale>
        <p:origin x="560" y="176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0" Type="http://schemas.openxmlformats.org/officeDocument/2006/relationships/slide" Target="slides/slide19.xml" /><Relationship Id="rId21" Type="http://schemas.openxmlformats.org/officeDocument/2006/relationships/slide" Target="slides/slide20.xml" /><Relationship Id="rId22" Type="http://schemas.openxmlformats.org/officeDocument/2006/relationships/slide" Target="slides/slide21.xml" /><Relationship Id="rId23" Type="http://schemas.openxmlformats.org/officeDocument/2006/relationships/slide" Target="slides/slide22.xml" /><Relationship Id="rId24" Type="http://schemas.openxmlformats.org/officeDocument/2006/relationships/slide" Target="slides/slide23.xml" /><Relationship Id="rId25" Type="http://schemas.openxmlformats.org/officeDocument/2006/relationships/slide" Target="slides/slide24.xml" /><Relationship Id="rId26" Type="http://schemas.openxmlformats.org/officeDocument/2006/relationships/slide" Target="slides/slide25.xml" /><Relationship Id="rId27" Type="http://schemas.openxmlformats.org/officeDocument/2006/relationships/slide" Target="slides/slide26.xml" /><Relationship Id="rId28" Type="http://schemas.openxmlformats.org/officeDocument/2006/relationships/slide" Target="slides/slide27.xml" /><Relationship Id="rId29" Type="http://schemas.openxmlformats.org/officeDocument/2006/relationships/slide" Target="slides/slide28.xml" /><Relationship Id="rId30" Type="http://schemas.openxmlformats.org/officeDocument/2006/relationships/slide" Target="slides/slide29.xml" /><Relationship Id="rId31" Type="http://schemas.openxmlformats.org/officeDocument/2006/relationships/slide" Target="slides/slide30.xml" /><Relationship Id="rId32" Type="http://schemas.openxmlformats.org/officeDocument/2006/relationships/slide" Target="slides/slide31.xml" /><Relationship Id="rId33" Type="http://schemas.openxmlformats.org/officeDocument/2006/relationships/slide" Target="slides/slide32.xml" /><Relationship Id="rId34" Type="http://schemas.openxmlformats.org/officeDocument/2006/relationships/slide" Target="slides/slide33.xml" /><Relationship Id="rId36" Type="http://schemas.openxmlformats.org/officeDocument/2006/relationships/viewProps" Target="viewProps.xml" /><Relationship Id="rId3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38" Type="http://schemas.openxmlformats.org/officeDocument/2006/relationships/tableStyles" Target="tableStyles.xml" /><Relationship Id="rId37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65688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5722" y="565689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>
            <a:normAutofit/>
          </a:bodyPr>
          <a:lstStyle>
            <a:lvl1pPr algn="l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14605"/>
            <a:ext cx="9089756" cy="3914289"/>
          </a:xfrm>
        </p:spPr>
        <p:txBody>
          <a:bodyPr>
            <a:normAutofit/>
          </a:bodyPr>
          <a:lstStyle>
            <a:lvl1pPr marL="230188" indent="-230188">
              <a:tabLst/>
              <a:defRPr sz="1800"/>
            </a:lvl1pPr>
            <a:lvl2pPr marL="514350" indent="-284163">
              <a:spcBef>
                <a:spcPts val="0"/>
              </a:spcBef>
              <a:tabLst/>
              <a:defRPr sz="1600"/>
            </a:lvl2pPr>
            <a:lvl3pPr marL="692150" indent="-177800">
              <a:spcBef>
                <a:spcPts val="0"/>
              </a:spcBef>
              <a:tabLst/>
              <a:defRPr sz="1400"/>
            </a:lvl3pPr>
            <a:lvl4pPr marL="914400" indent="-222250">
              <a:spcBef>
                <a:spcPts val="0"/>
              </a:spcBef>
              <a:tabLst/>
              <a:defRPr sz="1400"/>
            </a:lvl4pPr>
            <a:lvl5pPr marL="1146175" indent="-231775">
              <a:spcBef>
                <a:spcPts val="0"/>
              </a:spcBef>
              <a:tabLst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21556"/>
          </a:xfrm>
        </p:spPr>
        <p:txBody>
          <a:bodyPr anchor="t">
            <a:normAutofit/>
          </a:bodyPr>
          <a:lstStyle>
            <a:lvl1pPr algn="l">
              <a:defRPr sz="24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1649"/>
            <a:ext cx="7772400" cy="1125140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>
            <a:lvl1pPr algn="l">
              <a:defRPr b="0">
                <a:solidFill>
                  <a:srgbClr val="FDCC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40" y="662663"/>
            <a:ext cx="6010759" cy="4480837"/>
          </a:xfrm>
        </p:spPr>
        <p:txBody>
          <a:bodyPr>
            <a:normAutofit/>
          </a:bodyPr>
          <a:lstStyle>
            <a:lvl1pPr marL="230188" indent="-230188">
              <a:tabLst/>
              <a:defRPr sz="1800"/>
            </a:lvl1pPr>
            <a:lvl2pPr marL="460375" indent="-230188">
              <a:tabLst/>
              <a:defRPr sz="1600"/>
            </a:lvl2pPr>
            <a:lvl3pPr marL="630238" indent="-169863">
              <a:tabLst/>
              <a:defRPr sz="1400"/>
            </a:lvl3pPr>
            <a:lvl4pPr marL="914400" indent="-284163">
              <a:tabLst/>
              <a:defRPr sz="1400"/>
            </a:lvl4pPr>
            <a:lvl5pPr marL="1146175" indent="-231775">
              <a:tabLst/>
              <a:defRPr sz="14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9580" y="662664"/>
            <a:ext cx="2790986" cy="4480836"/>
          </a:xfrm>
        </p:spPr>
        <p:txBody>
          <a:bodyPr>
            <a:normAutofit/>
          </a:bodyPr>
          <a:lstStyle>
            <a:lvl1pPr marL="342900" indent="-342900"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5937" indent="-285750"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6125" indent="-285750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5987" indent="-285750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00150" indent="-285750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marL="230188" lvl="0" indent="-230188" algn="l" defTabSz="342900" rtl="0" eaLnBrk="1" latinLnBrk="0" hangingPunct="1">
              <a:spcBef>
                <a:spcPct val="20000"/>
              </a:spcBef>
              <a:buFont typeface="Arial"/>
              <a:buChar char="•"/>
              <a:tabLst/>
            </a:pPr>
            <a:r>
              <a:rPr lang="en-US" dirty="0"/>
              <a:t>Click to edit Master text styles</a:t>
            </a:r>
          </a:p>
          <a:p>
            <a:pPr marL="460375" lvl="1" indent="-230188" algn="l" defTabSz="342900" rtl="0" eaLnBrk="1" latinLnBrk="0" hangingPunct="1">
              <a:spcBef>
                <a:spcPct val="20000"/>
              </a:spcBef>
              <a:buFont typeface="Arial"/>
              <a:buChar char="–"/>
              <a:tabLst/>
            </a:pPr>
            <a:r>
              <a:rPr lang="en-US" dirty="0"/>
              <a:t>Second level</a:t>
            </a:r>
          </a:p>
          <a:p>
            <a:pPr marL="630238" lvl="2" indent="-169863" algn="l" defTabSz="342900" rtl="0" eaLnBrk="1" latinLnBrk="0" hangingPunct="1">
              <a:spcBef>
                <a:spcPct val="20000"/>
              </a:spcBef>
              <a:buFont typeface="Arial"/>
              <a:buChar char="•"/>
              <a:tabLst/>
            </a:pPr>
            <a:r>
              <a:rPr lang="en-US" dirty="0"/>
              <a:t>Third level</a:t>
            </a:r>
          </a:p>
          <a:p>
            <a:pPr marL="914400" lvl="3" indent="-284163" algn="l" defTabSz="342900" rtl="0" eaLnBrk="1" latinLnBrk="0" hangingPunct="1">
              <a:spcBef>
                <a:spcPct val="20000"/>
              </a:spcBef>
              <a:buFont typeface="Arial"/>
              <a:buChar char="–"/>
              <a:tabLst/>
            </a:pPr>
            <a:r>
              <a:rPr lang="en-US" dirty="0"/>
              <a:t>Fourth level</a:t>
            </a:r>
          </a:p>
          <a:p>
            <a:pPr marL="1146175" lvl="4" indent="-231775" algn="l" defTabSz="342900" rtl="0" eaLnBrk="1" latinLnBrk="0" hangingPunct="1">
              <a:spcBef>
                <a:spcPct val="20000"/>
              </a:spcBef>
              <a:buFont typeface="Arial"/>
              <a:buChar char="»"/>
              <a:tabLst/>
            </a:pPr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485" y="78119"/>
            <a:ext cx="8229600" cy="607682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201" y="802623"/>
            <a:ext cx="4435799" cy="479822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6201" y="1282444"/>
            <a:ext cx="4435799" cy="3305054"/>
          </a:xfrm>
        </p:spPr>
        <p:txBody>
          <a:bodyPr/>
          <a:lstStyle>
            <a:lvl1pPr>
              <a:defRPr sz="16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3514" y="823389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514" y="1303210"/>
            <a:ext cx="4041775" cy="3284288"/>
          </a:xfrm>
        </p:spPr>
        <p:txBody>
          <a:bodyPr/>
          <a:lstStyle>
            <a:lvl1pPr>
              <a:defRPr sz="16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71538"/>
          </a:xfrm>
        </p:spPr>
        <p:txBody>
          <a:bodyPr anchor="t" anchorCtr="0">
            <a:normAutofit/>
          </a:bodyPr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60804"/>
            <a:ext cx="5238426" cy="38064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960803"/>
            <a:ext cx="3541363" cy="3518297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490" y="102393"/>
            <a:ext cx="8934774" cy="582780"/>
          </a:xfrm>
          <a:prstGeom prst="rect">
            <a:avLst/>
          </a:prstGeom>
          <a:solidFill>
            <a:srgbClr val="70121D"/>
          </a:solidFill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77489" y="781696"/>
            <a:ext cx="8934773" cy="3914289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dirty="0" lang="en-US"/>
              <a:t>Click to edit Master text styles</a:t>
            </a:r>
          </a:p>
          <a:p>
            <a:pPr lvl="1"/>
            <a:r>
              <a:rPr dirty="0" lang="en-US"/>
              <a:t>Second level</a:t>
            </a:r>
          </a:p>
          <a:p>
            <a:pPr lvl="2"/>
            <a:r>
              <a:rPr dirty="0" lang="en-US"/>
              <a:t>Third level</a:t>
            </a:r>
          </a:p>
          <a:p>
            <a:pPr lvl="3"/>
            <a:r>
              <a:rPr dirty="0" lang="en-US"/>
              <a:t>Fourth level</a:t>
            </a:r>
          </a:p>
          <a:p>
            <a:pPr lvl="4"/>
            <a:r>
              <a:rPr dirty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42900" eaLnBrk="1" hangingPunct="1" latinLnBrk="0" rtl="0">
        <a:spcBef>
          <a:spcPct val="0"/>
        </a:spcBef>
        <a:buNone/>
        <a:defRPr kern="1200" sz="2800">
          <a:solidFill>
            <a:srgbClr val="FDCC3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ts val="0"/>
        </a:spcBef>
        <a:buFont typeface="Arial"/>
        <a:buChar char="•"/>
        <a:defRPr b="0"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ts val="0"/>
        </a:spcBef>
        <a:buFont typeface="Arial"/>
        <a:buChar char="–"/>
        <a:defRPr kern="1200" sz="16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ts val="0"/>
        </a:spcBef>
        <a:buFont typeface="Arial"/>
        <a:buChar char="•"/>
        <a:defRPr kern="1200" sz="16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ts val="0"/>
        </a:spcBef>
        <a:buFont typeface="Arial"/>
        <a:buChar char="–"/>
        <a:defRPr kern="1200" sz="16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ts val="0"/>
        </a:spcBef>
        <a:buFont typeface="Arial"/>
        <a:buChar char="»"/>
        <a:defRPr kern="1200" sz="16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3.png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2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4.png" /></Relationships>
</file>

<file path=ppt/slides/_rels/slide2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3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.png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2.png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65688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 15 - ANCOVA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255722" y="565689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Bill Perry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ANCOVA Parameters Interpretation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 sz="half"/>
              </p:nvPr>
            </p:nvSpPr>
            <p:spPr/>
            <p:txBody>
              <a:bodyPr/>
              <a:lstStyle/>
              <a:p>
                <a:pPr lvl="0"/>
                <a:r>
                  <a:rPr b="1"/>
                  <a:t>Interpretation of Parameters</a:t>
                </a:r>
              </a:p>
              <a:p>
                <a:pPr lvl="1"/>
                <a14:m>
                  <m:oMath xmlns:m="http://schemas.openxmlformats.org/officeDocument/2006/math">
                    <m:r>
                      <m:t>μ</m:t>
                    </m:r>
                  </m:oMath>
                </a14:m>
                <a:r>
                  <a:rPr/>
                  <a:t> = overall mean response</a:t>
                </a:r>
              </a:p>
              <a:p>
                <a:pPr lvl="1"/>
                <a14:m>
                  <m:oMath xmlns:m="http://schemas.openxmlformats.org/officeDocument/2006/math">
                    <m:sSub>
                      <m:e>
                        <m:r>
                          <m:t>α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 = effect of level i (difference between group’s adjusted mean and overall mean)</a:t>
                </a:r>
              </a:p>
              <a:p>
                <a:pPr lvl="1"/>
                <a14:m>
                  <m:oMath xmlns:m="http://schemas.openxmlformats.org/officeDocument/2006/math">
                    <m:r>
                      <m:t>β</m:t>
                    </m:r>
                  </m:oMath>
                </a14:m>
                <a:r>
                  <a:rPr/>
                  <a:t> = pooled within-group regression coefficient (the slope)</a:t>
                </a:r>
              </a:p>
              <a:p>
                <a:pPr lvl="1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  <m:r>
                          <m:t>j</m:t>
                        </m:r>
                      </m:sub>
                    </m:sSub>
                  </m:oMath>
                </a14:m>
                <a:r>
                  <a:rPr/>
                  <a:t> = covariate value for observation j in group i</a:t>
                </a:r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X</m:t>
                        </m:r>
                      </m:e>
                    </m:acc>
                  </m:oMath>
                </a14:m>
                <a:r>
                  <a:rPr/>
                  <a:t> = overall mean of covariate</a:t>
                </a:r>
              </a:p>
              <a:p>
                <a:pPr lvl="1"/>
                <a14:m>
                  <m:oMath xmlns:m="http://schemas.openxmlformats.org/officeDocument/2006/math">
                    <m:sSub>
                      <m:e>
                        <m:r>
                          <m:t>ε</m:t>
                        </m:r>
                      </m:e>
                      <m:sub>
                        <m:r>
                          <m:t>i</m:t>
                        </m:r>
                        <m:r>
                          <m:t>j</m:t>
                        </m:r>
                      </m:sub>
                    </m:sSub>
                  </m:oMath>
                </a14:m>
                <a:r>
                  <a:rPr/>
                  <a:t> = unexplained error</a:t>
                </a:r>
              </a:p>
              <a:p>
                <a:pPr lvl="0"/>
                <a:r>
                  <a:rPr b="1"/>
                  <a:t>Model assumes homogeneous slopes</a:t>
                </a:r>
                <a:r>
                  <a:rPr/>
                  <a:t> (i.e., </a:t>
                </a:r>
                <a14:m>
                  <m:oMath xmlns:m="http://schemas.openxmlformats.org/officeDocument/2006/math">
                    <m:r>
                      <m:t>β</m:t>
                    </m:r>
                  </m:oMath>
                </a14:m>
                <a:r>
                  <a:rPr/>
                  <a:t> same for all groups) .</a:t>
                </a:r>
              </a:p>
            </p:txBody>
          </p:sp>
        </mc:Choice>
      </mc:AlternateContent>
      <p:pic>
        <p:nvPicPr>
          <p:cNvPr descr="15_lecture_powerpoint_files/figure-pptx/unnamed-chunk-5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2197100"/>
            <a:ext cx="2781300" cy="13970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Building the ANCOVA Model in 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Remember </a:t>
            </a:r>
            <a:r>
              <a:rPr>
                <a:latin typeface="Courier"/>
              </a:rPr>
              <a:t>lm(y ~ predictor)</a:t>
            </a:r>
            <a:r>
              <a:rPr/>
              <a:t>.</a:t>
            </a:r>
          </a:p>
          <a:p>
            <a:pPr lvl="1"/>
            <a:r>
              <a:rPr/>
              <a:t>ANCOVA combines the predictors from ANOVA and regression.</a:t>
            </a:r>
          </a:p>
          <a:p>
            <a:pPr lvl="0"/>
            <a:r>
              <a:rPr b="1"/>
              <a:t>Simple Linear Regression:</a:t>
            </a:r>
          </a:p>
          <a:p>
            <a:pPr lvl="1"/>
            <a:r>
              <a:rPr/>
              <a:t>Predict y using a continuous variable x.</a:t>
            </a:r>
          </a:p>
          <a:p>
            <a:pPr lvl="2"/>
            <a:r>
              <a:rPr>
                <a:latin typeface="Courier"/>
              </a:rPr>
              <a:t>model_reg &lt;- lm(y ~ x, data = mydata)</a:t>
            </a:r>
          </a:p>
          <a:p>
            <a:pPr lvl="0"/>
            <a:r>
              <a:rPr b="1"/>
              <a:t>One-Way ANOVA:</a:t>
            </a:r>
          </a:p>
          <a:p>
            <a:pPr lvl="1"/>
            <a:r>
              <a:rPr/>
              <a:t>We want to compare y among groups in a categorical factor A.</a:t>
            </a:r>
          </a:p>
          <a:p>
            <a:pPr lvl="2"/>
            <a:r>
              <a:rPr>
                <a:latin typeface="Courier"/>
              </a:rPr>
              <a:t>model_aov &lt;- lm(y ~ A, data = mydata)</a:t>
            </a:r>
          </a:p>
          <a:p>
            <a:pPr lvl="0"/>
            <a:r>
              <a:rPr b="1"/>
              <a:t>ANCOVA (Additive Model):</a:t>
            </a:r>
          </a:p>
          <a:p>
            <a:pPr lvl="1"/>
            <a:r>
              <a:rPr/>
              <a:t>Compare y among groups in A, after accounting for effect of x.</a:t>
            </a:r>
          </a:p>
          <a:p>
            <a:pPr lvl="1"/>
            <a:r>
              <a:rPr/>
              <a:t>Add terms together</a:t>
            </a:r>
          </a:p>
          <a:p>
            <a:pPr lvl="2"/>
            <a:r>
              <a:rPr>
                <a:latin typeface="Courier"/>
              </a:rPr>
              <a:t>model_ancova &lt;- lm(y ~ A + x, data = mydata)</a:t>
            </a:r>
          </a:p>
          <a:p>
            <a:pPr lvl="1"/>
            <a:r>
              <a:rPr/>
              <a:t>Model assumes slope of y ~ x relationship is same for all groups in A.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Building the ANCOVA Model in 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ANCOVA (Interaction Model):</a:t>
            </a:r>
          </a:p>
          <a:p>
            <a:pPr lvl="1"/>
            <a:r>
              <a:rPr/>
              <a:t>What if the slopes are different for each group?</a:t>
            </a:r>
          </a:p>
          <a:p>
            <a:pPr lvl="1"/>
            <a:r>
              <a:rPr/>
              <a:t>Test for interaction between factor and covariate.</a:t>
            </a:r>
          </a:p>
          <a:p>
            <a:pPr lvl="2"/>
            <a:r>
              <a:rPr>
                <a:latin typeface="Courier"/>
              </a:rPr>
              <a:t>model_int &lt;- lm(y ~ A * x, data = mydata)</a:t>
            </a:r>
          </a:p>
          <a:p>
            <a:pPr lvl="1"/>
            <a:r>
              <a:rPr/>
              <a:t>Shorthand for: </a:t>
            </a:r>
            <a:r>
              <a:rPr>
                <a:latin typeface="Courier"/>
              </a:rPr>
              <a:t>lm(y ~ A + x + A:x, data = mydata)</a:t>
            </a:r>
          </a:p>
          <a:p>
            <a:pPr lvl="1"/>
            <a:r>
              <a:rPr/>
              <a:t>The </a:t>
            </a:r>
            <a:r>
              <a:rPr>
                <a:latin typeface="Courier"/>
              </a:rPr>
              <a:t>A:x</a:t>
            </a:r>
            <a:r>
              <a:rPr/>
              <a:t> term tests if the slopes are different.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ANCOVA in R: The 3-Step Workflow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Step 1: Test for Homogeneity of Slopes - Always Start Here</a:t>
            </a:r>
          </a:p>
          <a:p>
            <a:pPr lvl="1"/>
            <a:r>
              <a:rPr/>
              <a:t>Fit interaction model first - tests key assumption that all groups share same slope.</a:t>
            </a:r>
          </a:p>
          <a:p>
            <a:pPr lvl="1" indent="0">
              <a:buNone/>
            </a:pPr>
            <a:r>
              <a:rPr>
                <a:solidFill>
                  <a:srgbClr val="5E5E5E"/>
                </a:solidFill>
                <a:latin typeface="Courier"/>
              </a:rPr>
              <a:t># The asterisk * tests for both main effects AND the interaction</a:t>
            </a:r>
            <a:br/>
            <a:r>
              <a:rPr>
                <a:solidFill>
                  <a:srgbClr val="003B4F"/>
                </a:solidFill>
                <a:latin typeface="Courier"/>
              </a:rPr>
              <a:t>model_int &lt;- </a:t>
            </a:r>
            <a:r>
              <a:rPr>
                <a:solidFill>
                  <a:srgbClr val="4758AB"/>
                </a:solidFill>
                <a:latin typeface="Courier"/>
              </a:rPr>
              <a:t>lm</a:t>
            </a:r>
            <a:r>
              <a:rPr>
                <a:solidFill>
                  <a:srgbClr val="003B4F"/>
                </a:solidFill>
                <a:latin typeface="Courier"/>
              </a:rPr>
              <a:t>(y </a:t>
            </a:r>
            <a:r>
              <a:rPr>
                <a:solidFill>
                  <a:srgbClr val="5E5E5E"/>
                </a:solidFill>
                <a:latin typeface="Courier"/>
              </a:rPr>
              <a:t>~</a:t>
            </a:r>
            <a:r>
              <a:rPr>
                <a:solidFill>
                  <a:srgbClr val="003B4F"/>
                </a:solidFill>
                <a:latin typeface="Courier"/>
              </a:rPr>
              <a:t> A </a:t>
            </a:r>
            <a:r>
              <a:rPr>
                <a:solidFill>
                  <a:srgbClr val="5E5E5E"/>
                </a:solidFill>
                <a:latin typeface="Courier"/>
              </a:rPr>
              <a:t>*</a:t>
            </a:r>
            <a:r>
              <a:rPr>
                <a:solidFill>
                  <a:srgbClr val="003B4F"/>
                </a:solidFill>
                <a:latin typeface="Courier"/>
              </a:rPr>
              <a:t> x, </a:t>
            </a:r>
            <a:r>
              <a:rPr>
                <a:solidFill>
                  <a:srgbClr val="657422"/>
                </a:solidFill>
                <a:latin typeface="Courier"/>
              </a:rPr>
              <a:t>data =</a:t>
            </a:r>
            <a:r>
              <a:rPr>
                <a:solidFill>
                  <a:srgbClr val="003B4F"/>
                </a:solidFill>
                <a:latin typeface="Courier"/>
              </a:rPr>
              <a:t> mydata)</a:t>
            </a:r>
          </a:p>
          <a:p>
            <a:pPr lvl="0"/>
            <a:r>
              <a:rPr b="1"/>
              <a:t>Step 2: Examine the Interaction Term</a:t>
            </a:r>
          </a:p>
          <a:p>
            <a:pPr lvl="1"/>
            <a:r>
              <a:rPr/>
              <a:t>ANOVA table for </a:t>
            </a:r>
            <a:r>
              <a:rPr>
                <a:latin typeface="Courier"/>
              </a:rPr>
              <a:t>model_int</a:t>
            </a:r>
            <a:r>
              <a:rPr/>
              <a:t> and find the p-value for interaction term (</a:t>
            </a:r>
            <a:r>
              <a:rPr>
                <a:latin typeface="Courier"/>
              </a:rPr>
              <a:t>A:x</a:t>
            </a:r>
            <a:r>
              <a:rPr/>
              <a:t>).</a:t>
            </a:r>
          </a:p>
          <a:p>
            <a:pPr lvl="1" indent="0">
              <a:buNone/>
            </a:pPr>
            <a:r>
              <a:rPr>
                <a:solidFill>
                  <a:srgbClr val="003B4F"/>
                </a:solidFill>
                <a:latin typeface="Courier"/>
              </a:rPr>
              <a:t>    </a:t>
            </a:r>
            <a:r>
              <a:rPr>
                <a:solidFill>
                  <a:srgbClr val="4758AB"/>
                </a:solidFill>
                <a:latin typeface="Courier"/>
              </a:rPr>
              <a:t>Anova</a:t>
            </a:r>
            <a:r>
              <a:rPr>
                <a:solidFill>
                  <a:srgbClr val="003B4F"/>
                </a:solidFill>
                <a:latin typeface="Courier"/>
              </a:rPr>
              <a:t>(model_int, </a:t>
            </a:r>
            <a:r>
              <a:rPr>
                <a:solidFill>
                  <a:srgbClr val="657422"/>
                </a:solidFill>
                <a:latin typeface="Courier"/>
              </a:rPr>
              <a:t>type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20794D"/>
                </a:solidFill>
                <a:latin typeface="Courier"/>
              </a:rPr>
              <a:t>"III"</a:t>
            </a:r>
            <a:r>
              <a:rPr>
                <a:solidFill>
                  <a:srgbClr val="003B4F"/>
                </a:solidFill>
                <a:latin typeface="Courier"/>
              </a:rPr>
              <a:t>)</a:t>
            </a:r>
          </a:p>
          <a:p>
            <a:pPr lvl="1"/>
            <a:r>
              <a:rPr b="1"/>
              <a:t>If p &gt; 0.05</a:t>
            </a:r>
            <a:r>
              <a:rPr/>
              <a:t> (e.g., p = 0.4) - interaction </a:t>
            </a:r>
            <a:r>
              <a:rPr b="1"/>
              <a:t>IS NOT</a:t>
            </a:r>
            <a:r>
              <a:rPr/>
              <a:t> significant - slopes are homogeneous (parallel).</a:t>
            </a:r>
          </a:p>
          <a:p>
            <a:pPr lvl="1"/>
            <a:r>
              <a:rPr b="1"/>
              <a:t>If p &lt; 0.05</a:t>
            </a:r>
            <a:r>
              <a:rPr/>
              <a:t> (e.g., p = 0.02): - interaction </a:t>
            </a:r>
            <a:r>
              <a:rPr b="1"/>
              <a:t>IS</a:t>
            </a:r>
            <a:r>
              <a:rPr/>
              <a:t> significant - slopes heterogeneous (NOT parallel).</a:t>
            </a:r>
          </a:p>
          <a:p>
            <a:pPr lvl="1"/>
            <a:r>
              <a:rPr/>
              <a:t>** standard ANCOVA model (</a:t>
            </a:r>
            <a:r>
              <a:rPr>
                <a:latin typeface="Courier"/>
              </a:rPr>
              <a:t>y ~ A + x</a:t>
            </a:r>
            <a:r>
              <a:rPr/>
              <a:t>) inappropriate**</a:t>
            </a:r>
          </a:p>
          <a:p>
            <a:pPr lvl="1"/>
            <a:r>
              <a:rPr/>
              <a:t>Analysis stops here and interpret interaction (often most interesting result!)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ANCOVA in R: The 3-Step Workflow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Step 3: Run the ANCOVA (Additive Model)</a:t>
            </a:r>
          </a:p>
          <a:p>
            <a:pPr lvl="1"/>
            <a:r>
              <a:rPr/>
              <a:t>If interaction not significant, run the simpler additive model the final ANCOVA model.</a:t>
            </a:r>
          </a:p>
          <a:p>
            <a:pPr lvl="1" indent="0">
              <a:buNone/>
            </a:pPr>
            <a:r>
              <a:rPr>
                <a:solidFill>
                  <a:srgbClr val="5E5E5E"/>
                </a:solidFill>
                <a:latin typeface="Courier"/>
              </a:rPr>
              <a:t># We use the + sign, which means "additive"</a:t>
            </a:r>
            <a:br/>
            <a:r>
              <a:rPr>
                <a:solidFill>
                  <a:srgbClr val="003B4F"/>
                </a:solidFill>
                <a:latin typeface="Courier"/>
              </a:rPr>
              <a:t>model_ancova &lt;- </a:t>
            </a:r>
            <a:r>
              <a:rPr>
                <a:solidFill>
                  <a:srgbClr val="4758AB"/>
                </a:solidFill>
                <a:latin typeface="Courier"/>
              </a:rPr>
              <a:t>lm</a:t>
            </a:r>
            <a:r>
              <a:rPr>
                <a:solidFill>
                  <a:srgbClr val="003B4F"/>
                </a:solidFill>
                <a:latin typeface="Courier"/>
              </a:rPr>
              <a:t>(y </a:t>
            </a:r>
            <a:r>
              <a:rPr>
                <a:solidFill>
                  <a:srgbClr val="5E5E5E"/>
                </a:solidFill>
                <a:latin typeface="Courier"/>
              </a:rPr>
              <a:t>~</a:t>
            </a:r>
            <a:r>
              <a:rPr>
                <a:solidFill>
                  <a:srgbClr val="003B4F"/>
                </a:solidFill>
                <a:latin typeface="Courier"/>
              </a:rPr>
              <a:t> A </a:t>
            </a:r>
            <a:r>
              <a:rPr>
                <a:solidFill>
                  <a:srgbClr val="5E5E5E"/>
                </a:solidFill>
                <a:latin typeface="Courier"/>
              </a:rPr>
              <a:t>+</a:t>
            </a:r>
            <a:r>
              <a:rPr>
                <a:solidFill>
                  <a:srgbClr val="003B4F"/>
                </a:solidFill>
                <a:latin typeface="Courier"/>
              </a:rPr>
              <a:t> x, </a:t>
            </a:r>
            <a:r>
              <a:rPr>
                <a:solidFill>
                  <a:srgbClr val="657422"/>
                </a:solidFill>
                <a:latin typeface="Courier"/>
              </a:rPr>
              <a:t>data =</a:t>
            </a:r>
            <a:r>
              <a:rPr>
                <a:solidFill>
                  <a:srgbClr val="003B4F"/>
                </a:solidFill>
                <a:latin typeface="Courier"/>
              </a:rPr>
              <a:t> mydata)</a:t>
            </a:r>
            <a:br/>
            <a:r>
              <a:rPr>
                <a:solidFill>
                  <a:srgbClr val="5E5E5E"/>
                </a:solidFill>
                <a:latin typeface="Courier"/>
              </a:rPr>
              <a:t># Get the final ANCOVA table</a:t>
            </a:r>
            <a:br/>
            <a:r>
              <a:rPr>
                <a:solidFill>
                  <a:srgbClr val="4758AB"/>
                </a:solidFill>
                <a:latin typeface="Courier"/>
              </a:rPr>
              <a:t>Anova</a:t>
            </a:r>
            <a:r>
              <a:rPr>
                <a:solidFill>
                  <a:srgbClr val="003B4F"/>
                </a:solidFill>
                <a:latin typeface="Courier"/>
              </a:rPr>
              <a:t>(model_ancova, </a:t>
            </a:r>
            <a:r>
              <a:rPr>
                <a:solidFill>
                  <a:srgbClr val="657422"/>
                </a:solidFill>
                <a:latin typeface="Courier"/>
              </a:rPr>
              <a:t>type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20794D"/>
                </a:solidFill>
                <a:latin typeface="Courier"/>
              </a:rPr>
              <a:t>"III"</a:t>
            </a:r>
            <a:r>
              <a:rPr>
                <a:solidFill>
                  <a:srgbClr val="003B4F"/>
                </a:solidFill>
                <a:latin typeface="Courier"/>
              </a:rPr>
              <a:t>)</a:t>
            </a:r>
            <a:br/>
            <a:r>
              <a:rPr>
                <a:solidFill>
                  <a:srgbClr val="5E5E5E"/>
                </a:solidFill>
                <a:latin typeface="Courier"/>
              </a:rPr>
              <a:t># Get the adjusted means</a:t>
            </a:r>
            <a:br/>
            <a:r>
              <a:rPr>
                <a:solidFill>
                  <a:srgbClr val="4758AB"/>
                </a:solidFill>
                <a:latin typeface="Courier"/>
              </a:rPr>
              <a:t>library</a:t>
            </a:r>
            <a:r>
              <a:rPr>
                <a:solidFill>
                  <a:srgbClr val="003B4F"/>
                </a:solidFill>
                <a:latin typeface="Courier"/>
              </a:rPr>
              <a:t>(emmeans)</a:t>
            </a:r>
            <a:br/>
            <a:r>
              <a:rPr>
                <a:solidFill>
                  <a:srgbClr val="4758AB"/>
                </a:solidFill>
                <a:latin typeface="Courier"/>
              </a:rPr>
              <a:t>emmeans</a:t>
            </a:r>
            <a:r>
              <a:rPr>
                <a:solidFill>
                  <a:srgbClr val="003B4F"/>
                </a:solidFill>
                <a:latin typeface="Courier"/>
              </a:rPr>
              <a:t>(model_ancova, </a:t>
            </a:r>
            <a:r>
              <a:rPr>
                <a:solidFill>
                  <a:srgbClr val="20794D"/>
                </a:solidFill>
                <a:latin typeface="Courier"/>
              </a:rPr>
              <a:t>"A"</a:t>
            </a:r>
            <a:r>
              <a:rPr>
                <a:solidFill>
                  <a:srgbClr val="003B4F"/>
                </a:solidFill>
                <a:latin typeface="Courier"/>
              </a:rPr>
              <a:t>)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Analysis of Variance for ANCOVA: Partitioning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</a:p>
        </p:txBody>
      </p: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ANOVA Table for ANCOVA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ANOVA table for a single-factor ANCOVA has these components:</a:t>
            </a:r>
          </a:p>
          <a:p>
            <a:pPr lvl="0" indent="0">
              <a:buNone/>
            </a:pPr>
            <a:r>
              <a:rPr>
                <a:latin typeface="Courier"/>
              </a:rPr>
              <a:t>## # A tibble: 4 × 6
##   Source            df    `Sum of Squares` `Mean Square` `F-ratio` `Expected MS`
##   &lt;chr&gt;             &lt;chr&gt; &lt;chr&gt;            &lt;chr&gt;         &lt;chr&gt;     &lt;chr&gt;        
## 1 Factor A (adjust… (p-1) SS_A(adj)        "MS_A(adj) =… "MS_A(ad… "σ² + n∑α²/(…
## 2 Covariate         1     SS_Covariate     "MS_Covariat… "MS_Cova… "σ² + β²∑(X-…
## 3 Residual          n-p-1 SS_Residual      "MS_Residual… ""        "σ²"         
## 4 Total             n-1   SS_Total         ""            ""        ""</a:t>
            </a:r>
          </a:p>
        </p:txBody>
      </p:sp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Null Hypotheses in ANCOVA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spcBef>
                    <a:spcPts val="3000"/>
                  </a:spcBef>
                  <a:buNone/>
                </a:pPr>
                <a:r>
                  <a:rPr b="1"/>
                  <a:t>Homogeneity of Slopes (Test this first!)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H</m:t>
                          </m:r>
                        </m:e>
                        <m:sub>
                          <m:r>
                            <m:t>0</m:t>
                          </m:r>
                        </m:sub>
                      </m:sSub>
                      <m:r>
                        <m:rPr>
                          <m:sty m:val="p"/>
                        </m:rPr>
                        <m:t>:</m:t>
                      </m:r>
                      <m:sSub>
                        <m:e>
                          <m:r>
                            <m:t>β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β</m:t>
                          </m:r>
                        </m:e>
                        <m:sub>
                          <m:r>
                            <m:t>2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r>
                        <m:rPr>
                          <m:sty m:val="p"/>
                        </m:rPr>
                        <m:t>.</m:t>
                      </m:r>
                      <m:r>
                        <m:rPr>
                          <m:sty m:val="p"/>
                        </m:rPr>
                        <m:t>.</m:t>
                      </m:r>
                      <m:r>
                        <m:rPr>
                          <m:sty m:val="p"/>
                        </m:rPr>
                        <m:t>.</m:t>
                      </m:r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β</m:t>
                          </m:r>
                        </m:e>
                        <m:sub>
                          <m:r>
                            <m:t>p</m:t>
                          </m:r>
                        </m:sub>
                      </m:sSub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Are the regression slopes the same for all groups?</a:t>
                </a:r>
              </a:p>
              <a:p>
                <a:pPr lvl="0" indent="0" marL="0">
                  <a:buNone/>
                </a:pPr>
                <a:r>
                  <a:rPr/>
                  <a:t>Test with the </a:t>
                </a:r>
                <a:r>
                  <a:rPr>
                    <a:latin typeface="Courier"/>
                  </a:rPr>
                  <a:t>A:x</a:t>
                </a:r>
                <a:r>
                  <a:rPr/>
                  <a:t> interaction term in </a:t>
                </a:r>
                <a:r>
                  <a:rPr>
                    <a:latin typeface="Courier"/>
                  </a:rPr>
                  <a:t>lm(y ~ A * x)</a:t>
                </a:r>
                <a:r>
                  <a:rPr/>
                  <a:t>.</a:t>
                </a:r>
              </a:p>
              <a:p>
                <a:pPr lvl="0" indent="0" marL="0">
                  <a:spcBef>
                    <a:spcPts val="3000"/>
                  </a:spcBef>
                  <a:buNone/>
                </a:pPr>
                <a:r>
                  <a:rPr b="1"/>
                  <a:t>Treatment Effect (adjusted for covariate)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H</m:t>
                          </m:r>
                        </m:e>
                        <m:sub>
                          <m:r>
                            <m:t>0</m:t>
                          </m:r>
                        </m:sub>
                      </m:sSub>
                      <m:r>
                        <m:rPr>
                          <m:sty m:val="p"/>
                        </m:rPr>
                        <m:t>:</m:t>
                      </m:r>
                      <m:sSub>
                        <m:e>
                          <m:r>
                            <m:t>α</m:t>
                          </m:r>
                        </m:e>
                        <m:sub>
                          <m:r>
                            <m:t>1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α</m:t>
                          </m:r>
                        </m:e>
                        <m:sub>
                          <m:r>
                            <m:t>2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r>
                        <m:rPr>
                          <m:sty m:val="p"/>
                        </m:rPr>
                        <m:t>.</m:t>
                      </m:r>
                      <m:r>
                        <m:rPr>
                          <m:sty m:val="p"/>
                        </m:rPr>
                        <m:t>.</m:t>
                      </m:r>
                      <m:r>
                        <m:rPr>
                          <m:sty m:val="p"/>
                        </m:rPr>
                        <m:t>.</m:t>
                      </m:r>
                      <m:r>
                        <m:rPr>
                          <m:sty m:val="p"/>
                        </m:rPr>
                        <m:t>=</m:t>
                      </m:r>
                      <m:sSub>
                        <m:e>
                          <m:r>
                            <m:t>α</m:t>
                          </m:r>
                        </m:e>
                        <m:sub>
                          <m:r>
                            <m:t>p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r>
                        <m:t>0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Are the adjusted group means equal?</a:t>
                </a:r>
              </a:p>
              <a:p>
                <a:pPr lvl="0" indent="0" marL="0">
                  <a:buNone/>
                </a:pPr>
                <a:r>
                  <a:rPr/>
                  <a:t>Test with F = MS_A(adj)/MS_Residual (the ‘A’ term in </a:t>
                </a:r>
                <a:r>
                  <a:rPr>
                    <a:latin typeface="Courier"/>
                  </a:rPr>
                  <a:t>lm(y ~ A + x)</a:t>
                </a:r>
                <a:r>
                  <a:rPr/>
                  <a:t>).</a:t>
                </a:r>
              </a:p>
              <a:p>
                <a:pPr lvl="0" indent="0" marL="0">
                  <a:spcBef>
                    <a:spcPts val="3000"/>
                  </a:spcBef>
                  <a:buNone/>
                </a:pPr>
                <a:r>
                  <a:rPr b="1"/>
                  <a:t>Covariate Effect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H</m:t>
                          </m:r>
                        </m:e>
                        <m:sub>
                          <m:r>
                            <m:t>0</m:t>
                          </m:r>
                        </m:sub>
                      </m:sSub>
                      <m:r>
                        <m:rPr>
                          <m:sty m:val="p"/>
                        </m:rPr>
                        <m:t>:</m:t>
                      </m:r>
                      <m:r>
                        <m:t>β</m:t>
                      </m:r>
                      <m:r>
                        <m:rPr>
                          <m:sty m:val="p"/>
                        </m:rPr>
                        <m:t>=</m:t>
                      </m:r>
                      <m:r>
                        <m:t>0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Is there a relationship between the covariate and the response?</a:t>
                </a:r>
              </a:p>
              <a:p>
                <a:pPr lvl="0" indent="0" marL="0">
                  <a:buNone/>
                </a:pPr>
                <a:r>
                  <a:rPr/>
                  <a:t>Test with F = MS_Covariate/MS_Residual (the ‘x’ term in </a:t>
                </a:r>
                <a:r>
                  <a:rPr>
                    <a:latin typeface="Courier"/>
                  </a:rPr>
                  <a:t>lm(y ~ A + x)</a:t>
                </a:r>
                <a:r>
                  <a:rPr/>
                  <a:t>).</a:t>
                </a:r>
              </a:p>
            </p:txBody>
          </p:sp>
        </mc:Choice>
      </mc:AlternateContent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Visualization of Homogeneity of Slopes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Parallel vs. Non-Parallel Slopes</a:t>
            </a:r>
          </a:p>
          <a:p>
            <a:pPr lvl="0" indent="0" marL="0">
              <a:buNone/>
            </a:pPr>
          </a:p>
        </p:txBody>
      </p:sp>
    </p:spTree>
  </p:cSld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Partridge Example: Data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ANCOVA on Longevity of Male Fruitflies</a:t>
            </a:r>
          </a:p>
          <a:p>
            <a:pPr lvl="0" indent="0" marL="0">
              <a:buNone/>
            </a:pP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Lecture 14: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Review</a:t>
            </a:r>
          </a:p>
          <a:p>
            <a:pPr lvl="0"/>
            <a:r>
              <a:rPr/>
              <a:t>General Linear Models (GLM)</a:t>
            </a:r>
          </a:p>
          <a:p>
            <a:pPr lvl="0"/>
            <a:r>
              <a:rPr/>
              <a:t>Gaussian GLMs (normal distribution)</a:t>
            </a:r>
          </a:p>
          <a:p>
            <a:pPr lvl="0"/>
            <a:r>
              <a:rPr/>
              <a:t>Poisson GLMs (count data)</a:t>
            </a:r>
          </a:p>
          <a:p>
            <a:pPr lvl="0"/>
            <a:r>
              <a:rPr/>
              <a:t>Logistic GLMs (binary outcomes)</a:t>
            </a:r>
          </a:p>
          <a:p>
            <a:pPr lvl="0"/>
            <a:r>
              <a:rPr/>
              <a:t>Model assumptions and diagnostics</a:t>
            </a:r>
          </a:p>
          <a:p>
            <a:pPr lvl="0"/>
            <a:r>
              <a:rPr/>
              <a:t>Connection to ANOVA and linear models</a:t>
            </a:r>
          </a:p>
        </p:txBody>
      </p:sp>
    </p:spTree>
  </p:cSld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Partridge Example: Step 1 - Test Homogeneity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Testing Homogeneity of Slopes</a:t>
            </a:r>
          </a:p>
          <a:p>
            <a:pPr lvl="1"/>
            <a:r>
              <a:rPr/>
              <a:t>First, fit interaction model.</a:t>
            </a:r>
          </a:p>
          <a:p>
            <a:pPr lvl="1"/>
            <a:r>
              <a:rPr/>
              <a:t>The p-value for the interaction term (THORAX:treatment) is xl.</a:t>
            </a:r>
          </a:p>
          <a:p>
            <a:pPr lvl="1"/>
            <a:r>
              <a:rPr/>
              <a:t>Since this value is &gt; 0.05, we conclude the slopes are homogeneous.</a:t>
            </a:r>
          </a:p>
          <a:p>
            <a:pPr lvl="1"/>
            <a:r>
              <a:rPr/>
              <a:t>We can proceed to Step 3 and fit the simpler additive model.</a:t>
            </a:r>
          </a:p>
          <a:p>
            <a:pPr lvl="0" indent="0">
              <a:buNone/>
            </a:pPr>
            <a:r>
              <a:rPr>
                <a:latin typeface="Courier"/>
              </a:rPr>
              <a:t>## Anova Table (Type III tests)
## 
## Response: LONGEV
##                   Sum Sq  Df  F value    Pr(&gt;F)    
## (Intercept)       2963.8   1  26.0142 1.349e-06 ***
## THORAX           12805.8   1 112.3988 &lt; 2.2e-16 ***
## treatment           36.9   4   0.0810    0.9881    
## THORAX:treatment    42.5   4   0.0933    0.9844    
## Residuals        13102.1 115                       
## ---
## Signif. codes:  0 '***' 0.001 '**' 0.01 '*' 0.05 '.' 0.1 ' ' 1</a:t>
            </a:r>
          </a:p>
        </p:txBody>
      </p:sp>
    </p:spTree>
  </p:cSld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Partridge Example: Step 3 ANCOVA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Since the interaction was not significant, we re-run the model without it.</a:t>
            </a:r>
          </a:p>
          <a:p>
            <a:pPr lvl="1"/>
            <a:r>
              <a:rPr b="1"/>
              <a:t>Interpretation:</a:t>
            </a:r>
          </a:p>
          <a:p>
            <a:pPr lvl="2"/>
            <a:r>
              <a:rPr b="1"/>
              <a:t>THORAX:</a:t>
            </a:r>
            <a:r>
              <a:rPr/>
              <a:t> covariate highly significant</a:t>
            </a:r>
          </a:p>
          <a:p>
            <a:pPr lvl="2"/>
            <a:r>
              <a:rPr/>
              <a:t>thorax length explains significant amount of variance in longevity</a:t>
            </a:r>
          </a:p>
          <a:p>
            <a:pPr lvl="2"/>
            <a:r>
              <a:rPr b="1"/>
              <a:t>treatment:</a:t>
            </a:r>
            <a:r>
              <a:rPr/>
              <a:t> treatment effect, after adjusting for thorax length, is highly significant</a:t>
            </a:r>
          </a:p>
          <a:p>
            <a:pPr lvl="0" indent="0">
              <a:buNone/>
            </a:pPr>
            <a:r>
              <a:rPr>
                <a:latin typeface="Courier"/>
              </a:rPr>
              <a:t>## Anova Table (Type III tests)
## 
## Response: LONGEV
##              Sum Sq  Df F value    Pr(&gt;F)    
## (Intercept)  3069.7   1  27.791 6.123e-07 ***
## THORAX      13168.9   1 119.219 &lt; 2.2e-16 ***
## treatment    9611.5   4  21.753 1.719e-13 ***
## Residuals   13144.7 119                      
## ---
## Signif. codes:  0 '***' 0.001 '**' 0.01 '*' 0.05 '.' 0.1 ' ' 1</a:t>
            </a:r>
          </a:p>
        </p:txBody>
      </p:sp>
    </p:spTree>
  </p:cSld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Partridge Example: Getting Adjusted Means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The ANOVA table tells us the treatments are different, but not which ones.</a:t>
            </a:r>
          </a:p>
          <a:p>
            <a:pPr lvl="1"/>
            <a:r>
              <a:rPr/>
              <a:t>Use </a:t>
            </a:r>
            <a:r>
              <a:rPr>
                <a:latin typeface="Courier"/>
              </a:rPr>
              <a:t>emmeans</a:t>
            </a:r>
            <a:r>
              <a:rPr/>
              <a:t> package to get the adjusted means / perform pairwise comparisons</a:t>
            </a:r>
          </a:p>
          <a:p>
            <a:pPr lvl="1"/>
            <a:r>
              <a:rPr/>
              <a:t>The “estimated marginal mean” (or adjusted mean)</a:t>
            </a:r>
          </a:p>
          <a:p>
            <a:pPr lvl="1"/>
            <a:r>
              <a:rPr/>
              <a:t>predicted longevity for each group, assuming an average thorax length</a:t>
            </a:r>
          </a:p>
          <a:p>
            <a:pPr lvl="1"/>
            <a:r>
              <a:rPr/>
              <a:t>This is the “level playing field” comparison.</a:t>
            </a:r>
          </a:p>
          <a:p>
            <a:pPr lvl="0" indent="0">
              <a:buNone/>
            </a:pPr>
            <a:r>
              <a:rPr>
                <a:latin typeface="Courier"/>
              </a:rPr>
              <a:t>##  treatment                       emmean   SE  df lower.CL upper.CL
##  No females                        65.4 2.11 119     61.3     69.6
##  One virgin female daily           61.5 2.11 119     57.3     65.7
##  Eight virgin females daily        64.2 2.10 119     60.0     68.3
##  One inseminated female daily      54.5 2.11 119     50.3     58.7
##  Eight inseminated females daily   41.6 2.12 119     37.4     45.8
## 
## Confidence level used: 0.95</a:t>
            </a:r>
          </a:p>
        </p:txBody>
      </p:sp>
    </p:spTree>
  </p:cSld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Partridge Example: Pairwise Comparisons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Pairwise Comparisons of Adjusted Means to see which groups differ</a:t>
            </a:r>
          </a:p>
          <a:p>
            <a:pPr lvl="1"/>
            <a:r>
              <a:rPr b="1"/>
              <a:t>Interpretation:</a:t>
            </a:r>
          </a:p>
          <a:p>
            <a:pPr lvl="2"/>
            <a:r>
              <a:rPr/>
              <a:t>The </a:t>
            </a:r>
            <a:r>
              <a:rPr>
                <a:latin typeface="Courier"/>
              </a:rPr>
              <a:t>pairs()</a:t>
            </a:r>
            <a:r>
              <a:rPr/>
              <a:t> output gives p-values for all combinations.</a:t>
            </a:r>
          </a:p>
          <a:p>
            <a:pPr lvl="2"/>
            <a:r>
              <a:rPr/>
              <a:t>The plot shows these comparisons visually. Red arrows connect any groups that are NOT significantly different.</a:t>
            </a:r>
          </a:p>
          <a:p>
            <a:pPr lvl="2"/>
            <a:r>
              <a:rPr/>
              <a:t>Here, “One virgin female” and “One inseminated female” are not different from each other, but all other comparisons are significant.</a:t>
            </a:r>
          </a:p>
          <a:p>
            <a:pPr lvl="0" indent="0">
              <a:buNone/>
            </a:pPr>
            <a:r>
              <a:rPr>
                <a:latin typeface="Courier"/>
              </a:rPr>
              <a:t>##  contrast                                                       estimate   SE
##  No females - One virgin female daily                               3.93 3.00
##  No females - Eight virgin females daily                            1.28 2.98
##  No females - One inseminated female daily                         10.95 3.00
##  No females - Eight inseminated females daily                      23.88 2.97
##  One virgin female daily - Eight virgin females daily              -2.65 2.98
##  One virgin female daily - One inseminated female daily             7.02 2.97
##  One virgin female daily - Eight inseminated females daily         19.95 3.01
##  Eight virgin females daily - One inseminated female daily          9.67 2.98
##  Eight virgin females daily - Eight inseminated females daily      22.60 2.99
##  One inseminated female daily - Eight inseminated females daily    12.93 3.01
##   df t.ratio p.value
##  119   1.311  0.6849
##  119   0.428  0.9929
##  119   3.650  0.0035
##  119   8.031 &lt;0.0001
##  119  -0.891  0.8996
##  119   2.361  0.1336
##  119   6.636 &lt;0.0001
##  119   3.249  0.0129
##  119   7.560 &lt;0.0001
##  119   4.298  0.0003
## 
## P value adjustment: tukey method for comparing a family of 5 estimates</a:t>
            </a:r>
          </a:p>
        </p:txBody>
      </p:sp>
    </p:spTree>
  </p:cSld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Partridge Example: Pairwise Comparisons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Pairwise Comparisons of Adjusted Means to see which groups differ</a:t>
            </a:r>
          </a:p>
          <a:p>
            <a:pPr lvl="1"/>
            <a:r>
              <a:rPr b="1"/>
              <a:t>Interpretation:</a:t>
            </a:r>
          </a:p>
          <a:p>
            <a:pPr lvl="2"/>
            <a:r>
              <a:rPr/>
              <a:t>The </a:t>
            </a:r>
            <a:r>
              <a:rPr>
                <a:latin typeface="Courier"/>
              </a:rPr>
              <a:t>pairs()</a:t>
            </a:r>
            <a:r>
              <a:rPr/>
              <a:t> output gives p-values for all combinations.</a:t>
            </a:r>
          </a:p>
          <a:p>
            <a:pPr lvl="2"/>
            <a:r>
              <a:rPr/>
              <a:t>The plot shows these comparisons visually. Red arrows connect any groups that are NOT significantly different.</a:t>
            </a:r>
          </a:p>
          <a:p>
            <a:pPr lvl="2"/>
            <a:r>
              <a:rPr/>
              <a:t>Here, “One virgin female” and “One inseminated female” are not different from each other, but all other comparisons are significant.</a:t>
            </a:r>
          </a:p>
          <a:p>
            <a:pPr lvl="0" indent="0" marL="0">
              <a:buNone/>
            </a:pPr>
          </a:p>
        </p:txBody>
      </p:sp>
    </p:spTree>
  </p:cSld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Visualizing ANCOVA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Visualization Options for ANCOVA</a:t>
            </a:r>
          </a:p>
          <a:p>
            <a:pPr lvl="0" indent="0" marL="0">
              <a:buNone/>
            </a:pPr>
          </a:p>
        </p:txBody>
      </p:sp>
    </p:spTree>
  </p:cSld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What if Slopes are HETEROGENEOUS? (p &lt; 0.05)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 b="1"/>
              <a:t>Example: Sea Urchin Shrinking w/ Heterogeneous Slopes</a:t>
            </a:r>
          </a:p>
          <a:p>
            <a:pPr lvl="0"/>
            <a:r>
              <a:rPr/>
              <a:t>Constable (1993) studied sea urchin test shrinking:</a:t>
            </a:r>
          </a:p>
          <a:p>
            <a:pPr lvl="1"/>
            <a:r>
              <a:rPr/>
              <a:t>Compared suture widths between treatments</a:t>
            </a:r>
          </a:p>
          <a:p>
            <a:pPr lvl="1"/>
            <a:r>
              <a:rPr/>
              <a:t>Three groups: high food, low food, initial sample</a:t>
            </a:r>
          </a:p>
          <a:p>
            <a:pPr lvl="1"/>
            <a:r>
              <a:rPr/>
              <a:t>Covariate: body volume (cube root transformed)</a:t>
            </a:r>
          </a:p>
          <a:p>
            <a:pPr lvl="0"/>
            <a:r>
              <a:rPr/>
              <a:t>The analysis showed:</a:t>
            </a:r>
          </a:p>
          <a:p>
            <a:pPr lvl="1"/>
            <a:r>
              <a:rPr/>
              <a:t>Significant interaction between treatment and covariate</a:t>
            </a:r>
          </a:p>
          <a:p>
            <a:pPr lvl="1"/>
            <a:r>
              <a:rPr/>
              <a:t>Heterogeneous slopes across treatments</a:t>
            </a:r>
          </a:p>
          <a:p>
            <a:pPr lvl="0"/>
            <a:r>
              <a:rPr/>
              <a:t>Relationship between body volume and suture width depends on treatment group</a:t>
            </a:r>
          </a:p>
          <a:p>
            <a:pPr lvl="0"/>
            <a:r>
              <a:rPr b="1"/>
              <a:t>Standard ANCOVA is invalid.</a:t>
            </a:r>
            <a:br/>
            <a:r>
              <a:rPr/>
              <a:t>.</a:t>
            </a:r>
            <a:br/>
          </a:p>
        </p:txBody>
      </p:sp>
      <p:pic>
        <p:nvPicPr>
          <p:cNvPr descr="15_lecture_powerpoint_files/figure-pptx/unnamed-chunk-16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2197100"/>
            <a:ext cx="2781300" cy="13970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Handling Heterogeneous Slopes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If the interaction term is significant (p &lt; 0.05):</a:t>
            </a:r>
          </a:p>
          <a:p>
            <a:pPr lvl="0" indent="-342900" marL="342900">
              <a:buAutoNum type="arabicPeriod"/>
            </a:pPr>
            <a:r>
              <a:rPr b="1"/>
              <a:t>Report interaction!</a:t>
            </a:r>
            <a:r>
              <a:rPr/>
              <a:t> often more interesting biological result than simple mean differences</a:t>
            </a:r>
          </a:p>
          <a:p>
            <a:pPr lvl="0" indent="-342900" marL="342900">
              <a:buAutoNum type="arabicPeriod"/>
            </a:pPr>
            <a:r>
              <a:rPr b="1"/>
              <a:t>Analyze slopes:</a:t>
            </a:r>
            <a:r>
              <a:rPr/>
              <a:t> Use emmeans to get slopes for each group.</a:t>
            </a:r>
          </a:p>
          <a:p>
            <a:pPr lvl="1" indent="0">
              <a:buNone/>
            </a:pPr>
            <a:r>
              <a:rPr>
                <a:solidFill>
                  <a:srgbClr val="4758AB"/>
                </a:solidFill>
                <a:latin typeface="Courier"/>
              </a:rPr>
              <a:t>emtrends</a:t>
            </a:r>
            <a:r>
              <a:rPr>
                <a:solidFill>
                  <a:srgbClr val="003B4F"/>
                </a:solidFill>
                <a:latin typeface="Courier"/>
              </a:rPr>
              <a:t>(model_int, </a:t>
            </a:r>
            <a:r>
              <a:rPr>
                <a:solidFill>
                  <a:srgbClr val="20794D"/>
                </a:solidFill>
                <a:latin typeface="Courier"/>
              </a:rPr>
              <a:t>"treatment"</a:t>
            </a:r>
            <a:r>
              <a:rPr>
                <a:solidFill>
                  <a:srgbClr val="003B4F"/>
                </a:solidFill>
                <a:latin typeface="Courier"/>
              </a:rPr>
              <a:t>, </a:t>
            </a:r>
            <a:r>
              <a:rPr>
                <a:solidFill>
                  <a:srgbClr val="657422"/>
                </a:solidFill>
                <a:latin typeface="Courier"/>
              </a:rPr>
              <a:t>var =</a:t>
            </a:r>
            <a:r>
              <a:rPr>
                <a:solidFill>
                  <a:srgbClr val="003B4F"/>
                </a:solidFill>
                <a:latin typeface="Courier"/>
              </a:rPr>
              <a:t> </a:t>
            </a:r>
            <a:r>
              <a:rPr>
                <a:solidFill>
                  <a:srgbClr val="20794D"/>
                </a:solidFill>
                <a:latin typeface="Courier"/>
              </a:rPr>
              <a:t>"x"</a:t>
            </a:r>
            <a:r>
              <a:rPr>
                <a:solidFill>
                  <a:srgbClr val="003B4F"/>
                </a:solidFill>
                <a:latin typeface="Courier"/>
              </a:rPr>
              <a:t>)</a:t>
            </a:r>
          </a:p>
          <a:p>
            <a:pPr lvl="0" indent="-342900" marL="342900">
              <a:buAutoNum type="arabicPeriod"/>
            </a:pPr>
            <a:r>
              <a:rPr b="1"/>
              <a:t>Johnson-Neyman procedure:</a:t>
            </a:r>
            <a:r>
              <a:rPr/>
              <a:t> advanced method to identify regions of covariate (X-axis) where groups are (and are not) significantly different.</a:t>
            </a:r>
          </a:p>
          <a:p>
            <a:pPr lvl="0" indent="-342900" marL="342900">
              <a:buAutoNum type="arabicPeriod"/>
            </a:pPr>
            <a:r>
              <a:rPr b="1"/>
              <a:t>Separate regressions:</a:t>
            </a:r>
            <a:r>
              <a:rPr/>
              <a:t> Analyze each group separately (less powerful).</a:t>
            </a:r>
          </a:p>
          <a:p>
            <a:pPr lvl="0" indent="0">
              <a:buNone/>
            </a:pPr>
            <a:r>
              <a:rPr>
                <a:latin typeface="Courier"/>
              </a:rPr>
              <a:t>## Anova Table (Type III tests)
## 
## Response: suture_width
##                     Sum Sq Df F value    Pr(&gt;F)    
## (Intercept)      0.0093295  1  104.97 2.828e-15 ***
## volume           0.0197876  1  222.63 &lt; 2.2e-16 ***
## treatment        0.0020070  2   11.29 6.064e-05 ***
## volume:treatment 0.0062129  2   34.95 4.453e-11 ***
## Residuals        0.0058662 66                      
## ---
## Signif. codes:  0 '***' 0.001 '**' 0.01 '*' 0.05 '.' 0.1 ' ' 1</a:t>
            </a:r>
          </a:p>
        </p:txBody>
      </p:sp>
    </p:spTree>
  </p:cSld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Interpretation of Heterogeneous Slopes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With heterogeneous slopes, interpretation shifts from “adjusted means” to “regions of significance”:</a:t>
            </a:r>
          </a:p>
          <a:p>
            <a:pPr lvl="1"/>
            <a:r>
              <a:rPr b="1"/>
              <a:t>Initial &gt; Low Food</a:t>
            </a:r>
            <a:r>
              <a:rPr/>
              <a:t> when cube root body volume &gt; 2.95</a:t>
            </a:r>
            <a:br/>
            <a:r>
              <a:rPr/>
              <a:t>For large urchins, initial sample has wider sutures than low food urchins</a:t>
            </a:r>
          </a:p>
          <a:p>
            <a:pPr lvl="1"/>
            <a:r>
              <a:rPr b="1"/>
              <a:t>High Food &gt; Initial</a:t>
            </a:r>
            <a:r>
              <a:rPr/>
              <a:t> when cube root body volume &gt; 1.81</a:t>
            </a:r>
            <a:br/>
            <a:r>
              <a:rPr/>
              <a:t>For most urchins, high food treatment results in wider sutures than initial samples.</a:t>
            </a:r>
          </a:p>
          <a:p>
            <a:pPr lvl="1"/>
            <a:r>
              <a:rPr b="1"/>
              <a:t>High Food &gt; Low Food</a:t>
            </a:r>
            <a:r>
              <a:rPr/>
              <a:t> when cube root body volume &gt; 2.07</a:t>
            </a:r>
            <a:br/>
            <a:r>
              <a:rPr/>
              <a:t>For most medium to large urchins, high food results in wider sutures than low food.</a:t>
            </a:r>
          </a:p>
          <a:p>
            <a:pPr lvl="0"/>
            <a:r>
              <a:rPr/>
              <a:t>Biological interpretation is food regime affects suture width differently depending on urchin size</a:t>
            </a:r>
          </a:p>
        </p:txBody>
      </p:sp>
    </p:spTree>
  </p:cSld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Assumptions of ANCOVA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Key Assumptions</a:t>
            </a:r>
          </a:p>
          <a:p>
            <a:pPr lvl="1" indent="-342900" marL="685800">
              <a:buAutoNum type="arabicPeriod"/>
            </a:pPr>
            <a:r>
              <a:rPr b="1"/>
              <a:t>Independence of observations</a:t>
            </a:r>
            <a:br/>
            <a:r>
              <a:rPr/>
              <a:t>Samples are random and independent.</a:t>
            </a:r>
          </a:p>
          <a:p>
            <a:pPr lvl="1" indent="-342900" marL="685800">
              <a:buAutoNum type="arabicPeriod"/>
            </a:pPr>
            <a:r>
              <a:rPr b="1"/>
              <a:t>Normal distribution of residuals</a:t>
            </a:r>
            <a:br/>
            <a:r>
              <a:rPr/>
              <a:t>Check with QQ plots.</a:t>
            </a:r>
          </a:p>
          <a:p>
            <a:pPr lvl="1" indent="-342900" marL="685800">
              <a:buAutoNum type="arabicPeriod"/>
            </a:pPr>
            <a:r>
              <a:rPr b="1"/>
              <a:t>Homogeneity of variances (Homoscedasticity)</a:t>
            </a:r>
            <a:br/>
            <a:r>
              <a:rPr/>
              <a:t>Equal variances across groups.</a:t>
            </a:r>
            <a:br/>
            <a:r>
              <a:rPr/>
              <a:t>Check with residual vs. fitted plots.</a:t>
            </a:r>
          </a:p>
          <a:p>
            <a:pPr lvl="1" indent="-342900" marL="685800">
              <a:buAutoNum type="arabicPeriod"/>
            </a:pPr>
            <a:r>
              <a:rPr b="1"/>
              <a:t>Linearity</a:t>
            </a:r>
            <a:br/>
            <a:r>
              <a:rPr/>
              <a:t>A linear relationship exists between Y and X within each group.</a:t>
            </a:r>
            <a:br/>
            <a:r>
              <a:rPr/>
              <a:t>Check with scatterplots (we did this!).</a:t>
            </a:r>
          </a:p>
          <a:p>
            <a:pPr lvl="1" indent="-342900" marL="685800">
              <a:buAutoNum type="arabicPeriod"/>
            </a:pPr>
            <a:r>
              <a:rPr b="1"/>
              <a:t>Homogeneity of regression slopes (The critical one!)</a:t>
            </a:r>
            <a:br/>
            <a:r>
              <a:rPr/>
              <a:t>Regression slopes are equal across all groups.</a:t>
            </a:r>
            <a:br/>
            <a:r>
              <a:rPr/>
              <a:t>We tested this first! (the A:x interaction).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 15: ANCOVA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Overview</a:t>
            </a:r>
          </a:p>
          <a:p>
            <a:pPr lvl="0"/>
            <a:r>
              <a:rPr/>
              <a:t>Analysis of covariance (ANCOVA):</a:t>
            </a:r>
          </a:p>
          <a:p>
            <a:pPr lvl="1"/>
            <a:r>
              <a:rPr/>
              <a:t>Introduction to ANCOVA</a:t>
            </a:r>
          </a:p>
          <a:p>
            <a:pPr lvl="1"/>
            <a:r>
              <a:rPr/>
              <a:t>The ANCOVA workflow in R</a:t>
            </a:r>
          </a:p>
          <a:p>
            <a:pPr lvl="1"/>
            <a:r>
              <a:rPr/>
              <a:t>When to use ANCOVA</a:t>
            </a:r>
          </a:p>
          <a:p>
            <a:pPr lvl="1"/>
            <a:r>
              <a:rPr/>
              <a:t>Building the ANCOVA model in R</a:t>
            </a:r>
          </a:p>
          <a:p>
            <a:pPr lvl="1"/>
            <a:r>
              <a:rPr/>
              <a:t>Assumptions of ANCOVA</a:t>
            </a:r>
          </a:p>
          <a:p>
            <a:pPr lvl="2"/>
            <a:r>
              <a:rPr/>
              <a:t>Homogeneity of slopes (The critical test!)</a:t>
            </a:r>
          </a:p>
          <a:p>
            <a:pPr lvl="1"/>
            <a:r>
              <a:rPr/>
              <a:t>Interpreting results &amp; “Adjusted Means”</a:t>
            </a:r>
          </a:p>
          <a:p>
            <a:pPr lvl="1"/>
            <a:r>
              <a:rPr/>
              <a:t>Handling violations (heterogeneous slopes)</a:t>
            </a:r>
          </a:p>
        </p:txBody>
      </p:sp>
    </p:spTree>
  </p:cSld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Checking Assumptions in 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For assumptions 2 and 3, we check the final model (the additive one, if appropriate).</a:t>
            </a:r>
          </a:p>
          <a:p>
            <a:pPr lvl="0"/>
            <a:r>
              <a:rPr b="1"/>
              <a:t>Interpretation:</a:t>
            </a:r>
          </a:p>
          <a:p>
            <a:pPr lvl="1"/>
            <a:r>
              <a:rPr b="1"/>
              <a:t>Residuals vs. Fitted:</a:t>
            </a:r>
            <a:r>
              <a:rPr/>
              <a:t> The red line should be roughly flat at 0. Looks good.</a:t>
            </a:r>
          </a:p>
          <a:p>
            <a:pPr lvl="1"/>
            <a:r>
              <a:rPr b="1"/>
              <a:t>Normal Q-Q:</a:t>
            </a:r>
            <a:r>
              <a:rPr/>
              <a:t> Points should fall along the dashed line. Looks good.</a:t>
            </a:r>
          </a:p>
          <a:p>
            <a:pPr lvl="1"/>
            <a:r>
              <a:rPr b="1"/>
              <a:t>Scale-Location:</a:t>
            </a:r>
            <a:r>
              <a:rPr/>
              <a:t> Red line should be flat (tests homogeneity of variance). Looks good.</a:t>
            </a:r>
          </a:p>
          <a:p>
            <a:pPr lvl="1"/>
            <a:r>
              <a:rPr b="1"/>
              <a:t>Residuals vs. Leverage:</a:t>
            </a:r>
            <a:r>
              <a:rPr/>
              <a:t> No points should be in the top/bottom right (high leverage/influence). Looks good.</a:t>
            </a:r>
          </a:p>
          <a:p>
            <a:pPr lvl="0"/>
            <a:r>
              <a:rPr b="1"/>
              <a:t>Conclusion:</a:t>
            </a:r>
            <a:r>
              <a:rPr/>
              <a:t> The assumptions are met.</a:t>
            </a:r>
          </a:p>
          <a:p>
            <a:pPr lvl="0" indent="0" marL="0">
              <a:buNone/>
            </a:pPr>
          </a:p>
        </p:txBody>
      </p:sp>
    </p:spTree>
  </p:cSld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Robust ANCOVA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 b="1"/>
              <a:t>Non-Parametric Alternatives</a:t>
            </a:r>
          </a:p>
          <a:p>
            <a:pPr lvl="0"/>
            <a:r>
              <a:rPr/>
              <a:t>When ANCOVA assumptions are badly violated (especially normality or homogeneity of variance), consider:</a:t>
            </a:r>
          </a:p>
          <a:p>
            <a:pPr lvl="0"/>
            <a:r>
              <a:rPr b="1"/>
              <a:t>Rank Transformation (Simplest)</a:t>
            </a:r>
          </a:p>
          <a:p>
            <a:pPr lvl="1"/>
            <a:r>
              <a:rPr/>
              <a:t>Rank transform both Y and X variables.</a:t>
            </a:r>
          </a:p>
          <a:p>
            <a:pPr lvl="1"/>
            <a:r>
              <a:rPr/>
              <a:t>Run standard ANCOVA on the ranked data.</a:t>
            </a:r>
          </a:p>
          <a:p>
            <a:pPr lvl="1"/>
            <a:r>
              <a:rPr>
                <a:latin typeface="Courier"/>
              </a:rPr>
              <a:t>lm(rank(y) ~ rank(x) + A)</a:t>
            </a:r>
          </a:p>
          <a:p>
            <a:pPr lvl="0"/>
            <a:r>
              <a:rPr b="1"/>
              <a:t>Bootstrapping</a:t>
            </a:r>
          </a:p>
          <a:p>
            <a:pPr lvl="1"/>
            <a:r>
              <a:rPr/>
              <a:t>Use bootstrapping to estimate parameters without assuming normality.</a:t>
            </a:r>
          </a:p>
          <a:p>
            <a:pPr lvl="0"/>
            <a:r>
              <a:rPr b="1"/>
              <a:t>Quantile Regression</a:t>
            </a:r>
          </a:p>
          <a:p>
            <a:pPr lvl="1"/>
            <a:r>
              <a:rPr/>
              <a:t>Models relationships at different quantiles (e.g., the median) instead of the mean.</a:t>
            </a:r>
          </a:p>
          <a:p>
            <a:pPr lvl="0"/>
            <a:r>
              <a:rPr b="1"/>
              <a:t>Permutation Tests</a:t>
            </a:r>
          </a:p>
          <a:p>
            <a:pPr lvl="1"/>
            <a:r>
              <a:rPr/>
              <a:t>Randomization tests of treatment effects. 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## Anova Table (Type III tests)
## 
## Response: rank_LONGEV
##             Sum Sq  Df F value    Pr(&gt;F)    
## (Intercept)  18783   1  38.236 9.121e-09 ***
## rank_THORAX  54314   1 110.564 &lt; 2.2e-16 ***
## treatment    40447   4  20.584 6.536e-13 ***
## Residuals    58458 119                      
## ---
## Signif. codes:  0 '***' 0.001 '**' 0.01 '*' 0.05 '.' 0.1 ' ' 1
## P-value (parametric): 1.719359e-13
## P-value (rank-based): 6.536035e-13</a:t>
            </a:r>
          </a:p>
          <a:p>
            <a:pPr lvl="0" indent="0" marL="0">
              <a:buNone/>
            </a:pPr>
            <a:r>
              <a:rPr b="1"/>
              <a:t>Note:</a:t>
            </a:r>
            <a:r>
              <a:rPr/>
              <a:t> The results are very similar, which gives us more confidence in our original parametric test.</a:t>
            </a:r>
          </a:p>
        </p:txBody>
      </p:sp>
    </p:spTree>
  </p:cSld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Writing Up ANCOVA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Scientific Writing Example</a:t>
            </a:r>
          </a:p>
          <a:p>
            <a:pPr lvl="0" indent="0" marL="0">
              <a:buNone/>
            </a:pPr>
            <a:r>
              <a:rPr/>
              <a:t>Here’s how you might write up ANCOVA results for publication:</a:t>
            </a:r>
          </a:p>
          <a:p>
            <a:pPr lvl="0" indent="0" marL="1270000">
              <a:buNone/>
            </a:pPr>
            <a:r>
              <a:rPr sz="2000"/>
              <a:t>“We analyzed the effects of mating strategy on male fruitfly longevity using analysis of covariance (ANCOVA), with thorax length as a covariate. Before conducting the main analysis, we tested the homogeneity of slopes assumption and found no significant interaction between treatment and thorax length (F₄,₁₁₅ = xxx , indicating that the effect of body size on longevity was consistent across treatments.</a:t>
            </a:r>
          </a:p>
          <a:p>
            <a:pPr lvl="0" indent="0" marL="1270000">
              <a:buNone/>
            </a:pPr>
            <a:r>
              <a:rPr sz="2000"/>
              <a:t>The ANCOVA revealed significant effects of both treatment (F₄,₁₁₉ = xxxx and thorax length (F₁,₁₁₉ = xxxx, P &lt; 0.001) on longevity. Thorax length was positively associated with longevity…</a:t>
            </a:r>
          </a:p>
          <a:p>
            <a:pPr lvl="0" indent="0" marL="1270000">
              <a:buNone/>
            </a:pPr>
            <a:r>
              <a:rPr sz="2000"/>
              <a:t>After adjusting for body size, males with no female partners lived significantly longer (adjusted mean ± SE: xxxx` days) than males in any other treatment group. Pairwise comparisons using Tukey’s HSD test indicated significant differences between most treatment groups (P &lt; 0.05) except between the ‘One virgin female’ and ‘One inseminated female’ groups (P = x).”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Publication Quality Figure</a:t>
            </a:r>
          </a:p>
          <a:p>
            <a:pPr lvl="0" indent="0" marL="0">
              <a:buNone/>
            </a:pPr>
          </a:p>
        </p:txBody>
      </p:sp>
    </p:spTree>
  </p:cSld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Purpose:</a:t>
            </a:r>
          </a:p>
          <a:p>
            <a:pPr lvl="1"/>
            <a:r>
              <a:rPr/>
              <a:t>ANCOVA combines regression and ANOVA.</a:t>
            </a:r>
          </a:p>
          <a:p>
            <a:pPr lvl="1"/>
            <a:r>
              <a:rPr/>
              <a:t>It increases power by accounting for a continuous covariate.</a:t>
            </a:r>
          </a:p>
          <a:p>
            <a:pPr lvl="1"/>
            <a:r>
              <a:rPr/>
              <a:t>It adjusts for confounds by comparing “adjusted means.”</a:t>
            </a:r>
          </a:p>
          <a:p>
            <a:pPr lvl="0"/>
            <a:r>
              <a:rPr b="1"/>
              <a:t>The Analysis Workflow</a:t>
            </a:r>
          </a:p>
          <a:p>
            <a:pPr lvl="1" indent="-342900" marL="685800">
              <a:buAutoNum type="arabicPeriod"/>
            </a:pPr>
            <a:r>
              <a:rPr b="1"/>
              <a:t>Step 1:</a:t>
            </a:r>
            <a:r>
              <a:rPr/>
              <a:t> Always test for homogeneity of slopes first (</a:t>
            </a:r>
            <a:r>
              <a:rPr>
                <a:latin typeface="Courier"/>
              </a:rPr>
              <a:t>lm(y ~ A * x)</a:t>
            </a:r>
            <a:r>
              <a:rPr/>
              <a:t>).</a:t>
            </a:r>
          </a:p>
          <a:p>
            <a:pPr lvl="1" indent="-342900" marL="685800">
              <a:buAutoNum type="arabicPeriod"/>
            </a:pPr>
            <a:r>
              <a:rPr b="1"/>
              <a:t>Step 2:</a:t>
            </a:r>
            <a:r>
              <a:rPr/>
              <a:t> If slopes are homogeneous (p &gt; 0.05), proceed to the additive model (</a:t>
            </a:r>
            <a:r>
              <a:rPr>
                <a:latin typeface="Courier"/>
              </a:rPr>
              <a:t>lm(y ~ A + x)</a:t>
            </a:r>
            <a:r>
              <a:rPr/>
              <a:t>).</a:t>
            </a:r>
          </a:p>
          <a:p>
            <a:pPr lvl="1" indent="-342900" marL="685800">
              <a:buAutoNum type="arabicPeriod"/>
            </a:pPr>
            <a:r>
              <a:rPr b="1"/>
              <a:t>Step 3:</a:t>
            </a:r>
            <a:r>
              <a:rPr/>
              <a:t> If slopes are heterogeneous (p &lt; 0.05), STOP and interpret the interaction.</a:t>
            </a:r>
          </a:p>
          <a:p>
            <a:pPr lvl="0"/>
            <a:r>
              <a:rPr b="1"/>
              <a:t>Interpretation</a:t>
            </a:r>
          </a:p>
          <a:p>
            <a:pPr lvl="1"/>
            <a:r>
              <a:rPr/>
              <a:t>Use </a:t>
            </a:r>
            <a:r>
              <a:rPr>
                <a:latin typeface="Courier"/>
              </a:rPr>
              <a:t>car::Anova(model, type = "III")</a:t>
            </a:r>
            <a:r>
              <a:rPr/>
              <a:t> to get the ANOVA table.</a:t>
            </a:r>
          </a:p>
          <a:p>
            <a:pPr lvl="1"/>
            <a:r>
              <a:rPr/>
              <a:t>Use </a:t>
            </a:r>
            <a:r>
              <a:rPr>
                <a:latin typeface="Courier"/>
              </a:rPr>
              <a:t>emmeans()</a:t>
            </a:r>
            <a:r>
              <a:rPr/>
              <a:t> to get adjusted means and pairwise comparisons.</a:t>
            </a:r>
          </a:p>
          <a:p>
            <a:pPr lvl="0"/>
            <a:r>
              <a:rPr b="1"/>
              <a:t>Assumptions</a:t>
            </a:r>
          </a:p>
          <a:p>
            <a:pPr lvl="1"/>
            <a:r>
              <a:rPr/>
              <a:t>Independence of observations</a:t>
            </a:r>
          </a:p>
          <a:p>
            <a:pPr lvl="1"/>
            <a:r>
              <a:rPr/>
              <a:t>Normal distribution of residuals</a:t>
            </a:r>
          </a:p>
          <a:p>
            <a:pPr lvl="1"/>
            <a:r>
              <a:rPr/>
              <a:t>Homogeneity of variances</a:t>
            </a:r>
          </a:p>
          <a:p>
            <a:pPr lvl="1"/>
            <a:r>
              <a:rPr/>
              <a:t>Linearity of relationships within groups</a:t>
            </a:r>
          </a:p>
          <a:p>
            <a:pPr lvl="1"/>
            <a:r>
              <a:rPr/>
              <a:t>Homogeneity of regression slopes (The most important one!)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Introduction to ANCOVA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What is ANCOVA?</a:t>
            </a:r>
          </a:p>
          <a:p>
            <a:pPr lvl="0"/>
            <a:r>
              <a:rPr/>
              <a:t>ANCOVA = Analysis of COVAriance</a:t>
            </a:r>
          </a:p>
          <a:p>
            <a:pPr lvl="1"/>
            <a:r>
              <a:rPr/>
              <a:t>It’s a combination of regression and ANOVA</a:t>
            </a:r>
          </a:p>
          <a:p>
            <a:pPr lvl="1"/>
            <a:r>
              <a:rPr/>
              <a:t>It’s used when you have:</a:t>
            </a:r>
          </a:p>
          <a:p>
            <a:pPr lvl="2"/>
            <a:r>
              <a:rPr/>
              <a:t>A continuous response variable (Y)</a:t>
            </a:r>
          </a:p>
          <a:p>
            <a:pPr lvl="2"/>
            <a:r>
              <a:rPr/>
              <a:t>A categorical predictor (Factor A)</a:t>
            </a:r>
          </a:p>
          <a:p>
            <a:pPr lvl="2"/>
            <a:r>
              <a:rPr/>
              <a:t>A continuous predictor (Covariate X)</a:t>
            </a:r>
          </a:p>
          <a:p>
            <a:pPr lvl="1"/>
            <a:r>
              <a:rPr b="1"/>
              <a:t>Common use:</a:t>
            </a:r>
          </a:p>
          <a:p>
            <a:pPr lvl="2"/>
            <a:r>
              <a:rPr/>
              <a:t>Compare means of factor levels (groups), after statistically adjusting for the effect of the continuous covariate.</a:t>
            </a:r>
          </a:p>
          <a:p>
            <a:pPr lvl="1"/>
            <a:r>
              <a:rPr b="1"/>
              <a:t>Another use:</a:t>
            </a:r>
          </a:p>
          <a:p>
            <a:pPr lvl="2"/>
            <a:r>
              <a:rPr/>
              <a:t>Determine whether two or more regression lines differ in slopes and/or intercepts.</a:t>
            </a:r>
          </a:p>
        </p:txBody>
      </p:sp>
      <p:pic>
        <p:nvPicPr>
          <p:cNvPr descr="15_lecture_powerpoint_files/figure-pptx/unnamed-chunk-2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2197100"/>
            <a:ext cx="2781300" cy="13970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When to Use ANCOVA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Common Applications of ANCOVA</a:t>
            </a:r>
          </a:p>
          <a:p>
            <a:pPr lvl="1"/>
            <a:r>
              <a:rPr b="1"/>
              <a:t>Increasing statistical power</a:t>
            </a:r>
          </a:p>
          <a:p>
            <a:pPr lvl="2"/>
            <a:r>
              <a:rPr/>
              <a:t>The covariate (e.g., body size, initial temperature) explains some of the “noise” (residual error) in the response variable.</a:t>
            </a:r>
          </a:p>
          <a:p>
            <a:pPr lvl="2"/>
            <a:r>
              <a:rPr/>
              <a:t>By “removing” this variation, we reduce the residual error, making it easier to detect the true effect of our categorical factor.</a:t>
            </a:r>
          </a:p>
          <a:p>
            <a:pPr lvl="2"/>
            <a:r>
              <a:rPr/>
              <a:t>This results in a more powerful test of treatment effects.</a:t>
            </a:r>
          </a:p>
          <a:p>
            <a:pPr lvl="1"/>
            <a:r>
              <a:rPr b="1"/>
              <a:t>Adjusting for confounding variables</a:t>
            </a:r>
          </a:p>
          <a:p>
            <a:pPr lvl="2"/>
            <a:r>
              <a:rPr/>
              <a:t>Imagine your treatment groups happen to differ in their average covariate value (e.g., Group A was tested in a warmer room than Group B).</a:t>
            </a:r>
          </a:p>
          <a:p>
            <a:pPr lvl="2"/>
            <a:r>
              <a:rPr/>
              <a:t>ANCOVA allows you to separate the treatment effect from the covariate effect.</a:t>
            </a:r>
          </a:p>
          <a:p>
            <a:pPr lvl="1"/>
            <a:r>
              <a:rPr b="1"/>
              <a:t>Testing equality of regression lines</a:t>
            </a:r>
          </a:p>
          <a:p>
            <a:pPr lvl="2"/>
            <a:r>
              <a:rPr/>
              <a:t>Do treatments have the same relationship (slope) with a continuous variable?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ANCOVA Example: Cricket Chirping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Cricket Chirping Example</a:t>
            </a:r>
          </a:p>
          <a:p>
            <a:pPr lvl="0"/>
            <a:r>
              <a:rPr/>
              <a:t>Want to compare chirping rate of two cricket species:</a:t>
            </a:r>
          </a:p>
          <a:p>
            <a:pPr lvl="1"/>
            <a:r>
              <a:rPr i="1"/>
              <a:t>Oecanthus exclamationis</a:t>
            </a:r>
          </a:p>
          <a:p>
            <a:pPr lvl="1"/>
            <a:r>
              <a:rPr i="1"/>
              <a:t>Oecanthus niveus</a:t>
            </a:r>
          </a:p>
          <a:p>
            <a:pPr lvl="0"/>
            <a:r>
              <a:rPr b="1"/>
              <a:t>But…</a:t>
            </a:r>
          </a:p>
          <a:p>
            <a:pPr lvl="1"/>
            <a:r>
              <a:rPr/>
              <a:t>Measured rates at different temperatures.</a:t>
            </a:r>
          </a:p>
          <a:p>
            <a:pPr lvl="1"/>
            <a:r>
              <a:rPr/>
              <a:t>Range of temperatures differed between species.</a:t>
            </a:r>
          </a:p>
          <a:p>
            <a:pPr lvl="1"/>
            <a:r>
              <a:rPr/>
              <a:t>There is an apparent relationship between pulse rate and temperature.</a:t>
            </a:r>
          </a:p>
          <a:p>
            <a:pPr lvl="0"/>
            <a:r>
              <a:rPr b="1"/>
              <a:t>Problem:</a:t>
            </a:r>
            <a:r>
              <a:rPr/>
              <a:t> Are the species different, or are they just at different temperatures?</a:t>
            </a:r>
          </a:p>
          <a:p>
            <a:pPr lvl="0"/>
            <a:r>
              <a:rPr b="1"/>
              <a:t>Solution:</a:t>
            </a:r>
            <a:r>
              <a:rPr/>
              <a:t> ANCOVA lets us adjust for the temperature effect to get a clearer, more powerful test of the species effect. .</a:t>
            </a:r>
            <a:br/>
          </a:p>
        </p:txBody>
      </p:sp>
      <p:pic>
        <p:nvPicPr>
          <p:cNvPr descr="15_lecture_powerpoint_files/figure-pptx/unnamed-chunk-3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2197100"/>
            <a:ext cx="2781300" cy="13970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ANCOVA Linear Model: Conceptual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The ANCOVA Model</a:t>
            </a:r>
          </a:p>
          <a:p>
            <a:pPr lvl="1"/>
            <a:r>
              <a:rPr/>
              <a:t>Key concept: Dfference between “unadjusted” group means and “adjusted” means</a:t>
            </a:r>
          </a:p>
          <a:p>
            <a:pPr lvl="0"/>
            <a:r>
              <a:rPr b="1"/>
              <a:t>In this visualization:</a:t>
            </a:r>
          </a:p>
          <a:p>
            <a:pPr lvl="1"/>
            <a:r>
              <a:rPr b="1"/>
              <a:t>Group Means (asterisks):</a:t>
            </a:r>
            <a:r>
              <a:rPr/>
              <a:t> The raw average X and Y for each group.</a:t>
            </a:r>
          </a:p>
          <a:p>
            <a:pPr lvl="1"/>
            <a:r>
              <a:rPr/>
              <a:t>Group A and Group B have different mean X values. Comparing directly misleading</a:t>
            </a:r>
          </a:p>
          <a:p>
            <a:pPr lvl="1"/>
            <a:r>
              <a:rPr b="1"/>
              <a:t>Adjusted Means (triangles):</a:t>
            </a:r>
            <a:r>
              <a:rPr/>
              <a:t> ANCOVA statistically “moves” each group mean along regression line to single, common X value (the overall mean X).</a:t>
            </a:r>
          </a:p>
          <a:p>
            <a:pPr lvl="1"/>
            <a:r>
              <a:rPr/>
              <a:t>ANCOVA compares heights (the Y values) of adjusted means.</a:t>
            </a:r>
          </a:p>
          <a:p>
            <a:pPr lvl="1"/>
            <a:r>
              <a:rPr/>
              <a:t>Adjustment “levels the playing field,” estimating each group’s mean if all groups had same average covariate value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ANCOVA Model Visualization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Mathematical Model for ANCOVA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/>
                  <a:t>Single-factor ANCOVA with</a:t>
                </a:r>
              </a:p>
              <a:p>
                <a:pPr lvl="1"/>
                <a:r>
                  <a:rPr/>
                  <a:t>factor A (p levels, i = 1 to p), a continuous covariate (x), and response variable (y): </a:t>
                </a:r>
                <a14:m>
                  <m:oMath xmlns:m="http://schemas.openxmlformats.org/officeDocument/2006/math">
                    <m:sSub>
                      <m:e>
                        <m:r>
                          <m:t>Y</m:t>
                        </m:r>
                      </m:e>
                      <m:sub>
                        <m:r>
                          <m:t>i</m:t>
                        </m:r>
                        <m:r>
                          <m:t>j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r>
                      <m:t>μ</m:t>
                    </m:r>
                    <m:r>
                      <m:rPr>
                        <m:sty m:val="p"/>
                      </m:rPr>
                      <m:t>+</m:t>
                    </m:r>
                    <m:sSub>
                      <m:e>
                        <m:r>
                          <m:t>α</m:t>
                        </m:r>
                      </m:e>
                      <m:sub>
                        <m:r>
                          <m:t>i</m:t>
                        </m:r>
                      </m:sub>
                    </m:sSub>
                    <m:r>
                      <m:rPr>
                        <m:sty m:val="p"/>
                      </m:rPr>
                      <m:t>+</m:t>
                    </m:r>
                    <m:r>
                      <m:t>β</m:t>
                    </m:r>
                    <m:r>
                      <m:rPr>
                        <m:sty m:val="p"/>
                      </m:rPr>
                      <m:t>(</m:t>
                    </m:r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  <m:r>
                          <m:t>j</m:t>
                        </m:r>
                      </m:sub>
                    </m:sSub>
                    <m:r>
                      <m:rPr>
                        <m:sty m:val="p"/>
                      </m:rPr>
                      <m:t>−</m:t>
                    </m:r>
                    <m:acc>
                      <m:accPr>
                        <m:chr m:val="‾"/>
                      </m:accPr>
                      <m:e>
                        <m:r>
                          <m:t>X</m:t>
                        </m:r>
                      </m:e>
                    </m:acc>
                    <m:r>
                      <m:rPr>
                        <m:sty m:val="p"/>
                      </m:rPr>
                      <m:t>)</m:t>
                    </m:r>
                    <m:r>
                      <m:rPr>
                        <m:sty m:val="p"/>
                      </m:rPr>
                      <m:t>+</m:t>
                    </m:r>
                    <m:sSub>
                      <m:e>
                        <m:r>
                          <m:t>ε</m:t>
                        </m:r>
                      </m:e>
                      <m:sub>
                        <m:r>
                          <m:t>i</m:t>
                        </m:r>
                        <m:r>
                          <m:t>j</m:t>
                        </m:r>
                      </m:sub>
                    </m:sSub>
                  </m:oMath>
                </a14:m>
              </a:p>
              <a:p>
                <a:pPr lvl="0"/>
                <a:r>
                  <a:rPr/>
                  <a:t>Where: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e>
                        <m:r>
                          <m:t>Y</m:t>
                        </m:r>
                      </m:e>
                      <m:sub>
                        <m:r>
                          <m:t>i</m:t>
                        </m:r>
                        <m:r>
                          <m:t>j</m:t>
                        </m:r>
                      </m:sub>
                    </m:sSub>
                  </m:oMath>
                </a14:m>
                <a:r>
                  <a:rPr/>
                  <a:t> = response value for observation j in level i of factor A</a:t>
                </a:r>
              </a:p>
              <a:p>
                <a:pPr lvl="1"/>
                <a14:m>
                  <m:oMath xmlns:m="http://schemas.openxmlformats.org/officeDocument/2006/math">
                    <m:r>
                      <m:t>μ</m:t>
                    </m:r>
                  </m:oMath>
                </a14:m>
                <a:r>
                  <a:rPr/>
                  <a:t> = overall mean</a:t>
                </a:r>
              </a:p>
              <a:p>
                <a:pPr lvl="1"/>
                <a14:m>
                  <m:oMath xmlns:m="http://schemas.openxmlformats.org/officeDocument/2006/math">
                    <m:sSub>
                      <m:e>
                        <m:r>
                          <m:t>α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 = effect of level i of factor A (what we test in ANOVA)</a:t>
                </a:r>
              </a:p>
              <a:p>
                <a:pPr lvl="1"/>
                <a14:m>
                  <m:oMath xmlns:m="http://schemas.openxmlformats.org/officeDocument/2006/math">
                    <m:r>
                      <m:t>β</m:t>
                    </m:r>
                  </m:oMath>
                </a14:m>
                <a:r>
                  <a:rPr/>
                  <a:t> = common regression slope relating Y to X (what we test in Regression)</a:t>
                </a:r>
              </a:p>
              <a:p>
                <a:pPr lvl="1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  <m:r>
                          <m:t>j</m:t>
                        </m:r>
                      </m:sub>
                    </m:sSub>
                  </m:oMath>
                </a14:m>
                <a:r>
                  <a:rPr/>
                  <a:t> = covariate value for observation j in level i of factor A</a:t>
                </a:r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X</m:t>
                        </m:r>
                      </m:e>
                    </m:acc>
                  </m:oMath>
                </a14:m>
                <a:r>
                  <a:rPr/>
                  <a:t> = mean value of covariate</a:t>
                </a:r>
              </a:p>
              <a:p>
                <a:pPr lvl="1"/>
                <a14:m>
                  <m:oMath xmlns:m="http://schemas.openxmlformats.org/officeDocument/2006/math">
                    <m:sSub>
                      <m:e>
                        <m:r>
                          <m:t>ε</m:t>
                        </m:r>
                      </m:e>
                      <m:sub>
                        <m:r>
                          <m:t>i</m:t>
                        </m:r>
                        <m:r>
                          <m:t>j</m:t>
                        </m:r>
                      </m:sub>
                    </m:sSub>
                  </m:oMath>
                </a14:m>
                <a:r>
                  <a:rPr/>
                  <a:t> = error term</a:t>
                </a:r>
              </a:p>
            </p:txBody>
          </p:sp>
        </mc:Choice>
      </mc:AlternateContent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46</Words>
  <Application>Microsoft Macintosh PowerPoint</Application>
  <PresentationFormat>On-screen Show (16:9)</PresentationFormat>
  <Paragraphs>14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15 - ANCOVA</dc:title>
  <dc:creator>Bill Perry</dc:creator>
  <cp:keywords/>
  <dcterms:created xsi:type="dcterms:W3CDTF">2026-05-07T03:01:14Z</dcterms:created>
  <dcterms:modified xsi:type="dcterms:W3CDTF">2026-05-07T03:01:14Z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hors">
    <vt:lpwstr/>
  </property>
  <property fmtid="{D5CDD505-2E9C-101B-9397-08002B2CF9AE}" pid="3" name="biblio-config">
    <vt:lpwstr>True</vt:lpwstr>
  </property>
  <property fmtid="{D5CDD505-2E9C-101B-9397-08002B2CF9AE}" pid="4" name="by-author">
    <vt:lpwstr/>
  </property>
  <property fmtid="{D5CDD505-2E9C-101B-9397-08002B2CF9AE}" pid="5" name="engines">
    <vt:lpwstr/>
  </property>
  <property fmtid="{D5CDD505-2E9C-101B-9397-08002B2CF9AE}" pid="6" name="execute">
    <vt:lpwstr/>
  </property>
  <property fmtid="{D5CDD505-2E9C-101B-9397-08002B2CF9AE}" pid="7" name="header-includes">
    <vt:lpwstr/>
  </property>
  <property fmtid="{D5CDD505-2E9C-101B-9397-08002B2CF9AE}" pid="8" name="include-after">
    <vt:lpwstr/>
  </property>
  <property fmtid="{D5CDD505-2E9C-101B-9397-08002B2CF9AE}" pid="9" name="include-before">
    <vt:lpwstr/>
  </property>
  <property fmtid="{D5CDD505-2E9C-101B-9397-08002B2CF9AE}" pid="10" name="knitr">
    <vt:lpwstr/>
  </property>
  <property fmtid="{D5CDD505-2E9C-101B-9397-08002B2CF9AE}" pid="11" name="labels">
    <vt:lpwstr/>
  </property>
  <property fmtid="{D5CDD505-2E9C-101B-9397-08002B2CF9AE}" pid="12" name="toc-title">
    <vt:lpwstr>Table of contents</vt:lpwstr>
  </property>
</Properties>
</file>