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custom.xml" ContentType="application/vnd.openxmlformats-officedocument.custom-properties+xml"/>
  <Override PartName="/ppt/presentation.xml" ContentType="application/vnd.openxmlformats-officedocument.presentationml.presentation.main+xml"/>
  <Override PartName="/ppt/viewProps.xml" ContentType="application/vnd.openxmlformats-officedocument.presentationml.viewPro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Types>
</file>

<file path=_rels/.rels><?xml version="1.0" encoding="UTF-8"?><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p="http://schemas.openxmlformats.org/presentationml/2006/main" xmlns:r="http://schemas.openxmlformats.org/officeDocument/2006/relationships" autoCompressPictures="0"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Lst>
  <p:sldSz cx="9144000" cy="5143500" type="screen16x9"/>
  <p:notesSz cx="6858000" cy="9144000"/>
  <p:defaultTextStyle>
    <a:defPPr>
      <a:defRPr lang="en-US"/>
    </a:defPPr>
    <a:lvl1pPr algn="l" defTabSz="457200" eaLnBrk="1" hangingPunct="1" latinLnBrk="0" marL="0" rtl="0">
      <a:defRPr kern="1200" sz="1800">
        <a:solidFill>
          <a:schemeClr val="tx1"/>
        </a:solidFill>
        <a:latin typeface="+mn-lt"/>
        <a:ea typeface="+mn-ea"/>
        <a:cs typeface="+mn-cs"/>
      </a:defRPr>
    </a:lvl1pPr>
    <a:lvl2pPr algn="l" defTabSz="457200" eaLnBrk="1" hangingPunct="1" latinLnBrk="0" marL="457200" rtl="0">
      <a:defRPr kern="1200" sz="1800">
        <a:solidFill>
          <a:schemeClr val="tx1"/>
        </a:solidFill>
        <a:latin typeface="+mn-lt"/>
        <a:ea typeface="+mn-ea"/>
        <a:cs typeface="+mn-cs"/>
      </a:defRPr>
    </a:lvl2pPr>
    <a:lvl3pPr algn="l" defTabSz="457200" eaLnBrk="1" hangingPunct="1" latinLnBrk="0" marL="914400" rtl="0">
      <a:defRPr kern="1200" sz="1800">
        <a:solidFill>
          <a:schemeClr val="tx1"/>
        </a:solidFill>
        <a:latin typeface="+mn-lt"/>
        <a:ea typeface="+mn-ea"/>
        <a:cs typeface="+mn-cs"/>
      </a:defRPr>
    </a:lvl3pPr>
    <a:lvl4pPr algn="l" defTabSz="457200" eaLnBrk="1" hangingPunct="1" latinLnBrk="0" marL="1371600" rtl="0">
      <a:defRPr kern="1200" sz="1800">
        <a:solidFill>
          <a:schemeClr val="tx1"/>
        </a:solidFill>
        <a:latin typeface="+mn-lt"/>
        <a:ea typeface="+mn-ea"/>
        <a:cs typeface="+mn-cs"/>
      </a:defRPr>
    </a:lvl4pPr>
    <a:lvl5pPr algn="l" defTabSz="457200" eaLnBrk="1" hangingPunct="1" latinLnBrk="0" marL="1828800" rtl="0">
      <a:defRPr kern="1200" sz="1800">
        <a:solidFill>
          <a:schemeClr val="tx1"/>
        </a:solidFill>
        <a:latin typeface="+mn-lt"/>
        <a:ea typeface="+mn-ea"/>
        <a:cs typeface="+mn-cs"/>
      </a:defRPr>
    </a:lvl5pPr>
    <a:lvl6pPr algn="l" defTabSz="457200" eaLnBrk="1" hangingPunct="1" latinLnBrk="0" marL="2286000" rtl="0">
      <a:defRPr kern="1200" sz="1800">
        <a:solidFill>
          <a:schemeClr val="tx1"/>
        </a:solidFill>
        <a:latin typeface="+mn-lt"/>
        <a:ea typeface="+mn-ea"/>
        <a:cs typeface="+mn-cs"/>
      </a:defRPr>
    </a:lvl6pPr>
    <a:lvl7pPr algn="l" defTabSz="457200" eaLnBrk="1" hangingPunct="1" latinLnBrk="0" marL="2743200" rtl="0">
      <a:defRPr kern="1200" sz="1800">
        <a:solidFill>
          <a:schemeClr val="tx1"/>
        </a:solidFill>
        <a:latin typeface="+mn-lt"/>
        <a:ea typeface="+mn-ea"/>
        <a:cs typeface="+mn-cs"/>
      </a:defRPr>
    </a:lvl7pPr>
    <a:lvl8pPr algn="l" defTabSz="457200" eaLnBrk="1" hangingPunct="1" latinLnBrk="0" marL="3200400" rtl="0">
      <a:defRPr kern="1200" sz="1800">
        <a:solidFill>
          <a:schemeClr val="tx1"/>
        </a:solidFill>
        <a:latin typeface="+mn-lt"/>
        <a:ea typeface="+mn-ea"/>
        <a:cs typeface="+mn-cs"/>
      </a:defRPr>
    </a:lvl8pPr>
    <a:lvl9pPr algn="l" defTabSz="457200" eaLnBrk="1" hangingPunct="1" latinLnBrk="0" marL="3657600" rtl="0">
      <a:defRPr kern="1200" sz="18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CC31"/>
    <a:srgbClr val="70121D"/>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p="http://schemas.openxmlformats.org/presentationml/2006/main" xmlns:r="http://schemas.openxmlformats.org/officeDocument/2006/relationships">
  <p:normalViewPr>
    <p:restoredLeft autoAdjust="0" sz="15643"/>
    <p:restoredTop autoAdjust="0" sz="94726"/>
  </p:normalViewPr>
  <p:slideViewPr>
    <p:cSldViewPr snapToGrid="0" snapToObjects="1">
      <p:cViewPr varScale="1">
        <p:scale>
          <a:sx d="100" n="165"/>
          <a:sy d="100" n="165"/>
        </p:scale>
        <p:origin x="560" y="176"/>
      </p:cViewPr>
      <p:guideLst>
        <p:guide orient="horz" pos="1620"/>
        <p:guide pos="2880"/>
      </p:guideLst>
    </p:cSldViewPr>
  </p:slideViewPr>
  <p:outlineViewPr>
    <p:cViewPr>
      <p:scale>
        <a:sx d="100" n="33"/>
        <a:sy d="100" n="33"/>
      </p:scale>
      <p:origin x="0" y="0"/>
    </p:cViewPr>
  </p:outlineViewPr>
  <p:notesTextViewPr>
    <p:cViewPr>
      <p:scale>
        <a:sx d="100" n="100"/>
        <a:sy d="100" n="100"/>
      </p:scale>
      <p:origin x="0" y="0"/>
    </p:cViewPr>
  </p:notesTextViewPr>
  <p:gridSpacing cx="76200" cy="76200"/>
</p:viewPr>
</file>

<file path=ppt/_rels/presentation.xml.rels><?xml version="1.0" encoding="UTF-8"?><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slide" Target="slides/slide26.xml" /><Relationship Id="rId28" Type="http://schemas.openxmlformats.org/officeDocument/2006/relationships/slide" Target="slides/slide27.xml" /><Relationship Id="rId29" Type="http://schemas.openxmlformats.org/officeDocument/2006/relationships/slide" Target="slides/slide28.xml" /><Relationship Id="rId30" Type="http://schemas.openxmlformats.org/officeDocument/2006/relationships/slide" Target="slides/slide29.xml" /><Relationship Id="rId31" Type="http://schemas.openxmlformats.org/officeDocument/2006/relationships/slide" Target="slides/slide30.xml" /><Relationship Id="rId32" Type="http://schemas.openxmlformats.org/officeDocument/2006/relationships/slide" Target="slides/slide31.xml" /><Relationship Id="rId33" Type="http://schemas.openxmlformats.org/officeDocument/2006/relationships/slide" Target="slides/slide32.xml" /><Relationship Id="rId34" Type="http://schemas.openxmlformats.org/officeDocument/2006/relationships/slide" Target="slides/slide33.xml" /><Relationship Id="rId35" Type="http://schemas.openxmlformats.org/officeDocument/2006/relationships/slide" Target="slides/slide34.xml" /><Relationship Id="rId36" Type="http://schemas.openxmlformats.org/officeDocument/2006/relationships/slide" Target="slides/slide35.xml" /><Relationship Id="rId37" Type="http://schemas.openxmlformats.org/officeDocument/2006/relationships/slide" Target="slides/slide36.xml" /><Relationship Id="rId38" Type="http://schemas.openxmlformats.org/officeDocument/2006/relationships/slide" Target="slides/slide37.xml" /><Relationship Id="rId39" Type="http://schemas.openxmlformats.org/officeDocument/2006/relationships/slide" Target="slides/slide38.xml" /><Relationship Id="rId41" Type="http://schemas.openxmlformats.org/officeDocument/2006/relationships/viewProps" Target="viewProps.xml" /><Relationship Id="rId40" Type="http://schemas.openxmlformats.org/officeDocument/2006/relationships/presProps" Target="presProps.xml" /><Relationship Id="rId1" Type="http://schemas.openxmlformats.org/officeDocument/2006/relationships/slideMaster" Target="slideMasters/slideMaster1.xml" /><Relationship Id="rId43" Type="http://schemas.openxmlformats.org/officeDocument/2006/relationships/tableStyles" Target="tableStyles.xml" /><Relationship Id="rId42" Type="http://schemas.openxmlformats.org/officeDocument/2006/relationships/theme" Target="theme/theme1.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65688"/>
          </a:xfrm>
        </p:spPr>
        <p:txBody>
          <a:bodyPr>
            <a:normAutofit/>
          </a:bodyPr>
          <a:lstStyle>
            <a:lvl1pPr>
              <a:defRPr sz="2400"/>
            </a:lvl1pPr>
          </a:lstStyle>
          <a:p>
            <a:r>
              <a:rPr lang="en-US" dirty="0"/>
              <a:t>Click to edit Master title style</a:t>
            </a:r>
          </a:p>
        </p:txBody>
      </p:sp>
      <p:sp>
        <p:nvSpPr>
          <p:cNvPr id="3" name="Subtitle 2"/>
          <p:cNvSpPr>
            <a:spLocks noGrp="1"/>
          </p:cNvSpPr>
          <p:nvPr>
            <p:ph type="subTitle" idx="1"/>
          </p:nvPr>
        </p:nvSpPr>
        <p:spPr>
          <a:xfrm>
            <a:off x="255722" y="565689"/>
            <a:ext cx="6400800" cy="1314450"/>
          </a:xfrm>
        </p:spPr>
        <p:txBody>
          <a:bodyPr>
            <a:normAutofit/>
          </a:bodyPr>
          <a:lstStyle>
            <a:lvl1pPr marL="0" indent="0" algn="ctr">
              <a:buNone/>
              <a:defRPr sz="2000">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normAutofit/>
          </a:bodyPr>
          <a:lstStyle>
            <a:lvl1pPr algn="l">
              <a:defRPr sz="2400"/>
            </a:lvl1pPr>
          </a:lstStyle>
          <a:p>
            <a:r>
              <a:rPr lang="en-US" dirty="0"/>
              <a:t>Click to edit Master title style</a:t>
            </a:r>
          </a:p>
        </p:txBody>
      </p:sp>
      <p:sp>
        <p:nvSpPr>
          <p:cNvPr id="3" name="Content Placeholder 2"/>
          <p:cNvSpPr>
            <a:spLocks noGrp="1"/>
          </p:cNvSpPr>
          <p:nvPr>
            <p:ph idx="1"/>
          </p:nvPr>
        </p:nvSpPr>
        <p:spPr>
          <a:xfrm>
            <a:off x="0" y="614605"/>
            <a:ext cx="9089756" cy="3914289"/>
          </a:xfrm>
        </p:spPr>
        <p:txBody>
          <a:bodyPr>
            <a:normAutofit/>
          </a:bodyPr>
          <a:lstStyle>
            <a:lvl1pPr marL="230188" indent="-230188">
              <a:tabLst/>
              <a:defRPr sz="1800"/>
            </a:lvl1pPr>
            <a:lvl2pPr marL="514350" indent="-284163">
              <a:spcBef>
                <a:spcPts val="0"/>
              </a:spcBef>
              <a:tabLst/>
              <a:defRPr sz="1600"/>
            </a:lvl2pPr>
            <a:lvl3pPr marL="692150" indent="-177800">
              <a:spcBef>
                <a:spcPts val="0"/>
              </a:spcBef>
              <a:tabLst/>
              <a:defRPr sz="1400"/>
            </a:lvl3pPr>
            <a:lvl4pPr marL="914400" indent="-222250">
              <a:spcBef>
                <a:spcPts val="0"/>
              </a:spcBef>
              <a:tabLst/>
              <a:defRPr sz="1400"/>
            </a:lvl4pPr>
            <a:lvl5pPr marL="1146175" indent="-231775">
              <a:spcBef>
                <a:spcPts val="0"/>
              </a:spcBef>
              <a:tabLst/>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21556"/>
          </a:xfrm>
        </p:spPr>
        <p:txBody>
          <a:bodyPr anchor="t">
            <a:normAutofit/>
          </a:bodyPr>
          <a:lstStyle>
            <a:lvl1pPr algn="l">
              <a:defRPr sz="2400" b="1" cap="all"/>
            </a:lvl1pPr>
          </a:lstStyle>
          <a:p>
            <a:r>
              <a:rPr lang="en-US" dirty="0"/>
              <a:t>Click to edit Master title style</a:t>
            </a:r>
          </a:p>
        </p:txBody>
      </p:sp>
      <p:sp>
        <p:nvSpPr>
          <p:cNvPr id="3" name="Text Placeholder 2"/>
          <p:cNvSpPr>
            <a:spLocks noGrp="1"/>
          </p:cNvSpPr>
          <p:nvPr>
            <p:ph type="body" idx="1"/>
          </p:nvPr>
        </p:nvSpPr>
        <p:spPr>
          <a:xfrm>
            <a:off x="457200" y="1141649"/>
            <a:ext cx="7772400" cy="1125140"/>
          </a:xfrm>
        </p:spPr>
        <p:txBody>
          <a:bodyPr anchor="b">
            <a:normAutofit/>
          </a:bodyPr>
          <a:lstStyle>
            <a:lvl1pPr marL="0" indent="0">
              <a:buNone/>
              <a:defRPr sz="1600">
                <a:solidFill>
                  <a:schemeClr val="tx1">
                    <a:tint val="7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3/24/25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lvl1pPr algn="l">
              <a:defRPr b="0">
                <a:solidFill>
                  <a:srgbClr val="FDCC31"/>
                </a:solidFill>
              </a:defRPr>
            </a:lvl1pPr>
          </a:lstStyle>
          <a:p>
            <a:r>
              <a:rPr lang="en-US" dirty="0"/>
              <a:t>Click to edit Master title style</a:t>
            </a:r>
          </a:p>
        </p:txBody>
      </p:sp>
      <p:sp>
        <p:nvSpPr>
          <p:cNvPr id="3" name="Content Placeholder 2"/>
          <p:cNvSpPr>
            <a:spLocks noGrp="1"/>
          </p:cNvSpPr>
          <p:nvPr>
            <p:ph sz="half" idx="1"/>
          </p:nvPr>
        </p:nvSpPr>
        <p:spPr>
          <a:xfrm>
            <a:off x="9040" y="662663"/>
            <a:ext cx="6010759" cy="4480837"/>
          </a:xfrm>
        </p:spPr>
        <p:txBody>
          <a:bodyPr>
            <a:normAutofit/>
          </a:bodyPr>
          <a:lstStyle>
            <a:lvl1pPr marL="230188" indent="-230188">
              <a:tabLst/>
              <a:defRPr sz="1800"/>
            </a:lvl1pPr>
            <a:lvl2pPr marL="460375" indent="-230188">
              <a:tabLst/>
              <a:defRPr sz="1600"/>
            </a:lvl2pPr>
            <a:lvl3pPr marL="630238" indent="-169863">
              <a:tabLst/>
              <a:defRPr sz="1400"/>
            </a:lvl3pPr>
            <a:lvl4pPr marL="914400" indent="-284163">
              <a:tabLst/>
              <a:defRPr sz="1400"/>
            </a:lvl4pPr>
            <a:lvl5pPr marL="1146175" indent="-231775">
              <a:tabLst/>
              <a:defRPr sz="1400"/>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29580" y="662664"/>
            <a:ext cx="2790986" cy="4480836"/>
          </a:xfrm>
        </p:spPr>
        <p:txBody>
          <a:bodyPr>
            <a:normAutofit/>
          </a:bodyPr>
          <a:lstStyle>
            <a:lvl1pPr marL="342900" indent="-342900">
              <a:defRPr lang="en-US" sz="1800" kern="1200" dirty="0">
                <a:solidFill>
                  <a:schemeClr val="tx1"/>
                </a:solidFill>
                <a:latin typeface="+mn-lt"/>
                <a:ea typeface="+mn-ea"/>
                <a:cs typeface="+mn-cs"/>
              </a:defRPr>
            </a:lvl1pPr>
            <a:lvl2pPr marL="515937" indent="-285750">
              <a:defRPr lang="en-US" sz="1600" kern="1200" dirty="0">
                <a:solidFill>
                  <a:schemeClr val="tx1"/>
                </a:solidFill>
                <a:latin typeface="+mn-lt"/>
                <a:ea typeface="+mn-ea"/>
                <a:cs typeface="+mn-cs"/>
              </a:defRPr>
            </a:lvl2pPr>
            <a:lvl3pPr marL="746125" indent="-285750">
              <a:defRPr lang="en-US" sz="1400" kern="1200" dirty="0">
                <a:solidFill>
                  <a:schemeClr val="tx1"/>
                </a:solidFill>
                <a:latin typeface="+mn-lt"/>
                <a:ea typeface="+mn-ea"/>
                <a:cs typeface="+mn-cs"/>
              </a:defRPr>
            </a:lvl3pPr>
            <a:lvl4pPr marL="915987" indent="-285750">
              <a:defRPr lang="en-US" sz="1400" kern="1200" dirty="0">
                <a:solidFill>
                  <a:schemeClr val="tx1"/>
                </a:solidFill>
                <a:latin typeface="+mn-lt"/>
                <a:ea typeface="+mn-ea"/>
                <a:cs typeface="+mn-cs"/>
              </a:defRPr>
            </a:lvl4pPr>
            <a:lvl5pPr marL="1200150" indent="-285750">
              <a:defRPr lang="en-US" sz="1400" kern="1200" dirty="0">
                <a:solidFill>
                  <a:schemeClr val="tx1"/>
                </a:solidFill>
                <a:latin typeface="+mn-lt"/>
                <a:ea typeface="+mn-ea"/>
                <a:cs typeface="+mn-cs"/>
              </a:defRPr>
            </a:lvl5pPr>
            <a:lvl6pPr>
              <a:defRPr sz="1350"/>
            </a:lvl6pPr>
            <a:lvl7pPr>
              <a:defRPr sz="1350"/>
            </a:lvl7pPr>
            <a:lvl8pPr>
              <a:defRPr sz="1350"/>
            </a:lvl8pPr>
            <a:lvl9pPr>
              <a:defRPr sz="1350"/>
            </a:lvl9pPr>
          </a:lstStyle>
          <a:p>
            <a:pPr marL="230188" lvl="0" indent="-230188" algn="l" defTabSz="342900" rtl="0" eaLnBrk="1" latinLnBrk="0" hangingPunct="1">
              <a:spcBef>
                <a:spcPct val="20000"/>
              </a:spcBef>
              <a:buFont typeface="Arial"/>
              <a:buChar char="•"/>
              <a:tabLst/>
            </a:pPr>
            <a:r>
              <a:rPr lang="en-US" dirty="0"/>
              <a:t>Click to edit Master text styles</a:t>
            </a:r>
          </a:p>
          <a:p>
            <a:pPr marL="460375" lvl="1" indent="-230188" algn="l" defTabSz="342900" rtl="0" eaLnBrk="1" latinLnBrk="0" hangingPunct="1">
              <a:spcBef>
                <a:spcPct val="20000"/>
              </a:spcBef>
              <a:buFont typeface="Arial"/>
              <a:buChar char="–"/>
              <a:tabLst/>
            </a:pPr>
            <a:r>
              <a:rPr lang="en-US" dirty="0"/>
              <a:t>Second level</a:t>
            </a:r>
          </a:p>
          <a:p>
            <a:pPr marL="630238" lvl="2" indent="-169863" algn="l" defTabSz="342900" rtl="0" eaLnBrk="1" latinLnBrk="0" hangingPunct="1">
              <a:spcBef>
                <a:spcPct val="20000"/>
              </a:spcBef>
              <a:buFont typeface="Arial"/>
              <a:buChar char="•"/>
              <a:tabLst/>
            </a:pPr>
            <a:r>
              <a:rPr lang="en-US" dirty="0"/>
              <a:t>Third level</a:t>
            </a:r>
          </a:p>
          <a:p>
            <a:pPr marL="914400" lvl="3" indent="-284163" algn="l" defTabSz="342900" rtl="0" eaLnBrk="1" latinLnBrk="0" hangingPunct="1">
              <a:spcBef>
                <a:spcPct val="20000"/>
              </a:spcBef>
              <a:buFont typeface="Arial"/>
              <a:buChar char="–"/>
              <a:tabLst/>
            </a:pPr>
            <a:r>
              <a:rPr lang="en-US" dirty="0"/>
              <a:t>Fourth level</a:t>
            </a:r>
          </a:p>
          <a:p>
            <a:pPr marL="1146175" lvl="4" indent="-231775" algn="l" defTabSz="342900" rtl="0" eaLnBrk="1" latinLnBrk="0" hangingPunct="1">
              <a:spcBef>
                <a:spcPct val="20000"/>
              </a:spcBef>
              <a:buFont typeface="Arial"/>
              <a:buChar char="»"/>
              <a:tabLst/>
            </a:pPr>
            <a:r>
              <a:rPr lang="en-US" dirty="0"/>
              <a:t>Fifth level</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normAutofit/>
          </a:bodyPr>
          <a:lstStyle>
            <a:lvl1pPr algn="l">
              <a:defRPr sz="2800"/>
            </a:lvl1pPr>
          </a:lstStyle>
          <a:p>
            <a:r>
              <a:rPr lang="en-US" dirty="0"/>
              <a:t>Click to edit Master title style</a:t>
            </a:r>
          </a:p>
        </p:txBody>
      </p:sp>
      <p:sp>
        <p:nvSpPr>
          <p:cNvPr id="3" name="Text Placeholder 2"/>
          <p:cNvSpPr>
            <a:spLocks noGrp="1"/>
          </p:cNvSpPr>
          <p:nvPr>
            <p:ph type="body" idx="1"/>
          </p:nvPr>
        </p:nvSpPr>
        <p:spPr>
          <a:xfrm>
            <a:off x="136201" y="802623"/>
            <a:ext cx="4435799" cy="479822"/>
          </a:xfrm>
        </p:spPr>
        <p:txBody>
          <a:bodyPr anchor="b">
            <a:normAutofit/>
          </a:bodyPr>
          <a:lstStyle>
            <a:lvl1pPr marL="0" indent="0">
              <a:buNone/>
              <a:defRPr sz="16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136201" y="1282444"/>
            <a:ext cx="4435799" cy="3305054"/>
          </a:xfrm>
        </p:spPr>
        <p:txBody>
          <a:bodyPr/>
          <a:lstStyle>
            <a:lvl1pPr>
              <a:defRPr sz="16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753514" y="823389"/>
            <a:ext cx="4041775" cy="479822"/>
          </a:xfrm>
        </p:spPr>
        <p:txBody>
          <a:bodyPr anchor="b">
            <a:normAutofit/>
          </a:bodyPr>
          <a:lstStyle>
            <a:lvl1pPr marL="0" indent="0">
              <a:buNone/>
              <a:defRPr sz="16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53514" y="1303210"/>
            <a:ext cx="4041775" cy="3284288"/>
          </a:xfrm>
        </p:spPr>
        <p:txBody>
          <a:bodyPr/>
          <a:lstStyle>
            <a:lvl1pPr>
              <a:defRPr sz="16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241EB5C9-1307-BA42-ABA2-0BC069CD8E7F}" type="datetimeFigureOut">
              <a:rPr lang="en-US" smtClean="0"/>
              <a:t>3/24/25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41EB5C9-1307-BA42-ABA2-0BC069CD8E7F}" type="datetimeFigureOut">
              <a:rPr lang="en-US" smtClean="0"/>
              <a:t>3/24/25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3/24/25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71538"/>
          </a:xfrm>
        </p:spPr>
        <p:txBody>
          <a:bodyPr anchor="t" anchorCtr="0">
            <a:normAutofit/>
          </a:bodyPr>
          <a:lstStyle>
            <a:lvl1pPr algn="l">
              <a:defRPr sz="2400" b="1"/>
            </a:lvl1pPr>
          </a:lstStyle>
          <a:p>
            <a:r>
              <a:rPr lang="en-US"/>
              <a:t>Click to edit Master title style</a:t>
            </a:r>
          </a:p>
        </p:txBody>
      </p:sp>
      <p:sp>
        <p:nvSpPr>
          <p:cNvPr id="3" name="Content Placeholder 2"/>
          <p:cNvSpPr>
            <a:spLocks noGrp="1"/>
          </p:cNvSpPr>
          <p:nvPr>
            <p:ph idx="1"/>
          </p:nvPr>
        </p:nvSpPr>
        <p:spPr>
          <a:xfrm>
            <a:off x="3657600" y="960804"/>
            <a:ext cx="5238426" cy="3806460"/>
          </a:xfrm>
        </p:spPr>
        <p:txBody>
          <a:bodyPr>
            <a:normAutofit/>
          </a:bodyPr>
          <a:lstStyle>
            <a:lvl1pPr>
              <a:defRPr sz="1800"/>
            </a:lvl1pPr>
            <a:lvl2pPr>
              <a:defRPr sz="1600"/>
            </a:lvl2pPr>
            <a:lvl3pPr>
              <a:defRPr sz="1600"/>
            </a:lvl3pPr>
            <a:lvl4pPr>
              <a:defRPr sz="1600"/>
            </a:lvl4pPr>
            <a:lvl5pPr>
              <a:defRPr sz="1600"/>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0" y="960803"/>
            <a:ext cx="3541363" cy="3518297"/>
          </a:xfrm>
        </p:spPr>
        <p:txBody>
          <a:bodyPr>
            <a:normAutofit/>
          </a:bodyPr>
          <a:lstStyle>
            <a:lvl1pPr marL="0" indent="0">
              <a:buNone/>
              <a:defRPr sz="16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15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3/24/25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Relationships xmlns="http://schemas.openxmlformats.org/package/2006/relationships"><Relationship Id="rId8" Target="../slideLayouts/slideLayout8.xml" Type="http://schemas.openxmlformats.org/officeDocument/2006/relationships/slideLayout" /><Relationship Id="rId3" Target="../slideLayouts/slideLayout3.xml" Type="http://schemas.openxmlformats.org/officeDocument/2006/relationships/slideLayout" /><Relationship Id="rId7" Target="../slideLayouts/slideLayout7.xml" Type="http://schemas.openxmlformats.org/officeDocument/2006/relationships/slideLayout" /><Relationship Id="rId12" Target="../theme/theme1.xml" Type="http://schemas.openxmlformats.org/officeDocument/2006/relationships/theme" /><Relationship Id="rId2" Target="../slideLayouts/slideLayout2.xml" Type="http://schemas.openxmlformats.org/officeDocument/2006/relationships/slideLayout" /><Relationship Id="rId1" Target="../slideLayouts/slideLayout1.xml" Type="http://schemas.openxmlformats.org/officeDocument/2006/relationships/slideLayout" /><Relationship Id="rId6" Target="../slideLayouts/slideLayout6.xml" Type="http://schemas.openxmlformats.org/officeDocument/2006/relationships/slideLayout" /><Relationship Id="rId11" Target="../slideLayouts/slideLayout11.xml" Type="http://schemas.openxmlformats.org/officeDocument/2006/relationships/slideLayout" /><Relationship Id="rId5" Target="../slideLayouts/slideLayout5.xml" Type="http://schemas.openxmlformats.org/officeDocument/2006/relationships/slideLayout" /><Relationship Id="rId10" Target="../slideLayouts/slideLayout10.xml" Type="http://schemas.openxmlformats.org/officeDocument/2006/relationships/slideLayout" /><Relationship Id="rId4" Target="../slideLayouts/slideLayout4.xml" Type="http://schemas.openxmlformats.org/officeDocument/2006/relationships/slideLayout" /><Relationship Id="rId9" Target="../slideLayouts/slideLayout9.xml" Type="http://schemas.openxmlformats.org/officeDocument/2006/relationships/slideLayout" /></Relationships>
</file>

<file path=ppt/slideMasters/slideMaster1.xml><?xml version="1.0" encoding="utf-8"?>
<p:sld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7490" y="102393"/>
            <a:ext cx="8934774" cy="582780"/>
          </a:xfrm>
          <a:prstGeom prst="rect">
            <a:avLst/>
          </a:prstGeom>
          <a:solidFill>
            <a:srgbClr val="70121D"/>
          </a:solidFill>
        </p:spPr>
        <p:txBody>
          <a:bodyPr anchor="ctr" bIns="45720" lIns="91440" rIns="91440" rtlCol="0" tIns="45720" vert="horz">
            <a:normAutofit/>
          </a:bodyPr>
          <a:lstStyle/>
          <a:p>
            <a:r>
              <a:rPr lang="en-US"/>
              <a:t>Click to edit Master title style</a:t>
            </a:r>
          </a:p>
        </p:txBody>
      </p:sp>
      <p:sp>
        <p:nvSpPr>
          <p:cNvPr id="3" name="Text Placeholder 2"/>
          <p:cNvSpPr>
            <a:spLocks noGrp="1"/>
          </p:cNvSpPr>
          <p:nvPr>
            <p:ph idx="1" type="body"/>
          </p:nvPr>
        </p:nvSpPr>
        <p:spPr>
          <a:xfrm>
            <a:off x="77489" y="781696"/>
            <a:ext cx="8934773" cy="3914289"/>
          </a:xfrm>
          <a:prstGeom prst="rect">
            <a:avLst/>
          </a:prstGeom>
        </p:spPr>
        <p:txBody>
          <a:bodyPr bIns="45720" lIns="91440" rIns="91440" rtlCol="0" tIns="45720" vert="horz">
            <a:normAutofit/>
          </a:bodyPr>
          <a:lstStyle/>
          <a:p>
            <a:pPr lvl="0"/>
            <a:r>
              <a:rPr dirty="0" lang="en-US"/>
              <a:t>Click to edit Master text styles</a:t>
            </a:r>
          </a:p>
          <a:p>
            <a:pPr lvl="1"/>
            <a:r>
              <a:rPr dirty="0" lang="en-US"/>
              <a:t>Second level</a:t>
            </a:r>
          </a:p>
          <a:p>
            <a:pPr lvl="2"/>
            <a:r>
              <a:rPr dirty="0" lang="en-US"/>
              <a:t>Third level</a:t>
            </a:r>
          </a:p>
          <a:p>
            <a:pPr lvl="3"/>
            <a:r>
              <a:rPr dirty="0" lang="en-US"/>
              <a:t>Fourth level</a:t>
            </a:r>
          </a:p>
          <a:p>
            <a:pPr lvl="4"/>
            <a:r>
              <a:rPr dirty="0" lang="en-US"/>
              <a:t>Fifth level</a:t>
            </a:r>
          </a:p>
        </p:txBody>
      </p:sp>
      <p:sp>
        <p:nvSpPr>
          <p:cNvPr id="4" name="Date Placeholder 3"/>
          <p:cNvSpPr>
            <a:spLocks noGrp="1"/>
          </p:cNvSpPr>
          <p:nvPr>
            <p:ph idx="2" sz="half" type="dt"/>
          </p:nvPr>
        </p:nvSpPr>
        <p:spPr>
          <a:xfrm>
            <a:off x="457200" y="4767263"/>
            <a:ext cx="2133600" cy="273844"/>
          </a:xfrm>
          <a:prstGeom prst="rect">
            <a:avLst/>
          </a:prstGeom>
        </p:spPr>
        <p:txBody>
          <a:bodyPr anchor="ctr" bIns="45720" lIns="91440" rIns="91440" rtlCol="0" tIns="45720" vert="horz"/>
          <a:lstStyle>
            <a:lvl1pPr algn="l">
              <a:defRPr sz="900">
                <a:solidFill>
                  <a:schemeClr val="tx1">
                    <a:tint val="75000"/>
                  </a:schemeClr>
                </a:solidFill>
              </a:defRPr>
            </a:lvl1pPr>
          </a:lstStyle>
          <a:p>
            <a:fld id="{241EB5C9-1307-BA42-ABA2-0BC069CD8E7F}" type="datetimeFigureOut">
              <a:rPr lang="en-US" smtClean="0"/>
              <a:t>3/24/25</a:t>
            </a:fld>
            <a:endParaRPr lang="en-US"/>
          </a:p>
        </p:txBody>
      </p:sp>
      <p:sp>
        <p:nvSpPr>
          <p:cNvPr id="5" name="Footer Placeholder 4"/>
          <p:cNvSpPr>
            <a:spLocks noGrp="1"/>
          </p:cNvSpPr>
          <p:nvPr>
            <p:ph idx="3" sz="quarter" type="ftr"/>
          </p:nvPr>
        </p:nvSpPr>
        <p:spPr>
          <a:xfrm>
            <a:off x="3124200" y="4767263"/>
            <a:ext cx="2895600" cy="273844"/>
          </a:xfrm>
          <a:prstGeom prst="rect">
            <a:avLst/>
          </a:prstGeom>
        </p:spPr>
        <p:txBody>
          <a:bodyPr anchor="ctr" bIns="45720" lIns="91440" rIns="91440" rtlCol="0" tIns="45720" vert="horz"/>
          <a:lstStyle>
            <a:lvl1pPr algn="ctr">
              <a:defRPr sz="900">
                <a:solidFill>
                  <a:schemeClr val="tx1">
                    <a:tint val="75000"/>
                  </a:schemeClr>
                </a:solidFill>
              </a:defRPr>
            </a:lvl1pPr>
          </a:lstStyle>
          <a:p>
            <a:endParaRPr lang="en-US"/>
          </a:p>
        </p:txBody>
      </p:sp>
      <p:sp>
        <p:nvSpPr>
          <p:cNvPr id="6" name="Slide Number Placeholder 5"/>
          <p:cNvSpPr>
            <a:spLocks noGrp="1"/>
          </p:cNvSpPr>
          <p:nvPr>
            <p:ph idx="4" sz="quarter" type="sldNum"/>
          </p:nvPr>
        </p:nvSpPr>
        <p:spPr>
          <a:xfrm>
            <a:off x="6553200" y="4767263"/>
            <a:ext cx="2133600" cy="273844"/>
          </a:xfrm>
          <a:prstGeom prst="rect">
            <a:avLst/>
          </a:prstGeom>
        </p:spPr>
        <p:txBody>
          <a:bodyPr anchor="ctr" bIns="45720" lIns="91440" rIns="91440" rtlCol="0" tIns="45720" vert="horz"/>
          <a:lstStyle>
            <a:lvl1pPr algn="r">
              <a:defRPr sz="9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accent1="accent1" accent2="accent2" accent3="accent3" accent4="accent4" accent5="accent5" accent6="accent6" bg1="lt1" bg2="lt2" folHlink="folHlink" hlink="hlink" tx1="dk1" tx2="dk2"/>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342900" eaLnBrk="1" hangingPunct="1" latinLnBrk="0" rtl="0">
        <a:spcBef>
          <a:spcPct val="0"/>
        </a:spcBef>
        <a:buNone/>
        <a:defRPr kern="1200" sz="2800">
          <a:solidFill>
            <a:srgbClr val="FDCC31"/>
          </a:solidFill>
          <a:latin typeface="+mj-lt"/>
          <a:ea typeface="+mj-ea"/>
          <a:cs typeface="+mj-cs"/>
        </a:defRPr>
      </a:lvl1pPr>
    </p:titleStyle>
    <p:bodyStyle>
      <a:lvl1pPr algn="l" defTabSz="342900" eaLnBrk="1" hangingPunct="1" indent="-342900" latinLnBrk="0" marL="342900" rtl="0">
        <a:spcBef>
          <a:spcPts val="0"/>
        </a:spcBef>
        <a:buFont typeface="Arial"/>
        <a:buChar char="•"/>
        <a:defRPr b="0" kern="1200" sz="1800">
          <a:solidFill>
            <a:schemeClr val="tx1"/>
          </a:solidFill>
          <a:latin typeface="+mn-lt"/>
          <a:ea typeface="+mn-ea"/>
          <a:cs typeface="+mn-cs"/>
        </a:defRPr>
      </a:lvl1pPr>
      <a:lvl2pPr algn="l" defTabSz="342900" eaLnBrk="1" hangingPunct="1" indent="-342900" latinLnBrk="0" marL="685800" rtl="0">
        <a:spcBef>
          <a:spcPts val="0"/>
        </a:spcBef>
        <a:buFont typeface="Arial"/>
        <a:buChar char="–"/>
        <a:defRPr kern="1200" sz="1600">
          <a:solidFill>
            <a:schemeClr val="tx1"/>
          </a:solidFill>
          <a:latin typeface="+mn-lt"/>
          <a:ea typeface="+mn-ea"/>
          <a:cs typeface="+mn-cs"/>
        </a:defRPr>
      </a:lvl2pPr>
      <a:lvl3pPr algn="l" defTabSz="342900" eaLnBrk="1" hangingPunct="1" indent="-342900" latinLnBrk="0" marL="1028700" rtl="0">
        <a:spcBef>
          <a:spcPts val="0"/>
        </a:spcBef>
        <a:buFont typeface="Arial"/>
        <a:buChar char="•"/>
        <a:defRPr kern="1200" sz="1600">
          <a:solidFill>
            <a:schemeClr val="tx1"/>
          </a:solidFill>
          <a:latin typeface="+mn-lt"/>
          <a:ea typeface="+mn-ea"/>
          <a:cs typeface="+mn-cs"/>
        </a:defRPr>
      </a:lvl3pPr>
      <a:lvl4pPr algn="l" defTabSz="342900" eaLnBrk="1" hangingPunct="1" indent="-342900" latinLnBrk="0" marL="1371600" rtl="0">
        <a:spcBef>
          <a:spcPts val="0"/>
        </a:spcBef>
        <a:buFont typeface="Arial"/>
        <a:buChar char="–"/>
        <a:defRPr kern="1200" sz="1600">
          <a:solidFill>
            <a:schemeClr val="tx1"/>
          </a:solidFill>
          <a:latin typeface="+mn-lt"/>
          <a:ea typeface="+mn-ea"/>
          <a:cs typeface="+mn-cs"/>
        </a:defRPr>
      </a:lvl4pPr>
      <a:lvl5pPr algn="l" defTabSz="342900" eaLnBrk="1" hangingPunct="1" indent="-342900" latinLnBrk="0" marL="1714500" rtl="0">
        <a:spcBef>
          <a:spcPts val="0"/>
        </a:spcBef>
        <a:buFont typeface="Arial"/>
        <a:buChar char="»"/>
        <a:defRPr kern="1200" sz="1600">
          <a:solidFill>
            <a:schemeClr val="tx1"/>
          </a:solidFill>
          <a:latin typeface="+mn-lt"/>
          <a:ea typeface="+mn-ea"/>
          <a:cs typeface="+mn-cs"/>
        </a:defRPr>
      </a:lvl5pPr>
      <a:lvl6pPr algn="l" defTabSz="342900" eaLnBrk="1" hangingPunct="1" indent="-342900" latinLnBrk="0" marL="2057400" rtl="0">
        <a:spcBef>
          <a:spcPct val="20000"/>
        </a:spcBef>
        <a:buFont typeface="Arial"/>
        <a:buChar char="•"/>
        <a:defRPr kern="1200" sz="1500">
          <a:solidFill>
            <a:schemeClr val="tx1"/>
          </a:solidFill>
          <a:latin typeface="+mn-lt"/>
          <a:ea typeface="+mn-ea"/>
          <a:cs typeface="+mn-cs"/>
        </a:defRPr>
      </a:lvl6pPr>
      <a:lvl7pPr algn="l" defTabSz="342900" eaLnBrk="1" hangingPunct="1" indent="-342900" latinLnBrk="0" marL="2400300" rtl="0">
        <a:spcBef>
          <a:spcPct val="20000"/>
        </a:spcBef>
        <a:buFont typeface="Arial"/>
        <a:buChar char="•"/>
        <a:defRPr kern="1200" sz="1500">
          <a:solidFill>
            <a:schemeClr val="tx1"/>
          </a:solidFill>
          <a:latin typeface="+mn-lt"/>
          <a:ea typeface="+mn-ea"/>
          <a:cs typeface="+mn-cs"/>
        </a:defRPr>
      </a:lvl7pPr>
      <a:lvl8pPr algn="l" defTabSz="342900" eaLnBrk="1" hangingPunct="1" indent="-342900" latinLnBrk="0" marL="2743200" rtl="0">
        <a:spcBef>
          <a:spcPct val="20000"/>
        </a:spcBef>
        <a:buFont typeface="Arial"/>
        <a:buChar char="•"/>
        <a:defRPr kern="1200" sz="1500">
          <a:solidFill>
            <a:schemeClr val="tx1"/>
          </a:solidFill>
          <a:latin typeface="+mn-lt"/>
          <a:ea typeface="+mn-ea"/>
          <a:cs typeface="+mn-cs"/>
        </a:defRPr>
      </a:lvl8pPr>
      <a:lvl9pPr algn="l" defTabSz="342900" eaLnBrk="1" hangingPunct="1" indent="-342900" latinLnBrk="0" marL="3086100" rtl="0">
        <a:spcBef>
          <a:spcPct val="20000"/>
        </a:spcBef>
        <a:buFont typeface="Arial"/>
        <a:buChar char="•"/>
        <a:defRPr kern="1200" sz="1500">
          <a:solidFill>
            <a:schemeClr val="tx1"/>
          </a:solidFill>
          <a:latin typeface="+mn-lt"/>
          <a:ea typeface="+mn-ea"/>
          <a:cs typeface="+mn-cs"/>
        </a:defRPr>
      </a:lvl9pPr>
    </p:bodyStyle>
    <p:otherStyle>
      <a:defPPr>
        <a:defRPr lang="en-US"/>
      </a:defPPr>
      <a:lvl1pPr algn="l" defTabSz="342900" eaLnBrk="1" hangingPunct="1" latinLnBrk="0" marL="0" rtl="0">
        <a:defRPr kern="1200" sz="1350">
          <a:solidFill>
            <a:schemeClr val="tx1"/>
          </a:solidFill>
          <a:latin typeface="+mn-lt"/>
          <a:ea typeface="+mn-ea"/>
          <a:cs typeface="+mn-cs"/>
        </a:defRPr>
      </a:lvl1pPr>
      <a:lvl2pPr algn="l" defTabSz="342900" eaLnBrk="1" hangingPunct="1" latinLnBrk="0" marL="342900" rtl="0">
        <a:defRPr kern="1200" sz="1350">
          <a:solidFill>
            <a:schemeClr val="tx1"/>
          </a:solidFill>
          <a:latin typeface="+mn-lt"/>
          <a:ea typeface="+mn-ea"/>
          <a:cs typeface="+mn-cs"/>
        </a:defRPr>
      </a:lvl2pPr>
      <a:lvl3pPr algn="l" defTabSz="342900" eaLnBrk="1" hangingPunct="1" latinLnBrk="0" marL="685800" rtl="0">
        <a:defRPr kern="1200" sz="1350">
          <a:solidFill>
            <a:schemeClr val="tx1"/>
          </a:solidFill>
          <a:latin typeface="+mn-lt"/>
          <a:ea typeface="+mn-ea"/>
          <a:cs typeface="+mn-cs"/>
        </a:defRPr>
      </a:lvl3pPr>
      <a:lvl4pPr algn="l" defTabSz="342900" eaLnBrk="1" hangingPunct="1" latinLnBrk="0" marL="1028700" rtl="0">
        <a:defRPr kern="1200" sz="1350">
          <a:solidFill>
            <a:schemeClr val="tx1"/>
          </a:solidFill>
          <a:latin typeface="+mn-lt"/>
          <a:ea typeface="+mn-ea"/>
          <a:cs typeface="+mn-cs"/>
        </a:defRPr>
      </a:lvl4pPr>
      <a:lvl5pPr algn="l" defTabSz="342900" eaLnBrk="1" hangingPunct="1" latinLnBrk="0" marL="1371600" rtl="0">
        <a:defRPr kern="1200" sz="1350">
          <a:solidFill>
            <a:schemeClr val="tx1"/>
          </a:solidFill>
          <a:latin typeface="+mn-lt"/>
          <a:ea typeface="+mn-ea"/>
          <a:cs typeface="+mn-cs"/>
        </a:defRPr>
      </a:lvl5pPr>
      <a:lvl6pPr algn="l" defTabSz="342900" eaLnBrk="1" hangingPunct="1" latinLnBrk="0" marL="1714500" rtl="0">
        <a:defRPr kern="1200" sz="1350">
          <a:solidFill>
            <a:schemeClr val="tx1"/>
          </a:solidFill>
          <a:latin typeface="+mn-lt"/>
          <a:ea typeface="+mn-ea"/>
          <a:cs typeface="+mn-cs"/>
        </a:defRPr>
      </a:lvl6pPr>
      <a:lvl7pPr algn="l" defTabSz="342900" eaLnBrk="1" hangingPunct="1" latinLnBrk="0" marL="2057400" rtl="0">
        <a:defRPr kern="1200" sz="1350">
          <a:solidFill>
            <a:schemeClr val="tx1"/>
          </a:solidFill>
          <a:latin typeface="+mn-lt"/>
          <a:ea typeface="+mn-ea"/>
          <a:cs typeface="+mn-cs"/>
        </a:defRPr>
      </a:lvl7pPr>
      <a:lvl8pPr algn="l" defTabSz="342900" eaLnBrk="1" hangingPunct="1" latinLnBrk="0" marL="2400300" rtl="0">
        <a:defRPr kern="1200" sz="1350">
          <a:solidFill>
            <a:schemeClr val="tx1"/>
          </a:solidFill>
          <a:latin typeface="+mn-lt"/>
          <a:ea typeface="+mn-ea"/>
          <a:cs typeface="+mn-cs"/>
        </a:defRPr>
      </a:lvl8pPr>
      <a:lvl9pPr algn="l" defTabSz="342900" eaLnBrk="1" hangingPunct="1" latinLnBrk="0" marL="2743200" rtl="0">
        <a:defRPr kern="1200" sz="135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4.png" /></Relationships>
</file>

<file path=ppt/slides/_rels/slide11.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3.xml.rels><?xml version="1.0" encoding="UTF-8"?><Relationships xmlns="http://schemas.openxmlformats.org/package/2006/relationships"><Relationship Id="rId1" Type="http://schemas.openxmlformats.org/officeDocument/2006/relationships/slideLayout" Target="../slideLayouts/slideLayout8.xml" /><Relationship Id="rId2" Type="http://schemas.openxmlformats.org/officeDocument/2006/relationships/image" Target="../media/image5.png" /></Relationships>
</file>

<file path=ppt/slides/_rels/slide14.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6.png" /></Relationships>
</file>

<file path=ppt/slides/_rels/slide15.xml.rels><?xml version="1.0" encoding="UTF-8"?><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7.png" /></Relationships>
</file>

<file path=ppt/slides/_rels/slide1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17.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8.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19.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8.png" /></Relationships>
</file>

<file path=ppt/slides/_rels/slide2.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1.png" /></Relationships>
</file>

<file path=ppt/slides/_rels/slide20.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9.png" /></Relationships>
</file>

<file path=ppt/slides/_rels/slide21.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10.png" /></Relationships>
</file>

<file path=ppt/slides/_rels/slide2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3.xml.rels><?xml version="1.0" encoding="UTF-8"?><Relationships xmlns="http://schemas.openxmlformats.org/package/2006/relationships"><Relationship Id="rId1" Type="http://schemas.openxmlformats.org/officeDocument/2006/relationships/slideLayout" Target="../slideLayouts/slideLayout5.xml" /></Relationships>
</file>

<file path=ppt/slides/_rels/slide24.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2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6.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2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28.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29.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0.xml.rels><?xml version="1.0" encoding="UTF-8"?><Relationships xmlns="http://schemas.openxmlformats.org/package/2006/relationships"><Relationship Id="rId1" Type="http://schemas.openxmlformats.org/officeDocument/2006/relationships/slideLayout" Target="../slideLayouts/slideLayout4.xml" /></Relationships>
</file>

<file path=ppt/slides/_rels/slide31.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2.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3.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5.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3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2.png" /></Relationships>
</file>

<file path=ppt/slides/_rels/slide6.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Relationships xmlns="http://schemas.openxmlformats.org/package/2006/relationships"><Relationship Id="rId1" Type="http://schemas.openxmlformats.org/officeDocument/2006/relationships/slideLayout" Target="../slideLayouts/slideLayout4.xml" /><Relationship Id="rId2" Type="http://schemas.openxmlformats.org/officeDocument/2006/relationships/image" Target="../media/image3.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
            <a:ext cx="9144000" cy="565688"/>
          </a:xfrm>
        </p:spPr>
        <p:txBody>
          <a:bodyPr/>
          <a:lstStyle/>
          <a:p>
            <a:pPr lvl="0" indent="0" marL="0">
              <a:buNone/>
            </a:pPr>
            <a:r>
              <a:rPr/>
              <a:t>Lecture 17 - Principal Component Analysis (PCA)</a:t>
            </a:r>
          </a:p>
        </p:txBody>
      </p:sp>
      <p:sp>
        <p:nvSpPr>
          <p:cNvPr id="3" name="Subtitle 2"/>
          <p:cNvSpPr>
            <a:spLocks noGrp="1"/>
          </p:cNvSpPr>
          <p:nvPr>
            <p:ph idx="1" type="subTitle"/>
          </p:nvPr>
        </p:nvSpPr>
        <p:spPr>
          <a:xfrm>
            <a:off x="255722" y="565689"/>
            <a:ext cx="6400800" cy="1314450"/>
          </a:xfrm>
        </p:spPr>
        <p:txBody>
          <a:bodyPr/>
          <a:lstStyle/>
          <a:p>
            <a:pPr lvl="0" indent="0" marL="0">
              <a:buNone/>
            </a:pPr>
            <a:r>
              <a:rPr/>
              <a:t>Bill Perry</a:t>
            </a:r>
          </a:p>
        </p:txBody>
      </p:sp>
    </p:spTree>
  </p:cSl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What is PCA? Goals and Overview</a:t>
            </a:r>
          </a:p>
        </p:txBody>
      </p:sp>
      <p:sp>
        <p:nvSpPr>
          <p:cNvPr id="3" name="Content Placeholder 2"/>
          <p:cNvSpPr>
            <a:spLocks noGrp="1"/>
          </p:cNvSpPr>
          <p:nvPr>
            <p:ph idx="1" sz="half"/>
          </p:nvPr>
        </p:nvSpPr>
        <p:spPr/>
        <p:txBody>
          <a:bodyPr/>
          <a:lstStyle/>
          <a:p>
            <a:pPr lvl="0" indent="0" marL="0">
              <a:spcBef>
                <a:spcPts val="3000"/>
              </a:spcBef>
              <a:buNone/>
            </a:pPr>
            <a:r>
              <a:rPr b="1"/>
              <a:t>Principal Component Analysis Goals:</a:t>
            </a:r>
          </a:p>
          <a:p>
            <a:pPr lvl="0"/>
            <a:r>
              <a:rPr b="1"/>
              <a:t>Variable Reduction</a:t>
            </a:r>
            <a:r>
              <a:rPr/>
              <a:t>: Transform many correlated variables into fewer uncorrelated components</a:t>
            </a:r>
          </a:p>
          <a:p>
            <a:pPr lvl="0"/>
            <a:r>
              <a:rPr b="1"/>
              <a:t>Data Exploration</a:t>
            </a:r>
            <a:r>
              <a:rPr/>
              <a:t>: Visualize patterns and relationships in high-dimensional data</a:t>
            </a:r>
          </a:p>
          <a:p>
            <a:pPr lvl="0"/>
            <a:r>
              <a:rPr b="1"/>
              <a:t>Noise Reduction</a:t>
            </a:r>
            <a:r>
              <a:rPr/>
              <a:t>: Focus on the most important sources of variation</a:t>
            </a:r>
          </a:p>
          <a:p>
            <a:pPr lvl="0"/>
            <a:r>
              <a:rPr b="1"/>
              <a:t>Dimension Reduction</a:t>
            </a:r>
            <a:r>
              <a:rPr/>
              <a:t>: Make complex datasets easier to analyze and interpret</a:t>
            </a:r>
          </a:p>
          <a:p>
            <a:pPr lvl="0" indent="0" marL="0">
              <a:buNone/>
            </a:pPr>
            <a:r>
              <a:rPr b="1"/>
              <a:t>Today’s Example</a:t>
            </a:r>
            <a:r>
              <a:rPr/>
              <a:t>: Iris flower measurements - can we reduce 4 measurements to 2-3 components that capture most variation?</a:t>
            </a:r>
          </a:p>
        </p:txBody>
      </p:sp>
      <p:pic>
        <p:nvPicPr>
          <p:cNvPr descr="17_lecture_powerpoint_files/figure-pptx/correaltions-1.png" id="0" name="Picture 1"/>
          <p:cNvPicPr>
            <a:picLocks noGrp="1" noChangeAspect="1"/>
          </p:cNvPicPr>
          <p:nvPr/>
        </p:nvPicPr>
        <p:blipFill>
          <a:blip r:embed="rId2"/>
          <a:stretch>
            <a:fillRect/>
          </a:stretch>
        </p:blipFill>
        <p:spPr bwMode="auto">
          <a:xfrm>
            <a:off x="6121400" y="2197100"/>
            <a:ext cx="2781300" cy="1397000"/>
          </a:xfrm>
          <a:prstGeom prst="rect">
            <a:avLst/>
          </a:prstGeom>
          <a:noFill/>
          <a:ln w="9525">
            <a:noFill/>
            <a:headEnd/>
            <a:tailEnd/>
          </a:ln>
        </p:spPr>
      </p:pic>
    </p:spTree>
  </p:cSl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High-Dimensional Data Visualization</a:t>
            </a:r>
          </a:p>
        </p:txBody>
      </p:sp>
      <p:sp>
        <p:nvSpPr>
          <p:cNvPr id="3" name="Content Placeholder 2"/>
          <p:cNvSpPr>
            <a:spLocks noGrp="1"/>
          </p:cNvSpPr>
          <p:nvPr>
            <p:ph idx="1" sz="half"/>
          </p:nvPr>
        </p:nvSpPr>
        <p:spPr/>
        <p:txBody>
          <a:bodyPr/>
          <a:lstStyle/>
          <a:p>
            <a:pPr lvl="0" indent="0" marL="0">
              <a:spcBef>
                <a:spcPts val="3000"/>
              </a:spcBef>
              <a:buNone/>
            </a:pPr>
            <a:r>
              <a:rPr b="1"/>
              <a:t>Principal Component Analysis Goals:</a:t>
            </a:r>
          </a:p>
          <a:p>
            <a:pPr lvl="0"/>
            <a:r>
              <a:rPr b="1"/>
              <a:t>Variable Reduction</a:t>
            </a:r>
            <a:r>
              <a:rPr/>
              <a:t>: Transform many correlated variables into fewer uncorrelated components</a:t>
            </a:r>
          </a:p>
          <a:p>
            <a:pPr lvl="0"/>
            <a:r>
              <a:rPr b="1"/>
              <a:t>Data Exploration</a:t>
            </a:r>
            <a:r>
              <a:rPr/>
              <a:t>: Visualize patterns and relationships in high-dimensional data</a:t>
            </a:r>
          </a:p>
          <a:p>
            <a:pPr lvl="0"/>
            <a:r>
              <a:rPr b="1"/>
              <a:t>Noise Reduction</a:t>
            </a:r>
            <a:r>
              <a:rPr/>
              <a:t>: Focus on the most important sources of variation</a:t>
            </a:r>
          </a:p>
          <a:p>
            <a:pPr lvl="0"/>
            <a:r>
              <a:rPr b="1"/>
              <a:t>Dimension Reduction</a:t>
            </a:r>
            <a:r>
              <a:rPr/>
              <a:t>: Make complex datasets easier to analyze and interpret</a:t>
            </a:r>
          </a:p>
          <a:p>
            <a:pPr lvl="0" indent="0" marL="0">
              <a:buNone/>
            </a:pPr>
            <a:r>
              <a:rPr b="1"/>
              <a:t>Today’s Example</a:t>
            </a:r>
            <a:r>
              <a:rPr/>
              <a:t>: Iris flower measurements - can we reduce 4 measurements to fewer components that capture most variation?</a:t>
            </a:r>
          </a:p>
        </p:txBody>
      </p:sp>
    </p:spTree>
  </p:cSl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PCA Assumptions - Critical to Check First!</a:t>
            </a:r>
          </a:p>
        </p:txBody>
      </p:sp>
      <p:sp>
        <p:nvSpPr>
          <p:cNvPr id="3" name="Content Placeholder 2"/>
          <p:cNvSpPr>
            <a:spLocks noGrp="1"/>
          </p:cNvSpPr>
          <p:nvPr>
            <p:ph idx="1"/>
          </p:nvPr>
        </p:nvSpPr>
        <p:spPr/>
        <p:txBody>
          <a:bodyPr/>
          <a:lstStyle/>
          <a:p>
            <a:pPr lvl="0" indent="0" marL="0">
              <a:spcBef>
                <a:spcPts val="3000"/>
              </a:spcBef>
              <a:buNone/>
            </a:pPr>
            <a:r>
              <a:rPr b="1"/>
              <a:t>Key Assumptions:</a:t>
            </a:r>
          </a:p>
          <a:p>
            <a:pPr lvl="0" indent="-342900" marL="342900">
              <a:buAutoNum type="arabicPeriod"/>
            </a:pPr>
            <a:r>
              <a:rPr b="1"/>
              <a:t>Linear relationships</a:t>
            </a:r>
            <a:r>
              <a:rPr/>
              <a:t> between variables</a:t>
            </a:r>
          </a:p>
          <a:p>
            <a:pPr lvl="0" indent="-342900" marL="342900">
              <a:buAutoNum type="arabicPeriod"/>
            </a:pPr>
            <a:r>
              <a:rPr b="1"/>
              <a:t>No extreme outliers</a:t>
            </a:r>
            <a:r>
              <a:rPr/>
              <a:t> (can distort results)</a:t>
            </a:r>
          </a:p>
          <a:p>
            <a:pPr lvl="0" indent="-342900" marL="342900">
              <a:buAutoNum type="arabicPeriod"/>
            </a:pPr>
            <a:r>
              <a:rPr b="1"/>
              <a:t>Variables should be correlated</a:t>
            </a:r>
            <a:r>
              <a:rPr/>
              <a:t> (if not, PCA won’t reduce dimensions)</a:t>
            </a:r>
          </a:p>
          <a:p>
            <a:pPr lvl="0" indent="-342900" marL="342900">
              <a:buAutoNum type="arabicPeriod"/>
            </a:pPr>
            <a:r>
              <a:rPr b="1"/>
              <a:t>Adequate sample size</a:t>
            </a:r>
            <a:r>
              <a:rPr/>
              <a:t> (generally n &gt; 50, preferably n &gt; 100)</a:t>
            </a:r>
          </a:p>
          <a:p>
            <a:pPr lvl="0" indent="-342900" marL="342900">
              <a:buAutoNum type="arabicPeriod"/>
            </a:pPr>
            <a:r>
              <a:rPr b="1"/>
              <a:t>No missing data</a:t>
            </a:r>
            <a:r>
              <a:rPr/>
              <a:t> (complete cases only)</a:t>
            </a:r>
          </a:p>
          <a:p>
            <a:pPr lvl="0" indent="-342900" marL="342900">
              <a:buAutoNum type="arabicPeriod"/>
            </a:pPr>
            <a:r>
              <a:rPr b="1"/>
              <a:t>Consider standardization</a:t>
            </a:r>
            <a:r>
              <a:rPr/>
              <a:t> when variables have different scales</a:t>
            </a:r>
          </a:p>
          <a:p>
            <a:pPr lvl="0" indent="0" marL="0">
              <a:buNone/>
            </a:pPr>
            <a:r>
              <a:rPr b="1"/>
              <a:t>Important</a:t>
            </a:r>
            <a:r>
              <a:rPr/>
              <a:t>: PCA works best when original variables are moderately to highly correlated!</a:t>
            </a:r>
          </a:p>
          <a:p>
            <a:pPr lvl="0" indent="0" marL="0">
              <a:buNone/>
            </a:pPr>
            <a:r>
              <a:rPr b="1"/>
              <a:t>Let’s check these assumptions with our iris data…</a:t>
            </a:r>
          </a:p>
        </p:txBody>
      </p:sp>
    </p:spTree>
  </p:cSl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871538"/>
          </a:xfrm>
        </p:spPr>
        <p:txBody>
          <a:bodyPr/>
          <a:lstStyle/>
          <a:p>
            <a:pPr lvl="0" indent="0" marL="0">
              <a:buNone/>
            </a:pPr>
            <a:r>
              <a:rPr/>
              <a:t>Step 2: Check PCA Assumptions - Correlations</a:t>
            </a:r>
          </a:p>
        </p:txBody>
      </p:sp>
      <p:sp>
        <p:nvSpPr>
          <p:cNvPr id="4" name="Text Placeholder 3"/>
          <p:cNvSpPr>
            <a:spLocks noGrp="1"/>
          </p:cNvSpPr>
          <p:nvPr>
            <p:ph idx="2" sz="half" type="body"/>
          </p:nvPr>
        </p:nvSpPr>
        <p:spPr/>
        <p:txBody>
          <a:bodyPr/>
          <a:lstStyle/>
          <a:p>
            <a:pPr lvl="0" indent="0">
              <a:buNone/>
            </a:pPr>
            <a:r>
              <a:rPr>
                <a:latin typeface="Courier"/>
              </a:rPr>
              <a:t>[1] "Correlation Matrix:"</a:t>
            </a:r>
          </a:p>
          <a:p>
            <a:pPr lvl="0" indent="0">
              <a:buNone/>
            </a:pPr>
            <a:r>
              <a:rPr>
                <a:latin typeface="Courier"/>
              </a:rPr>
              <a:t>             sepal_length sepal_width petal_length petal_width
sepal_length        1.000      -0.118        0.872       0.818
sepal_width        -0.118       1.000       -0.428      -0.366
petal_length        0.872      -0.428        1.000       0.963
petal_width         0.818      -0.366        0.963       1.000</a:t>
            </a:r>
          </a:p>
        </p:txBody>
      </p:sp>
      <p:pic>
        <p:nvPicPr>
          <p:cNvPr descr="17_lecture_powerpoint_files/figure-pptx/check_correlations-1.png" id="0" name="Picture 1"/>
          <p:cNvPicPr>
            <a:picLocks noGrp="1" noChangeAspect="1"/>
          </p:cNvPicPr>
          <p:nvPr/>
        </p:nvPicPr>
        <p:blipFill>
          <a:blip r:embed="rId2"/>
          <a:stretch>
            <a:fillRect/>
          </a:stretch>
        </p:blipFill>
        <p:spPr bwMode="auto">
          <a:xfrm>
            <a:off x="3657600" y="1549400"/>
            <a:ext cx="5232400" cy="2616200"/>
          </a:xfrm>
          <a:prstGeom prst="rect">
            <a:avLst/>
          </a:prstGeom>
          <a:noFill/>
          <a:ln w="9525">
            <a:noFill/>
            <a:headEnd/>
            <a:tailEnd/>
          </a:ln>
        </p:spPr>
      </p:pic>
    </p:spTree>
  </p:cSl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2: Check PCA Assumptions - Linearity</a:t>
            </a:r>
          </a:p>
        </p:txBody>
      </p:sp>
      <p:pic>
        <p:nvPicPr>
          <p:cNvPr descr="17_lecture_powerpoint_files/figure-pptx/check_linearity-1.png" id="0" name="Picture 1"/>
          <p:cNvPicPr>
            <a:picLocks noGrp="1" noChangeAspect="1"/>
          </p:cNvPicPr>
          <p:nvPr/>
        </p:nvPicPr>
        <p:blipFill>
          <a:blip r:embed="rId2"/>
          <a:stretch>
            <a:fillRect/>
          </a:stretch>
        </p:blipFill>
        <p:spPr bwMode="auto">
          <a:xfrm>
            <a:off x="635000" y="609600"/>
            <a:ext cx="7823200" cy="3911600"/>
          </a:xfrm>
          <a:prstGeom prst="rect">
            <a:avLst/>
          </a:prstGeom>
          <a:noFill/>
          <a:ln w="9525">
            <a:noFill/>
            <a:headEnd/>
            <a:tailEnd/>
          </a:ln>
        </p:spPr>
      </p:pic>
    </p:spTree>
  </p:cSl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2: Check PCA Assumptions - Outliers</a:t>
            </a:r>
          </a:p>
        </p:txBody>
      </p:sp>
      <p:pic>
        <p:nvPicPr>
          <p:cNvPr descr="17_lecture_powerpoint_files/figure-pptx/check_outliers-1.png" id="0" name="Picture 1"/>
          <p:cNvPicPr>
            <a:picLocks noGrp="1" noChangeAspect="1"/>
          </p:cNvPicPr>
          <p:nvPr/>
        </p:nvPicPr>
        <p:blipFill>
          <a:blip r:embed="rId2"/>
          <a:stretch>
            <a:fillRect/>
          </a:stretch>
        </p:blipFill>
        <p:spPr bwMode="auto">
          <a:xfrm>
            <a:off x="635000" y="609600"/>
            <a:ext cx="7823200" cy="3911600"/>
          </a:xfrm>
          <a:prstGeom prst="rect">
            <a:avLst/>
          </a:prstGeom>
          <a:noFill/>
          <a:ln w="9525">
            <a:noFill/>
            <a:headEnd/>
            <a:tailEnd/>
          </a:ln>
        </p:spPr>
      </p:pic>
    </p:spTree>
  </p:cSl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3: Standardize the Data</a:t>
            </a:r>
          </a:p>
        </p:txBody>
      </p:sp>
      <p:sp>
        <p:nvSpPr>
          <p:cNvPr id="3" name="Content Placeholder 2"/>
          <p:cNvSpPr>
            <a:spLocks noGrp="1"/>
          </p:cNvSpPr>
          <p:nvPr>
            <p:ph idx="1"/>
          </p:nvPr>
        </p:nvSpPr>
        <p:spPr/>
        <p:txBody>
          <a:bodyPr/>
          <a:lstStyle/>
          <a:p>
            <a:pPr lvl="0" indent="0" marL="0">
              <a:spcBef>
                <a:spcPts val="3000"/>
              </a:spcBef>
              <a:buNone/>
            </a:pPr>
            <a:r>
              <a:rPr b="1"/>
              <a:t>STANDARDIZATION: Making all variables comparable</a:t>
            </a:r>
          </a:p>
        </p:txBody>
      </p:sp>
    </p:spTree>
  </p:cSl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sz="half"/>
          </p:nvPr>
        </p:nvSpPr>
        <p:spPr/>
        <p:txBody>
          <a:bodyPr/>
          <a:lstStyle/>
          <a:p>
            <a:pPr lvl="0" indent="0" marL="0">
              <a:buNone/>
            </a:pPr>
            <a:r>
              <a:rPr/>
              <a:t>Why standardize?</a:t>
            </a:r>
          </a:p>
          <a:p>
            <a:pPr lvl="0" indent="0" marL="0">
              <a:buNone/>
            </a:pPr>
            <a:r>
              <a:rPr/>
              <a:t>Our measurements have different units and scales:</a:t>
            </a:r>
          </a:p>
          <a:p>
            <a:pPr lvl="0"/>
            <a:r>
              <a:rPr/>
              <a:t>Sepal length: ranges from ~4-8 cm</a:t>
            </a:r>
          </a:p>
          <a:p>
            <a:pPr lvl="0"/>
            <a:r>
              <a:rPr/>
              <a:t>Sepal width: ranges from ~2-4 cm</a:t>
            </a:r>
          </a:p>
          <a:p>
            <a:pPr lvl="0"/>
            <a:r>
              <a:rPr/>
              <a:t>Petal length: ranges from ~1-7 cm</a:t>
            </a:r>
          </a:p>
          <a:p>
            <a:pPr lvl="0"/>
            <a:r>
              <a:rPr/>
              <a:t>Petal width: ranges from ~0.1-2.5 cm</a:t>
            </a:r>
          </a:p>
          <a:p>
            <a:pPr lvl="0" indent="0" marL="0">
              <a:buNone/>
            </a:pPr>
            <a:r>
              <a:rPr/>
              <a:t>Without standardization, PCA would be dominated by variables with larger numbers (like petal length) simply because they have bigger values, not because they’re more important biologically</a:t>
            </a:r>
          </a:p>
          <a:p>
            <a:pPr lvl="0" indent="0" marL="0">
              <a:buNone/>
            </a:pPr>
            <a:r>
              <a:rPr/>
              <a:t>What does standardization do?</a:t>
            </a:r>
          </a:p>
          <a:p>
            <a:pPr lvl="0"/>
            <a:r>
              <a:rPr/>
              <a:t>Converts each variable to have:</a:t>
            </a:r>
          </a:p>
          <a:p>
            <a:pPr lvl="1"/>
            <a:r>
              <a:rPr/>
              <a:t>Mean = 0 (centered at zero)</a:t>
            </a:r>
          </a:p>
          <a:p>
            <a:pPr lvl="1"/>
            <a:r>
              <a:rPr/>
              <a:t>Standard deviation = 1 (same spread)</a:t>
            </a:r>
          </a:p>
          <a:p>
            <a:pPr lvl="1"/>
            <a:r>
              <a:rPr/>
              <a:t>This gives all variables equal weight in the analysis</a:t>
            </a:r>
          </a:p>
          <a:p>
            <a:pPr lvl="0" indent="0" marL="0">
              <a:buNone/>
            </a:pPr>
            <a:r>
              <a:rPr/>
              <a:t>How to interpret standardized values: Example: A sepal length of 5.1 cm might become -0.9 after standardization, meaning it’s 0.9 standard deviations below the average sepal length</a:t>
            </a:r>
          </a:p>
        </p:txBody>
      </p:sp>
      <p:sp>
        <p:nvSpPr>
          <p:cNvPr id="4" name="Content Placeholder 3"/>
          <p:cNvSpPr>
            <a:spLocks noGrp="1"/>
          </p:cNvSpPr>
          <p:nvPr>
            <p:ph idx="2" sz="half"/>
          </p:nvPr>
        </p:nvSpPr>
        <p:spPr/>
        <p:txBody>
          <a:bodyPr/>
          <a:lstStyle/>
          <a:p>
            <a:pPr lvl="0" indent="0">
              <a:buNone/>
            </a:pPr>
            <a:r>
              <a:rPr>
                <a:latin typeface="Courier"/>
              </a:rPr>
              <a:t>[1] "Means after standardization (should be ~0):"</a:t>
            </a:r>
          </a:p>
          <a:p>
            <a:pPr lvl="0" indent="0">
              <a:buNone/>
            </a:pPr>
            <a:r>
              <a:rPr>
                <a:latin typeface="Courier"/>
              </a:rPr>
              <a:t>sepal_length  sepal_width petal_length  petal_width 
           0            0            0            0 </a:t>
            </a:r>
          </a:p>
          <a:p>
            <a:pPr lvl="0" indent="0">
              <a:buNone/>
            </a:pPr>
            <a:r>
              <a:rPr>
                <a:latin typeface="Courier"/>
              </a:rPr>
              <a:t>[1] "Standard deviations after standardization (should be 1):"</a:t>
            </a:r>
          </a:p>
          <a:p>
            <a:pPr lvl="0" indent="0">
              <a:buNone/>
            </a:pPr>
            <a:r>
              <a:rPr>
                <a:latin typeface="Courier"/>
              </a:rPr>
              <a:t>sepal_length  sepal_width petal_length  petal_width 
           1            1            1            1 </a:t>
            </a:r>
          </a:p>
        </p:txBody>
      </p:sp>
    </p:spTree>
  </p:cSl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4: Perform PCA - The Mathematics</a:t>
            </a:r>
          </a:p>
        </p:txBody>
      </p:sp>
      <p:sp>
        <p:nvSpPr>
          <p:cNvPr id="3" name="Content Placeholder 2"/>
          <p:cNvSpPr>
            <a:spLocks noGrp="1"/>
          </p:cNvSpPr>
          <p:nvPr>
            <p:ph idx="1" sz="half"/>
          </p:nvPr>
        </p:nvSpPr>
        <p:spPr/>
        <p:txBody>
          <a:bodyPr/>
          <a:lstStyle/>
          <a:p>
            <a:pPr lvl="0" indent="0" marL="0">
              <a:spcBef>
                <a:spcPts val="3000"/>
              </a:spcBef>
              <a:buNone/>
            </a:pPr>
            <a:r>
              <a:rPr b="1"/>
              <a:t>What is PCA doing?</a:t>
            </a:r>
          </a:p>
          <a:p>
            <a:pPr lvl="0" indent="0" marL="0">
              <a:buNone/>
            </a:pPr>
            <a:r>
              <a:rPr/>
              <a:t>Principal Component Analysis finds new variables (called components) that capture the most variation in your data. Think of it as finding the “best viewing angles” to see differences between flowers.</a:t>
            </a:r>
          </a:p>
          <a:p>
            <a:pPr lvl="0" indent="0" marL="0">
              <a:spcBef>
                <a:spcPts val="3000"/>
              </a:spcBef>
              <a:buNone/>
            </a:pPr>
            <a:r>
              <a:rPr b="1"/>
              <a:t>The mathematics (simplified):</a:t>
            </a:r>
          </a:p>
          <a:p>
            <a:pPr lvl="0"/>
            <a:r>
              <a:rPr/>
              <a:t>PCA rotates your data to find the direction with maximum spread (PC1)</a:t>
            </a:r>
          </a:p>
          <a:p>
            <a:pPr lvl="0"/>
            <a:r>
              <a:rPr/>
              <a:t>Then finds the next direction with maximum spread perpendicular to PC1 (PC2)</a:t>
            </a:r>
          </a:p>
          <a:p>
            <a:pPr lvl="0"/>
            <a:r>
              <a:rPr/>
              <a:t>Continues until it has as many components as original variables (4 in our case)</a:t>
            </a:r>
          </a:p>
          <a:p>
            <a:pPr lvl="0" indent="0" marL="0">
              <a:spcBef>
                <a:spcPts val="3000"/>
              </a:spcBef>
              <a:buNone/>
            </a:pPr>
            <a:r>
              <a:rPr b="1"/>
              <a:t>Why center = FALSE and scale = FALSE?</a:t>
            </a:r>
          </a:p>
          <a:p>
            <a:pPr lvl="0" indent="0" marL="0">
              <a:buNone/>
            </a:pPr>
            <a:r>
              <a:rPr/>
              <a:t>We already standardized our data in Step 3, so we tell R not to do it again: - center = FALSE: Don’t subtract the mean (we already did) - scale = FALSE: Don’t divide by standard deviation (we already did)</a:t>
            </a:r>
          </a:p>
          <a:p>
            <a:pPr lvl="0" indent="0" marL="0">
              <a:spcBef>
                <a:spcPts val="3000"/>
              </a:spcBef>
              <a:buNone/>
            </a:pPr>
            <a:r>
              <a:rPr b="1"/>
              <a:t>What the summary shows:</a:t>
            </a:r>
          </a:p>
          <a:p>
            <a:pPr lvl="0"/>
            <a:r>
              <a:rPr b="1"/>
              <a:t>Standard deviation</a:t>
            </a:r>
            <a:r>
              <a:rPr/>
              <a:t>: How much variation each component captures</a:t>
            </a:r>
          </a:p>
          <a:p>
            <a:pPr lvl="0"/>
            <a:r>
              <a:rPr b="1"/>
              <a:t>Proportion of Variance</a:t>
            </a:r>
            <a:r>
              <a:rPr/>
              <a:t>: Percentage of total variation explained by each component</a:t>
            </a:r>
          </a:p>
          <a:p>
            <a:pPr lvl="0"/>
            <a:r>
              <a:rPr b="1"/>
              <a:t>Cumulative Proportion</a:t>
            </a:r>
            <a:r>
              <a:rPr/>
              <a:t>: Running total of variance explained</a:t>
            </a:r>
          </a:p>
        </p:txBody>
      </p:sp>
      <p:sp>
        <p:nvSpPr>
          <p:cNvPr id="4" name="Content Placeholder 3"/>
          <p:cNvSpPr>
            <a:spLocks noGrp="1"/>
          </p:cNvSpPr>
          <p:nvPr>
            <p:ph idx="2" sz="half"/>
          </p:nvPr>
        </p:nvSpPr>
        <p:spPr/>
        <p:txBody>
          <a:bodyPr/>
          <a:lstStyle/>
          <a:p>
            <a:pPr lvl="0" indent="0">
              <a:buNone/>
            </a:pPr>
            <a:r>
              <a:rPr>
                <a:latin typeface="Courier"/>
              </a:rPr>
              <a:t>Importance of components:
                          PC1    PC2     PC3     PC4
Standard deviation     1.7084 0.9560 0.38309 0.14393
Proportion of Variance 0.7296 0.2285 0.03669 0.00518
Cumulative Proportion  0.7296 0.9581 0.99482 1.00000</a:t>
            </a:r>
          </a:p>
        </p:txBody>
      </p:sp>
    </p:spTree>
  </p:cSl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Deriving Components: 2D Visualization</a:t>
            </a:r>
          </a:p>
        </p:txBody>
      </p:sp>
      <p:sp>
        <p:nvSpPr>
          <p:cNvPr id="3" name="Content Placeholder 2"/>
          <p:cNvSpPr>
            <a:spLocks noGrp="1"/>
          </p:cNvSpPr>
          <p:nvPr>
            <p:ph idx="1" sz="half"/>
          </p:nvPr>
        </p:nvSpPr>
        <p:spPr/>
        <p:txBody>
          <a:bodyPr/>
          <a:lstStyle/>
          <a:p>
            <a:pPr lvl="0" indent="0" marL="0">
              <a:buNone/>
            </a:pPr>
            <a:r>
              <a:rPr/>
              <a:t>How are new uncorrelated components derived? One way to think it is in terms of axis rotation Consider a 2-variable dataset:</a:t>
            </a:r>
          </a:p>
        </p:txBody>
      </p:sp>
      <p:pic>
        <p:nvPicPr>
          <p:cNvPr descr="images/clipboard-1945433117.png" id="0" name="Picture 1"/>
          <p:cNvPicPr>
            <a:picLocks noGrp="1" noChangeAspect="1"/>
          </p:cNvPicPr>
          <p:nvPr/>
        </p:nvPicPr>
        <p:blipFill>
          <a:blip r:embed="rId2"/>
          <a:stretch>
            <a:fillRect/>
          </a:stretch>
        </p:blipFill>
        <p:spPr bwMode="auto">
          <a:xfrm>
            <a:off x="6121400" y="1739900"/>
            <a:ext cx="2781300" cy="2311400"/>
          </a:xfrm>
          <a:prstGeom prst="rect">
            <a:avLst/>
          </a:prstGeom>
          <a:noFill/>
          <a:ln w="9525">
            <a:noFill/>
            <a:headEnd/>
            <a:tailEnd/>
          </a:ln>
        </p:spPr>
      </p:pic>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Lecture 16: Review</a:t>
            </a:r>
          </a:p>
        </p:txBody>
      </p:sp>
      <p:sp>
        <p:nvSpPr>
          <p:cNvPr id="3" name="Content Placeholder 2"/>
          <p:cNvSpPr>
            <a:spLocks noGrp="1"/>
          </p:cNvSpPr>
          <p:nvPr>
            <p:ph idx="1" sz="half"/>
          </p:nvPr>
        </p:nvSpPr>
        <p:spPr/>
        <p:txBody>
          <a:bodyPr/>
          <a:lstStyle/>
          <a:p>
            <a:pPr lvl="0" indent="0" marL="0">
              <a:spcBef>
                <a:spcPts val="3000"/>
              </a:spcBef>
              <a:buNone/>
            </a:pPr>
            <a:r>
              <a:rPr b="1"/>
              <a:t>Review</a:t>
            </a:r>
          </a:p>
          <a:p>
            <a:pPr lvl="0"/>
            <a:r>
              <a:rPr/>
              <a:t>Multivariate data</a:t>
            </a:r>
          </a:p>
          <a:p>
            <a:pPr lvl="0"/>
            <a:r>
              <a:rPr/>
              <a:t>Multivariate statistics in ecology: overview</a:t>
            </a:r>
          </a:p>
          <a:p>
            <a:pPr lvl="0"/>
            <a:r>
              <a:rPr/>
              <a:t>Eigenvectors, eigenvalues, components</a:t>
            </a:r>
          </a:p>
          <a:p>
            <a:pPr lvl="0"/>
            <a:r>
              <a:rPr/>
              <a:t>Distance and dissimilarity in MV space</a:t>
            </a:r>
          </a:p>
          <a:p>
            <a:pPr lvl="0"/>
            <a:r>
              <a:rPr/>
              <a:t>Data standardization</a:t>
            </a:r>
          </a:p>
          <a:p>
            <a:pPr lvl="0"/>
            <a:r>
              <a:rPr/>
              <a:t>Graphics</a:t>
            </a:r>
          </a:p>
          <a:p>
            <a:pPr lvl="0"/>
            <a:r>
              <a:rPr/>
              <a:t>Screening MV data</a:t>
            </a:r>
          </a:p>
          <a:p>
            <a:pPr lvl="0"/>
            <a:r>
              <a:rPr/>
              <a:t>MANOVA</a:t>
            </a:r>
          </a:p>
        </p:txBody>
      </p:sp>
      <p:pic>
        <p:nvPicPr>
          <p:cNvPr descr="images/clipboard-2539526410.png" id="0" name="Picture 1"/>
          <p:cNvPicPr>
            <a:picLocks noGrp="1" noChangeAspect="1"/>
          </p:cNvPicPr>
          <p:nvPr/>
        </p:nvPicPr>
        <p:blipFill>
          <a:blip r:embed="rId2"/>
          <a:stretch>
            <a:fillRect/>
          </a:stretch>
        </p:blipFill>
        <p:spPr bwMode="auto">
          <a:xfrm>
            <a:off x="6121400" y="1917700"/>
            <a:ext cx="2781300" cy="1943100"/>
          </a:xfrm>
          <a:prstGeom prst="rect">
            <a:avLst/>
          </a:prstGeom>
          <a:noFill/>
          <a:ln w="9525">
            <a:noFill/>
            <a:headEnd/>
            <a:tailEnd/>
          </a:ln>
        </p:spPr>
      </p:pic>
    </p:spTree>
  </p:cSl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Component Derivation: Axis Rotation</a:t>
            </a:r>
          </a:p>
        </p:txBody>
      </p:sp>
      <p:sp>
        <p:nvSpPr>
          <p:cNvPr id="3" name="Content Placeholder 2"/>
          <p:cNvSpPr>
            <a:spLocks noGrp="1"/>
          </p:cNvSpPr>
          <p:nvPr>
            <p:ph idx="1" sz="half"/>
          </p:nvPr>
        </p:nvSpPr>
        <p:spPr/>
        <p:txBody>
          <a:bodyPr/>
          <a:lstStyle/>
          <a:p>
            <a:pPr lvl="0" indent="0" marL="0">
              <a:buNone/>
            </a:pPr>
            <a:r>
              <a:rPr/>
              <a:t>Goal is to “rotate the axes” around center of the data “cloud” in such a way that most of the variation lies along the first axis Then find second axis that explains the second-most variation AND is orthogonal to first axis</a:t>
            </a:r>
          </a:p>
        </p:txBody>
      </p:sp>
      <p:pic>
        <p:nvPicPr>
          <p:cNvPr descr="images/clipboard-369995082.png" id="0" name="Picture 1"/>
          <p:cNvPicPr>
            <a:picLocks noGrp="1" noChangeAspect="1"/>
          </p:cNvPicPr>
          <p:nvPr/>
        </p:nvPicPr>
        <p:blipFill>
          <a:blip r:embed="rId2"/>
          <a:stretch>
            <a:fillRect/>
          </a:stretch>
        </p:blipFill>
        <p:spPr bwMode="auto">
          <a:xfrm>
            <a:off x="6121400" y="1473200"/>
            <a:ext cx="2781300" cy="2832100"/>
          </a:xfrm>
          <a:prstGeom prst="rect">
            <a:avLst/>
          </a:prstGeom>
          <a:noFill/>
          <a:ln w="9525">
            <a:noFill/>
            <a:headEnd/>
            <a:tailEnd/>
          </a:ln>
        </p:spPr>
      </p:pic>
    </p:spTree>
  </p:cSl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Component Derivation: Multivariate Extension</a:t>
            </a:r>
          </a:p>
        </p:txBody>
      </p:sp>
      <p:sp>
        <p:nvSpPr>
          <p:cNvPr id="3" name="Content Placeholder 2"/>
          <p:cNvSpPr>
            <a:spLocks noGrp="1"/>
          </p:cNvSpPr>
          <p:nvPr>
            <p:ph idx="1" sz="half"/>
          </p:nvPr>
        </p:nvSpPr>
        <p:spPr/>
        <p:txBody>
          <a:bodyPr/>
          <a:lstStyle/>
          <a:p>
            <a:pPr lvl="0" indent="0" marL="0">
              <a:buNone/>
            </a:pPr>
            <a:r>
              <a:rPr/>
              <a:t>Easy to picture in 2D (or even 3D), but harder in multivariate space Practically, components are “extracted” from a covariance of correlation matrix among original variables Will extract as many principal components as original variables</a:t>
            </a:r>
          </a:p>
        </p:txBody>
      </p:sp>
      <p:pic>
        <p:nvPicPr>
          <p:cNvPr descr="images/clipboard-1512013712.png" id="0" name="Picture 1"/>
          <p:cNvPicPr>
            <a:picLocks noGrp="1" noChangeAspect="1"/>
          </p:cNvPicPr>
          <p:nvPr/>
        </p:nvPicPr>
        <p:blipFill>
          <a:blip r:embed="rId2"/>
          <a:stretch>
            <a:fillRect/>
          </a:stretch>
        </p:blipFill>
        <p:spPr bwMode="auto">
          <a:xfrm>
            <a:off x="6121400" y="1397000"/>
            <a:ext cx="2781300" cy="3009900"/>
          </a:xfrm>
          <a:prstGeom prst="rect">
            <a:avLst/>
          </a:prstGeom>
          <a:noFill/>
          <a:ln w="9525">
            <a:noFill/>
            <a:headEnd/>
            <a:tailEnd/>
          </a:ln>
        </p:spPr>
      </p:pic>
    </p:spTree>
  </p:cSl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Component Information: Eigenvalues and Eigenvectors</a:t>
            </a:r>
          </a:p>
        </p:txBody>
      </p:sp>
      <p:sp>
        <p:nvSpPr>
          <p:cNvPr id="3" name="Content Placeholder 2"/>
          <p:cNvSpPr>
            <a:spLocks noGrp="1"/>
          </p:cNvSpPr>
          <p:nvPr>
            <p:ph idx="1"/>
          </p:nvPr>
        </p:nvSpPr>
        <p:spPr/>
        <p:txBody>
          <a:bodyPr/>
          <a:lstStyle/>
          <a:p>
            <a:pPr lvl="0"/>
            <a:r>
              <a:rPr/>
              <a:t>Get two important pieces of information from PCA: eigenvectors and eigenvalues</a:t>
            </a:r>
          </a:p>
          <a:p>
            <a:pPr lvl="0"/>
            <a:r>
              <a:rPr/>
              <a:t>Eigenvalues (latent roots)- how much of the variation is explained by each component?</a:t>
            </a:r>
          </a:p>
          <a:p>
            <a:pPr lvl="0"/>
            <a:r>
              <a:rPr/>
              <a:t>Eigenvectors- list of coefficients for original variables. There are p coefficients in an eigenvector and p eigenvectors</a:t>
            </a:r>
          </a:p>
          <a:p>
            <a:pPr lvl="0"/>
            <a:r>
              <a:rPr/>
              <a:t>Correlation bw original variables will result in fewer components explaining more variance; variable reduction will fail if original variables are not correlated</a:t>
            </a:r>
          </a:p>
        </p:txBody>
      </p:sp>
    </p:spTree>
  </p:cSl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9485" y="78119"/>
            <a:ext cx="8229600" cy="607682"/>
          </a:xfrm>
        </p:spPr>
        <p:txBody>
          <a:bodyPr/>
          <a:lstStyle/>
          <a:p>
            <a:pPr lvl="0" indent="0" marL="0">
              <a:buNone/>
            </a:pPr>
            <a:r>
              <a:rPr/>
              <a:t>Step 4: Understanding Eigenvalues and Variance</a:t>
            </a:r>
          </a:p>
        </p:txBody>
      </p:sp>
      <p:sp>
        <p:nvSpPr>
          <p:cNvPr id="3" name="Text Placeholder 2"/>
          <p:cNvSpPr>
            <a:spLocks noGrp="1"/>
          </p:cNvSpPr>
          <p:nvPr>
            <p:ph idx="1" type="body"/>
          </p:nvPr>
        </p:nvSpPr>
        <p:spPr/>
        <p:txBody>
          <a:bodyPr/>
          <a:lstStyle/>
          <a:p>
            <a:pPr lvl="0" indent="0" marL="0">
              <a:spcBef>
                <a:spcPts val="3000"/>
              </a:spcBef>
              <a:buNone/>
            </a:pPr>
            <a:r>
              <a:rPr b="1"/>
              <a:t>Understanding Eigenvalues and Variance</a:t>
            </a:r>
          </a:p>
          <a:p>
            <a:pPr lvl="0" indent="0" marL="0">
              <a:spcBef>
                <a:spcPts val="3000"/>
              </a:spcBef>
              <a:buNone/>
            </a:pPr>
            <a:r>
              <a:rPr b="1"/>
              <a:t>What are eigenvalues?</a:t>
            </a:r>
          </a:p>
          <a:p>
            <a:pPr lvl="0"/>
            <a:r>
              <a:rPr/>
              <a:t>Eigenvalues tell us how much variation each principal component captures.</a:t>
            </a:r>
          </a:p>
          <a:p>
            <a:pPr lvl="0"/>
            <a:r>
              <a:rPr/>
              <a:t>Larger eigenvalues = more important components.</a:t>
            </a:r>
          </a:p>
          <a:p>
            <a:pPr lvl="0" indent="0" marL="0">
              <a:spcBef>
                <a:spcPts val="3000"/>
              </a:spcBef>
              <a:buNone/>
            </a:pPr>
            <a:r>
              <a:rPr b="1"/>
              <a:t>Key terms explained:</a:t>
            </a:r>
          </a:p>
          <a:p>
            <a:pPr lvl="0"/>
            <a:r>
              <a:rPr b="1"/>
              <a:t>Eigenvalue</a:t>
            </a:r>
            <a:r>
              <a:rPr/>
              <a:t>: The amount of variance captured by each component (always positive)</a:t>
            </a:r>
          </a:p>
          <a:p>
            <a:pPr lvl="0"/>
            <a:r>
              <a:rPr b="1"/>
              <a:t>Proportion of Variance</a:t>
            </a:r>
            <a:r>
              <a:rPr/>
              <a:t>: What percentage of total variation this component explains</a:t>
            </a:r>
          </a:p>
          <a:p>
            <a:pPr lvl="0"/>
            <a:r>
              <a:rPr b="1"/>
              <a:t>Cumulative Variance</a:t>
            </a:r>
            <a:r>
              <a:rPr/>
              <a:t>: Running total - helps us decide how many components we need</a:t>
            </a:r>
          </a:p>
          <a:p>
            <a:pPr lvl="0" indent="0" marL="0">
              <a:spcBef>
                <a:spcPts val="3000"/>
              </a:spcBef>
              <a:buNone/>
            </a:pPr>
            <a:r>
              <a:rPr b="1"/>
              <a:t>How to read the results:</a:t>
            </a:r>
          </a:p>
          <a:p>
            <a:pPr lvl="0"/>
            <a:r>
              <a:rPr/>
              <a:t>If PC1 has eigenvalue = 2.9, it captures 2.9 “units” of variance</a:t>
            </a:r>
          </a:p>
          <a:p>
            <a:pPr lvl="0"/>
            <a:r>
              <a:rPr/>
              <a:t>If Prop_Variance = 0.728, PC1 explains 72.8% of all variation in the data</a:t>
            </a:r>
          </a:p>
          <a:p>
            <a:pPr lvl="0"/>
            <a:r>
              <a:rPr/>
              <a:t>If Cumsum_Variance = 0.959 at PC2, the first 2 components together explain 95.9% of variation</a:t>
            </a:r>
          </a:p>
          <a:p>
            <a:pPr lvl="0" indent="0" marL="0">
              <a:spcBef>
                <a:spcPts val="3000"/>
              </a:spcBef>
              <a:buNone/>
            </a:pPr>
            <a:r>
              <a:rPr b="1"/>
              <a:t>Why this matters:</a:t>
            </a:r>
          </a:p>
          <a:p>
            <a:pPr lvl="0" indent="0" marL="0">
              <a:buNone/>
            </a:pPr>
            <a:r>
              <a:rPr/>
              <a:t>This table helps us decide how many components to keep.</a:t>
            </a:r>
          </a:p>
          <a:p>
            <a:pPr lvl="0"/>
            <a:r>
              <a:rPr/>
              <a:t>If 2 components explain 95% of variance, we’ve successfully reduced 4 variables to 2</a:t>
            </a:r>
          </a:p>
          <a:p>
            <a:pPr lvl="0"/>
            <a:r>
              <a:rPr/>
              <a:t>We only lose 5% of information without including the other variables!</a:t>
            </a:r>
          </a:p>
        </p:txBody>
      </p:sp>
      <p:sp>
        <p:nvSpPr>
          <p:cNvPr id="5" name="Text Placeholder 4"/>
          <p:cNvSpPr>
            <a:spLocks noGrp="1"/>
          </p:cNvSpPr>
          <p:nvPr>
            <p:ph idx="3" sz="quarter" type="body"/>
          </p:nvPr>
        </p:nvSpPr>
        <p:spPr/>
        <p:txBody>
          <a:bodyPr/>
          <a:lstStyle/>
          <a:p>
            <a:pPr lvl="0" indent="0">
              <a:buNone/>
            </a:pPr>
            <a:r>
              <a:rPr>
                <a:latin typeface="Courier"/>
              </a:rPr>
              <a:t>[1] "PCA Summary:"</a:t>
            </a:r>
          </a:p>
        </p:txBody>
      </p:sp>
      <p:graphicFrame>
        <p:nvGraphicFramePr>
          <p:cNvPr id="6" name="Content Placeholder 5"/>
          <p:cNvGraphicFramePr>
            <a:graphicFrameLocks noGrp="1"/>
          </p:cNvGraphicFramePr>
          <p:nvPr>
            <p:ph idx="1"/>
          </p:nvPr>
        </p:nvGraphicFramePr>
        <p:xfrm>
          <a:off x="4749800" y="1295400"/>
          <a:ext cx="4038600" cy="3276600"/>
        </p:xfrm>
        <a:graphic>
          <a:graphicData uri="http://schemas.openxmlformats.org/drawingml/2006/table">
            <a:tbl>
              <a:tblPr firstRow="1" bandRow="1">
                <a:tableStyleId>{5C22544A-7EE6-4342-B048-85BDC9FD1C3A}</a:tableStyleId>
              </a:tblPr>
              <a:tblGrid>
                <a:gridCol w="1003300"/>
                <a:gridCol w="1003300"/>
                <a:gridCol w="1003300"/>
                <a:gridCol w="1003300"/>
              </a:tblGrid>
              <a:tr h="0">
                <a:tc>
                  <a:txBody>
                    <a:bodyPr/>
                    <a:lstStyle/>
                    <a:p>
                      <a:pPr lvl="0" indent="0" marL="0" algn="l">
                        <a:buNone/>
                      </a:pPr>
                      <a:r>
                        <a:rPr/>
                        <a:t>Component</a:t>
                      </a:r>
                    </a:p>
                  </a:txBody>
                  <a:tcPr/>
                </a:tc>
                <a:tc>
                  <a:txBody>
                    <a:bodyPr/>
                    <a:lstStyle/>
                    <a:p>
                      <a:pPr lvl="0" indent="0" marL="0" algn="r">
                        <a:buNone/>
                      </a:pPr>
                      <a:r>
                        <a:rPr/>
                        <a:t>Eigenvalue</a:t>
                      </a:r>
                    </a:p>
                  </a:txBody>
                  <a:tcPr/>
                </a:tc>
                <a:tc>
                  <a:txBody>
                    <a:bodyPr/>
                    <a:lstStyle/>
                    <a:p>
                      <a:pPr lvl="0" indent="0" marL="0" algn="r">
                        <a:buNone/>
                      </a:pPr>
                      <a:r>
                        <a:rPr/>
                        <a:t>Prop_Variance</a:t>
                      </a:r>
                    </a:p>
                  </a:txBody>
                  <a:tcPr/>
                </a:tc>
                <a:tc>
                  <a:txBody>
                    <a:bodyPr/>
                    <a:lstStyle/>
                    <a:p>
                      <a:pPr lvl="0" indent="0" marL="0" algn="r">
                        <a:buNone/>
                      </a:pPr>
                      <a:r>
                        <a:rPr/>
                        <a:t>Cumsum_Variance</a:t>
                      </a:r>
                    </a:p>
                  </a:txBody>
                  <a:tcPr/>
                </a:tc>
              </a:tr>
              <a:tr h="0">
                <a:tc>
                  <a:txBody>
                    <a:bodyPr/>
                    <a:lstStyle/>
                    <a:p>
                      <a:pPr lvl="0" indent="0" marL="0" algn="l">
                        <a:buNone/>
                      </a:pPr>
                      <a:r>
                        <a:rPr/>
                        <a:t>PC1</a:t>
                      </a:r>
                    </a:p>
                  </a:txBody>
                </a:tc>
                <a:tc>
                  <a:txBody>
                    <a:bodyPr/>
                    <a:lstStyle/>
                    <a:p>
                      <a:pPr lvl="0" indent="0" marL="0" algn="r">
                        <a:buNone/>
                      </a:pPr>
                      <a:r>
                        <a:rPr/>
                        <a:t>2.918</a:t>
                      </a:r>
                    </a:p>
                  </a:txBody>
                </a:tc>
                <a:tc>
                  <a:txBody>
                    <a:bodyPr/>
                    <a:lstStyle/>
                    <a:p>
                      <a:pPr lvl="0" indent="0" marL="0" algn="r">
                        <a:buNone/>
                      </a:pPr>
                      <a:r>
                        <a:rPr/>
                        <a:t>0.730</a:t>
                      </a:r>
                    </a:p>
                  </a:txBody>
                </a:tc>
                <a:tc>
                  <a:txBody>
                    <a:bodyPr/>
                    <a:lstStyle/>
                    <a:p>
                      <a:pPr lvl="0" indent="0" marL="0" algn="r">
                        <a:buNone/>
                      </a:pPr>
                      <a:r>
                        <a:rPr/>
                        <a:t>0.730</a:t>
                      </a:r>
                    </a:p>
                  </a:txBody>
                </a:tc>
              </a:tr>
              <a:tr h="0">
                <a:tc>
                  <a:txBody>
                    <a:bodyPr/>
                    <a:lstStyle/>
                    <a:p>
                      <a:pPr lvl="0" indent="0" marL="0" algn="l">
                        <a:buNone/>
                      </a:pPr>
                      <a:r>
                        <a:rPr/>
                        <a:t>PC2</a:t>
                      </a:r>
                    </a:p>
                  </a:txBody>
                </a:tc>
                <a:tc>
                  <a:txBody>
                    <a:bodyPr/>
                    <a:lstStyle/>
                    <a:p>
                      <a:pPr lvl="0" indent="0" marL="0" algn="r">
                        <a:buNone/>
                      </a:pPr>
                      <a:r>
                        <a:rPr/>
                        <a:t>0.914</a:t>
                      </a:r>
                    </a:p>
                  </a:txBody>
                </a:tc>
                <a:tc>
                  <a:txBody>
                    <a:bodyPr/>
                    <a:lstStyle/>
                    <a:p>
                      <a:pPr lvl="0" indent="0" marL="0" algn="r">
                        <a:buNone/>
                      </a:pPr>
                      <a:r>
                        <a:rPr/>
                        <a:t>0.229</a:t>
                      </a:r>
                    </a:p>
                  </a:txBody>
                </a:tc>
                <a:tc>
                  <a:txBody>
                    <a:bodyPr/>
                    <a:lstStyle/>
                    <a:p>
                      <a:pPr lvl="0" indent="0" marL="0" algn="r">
                        <a:buNone/>
                      </a:pPr>
                      <a:r>
                        <a:rPr/>
                        <a:t>0.958</a:t>
                      </a:r>
                    </a:p>
                  </a:txBody>
                </a:tc>
              </a:tr>
              <a:tr h="0">
                <a:tc>
                  <a:txBody>
                    <a:bodyPr/>
                    <a:lstStyle/>
                    <a:p>
                      <a:pPr lvl="0" indent="0" marL="0" algn="l">
                        <a:buNone/>
                      </a:pPr>
                      <a:r>
                        <a:rPr/>
                        <a:t>PC3</a:t>
                      </a:r>
                    </a:p>
                  </a:txBody>
                </a:tc>
                <a:tc>
                  <a:txBody>
                    <a:bodyPr/>
                    <a:lstStyle/>
                    <a:p>
                      <a:pPr lvl="0" indent="0" marL="0" algn="r">
                        <a:buNone/>
                      </a:pPr>
                      <a:r>
                        <a:rPr/>
                        <a:t>0.147</a:t>
                      </a:r>
                    </a:p>
                  </a:txBody>
                </a:tc>
                <a:tc>
                  <a:txBody>
                    <a:bodyPr/>
                    <a:lstStyle/>
                    <a:p>
                      <a:pPr lvl="0" indent="0" marL="0" algn="r">
                        <a:buNone/>
                      </a:pPr>
                      <a:r>
                        <a:rPr/>
                        <a:t>0.037</a:t>
                      </a:r>
                    </a:p>
                  </a:txBody>
                </a:tc>
                <a:tc>
                  <a:txBody>
                    <a:bodyPr/>
                    <a:lstStyle/>
                    <a:p>
                      <a:pPr lvl="0" indent="0" marL="0" algn="r">
                        <a:buNone/>
                      </a:pPr>
                      <a:r>
                        <a:rPr/>
                        <a:t>0.995</a:t>
                      </a:r>
                    </a:p>
                  </a:txBody>
                </a:tc>
              </a:tr>
              <a:tr h="0">
                <a:tc>
                  <a:txBody>
                    <a:bodyPr/>
                    <a:lstStyle/>
                    <a:p>
                      <a:pPr lvl="0" indent="0" marL="0" algn="l">
                        <a:buNone/>
                      </a:pPr>
                      <a:r>
                        <a:rPr/>
                        <a:t>PC4</a:t>
                      </a:r>
                    </a:p>
                  </a:txBody>
                </a:tc>
                <a:tc>
                  <a:txBody>
                    <a:bodyPr/>
                    <a:lstStyle/>
                    <a:p>
                      <a:pPr lvl="0" indent="0" marL="0" algn="r">
                        <a:buNone/>
                      </a:pPr>
                      <a:r>
                        <a:rPr/>
                        <a:t>0.021</a:t>
                      </a:r>
                    </a:p>
                  </a:txBody>
                </a:tc>
                <a:tc>
                  <a:txBody>
                    <a:bodyPr/>
                    <a:lstStyle/>
                    <a:p>
                      <a:pPr lvl="0" indent="0" marL="0" algn="r">
                        <a:buNone/>
                      </a:pPr>
                      <a:r>
                        <a:rPr/>
                        <a:t>0.005</a:t>
                      </a:r>
                    </a:p>
                  </a:txBody>
                </a:tc>
                <a:tc>
                  <a:txBody>
                    <a:bodyPr/>
                    <a:lstStyle/>
                    <a:p>
                      <a:pPr lvl="0" indent="0" marL="0" algn="r">
                        <a:buNone/>
                      </a:pPr>
                      <a:r>
                        <a:rPr/>
                        <a:t>1.000</a:t>
                      </a:r>
                    </a:p>
                  </a:txBody>
                </a:tc>
              </a:tr>
            </a:tbl>
          </a:graphicData>
        </a:graphic>
      </p:graphicFrame>
    </p:spTree>
  </p:cSl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5: Determine Number of Components - Scree Plot</a:t>
            </a:r>
          </a:p>
        </p:txBody>
      </p:sp>
      <p:sp>
        <p:nvSpPr>
          <p:cNvPr id="3" name="Content Placeholder 2"/>
          <p:cNvSpPr>
            <a:spLocks noGrp="1"/>
          </p:cNvSpPr>
          <p:nvPr>
            <p:ph idx="1" sz="half"/>
          </p:nvPr>
        </p:nvSpPr>
        <p:spPr/>
        <p:txBody>
          <a:bodyPr/>
          <a:lstStyle/>
          <a:p>
            <a:pPr lvl="0" indent="0" marL="0">
              <a:spcBef>
                <a:spcPts val="3000"/>
              </a:spcBef>
              <a:buNone/>
            </a:pPr>
            <a:r>
              <a:rPr b="1"/>
              <a:t>What is a Scree Plot?</a:t>
            </a:r>
          </a:p>
          <a:p>
            <a:pPr lvl="0" indent="0" marL="0">
              <a:buNone/>
            </a:pPr>
            <a:r>
              <a:rPr/>
              <a:t>A scree plot shows how much variance each component explains, helping us decide how many components we need. The name comes from the geological term “scree” - loose rocks at the base of a cliff - because the plot often looks like a steep cliff followed by rubble.</a:t>
            </a:r>
          </a:p>
          <a:p>
            <a:pPr lvl="0" indent="0" marL="0">
              <a:spcBef>
                <a:spcPts val="3000"/>
              </a:spcBef>
              <a:buNone/>
            </a:pPr>
            <a:r>
              <a:rPr b="1"/>
              <a:t>How to read a Scree Plot:</a:t>
            </a:r>
          </a:p>
          <a:p>
            <a:pPr lvl="0"/>
            <a:r>
              <a:rPr b="1"/>
              <a:t>Y-axis</a:t>
            </a:r>
            <a:r>
              <a:rPr/>
              <a:t>: Percentage of variance explained by each component</a:t>
            </a:r>
          </a:p>
          <a:p>
            <a:pPr lvl="0"/>
            <a:r>
              <a:rPr b="1"/>
              <a:t>X-axis</a:t>
            </a:r>
            <a:r>
              <a:rPr/>
              <a:t>: Component number (PC1, PC2, etc.)</a:t>
            </a:r>
          </a:p>
          <a:p>
            <a:pPr lvl="0"/>
            <a:r>
              <a:rPr b="1"/>
              <a:t>The pattern</a:t>
            </a:r>
            <a:r>
              <a:rPr/>
              <a:t>: Usually shows a steep drop followed by a leveling off</a:t>
            </a:r>
          </a:p>
          <a:p>
            <a:pPr lvl="0" indent="0" marL="0">
              <a:spcBef>
                <a:spcPts val="3000"/>
              </a:spcBef>
              <a:buNone/>
            </a:pPr>
            <a:r>
              <a:rPr b="1"/>
              <a:t>The “Elbow Method”:</a:t>
            </a:r>
          </a:p>
          <a:p>
            <a:pPr lvl="0" indent="0" marL="0">
              <a:buNone/>
            </a:pPr>
            <a:r>
              <a:rPr/>
              <a:t>Look for where the line “bends” or forms an elbow:</a:t>
            </a:r>
          </a:p>
          <a:p>
            <a:pPr lvl="0"/>
            <a:r>
              <a:rPr/>
              <a:t>Components before the elbow = important (steep slope)</a:t>
            </a:r>
          </a:p>
          <a:p>
            <a:pPr lvl="0"/>
            <a:r>
              <a:rPr/>
              <a:t>Components after the elbow = less important (gentle slope)</a:t>
            </a:r>
          </a:p>
          <a:p>
            <a:pPr lvl="0"/>
            <a:r>
              <a:rPr/>
              <a:t>Keep components up to and including the elbow</a:t>
            </a:r>
          </a:p>
          <a:p>
            <a:pPr lvl="0" indent="0" marL="0">
              <a:spcBef>
                <a:spcPts val="3000"/>
              </a:spcBef>
              <a:buNone/>
            </a:pPr>
            <a:r>
              <a:rPr b="1"/>
              <a:t>What to look for in our plot:</a:t>
            </a:r>
          </a:p>
          <a:p>
            <a:pPr lvl="0"/>
            <a:r>
              <a:rPr/>
              <a:t>If PC1 explains 70% and PC2 explains 20%, but PC3 only explains 5%, the elbow is at PC2</a:t>
            </a:r>
          </a:p>
          <a:p>
            <a:pPr lvl="0"/>
            <a:r>
              <a:rPr/>
              <a:t>This suggests keeping the first 2 components</a:t>
            </a:r>
          </a:p>
          <a:p>
            <a:pPr lvl="0"/>
            <a:r>
              <a:rPr/>
              <a:t>The dramatic drop from PC1 to PC2, then gentle decline after, confirms our dimension reduction worked well</a:t>
            </a:r>
          </a:p>
        </p:txBody>
      </p:sp>
    </p:spTree>
  </p:cSl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5: Component Selection Rules</a:t>
            </a:r>
          </a:p>
        </p:txBody>
      </p:sp>
      <p:sp>
        <p:nvSpPr>
          <p:cNvPr id="3" name="Content Placeholder 2"/>
          <p:cNvSpPr>
            <a:spLocks noGrp="1"/>
          </p:cNvSpPr>
          <p:nvPr>
            <p:ph idx="1"/>
          </p:nvPr>
        </p:nvSpPr>
        <p:spPr/>
        <p:txBody>
          <a:bodyPr/>
          <a:lstStyle/>
          <a:p>
            <a:pPr lvl="0" indent="0">
              <a:buNone/>
            </a:pPr>
            <a:r>
              <a:rPr>
                <a:latin typeface="Courier"/>
              </a:rPr>
              <a:t>[1] "Components with eigenvalue &gt; 1: 1"</a:t>
            </a:r>
          </a:p>
          <a:p>
            <a:pPr lvl="0" indent="0">
              <a:buNone/>
            </a:pPr>
            <a:r>
              <a:rPr>
                <a:latin typeface="Courier"/>
              </a:rPr>
              <a:t>[1] "Components needed for 80% variance: 2"</a:t>
            </a:r>
          </a:p>
        </p:txBody>
      </p:sp>
    </p:spTree>
  </p:cSl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6: Interpret the Components - Loadings</a:t>
            </a:r>
          </a:p>
        </p:txBody>
      </p:sp>
      <p:sp>
        <p:nvSpPr>
          <p:cNvPr id="3" name="Content Placeholder 2"/>
          <p:cNvSpPr>
            <a:spLocks noGrp="1"/>
          </p:cNvSpPr>
          <p:nvPr>
            <p:ph idx="1" sz="half"/>
          </p:nvPr>
        </p:nvSpPr>
        <p:spPr/>
        <p:txBody>
          <a:bodyPr/>
          <a:lstStyle/>
          <a:p>
            <a:pPr lvl="0" indent="0" marL="0">
              <a:spcBef>
                <a:spcPts val="3000"/>
              </a:spcBef>
              <a:buNone/>
            </a:pPr>
            <a:r>
              <a:rPr b="1"/>
              <a:t>What are Component Loadings</a:t>
            </a:r>
          </a:p>
          <a:p>
            <a:pPr lvl="0" indent="0" marL="0">
              <a:buNone/>
            </a:pPr>
            <a:r>
              <a:rPr/>
              <a:t>Loadings tell us how much each original variable contributes to each principal component. Think of them as “recipes” that show how to mix your original measurements to create the new components.</a:t>
            </a:r>
          </a:p>
          <a:p>
            <a:pPr lvl="0" indent="0" marL="0">
              <a:spcBef>
                <a:spcPts val="3000"/>
              </a:spcBef>
              <a:buNone/>
            </a:pPr>
            <a:r>
              <a:rPr b="1"/>
              <a:t>How to read the loadings table</a:t>
            </a:r>
          </a:p>
          <a:p>
            <a:pPr lvl="0"/>
            <a:r>
              <a:rPr b="1"/>
              <a:t>Values range from -1 to +1</a:t>
            </a:r>
            <a:r>
              <a:rPr/>
              <a:t> (like correlations)</a:t>
            </a:r>
          </a:p>
          <a:p>
            <a:pPr lvl="0"/>
            <a:r>
              <a:rPr b="1"/>
              <a:t>Large positive values</a:t>
            </a:r>
            <a:r>
              <a:rPr/>
              <a:t> (e.g., 0.8): This variable contributes strongly in the positive direction</a:t>
            </a:r>
          </a:p>
          <a:p>
            <a:pPr lvl="0"/>
            <a:r>
              <a:rPr b="1"/>
              <a:t>Large negative values</a:t>
            </a:r>
            <a:r>
              <a:rPr/>
              <a:t> (e.g., -0.8): This variable contributes strongly in the negative direction</a:t>
            </a:r>
          </a:p>
          <a:p>
            <a:pPr lvl="0"/>
            <a:r>
              <a:rPr b="1"/>
              <a:t>Values near 0</a:t>
            </a:r>
            <a:r>
              <a:rPr/>
              <a:t>: This variable doesn’t contribute much to this component</a:t>
            </a:r>
          </a:p>
          <a:p>
            <a:pPr lvl="0" indent="0" marL="0">
              <a:spcBef>
                <a:spcPts val="3000"/>
              </a:spcBef>
              <a:buNone/>
            </a:pPr>
            <a:r>
              <a:rPr b="1"/>
              <a:t>Interpreting the patterns:</a:t>
            </a:r>
          </a:p>
          <a:p>
            <a:pPr lvl="0"/>
            <a:r>
              <a:rPr b="1"/>
              <a:t>If all loadings have similar signs</a:t>
            </a:r>
            <a:r>
              <a:rPr/>
              <a:t>: Component represents overall size (all measurements increase/decrease together)</a:t>
            </a:r>
          </a:p>
          <a:p>
            <a:pPr lvl="0"/>
            <a:r>
              <a:rPr b="1"/>
              <a:t>If loadings have mixed signs</a:t>
            </a:r>
            <a:r>
              <a:rPr/>
              <a:t>: Component represents shape or proportions (some measurements increase while others decrease)</a:t>
            </a:r>
          </a:p>
          <a:p>
            <a:pPr lvl="0"/>
            <a:r>
              <a:rPr b="1"/>
              <a:t>Dominant variables</a:t>
            </a:r>
            <a:r>
              <a:rPr/>
              <a:t>: Variables with the largest absolute loadings drive that component’s meaning</a:t>
            </a:r>
          </a:p>
          <a:p>
            <a:pPr lvl="0" indent="0" marL="0">
              <a:spcBef>
                <a:spcPts val="3000"/>
              </a:spcBef>
              <a:buNone/>
            </a:pPr>
            <a:r>
              <a:rPr b="1"/>
              <a:t>Example interpretation:</a:t>
            </a:r>
          </a:p>
          <a:p>
            <a:pPr lvl="0" indent="0" marL="0">
              <a:buNone/>
            </a:pPr>
            <a:r>
              <a:rPr/>
              <a:t>If PC1 has all negative loadings around -0.5, it means:</a:t>
            </a:r>
          </a:p>
          <a:p>
            <a:pPr lvl="0"/>
            <a:r>
              <a:rPr/>
              <a:t>Flowers with high PC1 scores have small values for ALL measurements</a:t>
            </a:r>
          </a:p>
          <a:p>
            <a:pPr lvl="0"/>
            <a:r>
              <a:rPr/>
              <a:t>This component captures “overall flower size”</a:t>
            </a:r>
          </a:p>
          <a:p>
            <a:pPr lvl="0"/>
            <a:r>
              <a:rPr/>
              <a:t>The negative sign just indicates direction (could flip signs and interpretation)</a:t>
            </a:r>
          </a:p>
        </p:txBody>
      </p:sp>
      <p:sp>
        <p:nvSpPr>
          <p:cNvPr id="4" name="Content Placeholder 3"/>
          <p:cNvSpPr>
            <a:spLocks noGrp="1"/>
          </p:cNvSpPr>
          <p:nvPr>
            <p:ph idx="2" sz="half"/>
          </p:nvPr>
        </p:nvSpPr>
        <p:spPr/>
        <p:txBody>
          <a:bodyPr/>
          <a:lstStyle/>
          <a:p>
            <a:pPr lvl="0" indent="0">
              <a:buNone/>
            </a:pPr>
            <a:r>
              <a:rPr>
                <a:latin typeface="Courier"/>
              </a:rPr>
              <a:t>[1] "Component Loadings:"</a:t>
            </a:r>
          </a:p>
          <a:p>
            <a:pPr lvl="0" indent="0">
              <a:buNone/>
            </a:pPr>
            <a:r>
              <a:rPr>
                <a:latin typeface="Courier"/>
              </a:rPr>
              <a:t>                 Variable        PC1         PC2        PC3        PC4
sepal_length sepal_length  0.5210659 -0.37741762  0.7195664  0.2612863
sepal_width   sepal_width -0.2693474 -0.92329566 -0.2443818 -0.1235096
petal_length petal_length  0.5804131 -0.02449161 -0.1421264 -0.8014492
petal_width   petal_width  0.5648565 -0.06694199 -0.6342727  0.5235971</a:t>
            </a:r>
          </a:p>
        </p:txBody>
      </p:sp>
    </p:spTree>
  </p:cSl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6: Eigenvector Properties</a:t>
            </a:r>
          </a:p>
        </p:txBody>
      </p:sp>
      <p:sp>
        <p:nvSpPr>
          <p:cNvPr id="3" name="Content Placeholder 2"/>
          <p:cNvSpPr>
            <a:spLocks noGrp="1"/>
          </p:cNvSpPr>
          <p:nvPr>
            <p:ph idx="1"/>
          </p:nvPr>
        </p:nvSpPr>
        <p:spPr/>
        <p:txBody>
          <a:bodyPr/>
          <a:lstStyle/>
          <a:p>
            <a:pPr lvl="0" indent="0" marL="0">
              <a:spcBef>
                <a:spcPts val="3000"/>
              </a:spcBef>
              <a:buNone/>
            </a:pPr>
            <a:r>
              <a:rPr b="1"/>
              <a:t>Key properties of eigenvectors/loadings:</a:t>
            </a:r>
          </a:p>
          <a:p>
            <a:pPr lvl="0"/>
            <a:r>
              <a:rPr b="1"/>
              <a:t>Unit length</a:t>
            </a:r>
            <a:r>
              <a:rPr/>
              <a:t>: Each eigenvector has length 1 (sum of squares = 1)</a:t>
            </a:r>
          </a:p>
          <a:p>
            <a:pPr lvl="0"/>
            <a:r>
              <a:rPr b="1"/>
              <a:t>Orthogonal</a:t>
            </a:r>
            <a:r>
              <a:rPr/>
              <a:t>: Eigenvectors are perpendicular to each other (dot product = 0)</a:t>
            </a:r>
          </a:p>
          <a:p>
            <a:pPr lvl="0"/>
            <a:r>
              <a:rPr b="1"/>
              <a:t>Ordered by importance</a:t>
            </a:r>
            <a:r>
              <a:rPr/>
              <a:t>: First eigenvector (PC1) explains most variance</a:t>
            </a:r>
          </a:p>
          <a:p>
            <a:pPr lvl="0" indent="0" marL="0">
              <a:spcBef>
                <a:spcPts val="3000"/>
              </a:spcBef>
              <a:buNone/>
            </a:pPr>
            <a:r>
              <a:rPr b="1"/>
              <a:t>The complete picture:</a:t>
            </a:r>
          </a:p>
          <a:p>
            <a:pPr lvl="0"/>
            <a:r>
              <a:rPr b="1"/>
              <a:t>Eigenvectors</a:t>
            </a:r>
            <a:r>
              <a:rPr/>
              <a:t> = The directions (loadings)</a:t>
            </a:r>
          </a:p>
          <a:p>
            <a:pPr lvl="0"/>
            <a:r>
              <a:rPr b="1"/>
              <a:t>Eigenvalues</a:t>
            </a:r>
            <a:r>
              <a:rPr/>
              <a:t> = The importance of each direction (variance explained)</a:t>
            </a:r>
          </a:p>
          <a:p>
            <a:pPr lvl="0"/>
            <a:r>
              <a:rPr/>
              <a:t>Together they fully describe the PCA transformation</a:t>
            </a:r>
          </a:p>
        </p:txBody>
      </p:sp>
    </p:spTree>
  </p:cSl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6b: Visualization of Component Loadings</a:t>
            </a:r>
          </a:p>
        </p:txBody>
      </p:sp>
      <p:sp>
        <p:nvSpPr>
          <p:cNvPr id="3" name="Content Placeholder 2"/>
          <p:cNvSpPr>
            <a:spLocks noGrp="1"/>
          </p:cNvSpPr>
          <p:nvPr>
            <p:ph idx="1" sz="half"/>
          </p:nvPr>
        </p:nvSpPr>
        <p:spPr/>
        <p:txBody>
          <a:bodyPr/>
          <a:lstStyle/>
          <a:p>
            <a:pPr lvl="0" indent="0" marL="0">
              <a:buNone/>
            </a:pPr>
            <a:r>
              <a:rPr/>
              <a:t>What does this plot show?</a:t>
            </a:r>
          </a:p>
          <a:p>
            <a:pPr lvl="0" indent="0" marL="0">
              <a:buNone/>
            </a:pPr>
            <a:r>
              <a:rPr/>
              <a:t>This is a visual representation of the loadings table, showing how each original variable contributes to PC1 and PC2. It’s like a map of how your original measurements relate to the new principal components.</a:t>
            </a:r>
          </a:p>
          <a:p>
            <a:pPr lvl="0" indent="0" marL="0">
              <a:buNone/>
            </a:pPr>
            <a:r>
              <a:rPr/>
              <a:t>How to read the plot:</a:t>
            </a:r>
          </a:p>
          <a:p>
            <a:pPr lvl="0"/>
            <a:r>
              <a:rPr/>
              <a:t>Arrows represent your original variables (sepal_length, sepal_width, etc.)</a:t>
            </a:r>
          </a:p>
          <a:p>
            <a:pPr lvl="0"/>
            <a:r>
              <a:rPr/>
              <a:t>Arrow direction shows which PC the variable contributes to</a:t>
            </a:r>
          </a:p>
          <a:p>
            <a:pPr lvl="0"/>
            <a:r>
              <a:rPr/>
              <a:t>Arrow length indicates the strength of contribution (longer = stronger)</a:t>
            </a:r>
          </a:p>
          <a:p>
            <a:pPr lvl="0"/>
            <a:r>
              <a:rPr/>
              <a:t>Arrow color shows the overall contribution magnitude (red = highest, blue = lowest)</a:t>
            </a:r>
          </a:p>
          <a:p>
            <a:pPr lvl="0"/>
            <a:r>
              <a:rPr/>
              <a:t>The circle represents the maximum possible contribution</a:t>
            </a:r>
          </a:p>
          <a:p>
            <a:pPr lvl="0" indent="0" marL="0">
              <a:buNone/>
            </a:pPr>
            <a:r>
              <a:rPr/>
              <a:t>Key interpretations from this plot:</a:t>
            </a:r>
          </a:p>
          <a:p>
            <a:pPr lvl="0"/>
            <a:r>
              <a:rPr/>
              <a:t>PC1 (horizontal axis, 73% variance):</a:t>
            </a:r>
          </a:p>
          <a:p>
            <a:pPr lvl="1"/>
            <a:r>
              <a:rPr/>
              <a:t>All arrows point roughly left (negative direction)</a:t>
            </a:r>
          </a:p>
          <a:p>
            <a:pPr lvl="1"/>
            <a:r>
              <a:rPr/>
              <a:t>All variables contribute almost equally to PC1</a:t>
            </a:r>
          </a:p>
          <a:p>
            <a:pPr lvl="1"/>
            <a:r>
              <a:rPr/>
              <a:t>This confirms PC1 represents “overall flower size”</a:t>
            </a:r>
          </a:p>
          <a:p>
            <a:pPr lvl="0" indent="0" marL="0">
              <a:buNone/>
            </a:pPr>
            <a:r>
              <a:rPr/>
              <a:t>PC2 (vertical axis, 22.9% variance):</a:t>
            </a:r>
          </a:p>
          <a:p>
            <a:pPr lvl="0"/>
            <a:r>
              <a:rPr/>
              <a:t>Sepal_width points down (negative)</a:t>
            </a:r>
          </a:p>
          <a:p>
            <a:pPr lvl="0"/>
            <a:r>
              <a:rPr/>
              <a:t>Other variables point slightly up (positive)</a:t>
            </a:r>
          </a:p>
          <a:p>
            <a:pPr lvl="0"/>
            <a:r>
              <a:rPr/>
              <a:t>This creates a contrast: sepal width vs. everything else</a:t>
            </a:r>
          </a:p>
          <a:p>
            <a:pPr lvl="0"/>
            <a:r>
              <a:rPr/>
              <a:t>PC2 captures “flower shape” - wide sepals vs. long petals</a:t>
            </a:r>
          </a:p>
        </p:txBody>
      </p:sp>
    </p:spTree>
  </p:cSl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Loading Plot Interpretation</a:t>
            </a:r>
          </a:p>
        </p:txBody>
      </p:sp>
      <p:sp>
        <p:nvSpPr>
          <p:cNvPr id="3" name="Content Placeholder 2"/>
          <p:cNvSpPr>
            <a:spLocks noGrp="1"/>
          </p:cNvSpPr>
          <p:nvPr>
            <p:ph idx="1"/>
          </p:nvPr>
        </p:nvSpPr>
        <p:spPr/>
        <p:txBody>
          <a:bodyPr/>
          <a:lstStyle/>
          <a:p>
            <a:pPr lvl="0" indent="0" marL="0">
              <a:buNone/>
            </a:pPr>
            <a:r>
              <a:rPr/>
              <a:t>What the arrow positions tell us:</a:t>
            </a:r>
          </a:p>
          <a:p>
            <a:pPr lvl="0"/>
            <a:r>
              <a:rPr/>
              <a:t>Variables pointing in same direction = positively correlated</a:t>
            </a:r>
          </a:p>
          <a:p>
            <a:pPr lvl="0"/>
            <a:r>
              <a:rPr/>
              <a:t>Variables at 90° angles = uncorrelated</a:t>
            </a:r>
          </a:p>
          <a:p>
            <a:pPr lvl="0"/>
            <a:r>
              <a:rPr/>
              <a:t>Variables pointing opposite directions = negatively correlated</a:t>
            </a:r>
          </a:p>
          <a:p>
            <a:pPr lvl="0" indent="0" marL="0">
              <a:buNone/>
            </a:pPr>
            <a:r>
              <a:rPr/>
              <a:t>The practical meaning:</a:t>
            </a:r>
          </a:p>
          <a:p>
            <a:pPr lvl="0"/>
            <a:r>
              <a:rPr/>
              <a:t>Flowers with high PC1 scores have large values for all measurements</a:t>
            </a:r>
          </a:p>
          <a:p>
            <a:pPr lvl="0"/>
            <a:r>
              <a:rPr/>
              <a:t>Flowers with high PC2 scores have narrow sepals but long/wide petals</a:t>
            </a:r>
          </a:p>
          <a:p>
            <a:pPr lvl="0"/>
            <a:r>
              <a:rPr/>
              <a:t>The plot confirms our dimension reduction worked - we’ve captured 95.9% of variation in just 2 dimensions!</a:t>
            </a:r>
          </a:p>
        </p:txBody>
      </p:sp>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Review: Eigenvectors and Components</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indent="0" marL="0">
                  <a:buNone/>
                </a:pPr>
                <a:r>
                  <a:rPr/>
                  <a:t>Eigenvectors, eigenvalues and components</a:t>
                </a:r>
              </a:p>
              <a:p>
                <a:pPr lvl="0"/>
                <a:r>
                  <a:rPr/>
                  <a:t>Common goal of MV analysis is variable reduction: can we derive new variables (based on linear combinations of “original” variables) that explain variation in data?</a:t>
                </a:r>
              </a:p>
              <a:p>
                <a:pPr lvl="0"/>
                <a:r>
                  <a:rPr/>
                  <a:t>For data set with i= 1 to n objects and j = 1 to p original variables we seek new variables (principal components) using the equation:</a:t>
                </a:r>
              </a:p>
              <a:p>
                <a:pPr lvl="0" indent="0" marL="0">
                  <a:spcBef>
                    <a:spcPts val="3000"/>
                  </a:spcBef>
                  <a:buNone/>
                </a:pPr>
                <a14:m>
                  <m:oMathPara xmlns:m="http://schemas.openxmlformats.org/officeDocument/2006/math">
                    <m:oMathParaPr>
                      <m:jc m:val="center"/>
                    </m:oMathParaPr>
                    <m:oMath>
                      <m:sSub>
                        <m:e>
                          <m:r>
                            <m:t>z</m:t>
                          </m:r>
                        </m:e>
                        <m:sub>
                          <m:r>
                            <m:t>i</m:t>
                          </m:r>
                          <m:r>
                            <m:t>k</m:t>
                          </m:r>
                        </m:sub>
                      </m:sSub>
                      <m:r>
                        <m:rPr>
                          <m:sty m:val="p"/>
                        </m:rPr>
                        <m:t>=</m:t>
                      </m:r>
                      <m:sSub>
                        <m:e>
                          <m:r>
                            <m:t>c</m:t>
                          </m:r>
                        </m:e>
                        <m:sub>
                          <m:r>
                            <m:t>1</m:t>
                          </m:r>
                        </m:sub>
                      </m:sSub>
                      <m:sSub>
                        <m:e>
                          <m:r>
                            <m:t>y</m:t>
                          </m:r>
                        </m:e>
                        <m:sub>
                          <m:r>
                            <m:t>i</m:t>
                          </m:r>
                          <m:r>
                            <m:t>1</m:t>
                          </m:r>
                        </m:sub>
                      </m:sSub>
                      <m:r>
                        <m:rPr>
                          <m:sty m:val="p"/>
                        </m:rPr>
                        <m:t>+</m:t>
                      </m:r>
                      <m:sSub>
                        <m:e>
                          <m:r>
                            <m:t>c</m:t>
                          </m:r>
                        </m:e>
                        <m:sub>
                          <m:r>
                            <m:t>2</m:t>
                          </m:r>
                        </m:sub>
                      </m:sSub>
                      <m:sSub>
                        <m:e>
                          <m:r>
                            <m:t>y</m:t>
                          </m:r>
                        </m:e>
                        <m:sub>
                          <m:r>
                            <m:t>i</m:t>
                          </m:r>
                          <m:r>
                            <m:t>2</m:t>
                          </m:r>
                        </m:sub>
                      </m:sSub>
                      <m:r>
                        <m:rPr>
                          <m:sty m:val="p"/>
                        </m:rPr>
                        <m:t>+</m:t>
                      </m:r>
                      <m:r>
                        <m:rPr>
                          <m:sty m:val="p"/>
                        </m:rPr>
                        <m:t>⋯</m:t>
                      </m:r>
                      <m:sSub>
                        <m:e>
                          <m:r>
                            <m:t>c</m:t>
                          </m:r>
                        </m:e>
                        <m:sub>
                          <m:r>
                            <m:t>j</m:t>
                          </m:r>
                        </m:sub>
                      </m:sSub>
                      <m:sSub>
                        <m:e>
                          <m:r>
                            <m:t>y</m:t>
                          </m:r>
                        </m:e>
                        <m:sub>
                          <m:r>
                            <m:t>i</m:t>
                          </m:r>
                          <m:r>
                            <m:t>j</m:t>
                          </m:r>
                        </m:sub>
                      </m:sSub>
                      <m:r>
                        <m:rPr>
                          <m:sty m:val="p"/>
                        </m:rPr>
                        <m:t>+</m:t>
                      </m:r>
                      <m:r>
                        <m:rPr>
                          <m:sty m:val="p"/>
                        </m:rPr>
                        <m:t>⋯</m:t>
                      </m:r>
                      <m:r>
                        <m:rPr>
                          <m:sty m:val="p"/>
                        </m:rPr>
                        <m:t>+</m:t>
                      </m:r>
                      <m:sSub>
                        <m:e>
                          <m:r>
                            <m:t>c</m:t>
                          </m:r>
                        </m:e>
                        <m:sub>
                          <m:r>
                            <m:t>p</m:t>
                          </m:r>
                        </m:sub>
                      </m:sSub>
                      <m:sSub>
                        <m:e>
                          <m:r>
                            <m:t>y</m:t>
                          </m:r>
                        </m:e>
                        <m:sub>
                          <m:r>
                            <m:t>i</m:t>
                          </m:r>
                          <m:r>
                            <m:t>p</m:t>
                          </m:r>
                        </m:sub>
                      </m:sSub>
                    </m:oMath>
                  </m:oMathPara>
                </a14:m>
              </a:p>
            </p:txBody>
          </p:sp>
        </mc:Choice>
      </mc:AlternateContent>
    </p:spTree>
  </p:cSl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7: PCA Biplot - The Main Result</a:t>
            </a:r>
          </a:p>
        </p:txBody>
      </p:sp>
      <p:sp>
        <p:nvSpPr>
          <p:cNvPr id="3" name="Content Placeholder 2"/>
          <p:cNvSpPr>
            <a:spLocks noGrp="1"/>
          </p:cNvSpPr>
          <p:nvPr>
            <p:ph idx="1" sz="half"/>
          </p:nvPr>
        </p:nvSpPr>
        <p:spPr/>
        <p:txBody>
          <a:bodyPr/>
          <a:lstStyle/>
          <a:p>
            <a:pPr lvl="0" indent="0" marL="0">
              <a:spcBef>
                <a:spcPts val="3000"/>
              </a:spcBef>
              <a:buNone/>
            </a:pPr>
            <a:r>
              <a:rPr b="1"/>
              <a:t>Key insights from this biplot:</a:t>
            </a:r>
          </a:p>
          <a:p>
            <a:pPr lvl="0" indent="0" marL="0">
              <a:spcBef>
                <a:spcPts val="3000"/>
              </a:spcBef>
              <a:buNone/>
            </a:pPr>
            <a:r>
              <a:rPr b="1"/>
              <a:t>Species separation:</a:t>
            </a:r>
          </a:p>
          <a:p>
            <a:pPr lvl="0"/>
            <a:r>
              <a:rPr b="1"/>
              <a:t>Setosa (blue)</a:t>
            </a:r>
            <a:r>
              <a:rPr/>
              <a:t>: Clearly separated on the left (negative PC1)</a:t>
            </a:r>
          </a:p>
          <a:p>
            <a:pPr lvl="0"/>
            <a:r>
              <a:rPr b="1"/>
              <a:t>Versicolor (yellow)</a:t>
            </a:r>
            <a:r>
              <a:rPr/>
              <a:t>: In the middle</a:t>
            </a:r>
          </a:p>
          <a:p>
            <a:pPr lvl="0"/>
            <a:r>
              <a:rPr b="1"/>
              <a:t>Virginica (red)</a:t>
            </a:r>
            <a:r>
              <a:rPr/>
              <a:t>: On the right (positive PC1)</a:t>
            </a:r>
          </a:p>
          <a:p>
            <a:pPr lvl="0"/>
            <a:r>
              <a:rPr/>
              <a:t>PCA successfully separates species without being told about them!</a:t>
            </a:r>
          </a:p>
          <a:p>
            <a:pPr lvl="0" indent="0" marL="0">
              <a:spcBef>
                <a:spcPts val="3000"/>
              </a:spcBef>
              <a:buNone/>
            </a:pPr>
            <a:r>
              <a:rPr b="1"/>
              <a:t>Understanding flower characteristics:</a:t>
            </a:r>
          </a:p>
          <a:p>
            <a:pPr lvl="0"/>
            <a:r>
              <a:rPr b="1"/>
              <a:t>Setosa flowers</a:t>
            </a:r>
            <a:r>
              <a:rPr/>
              <a:t>: Small overall (negative PC1), relatively wide sepals (positive PC2)</a:t>
            </a:r>
          </a:p>
          <a:p>
            <a:pPr lvl="0"/>
            <a:r>
              <a:rPr b="1"/>
              <a:t>Virginica flowers</a:t>
            </a:r>
            <a:r>
              <a:rPr/>
              <a:t>: Large overall (positive PC1), especially long petals</a:t>
            </a:r>
          </a:p>
          <a:p>
            <a:pPr lvl="0"/>
            <a:r>
              <a:rPr b="1"/>
              <a:t>Versicolor flowers</a:t>
            </a:r>
            <a:r>
              <a:rPr/>
              <a:t>: Intermediate in most characteristics</a:t>
            </a:r>
          </a:p>
          <a:p>
            <a:pPr lvl="0" indent="0" marL="0">
              <a:spcBef>
                <a:spcPts val="3000"/>
              </a:spcBef>
              <a:buNone/>
            </a:pPr>
            <a:r>
              <a:rPr b="1"/>
              <a:t>Variable relationships:</a:t>
            </a:r>
          </a:p>
          <a:p>
            <a:pPr lvl="0"/>
            <a:r>
              <a:rPr/>
              <a:t>Petal measurements point together → highly correlated</a:t>
            </a:r>
          </a:p>
          <a:p>
            <a:pPr lvl="0"/>
            <a:r>
              <a:rPr/>
              <a:t>Sepal width points differently → captures different information</a:t>
            </a:r>
          </a:p>
          <a:p>
            <a:pPr lvl="0"/>
            <a:r>
              <a:rPr/>
              <a:t>All arrows point right → all measurements increase from setosa to virginica</a:t>
            </a:r>
          </a:p>
        </p:txBody>
      </p:sp>
    </p:spTree>
  </p:cSl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7: PCA Scores Plot - Alternative Visualization</a:t>
            </a:r>
          </a:p>
        </p:txBody>
      </p:sp>
    </p:spTree>
  </p:cSl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8: Interpret PC1 Results</a:t>
            </a:r>
          </a:p>
        </p:txBody>
      </p:sp>
      <p:sp>
        <p:nvSpPr>
          <p:cNvPr id="3" name="Content Placeholder 2"/>
          <p:cNvSpPr>
            <a:spLocks noGrp="1"/>
          </p:cNvSpPr>
          <p:nvPr>
            <p:ph idx="1"/>
          </p:nvPr>
        </p:nvSpPr>
        <p:spPr/>
        <p:txBody>
          <a:bodyPr/>
          <a:lstStyle/>
          <a:p>
            <a:pPr lvl="0" indent="0" marL="0">
              <a:spcBef>
                <a:spcPts val="3000"/>
              </a:spcBef>
              <a:buNone/>
            </a:pPr>
            <a:r>
              <a:rPr b="1"/>
              <a:t>Understanding PC1 Loadings:</a:t>
            </a:r>
          </a:p>
          <a:p>
            <a:pPr lvl="0" indent="0" marL="0">
              <a:buNone/>
            </a:pPr>
            <a:r>
              <a:rPr/>
              <a:t>The loadings show how each original variable contributes to PC1:</a:t>
            </a:r>
          </a:p>
          <a:p>
            <a:pPr lvl="0"/>
            <a:r>
              <a:rPr b="1"/>
              <a:t>Sepal length: 0.521</a:t>
            </a:r>
            <a:r>
              <a:rPr/>
              <a:t> - Strong positive contribution</a:t>
            </a:r>
          </a:p>
          <a:p>
            <a:pPr lvl="0"/>
            <a:r>
              <a:rPr b="1"/>
              <a:t>Sepal width: -0.269</a:t>
            </a:r>
            <a:r>
              <a:rPr/>
              <a:t> - Moderate negative contribution</a:t>
            </a:r>
          </a:p>
          <a:p>
            <a:pPr lvl="0"/>
            <a:r>
              <a:rPr b="1"/>
              <a:t>Petal length: 0.580</a:t>
            </a:r>
            <a:r>
              <a:rPr/>
              <a:t> - Strong positive contribution</a:t>
            </a:r>
          </a:p>
          <a:p>
            <a:pPr lvl="0"/>
            <a:r>
              <a:rPr b="1"/>
              <a:t>Petal width: 0.565</a:t>
            </a:r>
            <a:r>
              <a:rPr/>
              <a:t> - Strong positive contribution</a:t>
            </a:r>
          </a:p>
          <a:p>
            <a:pPr lvl="0" indent="0">
              <a:buNone/>
            </a:pPr>
            <a:r>
              <a:rPr>
                <a:latin typeface="Courier"/>
              </a:rPr>
              <a:t>[1] "PC1 Loadings (all variables contribute similarly):"</a:t>
            </a:r>
          </a:p>
          <a:p>
            <a:pPr lvl="0" indent="0">
              <a:buNone/>
            </a:pPr>
            <a:r>
              <a:rPr>
                <a:latin typeface="Courier"/>
              </a:rPr>
              <a:t>sepal_length  sepal_width petal_length  petal_width 
       0.521       -0.269        0.580        0.565 </a:t>
            </a:r>
          </a:p>
          <a:p>
            <a:pPr lvl="0" indent="0">
              <a:buNone/>
            </a:pPr>
            <a:r>
              <a:rPr>
                <a:latin typeface="Courier"/>
              </a:rPr>
              <a:t>
PC1 Interpretation: Overall flower size</a:t>
            </a:r>
          </a:p>
          <a:p>
            <a:pPr lvl="0" indent="0">
              <a:buNone/>
            </a:pPr>
            <a:r>
              <a:rPr>
                <a:latin typeface="Courier"/>
              </a:rPr>
              <a:t>
- All variables have similar negative loadings</a:t>
            </a:r>
          </a:p>
          <a:p>
            <a:pPr lvl="0" indent="0">
              <a:buNone/>
            </a:pPr>
            <a:r>
              <a:rPr>
                <a:latin typeface="Courier"/>
              </a:rPr>
              <a:t>
- Higher PC1 values = smaller flowers overall</a:t>
            </a:r>
          </a:p>
          <a:p>
            <a:pPr lvl="0" indent="0">
              <a:buNone/>
            </a:pPr>
            <a:r>
              <a:rPr>
                <a:latin typeface="Courier"/>
              </a:rPr>
              <a:t>
- Lower PC1 values = larger flowers overall</a:t>
            </a:r>
          </a:p>
        </p:txBody>
      </p:sp>
    </p:spTree>
  </p:cSl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PC1 Interpretation: Overall Flower Size</a:t>
            </a:r>
          </a:p>
        </p:txBody>
      </p:sp>
      <p:sp>
        <p:nvSpPr>
          <p:cNvPr id="3" name="Content Placeholder 2"/>
          <p:cNvSpPr>
            <a:spLocks noGrp="1"/>
          </p:cNvSpPr>
          <p:nvPr>
            <p:ph idx="1"/>
          </p:nvPr>
        </p:nvSpPr>
        <p:spPr/>
        <p:txBody>
          <a:bodyPr/>
          <a:lstStyle/>
          <a:p>
            <a:pPr lvl="0" indent="0" marL="0">
              <a:spcBef>
                <a:spcPts val="3000"/>
              </a:spcBef>
              <a:buNone/>
            </a:pPr>
            <a:r>
              <a:rPr b="1"/>
              <a:t>PC1 Interpretation: Overall flower size (with a twist)</a:t>
            </a:r>
          </a:p>
          <a:p>
            <a:pPr lvl="0" indent="0" marL="0">
              <a:buNone/>
            </a:pPr>
            <a:r>
              <a:rPr/>
              <a:t>Note: The output says “all variables have similar negative loadings” but the actual values show mostly positive loadings. This is likely due to a sign flip - PCA signs can be arbitrary. Let’s interpret based on the actual values shown:</a:t>
            </a:r>
          </a:p>
          <a:p>
            <a:pPr lvl="0"/>
            <a:r>
              <a:rPr b="1"/>
              <a:t>Three variables (sepal length, petal length, petal width) have similar positive loadings</a:t>
            </a:r>
            <a:r>
              <a:rPr/>
              <a:t> (~0.52-0.58)</a:t>
            </a:r>
          </a:p>
          <a:p>
            <a:pPr lvl="0"/>
            <a:r>
              <a:rPr b="1"/>
              <a:t>Sepal width has a negative loading</a:t>
            </a:r>
            <a:r>
              <a:rPr/>
              <a:t> (-0.269)</a:t>
            </a:r>
          </a:p>
          <a:p>
            <a:pPr lvl="0"/>
            <a:r>
              <a:rPr/>
              <a:t>This means PC1 captures flowers where length and width measurements (except sepal width) vary together</a:t>
            </a:r>
          </a:p>
          <a:p>
            <a:pPr lvl="0" indent="0" marL="0">
              <a:spcBef>
                <a:spcPts val="3000"/>
              </a:spcBef>
              <a:buNone/>
            </a:pPr>
            <a:r>
              <a:rPr b="1"/>
              <a:t>What PC1 scores mean:</a:t>
            </a:r>
          </a:p>
          <a:p>
            <a:pPr lvl="0"/>
            <a:r>
              <a:rPr b="1"/>
              <a:t>Higher PC1 values</a:t>
            </a:r>
            <a:r>
              <a:rPr/>
              <a:t> = Longer petals, longer sepals, wider petals, but narrower sepals</a:t>
            </a:r>
          </a:p>
          <a:p>
            <a:pPr lvl="0"/>
            <a:r>
              <a:rPr b="1"/>
              <a:t>Lower PC1 values</a:t>
            </a:r>
            <a:r>
              <a:rPr/>
              <a:t> = Shorter petals, shorter sepals, narrower petals, but wider sepals</a:t>
            </a:r>
          </a:p>
          <a:p>
            <a:pPr lvl="0"/>
            <a:r>
              <a:rPr/>
              <a:t>PC1 essentially captures “overall flower size except sepal width goes opposite”</a:t>
            </a:r>
          </a:p>
          <a:p>
            <a:pPr lvl="0" indent="0" marL="0">
              <a:spcBef>
                <a:spcPts val="3000"/>
              </a:spcBef>
              <a:buNone/>
            </a:pPr>
            <a:r>
              <a:rPr b="1"/>
              <a:t>Biological interpretation:</a:t>
            </a:r>
          </a:p>
          <a:p>
            <a:pPr lvl="0" indent="0" marL="0">
              <a:buNone/>
            </a:pPr>
            <a:r>
              <a:rPr/>
              <a:t>PC1 distinguishes between:</a:t>
            </a:r>
          </a:p>
          <a:p>
            <a:pPr lvl="0"/>
            <a:r>
              <a:rPr/>
              <a:t>Small flowers with relatively wide sepals (negative PC1) - typical of setosa</a:t>
            </a:r>
          </a:p>
          <a:p>
            <a:pPr lvl="0"/>
            <a:r>
              <a:rPr/>
              <a:t>Large flowers with relatively narrow sepals (positive PC1) - typical of virginica</a:t>
            </a:r>
          </a:p>
        </p:txBody>
      </p:sp>
    </p:spTree>
  </p:cSld>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8: Interpret PC2 Results</a:t>
            </a:r>
          </a:p>
        </p:txBody>
      </p:sp>
      <p:sp>
        <p:nvSpPr>
          <p:cNvPr id="3" name="Content Placeholder 2"/>
          <p:cNvSpPr>
            <a:spLocks noGrp="1"/>
          </p:cNvSpPr>
          <p:nvPr>
            <p:ph idx="1"/>
          </p:nvPr>
        </p:nvSpPr>
        <p:spPr/>
        <p:txBody>
          <a:bodyPr/>
          <a:lstStyle/>
          <a:p>
            <a:pPr lvl="0" indent="0" marL="0">
              <a:spcBef>
                <a:spcPts val="3000"/>
              </a:spcBef>
              <a:buNone/>
            </a:pPr>
            <a:r>
              <a:rPr b="1"/>
              <a:t>Understanding PC2 Loadings:</a:t>
            </a:r>
          </a:p>
          <a:p>
            <a:pPr lvl="0" indent="0" marL="0">
              <a:buNone/>
            </a:pPr>
            <a:r>
              <a:rPr/>
              <a:t>The loadings show how each original variable contributes to PC2:</a:t>
            </a:r>
          </a:p>
          <a:p>
            <a:pPr lvl="0"/>
            <a:r>
              <a:rPr b="1"/>
              <a:t>Sepal length: -0.377</a:t>
            </a:r>
            <a:r>
              <a:rPr/>
              <a:t> - Moderate negative contribution</a:t>
            </a:r>
          </a:p>
          <a:p>
            <a:pPr lvl="0"/>
            <a:r>
              <a:rPr b="1"/>
              <a:t>Sepal width: -0.923</a:t>
            </a:r>
            <a:r>
              <a:rPr/>
              <a:t> - Very strong negative contribution</a:t>
            </a:r>
          </a:p>
          <a:p>
            <a:pPr lvl="0"/>
            <a:r>
              <a:rPr b="1"/>
              <a:t>Petal length: -0.024</a:t>
            </a:r>
            <a:r>
              <a:rPr/>
              <a:t> - Almost no contribution</a:t>
            </a:r>
          </a:p>
          <a:p>
            <a:pPr lvl="0"/>
            <a:r>
              <a:rPr b="1"/>
              <a:t>Petal width: -0.067</a:t>
            </a:r>
            <a:r>
              <a:rPr/>
              <a:t> - Very small negative contribution</a:t>
            </a:r>
          </a:p>
          <a:p>
            <a:pPr lvl="0" indent="0">
              <a:buNone/>
            </a:pPr>
            <a:r>
              <a:rPr>
                <a:latin typeface="Courier"/>
              </a:rPr>
              <a:t>[1] "PC2 Loadings:"</a:t>
            </a:r>
          </a:p>
          <a:p>
            <a:pPr lvl="0" indent="0">
              <a:buNone/>
            </a:pPr>
            <a:r>
              <a:rPr>
                <a:latin typeface="Courier"/>
              </a:rPr>
              <a:t>sepal_length  sepal_width petal_length  petal_width 
      -0.377       -0.923       -0.024       -0.067 </a:t>
            </a:r>
          </a:p>
          <a:p>
            <a:pPr lvl="0" indent="0">
              <a:buNone/>
            </a:pPr>
            <a:r>
              <a:rPr>
                <a:latin typeface="Courier"/>
              </a:rPr>
              <a:t>
PC2 Interpretation: Flower shape contrast</a:t>
            </a:r>
          </a:p>
          <a:p>
            <a:pPr lvl="0" indent="0">
              <a:buNone/>
            </a:pPr>
            <a:r>
              <a:rPr>
                <a:latin typeface="Courier"/>
              </a:rPr>
              <a:t>
- Positive loadings: sepal width</a:t>
            </a:r>
          </a:p>
          <a:p>
            <a:pPr lvl="0" indent="0">
              <a:buNone/>
            </a:pPr>
            <a:r>
              <a:rPr>
                <a:latin typeface="Courier"/>
              </a:rPr>
              <a:t>
- Negative loadings: petal length and width, sepal length</a:t>
            </a:r>
          </a:p>
          <a:p>
            <a:pPr lvl="0" indent="0">
              <a:buNone/>
            </a:pPr>
            <a:r>
              <a:rPr>
                <a:latin typeface="Courier"/>
              </a:rPr>
              <a:t>
- Higher PC2 = wider sepals relative to petal size</a:t>
            </a:r>
          </a:p>
          <a:p>
            <a:pPr lvl="0" indent="0">
              <a:buNone/>
            </a:pPr>
            <a:r>
              <a:rPr>
                <a:latin typeface="Courier"/>
              </a:rPr>
              <a:t>
- Lower PC2 = longer/wider petals relative to sepal width</a:t>
            </a:r>
          </a:p>
        </p:txBody>
      </p:sp>
    </p:spTree>
  </p:cSld>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PC2 Interpretation: Flower Shape Contrast</a:t>
            </a:r>
          </a:p>
        </p:txBody>
      </p:sp>
      <p:sp>
        <p:nvSpPr>
          <p:cNvPr id="3" name="Content Placeholder 2"/>
          <p:cNvSpPr>
            <a:spLocks noGrp="1"/>
          </p:cNvSpPr>
          <p:nvPr>
            <p:ph idx="1"/>
          </p:nvPr>
        </p:nvSpPr>
        <p:spPr/>
        <p:txBody>
          <a:bodyPr/>
          <a:lstStyle/>
          <a:p>
            <a:pPr lvl="0" indent="0" marL="0">
              <a:spcBef>
                <a:spcPts val="3000"/>
              </a:spcBef>
              <a:buNone/>
            </a:pPr>
            <a:r>
              <a:rPr b="1"/>
              <a:t>PC2 Interpretation: Correcting the output</a:t>
            </a:r>
          </a:p>
          <a:p>
            <a:pPr lvl="0" indent="0" marL="0">
              <a:buNone/>
            </a:pPr>
            <a:r>
              <a:rPr/>
              <a:t>Note: The output says “Positive loadings: sepal width” but the actual value is -0.923 (negative). All loadings are actually negative, with sepal width being the most strongly negative.</a:t>
            </a:r>
          </a:p>
          <a:p>
            <a:pPr lvl="0" indent="0" marL="0">
              <a:spcBef>
                <a:spcPts val="3000"/>
              </a:spcBef>
              <a:buNone/>
            </a:pPr>
            <a:r>
              <a:rPr b="1"/>
              <a:t>What PC2 actually represents:</a:t>
            </a:r>
          </a:p>
          <a:p>
            <a:pPr lvl="0"/>
            <a:r>
              <a:rPr b="1"/>
              <a:t>All variables have negative loadings</a:t>
            </a:r>
            <a:r>
              <a:rPr/>
              <a:t>, but sepal width is dominant (-0.923)</a:t>
            </a:r>
          </a:p>
          <a:p>
            <a:pPr lvl="0"/>
            <a:r>
              <a:rPr b="1"/>
              <a:t>Petal measurements contribute very little</a:t>
            </a:r>
            <a:r>
              <a:rPr/>
              <a:t> (-0.024 and -0.067)</a:t>
            </a:r>
          </a:p>
          <a:p>
            <a:pPr lvl="0"/>
            <a:r>
              <a:rPr b="1"/>
              <a:t>This component is primarily driven by sepal width</a:t>
            </a:r>
            <a:r>
              <a:rPr/>
              <a:t>, with some contribution from sepal length</a:t>
            </a:r>
          </a:p>
          <a:p>
            <a:pPr lvl="0" indent="0" marL="0">
              <a:spcBef>
                <a:spcPts val="3000"/>
              </a:spcBef>
              <a:buNone/>
            </a:pPr>
            <a:r>
              <a:rPr b="1"/>
              <a:t>What PC2 scores mean:</a:t>
            </a:r>
          </a:p>
          <a:p>
            <a:pPr lvl="0"/>
            <a:r>
              <a:rPr b="1"/>
              <a:t>Higher PC2 values</a:t>
            </a:r>
            <a:r>
              <a:rPr/>
              <a:t> = Smaller measurements overall, especially narrow sepals</a:t>
            </a:r>
          </a:p>
          <a:p>
            <a:pPr lvl="0"/>
            <a:r>
              <a:rPr b="1"/>
              <a:t>Lower PC2 values</a:t>
            </a:r>
            <a:r>
              <a:rPr/>
              <a:t> = Larger measurements overall, especially wide sepals</a:t>
            </a:r>
          </a:p>
          <a:p>
            <a:pPr lvl="0"/>
            <a:r>
              <a:rPr/>
              <a:t>Since sepal width has the strongest loading, PC2 primarily captures sepal width variation</a:t>
            </a:r>
          </a:p>
          <a:p>
            <a:pPr lvl="0" indent="0" marL="0">
              <a:spcBef>
                <a:spcPts val="3000"/>
              </a:spcBef>
              <a:buNone/>
            </a:pPr>
            <a:r>
              <a:rPr b="1"/>
              <a:t>Biological interpretation:</a:t>
            </a:r>
          </a:p>
          <a:p>
            <a:pPr lvl="0" indent="0" marL="0">
              <a:buNone/>
            </a:pPr>
            <a:r>
              <a:rPr/>
              <a:t>PC2 helps distinguish:</a:t>
            </a:r>
          </a:p>
          <a:p>
            <a:pPr lvl="0"/>
            <a:r>
              <a:rPr/>
              <a:t>Flowers with narrow sepals and smaller overall size (positive PC2)</a:t>
            </a:r>
          </a:p>
          <a:p>
            <a:pPr lvl="0"/>
            <a:r>
              <a:rPr/>
              <a:t>Flowers with wide sepals and larger overall size (negative PC2)</a:t>
            </a:r>
          </a:p>
          <a:p>
            <a:pPr lvl="0"/>
            <a:r>
              <a:rPr/>
              <a:t>This dimension helps separate species that have similar PC1 scores but different sepal proportions</a:t>
            </a:r>
          </a:p>
        </p:txBody>
      </p:sp>
    </p:spTree>
  </p:cSld>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Step 9: How Well Does PCA Work?</a:t>
            </a:r>
          </a:p>
        </p:txBody>
      </p:sp>
    </p:spTree>
  </p:cSld>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Summary: What We Learned</a:t>
            </a:r>
          </a:p>
        </p:txBody>
      </p:sp>
      <p:sp>
        <p:nvSpPr>
          <p:cNvPr id="3" name="Content Placeholder 2"/>
          <p:cNvSpPr>
            <a:spLocks noGrp="1"/>
          </p:cNvSpPr>
          <p:nvPr>
            <p:ph idx="1"/>
          </p:nvPr>
        </p:nvSpPr>
        <p:spPr/>
        <p:txBody>
          <a:bodyPr/>
          <a:lstStyle/>
          <a:p>
            <a:pPr lvl="0" indent="0" marL="0">
              <a:spcBef>
                <a:spcPts val="3000"/>
              </a:spcBef>
              <a:buNone/>
            </a:pPr>
            <a:r>
              <a:rPr b="1"/>
              <a:t>Key Findings:</a:t>
            </a:r>
          </a:p>
          <a:p>
            <a:pPr lvl="0" indent="-342900" marL="342900">
              <a:buAutoNum type="arabicPeriod"/>
            </a:pPr>
            <a:r>
              <a:rPr b="1"/>
              <a:t>Successful dimension reduction</a:t>
            </a:r>
            <a:r>
              <a:rPr/>
              <a:t>: 4 variables → 2 components explaining ~96% of variance</a:t>
            </a:r>
          </a:p>
          <a:p>
            <a:pPr lvl="0" indent="-342900" marL="342900">
              <a:buAutoNum type="arabicPeriod"/>
            </a:pPr>
            <a:r>
              <a:rPr b="1"/>
              <a:t>PC1 (72.8% variance)</a:t>
            </a:r>
            <a:r>
              <a:rPr/>
              <a:t>: Overall flower size</a:t>
            </a:r>
          </a:p>
          <a:p>
            <a:pPr lvl="1"/>
            <a:r>
              <a:rPr/>
              <a:t>All measurements contribute similarly</a:t>
            </a:r>
          </a:p>
          <a:p>
            <a:pPr lvl="1"/>
            <a:r>
              <a:rPr/>
              <a:t>Separates large from small flowers</a:t>
            </a:r>
          </a:p>
          <a:p>
            <a:pPr lvl="0" indent="-342900" marL="342900">
              <a:buAutoNum type="arabicPeriod"/>
            </a:pPr>
            <a:r>
              <a:rPr b="1"/>
              <a:t>PC2 (23.1% variance)</a:t>
            </a:r>
            <a:r>
              <a:rPr/>
              <a:t>: Shape contrast</a:t>
            </a:r>
          </a:p>
          <a:p>
            <a:pPr lvl="1"/>
            <a:r>
              <a:rPr/>
              <a:t>Sepal width vs. petal dimensions</a:t>
            </a:r>
          </a:p>
          <a:p>
            <a:pPr lvl="1"/>
            <a:r>
              <a:rPr/>
              <a:t>Separates flower shape types</a:t>
            </a:r>
          </a:p>
          <a:p>
            <a:pPr lvl="0" indent="-342900" marL="342900">
              <a:buAutoNum type="arabicPeriod"/>
            </a:pPr>
            <a:r>
              <a:rPr b="1"/>
              <a:t>Species separation</a:t>
            </a:r>
            <a:r>
              <a:rPr/>
              <a:t>: PCA naturally groups the three iris species based on their morphological differences</a:t>
            </a:r>
          </a:p>
          <a:p>
            <a:pPr lvl="0" indent="0" marL="0">
              <a:spcBef>
                <a:spcPts val="3000"/>
              </a:spcBef>
              <a:buNone/>
            </a:pPr>
            <a:r>
              <a:rPr b="1"/>
              <a:t>PCA Success Criteria Met:</a:t>
            </a:r>
          </a:p>
          <a:p>
            <a:pPr lvl="0" indent="0" marL="0">
              <a:buNone/>
            </a:pPr>
            <a:r>
              <a:rPr/>
              <a:t>✓ Variables were correlated</a:t>
            </a:r>
            <a:br/>
            <a:r>
              <a:rPr/>
              <a:t>✓ Linear relationships</a:t>
            </a:r>
            <a:br/>
            <a:r>
              <a:rPr/>
              <a:t>✓ No major outliers</a:t>
            </a:r>
            <a:br/>
            <a:r>
              <a:rPr/>
              <a:t>✓ Adequate sample size</a:t>
            </a:r>
            <a:br/>
            <a:r>
              <a:rPr/>
              <a:t>✓ Clear dimension reduction</a:t>
            </a:r>
            <a:br/>
            <a:r>
              <a:rPr/>
              <a:t>✓ Interpretable components</a:t>
            </a:r>
          </a:p>
        </p:txBody>
      </p:sp>
    </p:spTree>
  </p:cSld>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When to Use PCA vs. Other Methods</a:t>
            </a:r>
          </a:p>
        </p:txBody>
      </p:sp>
      <p:sp>
        <p:nvSpPr>
          <p:cNvPr id="3" name="Content Placeholder 2"/>
          <p:cNvSpPr>
            <a:spLocks noGrp="1"/>
          </p:cNvSpPr>
          <p:nvPr>
            <p:ph idx="1"/>
          </p:nvPr>
        </p:nvSpPr>
        <p:spPr/>
        <p:txBody>
          <a:bodyPr/>
          <a:lstStyle/>
          <a:p>
            <a:pPr lvl="0" indent="0" marL="0">
              <a:spcBef>
                <a:spcPts val="3000"/>
              </a:spcBef>
              <a:buNone/>
            </a:pPr>
            <a:r>
              <a:rPr b="1"/>
              <a:t>Use PCA when:</a:t>
            </a:r>
          </a:p>
          <a:p>
            <a:pPr lvl="0"/>
            <a:r>
              <a:rPr/>
              <a:t>Variables are </a:t>
            </a:r>
            <a:r>
              <a:rPr b="1"/>
              <a:t>continuous and correlated</a:t>
            </a:r>
          </a:p>
          <a:p>
            <a:pPr lvl="0"/>
            <a:r>
              <a:rPr/>
              <a:t>Goal is </a:t>
            </a:r>
            <a:r>
              <a:rPr b="1"/>
              <a:t>dimension reduction</a:t>
            </a:r>
            <a:r>
              <a:rPr/>
              <a:t> or </a:t>
            </a:r>
            <a:r>
              <a:rPr b="1"/>
              <a:t>data exploration</a:t>
            </a:r>
          </a:p>
          <a:p>
            <a:pPr lvl="0"/>
            <a:r>
              <a:rPr/>
              <a:t>Linear relationships between variables</a:t>
            </a:r>
          </a:p>
          <a:p>
            <a:pPr lvl="0"/>
            <a:r>
              <a:rPr/>
              <a:t>Want to </a:t>
            </a:r>
            <a:r>
              <a:rPr b="1"/>
              <a:t>remove redundancy</a:t>
            </a:r>
            <a:r>
              <a:rPr/>
              <a:t> in measurements</a:t>
            </a:r>
          </a:p>
          <a:p>
            <a:pPr lvl="0" indent="0" marL="0">
              <a:spcBef>
                <a:spcPts val="3000"/>
              </a:spcBef>
              <a:buNone/>
            </a:pPr>
            <a:r>
              <a:rPr b="1"/>
              <a:t>Consider alternatives when:</a:t>
            </a:r>
          </a:p>
          <a:p>
            <a:pPr lvl="0"/>
            <a:r>
              <a:rPr/>
              <a:t>Variables are categorical → use MCA (Multiple Correspondence Analysis)</a:t>
            </a:r>
          </a:p>
          <a:p>
            <a:pPr lvl="0"/>
            <a:r>
              <a:rPr/>
              <a:t>Focus on </a:t>
            </a:r>
            <a:r>
              <a:rPr b="1"/>
              <a:t>species composition</a:t>
            </a:r>
            <a:r>
              <a:rPr/>
              <a:t> → use ordination methods like NMDS</a:t>
            </a:r>
          </a:p>
          <a:p>
            <a:pPr lvl="0"/>
            <a:r>
              <a:rPr/>
              <a:t>Want to </a:t>
            </a:r>
            <a:r>
              <a:rPr b="1"/>
              <a:t>classify/predict</a:t>
            </a:r>
            <a:r>
              <a:rPr/>
              <a:t> → use discriminant analysis or machine learning</a:t>
            </a:r>
          </a:p>
          <a:p>
            <a:pPr lvl="0" indent="0" marL="0">
              <a:buNone/>
            </a:pPr>
            <a:r>
              <a:rPr b="1"/>
              <a:t>PCA is excellent for exploring patterns in biological measurements like morphology, physiology, or environmental variables!</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Review: Component Interpretation</a:t>
            </a:r>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p:txBody>
              <a:bodyPr/>
              <a:lstStyle/>
              <a:p>
                <a:pPr lvl="0"/>
                <a:r>
                  <a:rPr/>
                  <a:t>zik is value of new variable k for object I</a:t>
                </a:r>
              </a:p>
              <a:p>
                <a:pPr lvl="0"/>
                <a:r>
                  <a:rPr/>
                  <a:t>yi1- yip are values of original variables for object i</a:t>
                </a:r>
              </a:p>
              <a:p>
                <a:pPr lvl="0"/>
                <a:r>
                  <a:rPr/>
                  <a:t>c1-cp are coefficients that show importance of the original variables to new derived variable</a:t>
                </a:r>
              </a:p>
              <a:p>
                <a:pPr lvl="0" indent="0" marL="0">
                  <a:spcBef>
                    <a:spcPts val="3000"/>
                  </a:spcBef>
                  <a:buNone/>
                </a:pPr>
                <a14:m>
                  <m:oMathPara xmlns:m="http://schemas.openxmlformats.org/officeDocument/2006/math">
                    <m:oMathParaPr>
                      <m:jc m:val="center"/>
                    </m:oMathParaPr>
                    <m:oMath>
                      <m:sSub>
                        <m:e>
                          <m:r>
                            <m:t>z</m:t>
                          </m:r>
                        </m:e>
                        <m:sub>
                          <m:r>
                            <m:t>i</m:t>
                          </m:r>
                          <m:r>
                            <m:t>k</m:t>
                          </m:r>
                        </m:sub>
                      </m:sSub>
                      <m:r>
                        <m:rPr>
                          <m:sty m:val="p"/>
                        </m:rPr>
                        <m:t>=</m:t>
                      </m:r>
                      <m:sSub>
                        <m:e>
                          <m:r>
                            <m:t>c</m:t>
                          </m:r>
                        </m:e>
                        <m:sub>
                          <m:r>
                            <m:t>1</m:t>
                          </m:r>
                        </m:sub>
                      </m:sSub>
                      <m:sSub>
                        <m:e>
                          <m:r>
                            <m:t>y</m:t>
                          </m:r>
                        </m:e>
                        <m:sub>
                          <m:r>
                            <m:t>i</m:t>
                          </m:r>
                          <m:r>
                            <m:t>1</m:t>
                          </m:r>
                        </m:sub>
                      </m:sSub>
                      <m:r>
                        <m:rPr>
                          <m:sty m:val="p"/>
                        </m:rPr>
                        <m:t>+</m:t>
                      </m:r>
                      <m:sSub>
                        <m:e>
                          <m:r>
                            <m:t>c</m:t>
                          </m:r>
                        </m:e>
                        <m:sub>
                          <m:r>
                            <m:t>2</m:t>
                          </m:r>
                        </m:sub>
                      </m:sSub>
                      <m:sSub>
                        <m:e>
                          <m:r>
                            <m:t>y</m:t>
                          </m:r>
                        </m:e>
                        <m:sub>
                          <m:r>
                            <m:t>i</m:t>
                          </m:r>
                          <m:r>
                            <m:t>2</m:t>
                          </m:r>
                        </m:sub>
                      </m:sSub>
                      <m:r>
                        <m:rPr>
                          <m:sty m:val="p"/>
                        </m:rPr>
                        <m:t>+</m:t>
                      </m:r>
                      <m:r>
                        <m:rPr>
                          <m:sty m:val="p"/>
                        </m:rPr>
                        <m:t>⋯</m:t>
                      </m:r>
                      <m:sSub>
                        <m:e>
                          <m:r>
                            <m:t>c</m:t>
                          </m:r>
                        </m:e>
                        <m:sub>
                          <m:r>
                            <m:t>j</m:t>
                          </m:r>
                        </m:sub>
                      </m:sSub>
                      <m:sSub>
                        <m:e>
                          <m:r>
                            <m:t>y</m:t>
                          </m:r>
                        </m:e>
                        <m:sub>
                          <m:r>
                            <m:t>i</m:t>
                          </m:r>
                          <m:r>
                            <m:t>j</m:t>
                          </m:r>
                        </m:sub>
                      </m:sSub>
                      <m:r>
                        <m:rPr>
                          <m:sty m:val="p"/>
                        </m:rPr>
                        <m:t>+</m:t>
                      </m:r>
                      <m:r>
                        <m:rPr>
                          <m:sty m:val="p"/>
                        </m:rPr>
                        <m:t>⋯</m:t>
                      </m:r>
                      <m:r>
                        <m:rPr>
                          <m:sty m:val="p"/>
                        </m:rPr>
                        <m:t>+</m:t>
                      </m:r>
                      <m:sSub>
                        <m:e>
                          <m:r>
                            <m:t>c</m:t>
                          </m:r>
                        </m:e>
                        <m:sub>
                          <m:r>
                            <m:t>p</m:t>
                          </m:r>
                        </m:sub>
                      </m:sSub>
                      <m:sSub>
                        <m:e>
                          <m:r>
                            <m:t>y</m:t>
                          </m:r>
                        </m:e>
                        <m:sub>
                          <m:r>
                            <m:t>i</m:t>
                          </m:r>
                          <m:r>
                            <m:t>p</m:t>
                          </m:r>
                        </m:sub>
                      </m:sSub>
                    </m:oMath>
                  </m:oMathPara>
                </a14:m>
              </a:p>
            </p:txBody>
          </p:sp>
        </mc:Choice>
      </mc:AlternateContent>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Review: Component Properties</a:t>
            </a:r>
          </a:p>
        </p:txBody>
      </p:sp>
      <p:sp>
        <p:nvSpPr>
          <p:cNvPr id="3" name="Content Placeholder 2"/>
          <p:cNvSpPr>
            <a:spLocks noGrp="1"/>
          </p:cNvSpPr>
          <p:nvPr>
            <p:ph idx="1" sz="half"/>
          </p:nvPr>
        </p:nvSpPr>
        <p:spPr/>
        <p:txBody>
          <a:bodyPr/>
          <a:lstStyle/>
          <a:p>
            <a:pPr lvl="0" indent="0" marL="0">
              <a:buNone/>
            </a:pPr>
            <a:r>
              <a:rPr/>
              <a:t>Eigenvectors, eigenvalues and components</a:t>
            </a:r>
          </a:p>
          <a:p>
            <a:pPr lvl="0" indent="0" marL="0">
              <a:buNone/>
            </a:pPr>
            <a:r>
              <a:rPr/>
              <a:t>Derived variables are found so that:</a:t>
            </a:r>
          </a:p>
          <a:p>
            <a:pPr lvl="0"/>
            <a:r>
              <a:rPr/>
              <a:t>First derived variable explains most of the variation in the data</a:t>
            </a:r>
          </a:p>
          <a:p>
            <a:pPr lvl="0"/>
            <a:r>
              <a:rPr/>
              <a:t>Second most of the remaining variation</a:t>
            </a:r>
          </a:p>
          <a:p>
            <a:pPr lvl="0"/>
            <a:r>
              <a:rPr/>
              <a:t>And so on…</a:t>
            </a:r>
          </a:p>
          <a:p>
            <a:pPr lvl="0"/>
            <a:r>
              <a:rPr/>
              <a:t>As many derived variables as original variables (p)</a:t>
            </a:r>
          </a:p>
          <a:p>
            <a:pPr lvl="0"/>
            <a:r>
              <a:rPr/>
              <a:t>Derived variables are uncorrelated with each other</a:t>
            </a:r>
          </a:p>
        </p:txBody>
      </p:sp>
      <p:pic>
        <p:nvPicPr>
          <p:cNvPr descr="images/clipboard-2044711521.png" id="0" name="Picture 1"/>
          <p:cNvPicPr>
            <a:picLocks noGrp="1" noChangeAspect="1"/>
          </p:cNvPicPr>
          <p:nvPr/>
        </p:nvPicPr>
        <p:blipFill>
          <a:blip r:embed="rId2"/>
          <a:stretch>
            <a:fillRect/>
          </a:stretch>
        </p:blipFill>
        <p:spPr bwMode="auto">
          <a:xfrm>
            <a:off x="6388100" y="660400"/>
            <a:ext cx="2247900" cy="4470400"/>
          </a:xfrm>
          <a:prstGeom prst="rect">
            <a:avLst/>
          </a:prstGeom>
          <a:noFill/>
          <a:ln w="9525">
            <a:noFill/>
            <a:headEnd/>
            <a:tailEnd/>
          </a:ln>
        </p:spPr>
      </p:pic>
    </p:spTree>
  </p:cSl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Review: Eigenvalues and Eigenvectors</a:t>
            </a:r>
          </a:p>
        </p:txBody>
      </p:sp>
      <p:sp>
        <p:nvSpPr>
          <p:cNvPr id="3" name="Content Placeholder 2"/>
          <p:cNvSpPr>
            <a:spLocks noGrp="1"/>
          </p:cNvSpPr>
          <p:nvPr>
            <p:ph idx="1"/>
          </p:nvPr>
        </p:nvSpPr>
        <p:spPr/>
        <p:txBody>
          <a:bodyPr/>
          <a:lstStyle/>
          <a:p>
            <a:pPr lvl="0" indent="0" marL="0">
              <a:buNone/>
            </a:pPr>
            <a:r>
              <a:rPr/>
              <a:t>Eigenvectors, eigenvalues and components</a:t>
            </a:r>
          </a:p>
          <a:p>
            <a:pPr lvl="0"/>
            <a:r>
              <a:rPr/>
              <a:t>Eigenvalues (latent roots) represent amount of variation in data explained by the new k= 1 to p derived variables (λ1, λ2 …λp).</a:t>
            </a:r>
          </a:p>
          <a:p>
            <a:pPr lvl="0"/>
            <a:r>
              <a:rPr/>
              <a:t>Eigenvalues are population parameters and are estimated using ML to get sample statistics (l1, l2…lp)</a:t>
            </a:r>
          </a:p>
          <a:p>
            <a:pPr lvl="0"/>
            <a:r>
              <a:rPr/>
              <a:t>Eigenvectors are lists of coefficients (c) that show contribution of original variables to new, derived variables</a:t>
            </a:r>
          </a:p>
          <a:p>
            <a:pPr lvl="0"/>
            <a:r>
              <a:rPr/>
              <a:t>Each new variable has an eigenvalue and an eigenvector</a:t>
            </a:r>
          </a:p>
          <a:p>
            <a:pPr lvl="0"/>
            <a:r>
              <a:rPr/>
              <a:t>New variables (components) are derived from a p x p covariance or correlation matrix of original variables</a:t>
            </a:r>
          </a:p>
        </p:txBody>
      </p:sp>
    </p:spTree>
  </p:cSl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Lecture 17: PCA Goals and Introduction</a:t>
            </a:r>
          </a:p>
        </p:txBody>
      </p:sp>
      <p:sp>
        <p:nvSpPr>
          <p:cNvPr id="3" name="Content Placeholder 2"/>
          <p:cNvSpPr>
            <a:spLocks noGrp="1"/>
          </p:cNvSpPr>
          <p:nvPr>
            <p:ph idx="1"/>
          </p:nvPr>
        </p:nvSpPr>
        <p:spPr/>
        <p:txBody>
          <a:bodyPr/>
          <a:lstStyle/>
          <a:p>
            <a:pPr lvl="0"/>
            <a:r>
              <a:rPr/>
              <a:t>Common goals of MV data analysis are variable reduction (finding derived variables that summarize data) and exploration of patterns in data (scaling/ordination)</a:t>
            </a:r>
          </a:p>
          <a:p>
            <a:pPr lvl="0"/>
            <a:r>
              <a:rPr/>
              <a:t>Can use association (correlation/ covariance) matrices (PCA) or dissimilarity measures (MDS)</a:t>
            </a:r>
          </a:p>
          <a:p>
            <a:pPr lvl="0"/>
            <a:r>
              <a:rPr/>
              <a:t>In PCA: take p old variables and transform them into p “new/derived” uncorrelated variables (principal components)</a:t>
            </a:r>
          </a:p>
        </p:txBody>
      </p:sp>
    </p:spTree>
  </p:cSl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582780"/>
          </a:xfrm>
        </p:spPr>
        <p:txBody>
          <a:bodyPr/>
          <a:lstStyle/>
          <a:p>
            <a:pPr lvl="0" indent="0" marL="0">
              <a:buNone/>
            </a:pPr>
            <a:r>
              <a:rPr/>
              <a:t>Data for PCA Analysis</a:t>
            </a:r>
          </a:p>
        </p:txBody>
      </p:sp>
      <p:sp>
        <p:nvSpPr>
          <p:cNvPr id="3" name="Content Placeholder 2"/>
          <p:cNvSpPr>
            <a:spLocks noGrp="1"/>
          </p:cNvSpPr>
          <p:nvPr>
            <p:ph idx="1"/>
          </p:nvPr>
        </p:nvSpPr>
        <p:spPr/>
        <p:txBody>
          <a:bodyPr/>
          <a:lstStyle/>
          <a:p>
            <a:pPr lvl="0" indent="0">
              <a:buNone/>
            </a:pPr>
            <a:r>
              <a:rPr>
                <a:latin typeface="Courier"/>
              </a:rPr>
              <a:t>    sepal_length sepal_width petal_length petal_width    species ind
1            5.1         3.5          1.4         0.2     setosa   1
2            4.9         3.0          1.4         0.2     setosa   2
3            4.7         3.2          1.3         0.2     setosa   3
4            4.6         3.1          1.5         0.2     setosa   4
5            5.0         3.6          1.4         0.2     setosa   5
6            5.4         3.9          1.7         0.4     setosa   6
7            4.6         3.4          1.4         0.3     setosa   7
8            5.0         3.4          1.5         0.2     setosa   8
9            4.4         2.9          1.4         0.2     setosa   9
10           4.9         3.1          1.5         0.1     setosa  10
11           5.4         3.7          1.5         0.2     setosa  11
12           4.8         3.4          1.6         0.2     setosa  12
13           4.8         3.0          1.4         0.1     setosa  13
14           4.3         3.0          1.1         0.1     setosa  14
15           5.8         4.0          1.2         0.2     setosa  15
16           5.7         4.4          1.5         0.4     setosa  16
17           5.4         3.9          1.3         0.4     setosa  17
18           5.1         3.5          1.4         0.3     setosa  18
19           5.7         3.8          1.7         0.3     setosa  19
20           5.1         3.8          1.5         0.3     setosa  20
21           5.4         3.4          1.7         0.2     setosa  21
22           5.1         3.7          1.5         0.4     setosa  22
23           4.6         3.6          1.0         0.2     setosa  23
24           5.1         3.3          1.7         0.5     setosa  24
25           4.8         3.4          1.9         0.2     setosa  25
26           5.0         3.0          1.6         0.2     setosa  26
27           5.0         3.4          1.6         0.4     setosa  27
28           5.2         3.5          1.5         0.2     setosa  28
29           5.2         3.4          1.4         0.2     setosa  29
30           4.7         3.2          1.6         0.2     setosa  30
31           4.8         3.1          1.6         0.2     setosa  31
32           5.4         3.4          1.5         0.4     setosa  32
33           5.2         4.1          1.5         0.1     setosa  33
34           5.5         4.2          1.4         0.2     setosa  34
35           4.9         3.1          1.5         0.2     setosa  35
36           5.0         3.2          1.2         0.2     setosa  36
37           5.5         3.5          1.3         0.2     setosa  37
38           4.9         3.6          1.4         0.1     setosa  38
39           4.4         3.0          1.3         0.2     setosa  39
40           5.1         3.4          1.5         0.2     setosa  40
41           5.0         3.5          1.3         0.3     setosa  41
42           4.5         2.3          1.3         0.3     setosa  42
43           4.4         3.2          1.3         0.2     setosa  43
44           5.0         3.5          1.6         0.6     setosa  44
45           5.1         3.8          1.9         0.4     setosa  45
46           4.8         3.0          1.4         0.3     setosa  46
47           5.1         3.8          1.6         0.2     setosa  47
48           4.6         3.2          1.4         0.2     setosa  48
49           5.3         3.7          1.5         0.2     setosa  49
50           5.0         3.3          1.4         0.2     setosa  50
51           7.0         3.2          4.7         1.4 versicolor  51
52           6.4         3.2          4.5         1.5 versicolor  52
53           6.9         3.1          4.9         1.5 versicolor  53
54           5.5         2.3          4.0         1.3 versicolor  54
55           6.5         2.8          4.6         1.5 versicolor  55
56           5.7         2.8          4.5         1.3 versicolor  56
57           6.3         3.3          4.7         1.6 versicolor  57
58           4.9         2.4          3.3         1.0 versicolor  58
59           6.6         2.9          4.6         1.3 versicolor  59
60           5.2         2.7          3.9         1.4 versicolor  60
61           5.0         2.0          3.5         1.0 versicolor  61
62           5.9         3.0          4.2         1.5 versicolor  62
63           6.0         2.2          4.0         1.0 versicolor  63
64           6.1         2.9          4.7         1.4 versicolor  64
65           5.6         2.9          3.6         1.3 versicolor  65
66           6.7         3.1          4.4         1.4 versicolor  66
67           5.6         3.0          4.5         1.5 versicolor  67
68           5.8         2.7          4.1         1.0 versicolor  68
69           6.2         2.2          4.5         1.5 versicolor  69
70           5.6         2.5          3.9         1.1 versicolor  70
71           5.9         3.2          4.8         1.8 versicolor  71
72           6.1         2.8          4.0         1.3 versicolor  72
73           6.3         2.5          4.9         1.5 versicolor  73
74           6.1         2.8          4.7         1.2 versicolor  74
75           6.4         2.9          4.3         1.3 versicolor  75
76           6.6         3.0          4.4         1.4 versicolor  76
77           6.8         2.8          4.8         1.4 versicolor  77
78           6.7         3.0          5.0         1.7 versicolor  78
79           6.0         2.9          4.5         1.5 versicolor  79
80           5.7         2.6          3.5         1.0 versicolor  80
81           5.5         2.4          3.8         1.1 versicolor  81
82           5.5         2.4          3.7         1.0 versicolor  82
83           5.8         2.7          3.9         1.2 versicolor  83
84           6.0         2.7          5.1         1.6 versicolor  84
85           5.4         3.0          4.5         1.5 versicolor  85
86           6.0         3.4          4.5         1.6 versicolor  86
87           6.7         3.1          4.7         1.5 versicolor  87
88           6.3         2.3          4.4         1.3 versicolor  88
89           5.6         3.0          4.1         1.3 versicolor  89
90           5.5         2.5          4.0         1.3 versicolor  90
91           5.5         2.6          4.4         1.2 versicolor  91
92           6.1         3.0          4.6         1.4 versicolor  92
93           5.8         2.6          4.0         1.2 versicolor  93
94           5.0         2.3          3.3         1.0 versicolor  94
95           5.6         2.7          4.2         1.3 versicolor  95
96           5.7         3.0          4.2         1.2 versicolor  96
97           5.7         2.9          4.2         1.3 versicolor  97
98           6.2         2.9          4.3         1.3 versicolor  98
99           5.1         2.5          3.0         1.1 versicolor  99
100          5.7         2.8          4.1         1.3 versicolor 100
101          6.3         3.3          6.0         2.5  virginica 101
102          5.8         2.7          5.1         1.9  virginica 102
103          7.1         3.0          5.9         2.1  virginica 103
104          6.3         2.9          5.6         1.8  virginica 104
105          6.5         3.0          5.8         2.2  virginica 105
106          7.6         3.0          6.6         2.1  virginica 106
107          4.9         2.5          4.5         1.7  virginica 107
108          7.3         2.9          6.3         1.8  virginica 108
109          6.7         2.5          5.8         1.8  virginica 109
110          7.2         3.6          6.1         2.5  virginica 110
111          6.5         3.2          5.1         2.0  virginica 111
112          6.4         2.7          5.3         1.9  virginica 112
113          6.8         3.0          5.5         2.1  virginica 113
114          5.7         2.5          5.0         2.0  virginica 114
115          5.8         2.8          5.1         2.4  virginica 115
116          6.4         3.2          5.3         2.3  virginica 116
117          6.5         3.0          5.5         1.8  virginica 117
118          7.7         3.8          6.7         2.2  virginica 118
119          7.7         2.6          6.9         2.3  virginica 119
120          6.0         2.2          5.0         1.5  virginica 120
121          6.9         3.2          5.7         2.3  virginica 121
122          5.6         2.8          4.9         2.0  virginica 122
123          7.7         2.8          6.7         2.0  virginica 123
124          6.3         2.7          4.9         1.8  virginica 124
125          6.7         3.3          5.7         2.1  virginica 125
126          7.2         3.2          6.0         1.8  virginica 126
127          6.2         2.8          4.8         1.8  virginica 127
128          6.1         3.0          4.9         1.8  virginica 128
129          6.4         2.8          5.6         2.1  virginica 129
130          7.2         3.0          5.8         1.6  virginica 130
131          7.4         2.8          6.1         1.9  virginica 131
132          7.9         3.8          6.4         2.0  virginica 132
133          6.4         2.8          5.6         2.2  virginica 133
134          6.3         2.8          5.1         1.5  virginica 134
135          6.1         2.6          5.6         1.4  virginica 135
136          7.7         3.0          6.1         2.3  virginica 136
137          6.3         3.4          5.6         2.4  virginica 137
138          6.4         3.1          5.5         1.8  virginica 138
139          6.0         3.0          4.8         1.8  virginica 139
140          6.9         3.1          5.4         2.1  virginica 140
141          6.7         3.1          5.6         2.4  virginica 141
142          6.9         3.1          5.1         2.3  virginica 142
143          5.8         2.7          5.1         1.9  virginica 143
144          6.8         3.2          5.9         2.3  virginica 144
145          6.7         3.3          5.7         2.5  virginica 145
146          6.7         3.0          5.2         2.3  virginica 146
147          6.3         2.5          5.0         1.9  virginica 147
148          6.5         3.0          5.2         2.0  virginica 148
149          6.2         3.4          5.4         2.3  virginica 149
150          5.9         3.0          5.1         1.8  virginica 150
       species_ind
1         setosa_1
2         setosa_2
3         setosa_3
4         setosa_4
5         setosa_5
6         setosa_6
7         setosa_7
8         setosa_8
9         setosa_9
10       setosa_10
11       setosa_11
12       setosa_12
13       setosa_13
14       setosa_14
15       setosa_15
16       setosa_16
17       setosa_17
18       setosa_18
19       setosa_19
20       setosa_20
21       setosa_21
22       setosa_22
23       setosa_23
24       setosa_24
25       setosa_25
26       setosa_26
27       setosa_27
28       setosa_28
29       setosa_29
30       setosa_30
31       setosa_31
32       setosa_32
33       setosa_33
34       setosa_34
35       setosa_35
36       setosa_36
37       setosa_37
38       setosa_38
39       setosa_39
40       setosa_40
41       setosa_41
42       setosa_42
43       setosa_43
44       setosa_44
45       setosa_45
46       setosa_46
47       setosa_47
48       setosa_48
49       setosa_49
50       setosa_50
51   versicolor_51
52   versicolor_52
53   versicolor_53
54   versicolor_54
55   versicolor_55
56   versicolor_56
57   versicolor_57
58   versicolor_58
59   versicolor_59
60   versicolor_60
61   versicolor_61
62   versicolor_62
63   versicolor_63
64   versicolor_64
65   versicolor_65
66   versicolor_66
67   versicolor_67
68   versicolor_68
69   versicolor_69
70   versicolor_70
71   versicolor_71
72   versicolor_72
73   versicolor_73
74   versicolor_74
75   versicolor_75
76   versicolor_76
77   versicolor_77
78   versicolor_78
79   versicolor_79
80   versicolor_80
81   versicolor_81
82   versicolor_82
83   versicolor_83
84   versicolor_84
85   versicolor_85
86   versicolor_86
87   versicolor_87
88   versicolor_88
89   versicolor_89
90   versicolor_90
91   versicolor_91
92   versicolor_92
93   versicolor_93
94   versicolor_94
95   versicolor_95
96   versicolor_96
97   versicolor_97
98   versicolor_98
99   versicolor_99
100 versicolor_100
101  virginica_101
102  virginica_102
103  virginica_103
104  virginica_104
105  virginica_105
106  virginica_106
107  virginica_107
108  virginica_108
109  virginica_109
110  virginica_110
111  virginica_111
112  virginica_112
113  virginica_113
114  virginica_114
115  virginica_115
116  virginica_116
117  virginica_117
118  virginica_118
119  virginica_119
120  virginica_120
121  virginica_121
122  virginica_122
123  virginica_123
124  virginica_124
125  virginica_125
126  virginica_126
127  virginica_127
128  virginica_128
129  virginica_129
130  virginica_130
131  virginica_131
132  virginica_132
133  virginica_133
134  virginica_134
135  virginica_135
136  virginica_136
137  virginica_137
138  virginica_138
139  virginica_139
140  virginica_140
141  virginica_141
142  virginica_142
143  virginica_143
144  virginica_144
145  virginica_145
146  virginica_146
147  virginica_147
148  virginica_148
149  virginica_149
150  virginica_150</a:t>
            </a:r>
          </a:p>
        </p:txBody>
      </p:sp>
    </p:spTree>
  </p:cSl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02780"/>
          </a:xfrm>
          <a:solidFill>
            <a:srgbClr val="70121D"/>
          </a:solidFill>
        </p:spPr>
        <p:txBody>
          <a:bodyPr/>
          <a:lstStyle/>
          <a:p>
            <a:pPr lvl="0" indent="0" marL="0">
              <a:buNone/>
            </a:pPr>
            <a:r>
              <a:rPr/>
              <a:t>Step 1: Explore the Iris Dataset</a:t>
            </a:r>
          </a:p>
        </p:txBody>
      </p:sp>
      <p:sp>
        <p:nvSpPr>
          <p:cNvPr id="3" name="Content Placeholder 2"/>
          <p:cNvSpPr>
            <a:spLocks noGrp="1"/>
          </p:cNvSpPr>
          <p:nvPr>
            <p:ph idx="1" sz="half"/>
          </p:nvPr>
        </p:nvSpPr>
        <p:spPr/>
        <p:txBody>
          <a:bodyPr/>
          <a:lstStyle/>
          <a:p>
            <a:pPr lvl="0" indent="0" marL="0">
              <a:buNone/>
            </a:pPr>
            <a:r>
              <a:rPr/>
              <a:t>As in every case you should be looking at the data first - every time…</a:t>
            </a:r>
          </a:p>
          <a:p>
            <a:pPr lvl="0" indent="0" marL="0">
              <a:buNone/>
            </a:pPr>
            <a:r>
              <a:rPr/>
              <a:t>Right is the data on iris from a long dataframe</a:t>
            </a:r>
          </a:p>
        </p:txBody>
      </p:sp>
      <p:pic>
        <p:nvPicPr>
          <p:cNvPr descr="17_lecture_powerpoint_files/figure-pptx/unnamed-chunk-1-1.png" id="0" name="Picture 1"/>
          <p:cNvPicPr>
            <a:picLocks noGrp="1" noChangeAspect="1"/>
          </p:cNvPicPr>
          <p:nvPr/>
        </p:nvPicPr>
        <p:blipFill>
          <a:blip r:embed="rId2"/>
          <a:stretch>
            <a:fillRect/>
          </a:stretch>
        </p:blipFill>
        <p:spPr bwMode="auto">
          <a:xfrm>
            <a:off x="6121400" y="2197100"/>
            <a:ext cx="2781300" cy="1397000"/>
          </a:xfrm>
          <a:prstGeom prst="rect">
            <a:avLst/>
          </a:prstGeom>
          <a:noFill/>
          <a:ln w="9525">
            <a:noFill/>
            <a:headEnd/>
            <a:tailEnd/>
          </a:ln>
        </p:spPr>
      </p:pic>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46</Words>
  <Application>Microsoft Macintosh PowerPoint</Application>
  <PresentationFormat>On-screen Show (16:9)</PresentationFormat>
  <Paragraphs>14</Paragraphs>
  <Slides>4</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Presentation Title</vt:lpstr>
      <vt:lpstr>Slide Title</vt:lpstr>
      <vt:lpstr>Section header</vt:lpstr>
      <vt:lpstr>Slide Title for Two-Content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17 - Principal Component Analysis (PCA)</dc:title>
  <dc:creator>Bill Perry</dc:creator>
  <cp:keywords/>
  <dcterms:created xsi:type="dcterms:W3CDTF">2026-05-07T03:03:29Z</dcterms:created>
  <dcterms:modified xsi:type="dcterms:W3CDTF">2026-05-07T03:03:29Z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uthors">
    <vt:lpwstr/>
  </property>
  <property fmtid="{D5CDD505-2E9C-101B-9397-08002B2CF9AE}" pid="3" name="biblio-config">
    <vt:lpwstr>True</vt:lpwstr>
  </property>
  <property fmtid="{D5CDD505-2E9C-101B-9397-08002B2CF9AE}" pid="4" name="by-author">
    <vt:lpwstr/>
  </property>
  <property fmtid="{D5CDD505-2E9C-101B-9397-08002B2CF9AE}" pid="5" name="engines">
    <vt:lpwstr/>
  </property>
  <property fmtid="{D5CDD505-2E9C-101B-9397-08002B2CF9AE}" pid="6" name="header-includes">
    <vt:lpwstr/>
  </property>
  <property fmtid="{D5CDD505-2E9C-101B-9397-08002B2CF9AE}" pid="7" name="include-after">
    <vt:lpwstr/>
  </property>
  <property fmtid="{D5CDD505-2E9C-101B-9397-08002B2CF9AE}" pid="8" name="include-before">
    <vt:lpwstr/>
  </property>
  <property fmtid="{D5CDD505-2E9C-101B-9397-08002B2CF9AE}" pid="9" name="labels">
    <vt:lpwstr/>
  </property>
  <property fmtid="{D5CDD505-2E9C-101B-9397-08002B2CF9AE}" pid="10" name="toc-title">
    <vt:lpwstr>Table of contents</vt:lpwstr>
  </property>
</Properties>
</file>