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0" Type="http://schemas.openxmlformats.org/officeDocument/2006/relationships/slide" Target="slides/slide19.xml" /><Relationship Id="rId21" Type="http://schemas.openxmlformats.org/officeDocument/2006/relationships/slide" Target="slides/slide20.xml" /><Relationship Id="rId22" Type="http://schemas.openxmlformats.org/officeDocument/2006/relationships/slide" Target="slides/slide21.xml" /><Relationship Id="rId23" Type="http://schemas.openxmlformats.org/officeDocument/2006/relationships/slide" Target="slides/slide22.xml" /><Relationship Id="rId24" Type="http://schemas.openxmlformats.org/officeDocument/2006/relationships/slide" Target="slides/slide23.xml" /><Relationship Id="rId25" Type="http://schemas.openxmlformats.org/officeDocument/2006/relationships/slide" Target="slides/slide24.xml" /><Relationship Id="rId26" Type="http://schemas.openxmlformats.org/officeDocument/2006/relationships/slide" Target="slides/slide25.xml" /><Relationship Id="rId27" Type="http://schemas.openxmlformats.org/officeDocument/2006/relationships/slide" Target="slides/slide26.xml" /><Relationship Id="rId28" Type="http://schemas.openxmlformats.org/officeDocument/2006/relationships/slide" Target="slides/slide27.xml" /><Relationship Id="rId29" Type="http://schemas.openxmlformats.org/officeDocument/2006/relationships/slide" Target="slides/slide28.xml" /><Relationship Id="rId30" Type="http://schemas.openxmlformats.org/officeDocument/2006/relationships/slide" Target="slides/slide29.xml" /><Relationship Id="rId31" Type="http://schemas.openxmlformats.org/officeDocument/2006/relationships/slide" Target="slides/slide30.xml" /><Relationship Id="rId32" Type="http://schemas.openxmlformats.org/officeDocument/2006/relationships/slide" Target="slides/slide31.xml" /><Relationship Id="rId33" Type="http://schemas.openxmlformats.org/officeDocument/2006/relationships/slide" Target="slides/slide32.xml" /><Relationship Id="rId34" Type="http://schemas.openxmlformats.org/officeDocument/2006/relationships/slide" Target="slides/slide33.xml" /><Relationship Id="rId35" Type="http://schemas.openxmlformats.org/officeDocument/2006/relationships/slide" Target="slides/slide34.xml" /><Relationship Id="rId36" Type="http://schemas.openxmlformats.org/officeDocument/2006/relationships/slide" Target="slides/slide35.xml" /><Relationship Id="rId37" Type="http://schemas.openxmlformats.org/officeDocument/2006/relationships/slide" Target="slides/slide36.xml" /><Relationship Id="rId38" Type="http://schemas.openxmlformats.org/officeDocument/2006/relationships/slide" Target="slides/slide37.xml" /><Relationship Id="rId39" Type="http://schemas.openxmlformats.org/officeDocument/2006/relationships/slide" Target="slides/slide38.xml" /><Relationship Id="rId41" Type="http://schemas.openxmlformats.org/officeDocument/2006/relationships/viewProps" Target="viewProps.xml" /><Relationship Id="rId4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43" Type="http://schemas.openxmlformats.org/officeDocument/2006/relationships/tableStyles" Target="tableStyles.xml" /><Relationship Id="rId42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5.png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6.png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7.png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8.png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9.png" 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0.pn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1.png" 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12.png" 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3.png" 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4.png" 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15.png" /></Relationships>
</file>

<file path=ppt/slides/_rels/slide3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3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.pn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pn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3.pn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18 - Multivariate Community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55722" y="565689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Bill Perry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Interpreting the Shepard Diagram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Shepard diagram</a:t>
            </a:r>
          </a:p>
          <a:p>
            <a:pPr lvl="1"/>
            <a:r>
              <a:rPr/>
              <a:t>each point represents one pair of sites</a:t>
            </a:r>
          </a:p>
          <a:p>
            <a:pPr lvl="1"/>
            <a:r>
              <a:rPr/>
              <a:t>x-axis shows their original Bray-Curtis dissimilarity</a:t>
            </a:r>
          </a:p>
          <a:p>
            <a:pPr lvl="1"/>
            <a:r>
              <a:rPr/>
              <a:t>y-axis shows their distance in the 2D ordination</a:t>
            </a:r>
          </a:p>
          <a:p>
            <a:pPr lvl="1"/>
            <a:r>
              <a:rPr/>
              <a:t>stepped line is a monotonic regression, = can only go up/stay flat not down</a:t>
            </a:r>
          </a:p>
          <a:p>
            <a:pPr lvl="1"/>
            <a:r>
              <a:rPr/>
              <a:t>because NMDS preserves rank order - “stress” = scatter around line</a:t>
            </a:r>
          </a:p>
          <a:p>
            <a:pPr lvl="0"/>
            <a:r>
              <a:rPr b="1"/>
              <a:t>Insights from our Shepard diagram:</a:t>
            </a:r>
          </a:p>
          <a:p>
            <a:pPr lvl="1"/>
            <a:r>
              <a:rPr/>
              <a:t>minimal scatter</a:t>
            </a:r>
          </a:p>
          <a:p>
            <a:pPr lvl="0"/>
            <a:r>
              <a:rPr b="1"/>
              <a:t>Stress Guidelines</a:t>
            </a:r>
          </a:p>
          <a:p>
            <a:pPr lvl="1"/>
            <a:r>
              <a:rPr/>
              <a:t>Clarke (1993) widely-used guidelines for interpreting stress</a:t>
            </a:r>
          </a:p>
          <a:p>
            <a:pPr lvl="2"/>
            <a:r>
              <a:rPr/>
              <a:t>&lt;0.05 excellent representation w/no misinterpretation</a:t>
            </a:r>
          </a:p>
          <a:p>
            <a:pPr lvl="2"/>
            <a:r>
              <a:rPr/>
              <a:t>0.05 - 0.10 good ordination - no real risk of false inferences</a:t>
            </a:r>
          </a:p>
          <a:p>
            <a:pPr lvl="2"/>
            <a:r>
              <a:rPr/>
              <a:t>0.10 - 0.20 usable ordination but details at lower end interpreted cautiously</a:t>
            </a:r>
          </a:p>
          <a:p>
            <a:pPr lvl="2"/>
            <a:r>
              <a:rPr/>
              <a:t>0.20 and 0.30 used with caution/potentially higher dimensions considered</a:t>
            </a:r>
          </a:p>
          <a:p>
            <a:pPr lvl="2"/>
            <a:r>
              <a:rPr/>
              <a:t>&gt;0.30 = random placement.</a:t>
            </a:r>
          </a:p>
        </p:txBody>
      </p:sp>
      <p:pic>
        <p:nvPicPr>
          <p:cNvPr descr="18_lecture_powerpoint_files/figure-pptx/shepard-diagra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Choosing the Number of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How do we know 2 dimensions is enough?</a:t>
            </a:r>
          </a:p>
          <a:p>
            <a:pPr lvl="0"/>
            <a:r>
              <a:rPr/>
              <a:t>create a </a:t>
            </a:r>
            <a:r>
              <a:rPr b="1"/>
              <a:t>scree plot</a:t>
            </a:r>
            <a:r>
              <a:rPr/>
              <a:t> showing stress for different numbers of dimensions:</a:t>
            </a:r>
          </a:p>
          <a:p>
            <a:pPr lvl="0" indent="0" marL="0">
              <a:buNone/>
            </a:pP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NMDS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NMDS Assumptions:</a:t>
            </a:r>
          </a:p>
          <a:p>
            <a:pPr lvl="0"/>
            <a:r>
              <a:rPr/>
              <a:t>✅ </a:t>
            </a:r>
            <a:r>
              <a:rPr b="1"/>
              <a:t>Few assumptions:</a:t>
            </a:r>
          </a:p>
          <a:p>
            <a:pPr lvl="1"/>
            <a:r>
              <a:rPr/>
              <a:t>Samples are independent</a:t>
            </a:r>
          </a:p>
          <a:p>
            <a:pPr lvl="1"/>
            <a:r>
              <a:rPr/>
              <a:t>Dissimilarity measure is appropriate</a:t>
            </a:r>
          </a:p>
          <a:p>
            <a:pPr lvl="1"/>
            <a:r>
              <a:rPr/>
              <a:t>Sufficient data for stable solution</a:t>
            </a:r>
          </a:p>
          <a:p>
            <a:pPr lvl="0"/>
            <a:r>
              <a:rPr/>
              <a:t>❌ </a:t>
            </a:r>
            <a:r>
              <a:rPr b="1"/>
              <a:t>No assumptions about:</a:t>
            </a:r>
          </a:p>
          <a:p>
            <a:pPr lvl="1"/>
            <a:r>
              <a:rPr/>
              <a:t>Data distribution</a:t>
            </a:r>
          </a:p>
          <a:p>
            <a:pPr lvl="1"/>
            <a:r>
              <a:rPr/>
              <a:t>Linear relationships</a:t>
            </a:r>
          </a:p>
          <a:p>
            <a:pPr lvl="1"/>
            <a:r>
              <a:rPr/>
              <a:t>Homoscedasticity</a:t>
            </a:r>
          </a:p>
          <a:p>
            <a:pPr lvl="1"/>
            <a:r>
              <a:rPr/>
              <a:t>Normality</a:t>
            </a:r>
          </a:p>
          <a:p>
            <a:pPr lvl="0"/>
            <a:r>
              <a:rPr b="1"/>
              <a:t>This makes NMDS very robust for ecological data!</a:t>
            </a:r>
          </a:p>
        </p:txBody>
      </p:sp>
      <p:pic>
        <p:nvPicPr>
          <p:cNvPr descr="18_lecture_powerpoint_files/figure-pptx/nmds-robustness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NMDS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Running NMDS on Fish Communities</a:t>
            </a:r>
          </a:p>
          <a:p>
            <a:pPr lvl="0" indent="0">
              <a:buNone/>
            </a:pPr>
            <a:r>
              <a:rPr>
                <a:latin typeface="Courier"/>
              </a:rPr>
              <a:t>## Run 0 stress 0.07449349 
## Run 1 stress 0.1201175 
## Run 2 stress 0.1201749 
## Run 3 stress 0.1195174 
## Run 4 stress 0.1201175 
## Run 5 stress 0.1468615 
## Run 6 stress 0.1395204 
## Run 7 stress 0.09450578 
## Run 8 stress 0.07460885 
## ... Procrustes: rmse 0.02069815  max resid 0.09861179 
## Run 9 stress 0.1273318 
## Run 10 stress 0.1200159 
## Run 11 stress 0.1273318 
## Run 12 stress 0.07449349 
## ... Procrustes: rmse 4.373445e-06  max resid 1.595028e-05 
## ... Similar to previous best
## Run 13 stress 0.09450578 
## Run 14 stress 0.140665 
## Run 15 stress 0.07459993 
## ... Procrustes: rmse 0.02014078  max resid 0.09796964 
## Run 16 stress 0.1262615 
## Run 17 stress 0.07460885 
## ... Procrustes: rmse 0.02069823  max resid 0.09861196 
## Run 18 stress 0.09134568 
## Run 19 stress 0.07460885 
## ... Procrustes: rmse 0.02069807  max resid 0.09861147 
## Run 20 stress 0.07460885 
## ... Procrustes: rmse 0.02069863  max resid 0.09861444 
## *** Best solution repeated 1 times</a:t>
            </a:r>
          </a:p>
          <a:p>
            <a:pPr lvl="0" indent="0">
              <a:buNone/>
            </a:pPr>
            <a:r>
              <a:rPr>
                <a:latin typeface="Courier"/>
              </a:rPr>
              <a:t>## Final stress: 0.074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NMDS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Code Explanation:</a:t>
            </a:r>
          </a:p>
          <a:p>
            <a:pPr lvl="0"/>
            <a:r>
              <a:rPr>
                <a:latin typeface="Courier"/>
              </a:rPr>
              <a:t>fish_nmds &lt;- metaMDS(spe_matrix, distance = "bray", # Bray-Curtis dissimilarity</a:t>
            </a:r>
          </a:p>
          <a:p>
            <a:pPr lvl="1"/>
            <a:r>
              <a:rPr>
                <a:latin typeface="Courier"/>
              </a:rPr>
              <a:t>k = 2, trymax = 100) # 2 dimensions + Maximum tries</a:t>
            </a:r>
          </a:p>
          <a:p>
            <a:pPr lvl="0"/>
            <a:r>
              <a:rPr>
                <a:latin typeface="Courier"/>
              </a:rPr>
              <a:t>metaMDS()</a:t>
            </a:r>
            <a:r>
              <a:rPr/>
              <a:t>: Main NMDS function from vegan package</a:t>
            </a:r>
          </a:p>
          <a:p>
            <a:pPr lvl="1"/>
            <a:r>
              <a:rPr>
                <a:latin typeface="Courier"/>
              </a:rPr>
              <a:t>distance = "bray"</a:t>
            </a:r>
            <a:r>
              <a:rPr/>
              <a:t>: Bray-Curtis dissimilarity (best for abundances)</a:t>
            </a:r>
          </a:p>
          <a:p>
            <a:pPr lvl="1"/>
            <a:r>
              <a:rPr>
                <a:latin typeface="Courier"/>
              </a:rPr>
              <a:t>k = 2</a:t>
            </a:r>
            <a:r>
              <a:rPr/>
              <a:t>: Two dimensions for plotting</a:t>
            </a:r>
          </a:p>
          <a:p>
            <a:pPr lvl="1"/>
            <a:r>
              <a:rPr>
                <a:latin typeface="Courier"/>
              </a:rPr>
              <a:t>trymax = 100</a:t>
            </a:r>
            <a:r>
              <a:rPr/>
              <a:t>: Try 100 random starting configurations</a:t>
            </a:r>
          </a:p>
          <a:p>
            <a:pPr lvl="1"/>
            <a:r>
              <a:rPr/>
              <a:t>Small constant added to avoid zero-distance issues</a:t>
            </a:r>
          </a:p>
        </p:txBody>
      </p:sp>
      <p:pic>
        <p:nvPicPr>
          <p:cNvPr descr="18_lecture_powerpoint_files/figure-pptx/stress-diagnostic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Interpreting NMDS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Understanding the Output:</a:t>
            </a:r>
          </a:p>
          <a:p>
            <a:pPr lvl="1" indent="-342900" marL="685800">
              <a:buAutoNum type="arabicPeriod"/>
            </a:pPr>
            <a:r>
              <a:rPr b="1"/>
              <a:t>Stress = 0.074</a:t>
            </a:r>
            <a:r>
              <a:rPr/>
              <a:t> : This is “excellent”</a:t>
            </a:r>
          </a:p>
          <a:p>
            <a:pPr lvl="1" indent="-342900" marL="685800">
              <a:buAutoNum type="arabicPeriod"/>
            </a:pPr>
            <a:r>
              <a:rPr/>
              <a:t>Our 2D representation preserves the original distances well</a:t>
            </a:r>
          </a:p>
          <a:p>
            <a:pPr lvl="1" indent="-342900" marL="685800">
              <a:buAutoNum type="arabicPeriod"/>
            </a:pPr>
            <a:r>
              <a:rPr b="1"/>
              <a:t>Convergent solutions</a:t>
            </a:r>
            <a:r>
              <a:rPr/>
              <a:t>: Found stable solutions from multiple tries</a:t>
            </a:r>
          </a:p>
          <a:p>
            <a:pPr lvl="1" indent="-342900" marL="685800">
              <a:buAutoNum type="arabicPeriod"/>
            </a:pPr>
            <a:r>
              <a:rPr b="1"/>
              <a:t>Two dimensions</a:t>
            </a:r>
            <a:r>
              <a:rPr/>
              <a:t>: Axis 1 and Axis 2 have no inherent meaning (unlike PCA components)</a:t>
            </a:r>
          </a:p>
          <a:p>
            <a:pPr lvl="1" indent="-342900" marL="685800">
              <a:buAutoNum type="arabicPeriod"/>
            </a:pPr>
            <a:r>
              <a:rPr b="1"/>
              <a:t>No eigenvalues</a:t>
            </a:r>
            <a:r>
              <a:rPr/>
              <a:t>: NMDS doesn’t calculate variance explained per axis</a:t>
            </a:r>
          </a:p>
        </p:txBody>
      </p:sp>
      <p:pic>
        <p:nvPicPr>
          <p:cNvPr descr="18_lecture_powerpoint_files/figure-pptx/basic-nmds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Creating Enhanced NMDS Plots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What the NMDS Shows:</a:t>
            </a:r>
          </a:p>
          <a:p>
            <a:pPr lvl="1"/>
            <a:r>
              <a:rPr b="1"/>
              <a:t>Clear separation</a:t>
            </a:r>
            <a:r>
              <a:rPr/>
              <a:t> between river reaches</a:t>
            </a:r>
          </a:p>
          <a:p>
            <a:pPr lvl="1"/>
            <a:r>
              <a:rPr b="1"/>
              <a:t>Gradient pattern</a:t>
            </a:r>
            <a:r>
              <a:rPr/>
              <a:t> from upper to lower reaches</a:t>
            </a:r>
          </a:p>
          <a:p>
            <a:pPr lvl="1"/>
            <a:r>
              <a:rPr/>
              <a:t>Sites within each reach are </a:t>
            </a:r>
            <a:r>
              <a:rPr b="1"/>
              <a:t>more similar</a:t>
            </a:r>
            <a:r>
              <a:rPr/>
              <a:t> to each other than to other reaches</a:t>
            </a:r>
          </a:p>
          <a:p>
            <a:pPr lvl="0" indent="0" marL="0">
              <a:buNone/>
            </a:pP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Different plot using the actual hull definitions from vegan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</a:p>
        </p:txBody>
      </p:sp>
    </p:spTree>
  </p:cSld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PERMANOVA: Testing Multivariate Differences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What is PERMANOVA?</a:t>
            </a:r>
          </a:p>
          <a:p>
            <a:pPr lvl="1"/>
            <a:r>
              <a:rPr b="1"/>
              <a:t>PERMANOVA (Permutational Multivariate ANOVA):</a:t>
            </a:r>
          </a:p>
          <a:p>
            <a:pPr lvl="2"/>
            <a:r>
              <a:rPr b="1"/>
              <a:t>Purpose</a:t>
            </a:r>
            <a:r>
              <a:rPr/>
              <a:t>: Test whether groups have different multivariate centroids</a:t>
            </a:r>
          </a:p>
          <a:p>
            <a:pPr lvl="2"/>
            <a:r>
              <a:rPr b="1"/>
              <a:t>Method</a:t>
            </a:r>
            <a:r>
              <a:rPr/>
              <a:t>: ANOVA using distance matrices instead of raw data</a:t>
            </a:r>
          </a:p>
          <a:p>
            <a:pPr lvl="2"/>
            <a:r>
              <a:rPr b="1"/>
              <a:t>Advantage</a:t>
            </a:r>
            <a:r>
              <a:rPr/>
              <a:t>: No distributional assumptions</a:t>
            </a:r>
          </a:p>
          <a:p>
            <a:pPr lvl="2"/>
            <a:r>
              <a:rPr b="1"/>
              <a:t>Permutation</a:t>
            </a:r>
            <a:r>
              <a:rPr/>
              <a:t>: Creates null distribution by randomly reassigning group labels</a:t>
            </a:r>
          </a:p>
          <a:p>
            <a:pPr lvl="1"/>
            <a:r>
              <a:rPr b="1"/>
              <a:t>Think of it as:</a:t>
            </a:r>
          </a:p>
          <a:p>
            <a:pPr lvl="2"/>
            <a:r>
              <a:rPr/>
              <a:t>Multivariate version of ANOVA</a:t>
            </a:r>
          </a:p>
          <a:p>
            <a:pPr lvl="2"/>
            <a:r>
              <a:rPr/>
              <a:t>Uses distances between samples instead of means</a:t>
            </a:r>
          </a:p>
          <a:p>
            <a:pPr lvl="2"/>
            <a:r>
              <a:rPr/>
              <a:t>Tests: “Are the centers of these groups different in multivariate space?” .</a:t>
            </a:r>
          </a:p>
        </p:txBody>
      </p:sp>
      <p:pic>
        <p:nvPicPr>
          <p:cNvPr descr="18_lecture_powerpoint_files/figure-pptx/permanova-concept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231900"/>
            <a:ext cx="2781300" cy="3340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How PERMANOVA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PERMANOVA Algorithm:</a:t>
            </a:r>
          </a:p>
          <a:p>
            <a:pPr lvl="1" indent="-342900" marL="685800">
              <a:buAutoNum type="arabicPeriod"/>
            </a:pPr>
            <a:r>
              <a:rPr b="1"/>
              <a:t>Calculate distance matrix</a:t>
            </a:r>
            <a:r>
              <a:rPr/>
              <a:t> between all pairs of samples</a:t>
            </a:r>
          </a:p>
          <a:p>
            <a:pPr lvl="1" indent="-342900" marL="685800">
              <a:buAutoNum type="arabicPeriod"/>
            </a:pPr>
            <a:r>
              <a:rPr b="1"/>
              <a:t>Calculate F-statistic</a:t>
            </a:r>
            <a:r>
              <a:rPr/>
              <a:t> based on distances:</a:t>
            </a:r>
          </a:p>
          <a:p>
            <a:pPr lvl="2"/>
            <a:r>
              <a:rPr/>
              <a:t>Between-group sum of squares</a:t>
            </a:r>
          </a:p>
          <a:p>
            <a:pPr lvl="2"/>
            <a:r>
              <a:rPr/>
              <a:t>Within-group sum of squares</a:t>
            </a:r>
          </a:p>
          <a:p>
            <a:pPr lvl="1" indent="-342900" marL="685800">
              <a:buAutoNum type="arabicPeriod"/>
            </a:pPr>
            <a:r>
              <a:rPr b="1"/>
              <a:t>Permute group labels</a:t>
            </a:r>
            <a:r>
              <a:rPr/>
              <a:t> randomly (e.g., 999 times)</a:t>
            </a:r>
          </a:p>
          <a:p>
            <a:pPr lvl="1" indent="-342900" marL="685800">
              <a:buAutoNum type="arabicPeriod"/>
            </a:pPr>
            <a:r>
              <a:rPr b="1"/>
              <a:t>Recalculate F-statistic</a:t>
            </a:r>
            <a:r>
              <a:rPr/>
              <a:t> for each permutation</a:t>
            </a:r>
          </a:p>
          <a:p>
            <a:pPr lvl="1" indent="-342900" marL="685800">
              <a:buAutoNum type="arabicPeriod"/>
            </a:pPr>
            <a:r>
              <a:rPr b="1"/>
              <a:t>Compare observed F</a:t>
            </a:r>
            <a:r>
              <a:rPr/>
              <a:t> to permutation distribution</a:t>
            </a:r>
          </a:p>
          <a:p>
            <a:pPr lvl="1" indent="-342900" marL="685800">
              <a:buAutoNum type="arabicPeriod"/>
            </a:pPr>
            <a:r>
              <a:rPr b="1"/>
              <a:t>P-value</a:t>
            </a:r>
            <a:r>
              <a:rPr/>
              <a:t> = proportion of permuted F ≥ observed F</a:t>
            </a:r>
          </a:p>
          <a:p>
            <a:pPr lvl="0"/>
            <a:r>
              <a:rPr b="1"/>
              <a:t>Why permutation?</a:t>
            </a:r>
          </a:p>
          <a:p>
            <a:pPr lvl="1"/>
            <a:r>
              <a:rPr/>
              <a:t>No assumptions about data distribution</a:t>
            </a:r>
          </a:p>
          <a:p>
            <a:pPr lvl="1"/>
            <a:r>
              <a:rPr/>
              <a:t>Creates empirical null distribution</a:t>
            </a:r>
          </a:p>
          <a:p>
            <a:pPr lvl="1"/>
            <a:r>
              <a:rPr/>
              <a:t>Accounts for complex dependency structures</a:t>
            </a:r>
          </a:p>
        </p:txBody>
      </p:sp>
      <p:pic>
        <p:nvPicPr>
          <p:cNvPr descr="18_lecture_powerpoint_files/figure-pptx/permutation-distribution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Introduction: Why NMDS?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The Problem with Ecological Community Data</a:t>
            </a:r>
          </a:p>
          <a:p>
            <a:pPr lvl="0"/>
            <a:r>
              <a:rPr/>
              <a:t>Ecological community data presents unique challenges for traditional statistical methods</a:t>
            </a:r>
          </a:p>
          <a:p>
            <a:pPr lvl="0"/>
            <a:r>
              <a:rPr/>
              <a:t>When sampling species abundances across sites</a:t>
            </a:r>
          </a:p>
          <a:p>
            <a:pPr lvl="0"/>
            <a:r>
              <a:rPr/>
              <a:t>encounter data that is sparse (most species are absent from most sites) - many zeros</a:t>
            </a:r>
          </a:p>
          <a:p>
            <a:pPr lvl="0"/>
            <a:r>
              <a:rPr/>
              <a:t>exhibits non-linear relationships between species and environmental gradients</a:t>
            </a:r>
          </a:p>
          <a:p>
            <a:pPr lvl="0"/>
            <a:r>
              <a:rPr/>
              <a:t>has no clear distributional form</a:t>
            </a:r>
          </a:p>
          <a:p>
            <a:pPr lvl="0"/>
            <a:r>
              <a:rPr/>
              <a:t>Principal Components Analysis (PCA) works beautifully for continuous environmental variables</a:t>
            </a:r>
          </a:p>
          <a:p>
            <a:pPr lvl="1"/>
            <a:r>
              <a:rPr/>
              <a:t>assumes linear relationships</a:t>
            </a:r>
          </a:p>
          <a:p>
            <a:pPr lvl="1"/>
            <a:r>
              <a:rPr/>
              <a:t>can leverage correlations between variables</a:t>
            </a:r>
          </a:p>
          <a:p>
            <a:pPr lvl="1"/>
            <a:r>
              <a:rPr/>
              <a:t>for species abundance data - assumptions often fail </a:t>
            </a:r>
            <a:r>
              <a:rPr b="1" i="1"/>
              <a:t>spectacularly</a:t>
            </a:r>
          </a:p>
          <a:p>
            <a:pPr lvl="0"/>
            <a:r>
              <a:rPr b="1"/>
              <a:t>NMDS offers a fundamentally different approach</a:t>
            </a:r>
            <a:r>
              <a:rPr/>
              <a:t>:</a:t>
            </a:r>
          </a:p>
          <a:p>
            <a:pPr lvl="1"/>
            <a:r>
              <a:rPr/>
              <a:t>instead of trying to preserve exact distances or maximize variance explained</a:t>
            </a:r>
          </a:p>
          <a:p>
            <a:pPr lvl="1"/>
            <a:r>
              <a:rPr/>
              <a:t>focuses on </a:t>
            </a:r>
            <a:r>
              <a:rPr b="1"/>
              <a:t>preserving the </a:t>
            </a:r>
            <a:r>
              <a:rPr b="1" i="1"/>
              <a:t>rank order</a:t>
            </a:r>
            <a:r>
              <a:rPr b="1"/>
              <a:t> of similarities between samples</a:t>
            </a:r>
          </a:p>
          <a:p>
            <a:pPr lvl="1"/>
            <a:r>
              <a:rPr/>
              <a:t>makes it remarkably robust for ecological data.</a:t>
            </a:r>
          </a:p>
        </p:txBody>
      </p:sp>
    </p:spTree>
  </p:cSld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PERMANOVA Hypotheses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Research Question:</a:t>
            </a:r>
            <a:r>
              <a:rPr/>
              <a:t> </a:t>
            </a:r>
            <a:r>
              <a:rPr i="1"/>
              <a:t>“Do fish communities differ significantly between river reaches?”</a:t>
            </a:r>
          </a:p>
          <a:p>
            <a:pPr lvl="0"/>
            <a:r>
              <a:rPr b="1"/>
              <a:t>Statistical Hypotheses:</a:t>
            </a:r>
          </a:p>
          <a:p>
            <a:pPr lvl="1"/>
            <a:r>
              <a:rPr b="1"/>
              <a:t>H₀</a:t>
            </a:r>
            <a:r>
              <a:rPr/>
              <a:t>: The centroids of fish communities are the same across all river reaches (Upper = Middle = Lower)</a:t>
            </a:r>
          </a:p>
          <a:p>
            <a:pPr lvl="1"/>
            <a:r>
              <a:rPr b="1"/>
              <a:t>H₁</a:t>
            </a:r>
            <a:r>
              <a:rPr/>
              <a:t>: At least one river reach has a different community centroid</a:t>
            </a:r>
          </a:p>
          <a:p>
            <a:pPr lvl="0"/>
            <a:r>
              <a:rPr b="1"/>
              <a:t>In practical terms:</a:t>
            </a:r>
            <a:r>
              <a:rPr/>
              <a:t> -</a:t>
            </a:r>
          </a:p>
          <a:p>
            <a:pPr lvl="1"/>
            <a:r>
              <a:rPr/>
              <a:t>H₀: River position doesn’t affect community composition</a:t>
            </a:r>
          </a:p>
          <a:p>
            <a:pPr lvl="1"/>
            <a:r>
              <a:rPr/>
              <a:t>H₁: River position significantly affects community composition</a:t>
            </a:r>
          </a:p>
        </p:txBody>
      </p:sp>
      <p:pic>
        <p:nvPicPr>
          <p:cNvPr descr="18_lecture_powerpoint_files/figure-pptx/hypothesis-visualization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231900"/>
            <a:ext cx="2781300" cy="3340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/>
          <a:lstStyle/>
          <a:p>
            <a:pPr lvl="0" indent="0" marL="0">
              <a:buNone/>
            </a:pPr>
            <a:r>
              <a:rPr/>
              <a:t>PERMANOVA Assumptions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 b="1"/>
              <a:t>PERMANOVA Assumptions:</a:t>
            </a:r>
          </a:p>
          <a:p>
            <a:pPr lvl="0"/>
            <a:r>
              <a:rPr/>
              <a:t>✅ </a:t>
            </a:r>
            <a:r>
              <a:rPr b="1"/>
              <a:t>Required:</a:t>
            </a:r>
          </a:p>
          <a:p>
            <a:pPr lvl="1" indent="-342900" marL="685800">
              <a:buAutoNum type="arabicPeriod"/>
            </a:pPr>
            <a:r>
              <a:rPr b="1"/>
              <a:t>Independence</a:t>
            </a:r>
            <a:r>
              <a:rPr/>
              <a:t>: Samples are independent</a:t>
            </a:r>
          </a:p>
          <a:p>
            <a:pPr lvl="1" indent="-342900" marL="685800">
              <a:buAutoNum type="arabicPeriod"/>
            </a:pPr>
            <a:r>
              <a:rPr b="1"/>
              <a:t>Exchangeability</a:t>
            </a:r>
            <a:r>
              <a:rPr/>
              <a:t>: Under H₀, observations are exchangeable between groups</a:t>
            </a:r>
          </a:p>
          <a:p>
            <a:pPr lvl="1" indent="-342900" marL="685800">
              <a:buAutoNum type="arabicPeriod"/>
            </a:pPr>
            <a:r>
              <a:rPr b="1"/>
              <a:t>Homogeneity of dispersion</a:t>
            </a:r>
            <a:r>
              <a:rPr/>
              <a:t>: Groups have similar multivariate spread</a:t>
            </a:r>
          </a:p>
          <a:p>
            <a:pPr lvl="0"/>
            <a:r>
              <a:rPr/>
              <a:t>❌ </a:t>
            </a:r>
            <a:r>
              <a:rPr b="1"/>
              <a:t>Not required:</a:t>
            </a:r>
          </a:p>
          <a:p>
            <a:pPr lvl="1"/>
            <a:r>
              <a:rPr/>
              <a:t>Normality or other distribution</a:t>
            </a:r>
          </a:p>
          <a:p>
            <a:pPr lvl="1"/>
            <a:r>
              <a:rPr/>
              <a:t>Linearity</a:t>
            </a:r>
          </a:p>
          <a:p>
            <a:pPr lvl="0"/>
            <a:r>
              <a:rPr b="1"/>
              <a:t>Checking Assumptions:</a:t>
            </a:r>
          </a:p>
          <a:p>
            <a:pPr lvl="1"/>
            <a:r>
              <a:rPr b="1"/>
              <a:t>Use </a:t>
            </a:r>
            <a:r>
              <a:rPr b="1">
                <a:latin typeface="Courier"/>
              </a:rPr>
              <a:t>betadisper()</a:t>
            </a:r>
            <a:r>
              <a:rPr b="1"/>
              <a:t> to test homogeneity of dispersion</a:t>
            </a:r>
          </a:p>
          <a:p>
            <a:pPr lvl="1"/>
            <a:r>
              <a:rPr/>
              <a:t>If violated, PERMANOVA is testing dispersion differences and not location differences</a:t>
            </a:r>
          </a:p>
          <a:p>
            <a:pPr lvl="0" indent="0">
              <a:buNone/>
            </a:pPr>
            <a:r>
              <a:rPr>
                <a:latin typeface="Courier"/>
              </a:rPr>
              <a:t>## Homogeneity of dispersion test p-value: 0.8037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/>
            <a:r>
              <a:rPr/>
              <a:t>vegan::betadisper() converts bray-curtis to euclidean distances to calculate distance from sample to center</a:t>
            </a:r>
          </a:p>
          <a:p>
            <a:pPr lvl="0"/>
            <a:r>
              <a:rPr/>
              <a:t>Principal Coordinates Analysis (PCoA) - ordination for distances between samples in a low-dimensional, Euclidean space</a:t>
            </a:r>
          </a:p>
        </p:txBody>
      </p:sp>
      <p:pic>
        <p:nvPicPr>
          <p:cNvPr descr="18_lecture_powerpoint_files/figure-pptx/dispersion_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410200" y="1295400"/>
            <a:ext cx="2730500" cy="3276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Running PERMANOVA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PERMANOVA on Fish Communities</a:t>
            </a:r>
          </a:p>
          <a:p>
            <a:pPr lvl="1"/>
            <a:r>
              <a:rPr b="1"/>
              <a:t>Line-by-line interpretation:</a:t>
            </a:r>
          </a:p>
          <a:p>
            <a:pPr lvl="2" indent="-342900" marL="1028700">
              <a:buAutoNum type="arabicPeriod"/>
            </a:pPr>
            <a:r>
              <a:rPr b="1"/>
              <a:t>reach</a:t>
            </a:r>
            <a:r>
              <a:rPr/>
              <a:t>: The factor being tested (river reach)</a:t>
            </a:r>
          </a:p>
          <a:p>
            <a:pPr lvl="2" indent="-342900" marL="1028700">
              <a:buAutoNum type="arabicPeriod"/>
            </a:pPr>
            <a:r>
              <a:rPr b="1"/>
              <a:t>Df = 2</a:t>
            </a:r>
            <a:r>
              <a:rPr/>
              <a:t>: Degrees of freedom (3 groups - 1)</a:t>
            </a:r>
          </a:p>
          <a:p>
            <a:pPr lvl="2" indent="-342900" marL="1028700">
              <a:buAutoNum type="arabicPeriod"/>
            </a:pPr>
            <a:r>
              <a:rPr b="1"/>
              <a:t>SumOfSqs</a:t>
            </a:r>
            <a:r>
              <a:rPr/>
              <a:t>: Between-group sum of squares</a:t>
            </a:r>
          </a:p>
          <a:p>
            <a:pPr lvl="2" indent="-342900" marL="1028700">
              <a:buAutoNum type="arabicPeriod"/>
            </a:pPr>
            <a:r>
              <a:rPr b="1"/>
              <a:t>R2</a:t>
            </a:r>
            <a:r>
              <a:rPr/>
              <a:t>: Proportion of variance explained by reach</a:t>
            </a:r>
          </a:p>
          <a:p>
            <a:pPr lvl="2" indent="-342900" marL="1028700">
              <a:buAutoNum type="arabicPeriod"/>
            </a:pPr>
            <a:r>
              <a:rPr b="1"/>
              <a:t>F</a:t>
            </a:r>
            <a:r>
              <a:rPr/>
              <a:t>: F-statistic (ratio of between/within group variation)</a:t>
            </a:r>
          </a:p>
          <a:p>
            <a:pPr lvl="2" indent="-342900" marL="1028700">
              <a:buAutoNum type="arabicPeriod"/>
            </a:pPr>
            <a:r>
              <a:rPr b="1"/>
              <a:t>Pr(&gt;F)</a:t>
            </a:r>
            <a:r>
              <a:rPr/>
              <a:t>: P-value from permutation test</a:t>
            </a:r>
          </a:p>
          <a:p>
            <a:pPr lvl="0" indent="0">
              <a:buNone/>
            </a:pPr>
            <a:r>
              <a:rPr>
                <a:latin typeface="Courier"/>
              </a:rPr>
              <a:t>## Permutation test for adonis under reduced model
## Permutation: free
## Number of permutations: 999
## 
## adonis2(formula = spe_matrix ~ reach, data = doubs_env, permutations = 999, distance = "bray")
##          Df SumOfSqs      R2      F Pr(&gt;F)    
## Model     2   2.3631 0.42634 9.6614  0.001 ***
## Residual 26   3.1798 0.57366                  
## Total    28   5.5429 1.00000                  
## ---
## Signif. codes:  0 '***' 0.001 '**' 0.01 '*' 0.05 '.' 0.1 ' '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 b="1"/>
              <a:t>What this means:</a:t>
            </a:r>
          </a:p>
          <a:p>
            <a:pPr lvl="1"/>
            <a:r>
              <a:rPr b="1"/>
              <a:t>Significant result</a:t>
            </a:r>
            <a:r>
              <a:rPr/>
              <a:t> (p &lt; 0.001): We reject H₀</a:t>
            </a:r>
          </a:p>
          <a:p>
            <a:pPr lvl="1"/>
            <a:r>
              <a:rPr/>
              <a:t>River reach </a:t>
            </a:r>
            <a:r>
              <a:rPr b="1"/>
              <a:t>explains substantial variation</a:t>
            </a:r>
            <a:r>
              <a:rPr/>
              <a:t> in fish communities</a:t>
            </a:r>
          </a:p>
          <a:p>
            <a:pPr lvl="1"/>
            <a:r>
              <a:rPr/>
              <a:t>Fish communities </a:t>
            </a:r>
            <a:r>
              <a:rPr b="1"/>
              <a:t>differ significantly</a:t>
            </a:r>
            <a:r>
              <a:rPr/>
              <a:t> between river reaches</a:t>
            </a:r>
          </a:p>
          <a:p>
            <a:pPr lvl="1"/>
            <a:r>
              <a:rPr/>
              <a:t>Very few permutations gave F ≥ observed F</a:t>
            </a:r>
          </a:p>
        </p:txBody>
      </p:sp>
    </p:spTree>
  </p:cSld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Pairwise PERMANOVA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Interpretation of Pairwise Results:</a:t>
            </a:r>
          </a:p>
          <a:p>
            <a:pPr lvl="1"/>
            <a:r>
              <a:rPr/>
              <a:t>All pairwise comparisons are </a:t>
            </a:r>
            <a:r>
              <a:rPr b="1"/>
              <a:t>statistically significant</a:t>
            </a:r>
            <a:r>
              <a:rPr/>
              <a:t> even after Bonferroni correction</a:t>
            </a:r>
          </a:p>
          <a:p>
            <a:pPr lvl="1"/>
            <a:r>
              <a:rPr b="1"/>
              <a:t>Upper vs Lower</a:t>
            </a:r>
            <a:r>
              <a:rPr/>
              <a:t> shows the strongest difference (highest F-statistic)</a:t>
            </a:r>
          </a:p>
          <a:p>
            <a:pPr lvl="1"/>
            <a:r>
              <a:rPr/>
              <a:t>Downstream comparisons to up and middle explains a substantial portion of variance (R² &gt; 0.3)</a:t>
            </a:r>
          </a:p>
          <a:p>
            <a:pPr lvl="1"/>
            <a:r>
              <a:rPr b="1"/>
              <a:t>Biological interpretation</a:t>
            </a:r>
            <a:r>
              <a:rPr/>
              <a:t>: Fish communities change progressively down the river</a:t>
            </a:r>
          </a:p>
          <a:p>
            <a:pPr lvl="0" indent="0">
              <a:buNone/>
            </a:pPr>
            <a:r>
              <a:rPr>
                <a:latin typeface="Courier"/>
              </a:rPr>
              <a:t>##                     pairs Df SumsOfSqs   F.Model        R2 p.value p.adjusted
## 1   Upstream vs Midstream  1 0.4068962  3.434528 0.1680747   0.021      0.063
## 2  Upstream vs Downstream  1 1.8495110 15.490360 0.4767679   0.001      0.003
## 3 Midstream vs Downstream  1 1.2829784  9.972485 0.3565105   0.001      0.003
##   sig
## 1    
## 2   *
## 3   *</a:t>
            </a:r>
          </a:p>
        </p:txBody>
      </p:sp>
    </p:spTree>
  </p:cSld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Visualizing PERMANOVA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Results:</a:t>
            </a:r>
          </a:p>
          <a:p>
            <a:pPr lvl="0" indent="0" marL="0">
              <a:buNone/>
            </a:pPr>
          </a:p>
        </p:txBody>
      </p:sp>
    </p:spTree>
  </p:cSld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ANOSIM: Analysis of Similarities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ANOSIM (Analysis of Similarities):</a:t>
            </a:r>
          </a:p>
          <a:p>
            <a:pPr lvl="1"/>
            <a:r>
              <a:rPr b="1"/>
              <a:t>Purpose</a:t>
            </a:r>
            <a:r>
              <a:rPr/>
              <a:t>: are samples w/in groups are more similar than samples between groups</a:t>
            </a:r>
          </a:p>
          <a:p>
            <a:pPr lvl="1"/>
            <a:r>
              <a:rPr b="1"/>
              <a:t>Method</a:t>
            </a:r>
            <a:r>
              <a:rPr/>
              <a:t>: Based on rank dissimilarities</a:t>
            </a:r>
          </a:p>
          <a:p>
            <a:pPr lvl="1"/>
            <a:r>
              <a:rPr b="1"/>
              <a:t>Statistic</a:t>
            </a:r>
            <a:r>
              <a:rPr/>
              <a:t>: R-statistic ranging from -1 to +1</a:t>
            </a:r>
          </a:p>
          <a:p>
            <a:pPr lvl="1"/>
            <a:r>
              <a:rPr b="1"/>
              <a:t>Interpretation</a:t>
            </a:r>
            <a:r>
              <a:rPr/>
              <a:t>:</a:t>
            </a:r>
          </a:p>
          <a:p>
            <a:pPr lvl="2"/>
            <a:r>
              <a:rPr/>
              <a:t>R ≈ 1: Groups are completely separated</a:t>
            </a:r>
          </a:p>
          <a:p>
            <a:pPr lvl="2"/>
            <a:r>
              <a:rPr/>
              <a:t>R ≈ 0: Groups are indistinguishable</a:t>
            </a:r>
          </a:p>
          <a:p>
            <a:pPr lvl="2"/>
            <a:r>
              <a:rPr/>
              <a:t>R &lt; 0: More dissimilarity within groups than between</a:t>
            </a:r>
          </a:p>
          <a:p>
            <a:pPr lvl="0"/>
            <a:r>
              <a:rPr b="1"/>
              <a:t>Differences from PERMANOVA:</a:t>
            </a:r>
          </a:p>
          <a:p>
            <a:pPr lvl="1"/>
            <a:r>
              <a:rPr/>
              <a:t>ANOSIM uses ranks of distances</a:t>
            </a:r>
          </a:p>
          <a:p>
            <a:pPr lvl="1"/>
            <a:r>
              <a:rPr/>
              <a:t>PERMANOVA uses actual distances</a:t>
            </a:r>
          </a:p>
          <a:p>
            <a:pPr lvl="1"/>
            <a:r>
              <a:rPr/>
              <a:t>ANOSIM is more robust but less powerful</a:t>
            </a:r>
          </a:p>
        </p:txBody>
      </p:sp>
      <p:pic>
        <p:nvPicPr>
          <p:cNvPr descr="18_lecture_powerpoint_files/figure-pptx/anosim-concept-diagra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498600"/>
            <a:ext cx="2781300" cy="2781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How ANOSIM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ANOSIM Algorithm:</a:t>
            </a:r>
          </a:p>
          <a:p>
            <a:pPr lvl="1" indent="-342900" marL="685800">
              <a:buAutoNum type="arabicPeriod"/>
            </a:pPr>
            <a:r>
              <a:rPr b="1"/>
              <a:t>Calculate dissimilarity matrix</a:t>
            </a:r>
            <a:r>
              <a:rPr/>
              <a:t> between all samples</a:t>
            </a:r>
          </a:p>
          <a:p>
            <a:pPr lvl="1" indent="-342900" marL="685800">
              <a:buAutoNum type="arabicPeriod"/>
            </a:pPr>
            <a:r>
              <a:rPr b="1"/>
              <a:t>Rank all dissimilarities</a:t>
            </a:r>
            <a:r>
              <a:rPr/>
              <a:t> from smallest to largest</a:t>
            </a:r>
          </a:p>
          <a:p>
            <a:pPr lvl="1" indent="-342900" marL="685800">
              <a:buAutoNum type="arabicPeriod"/>
            </a:pPr>
            <a:r>
              <a:rPr b="1"/>
              <a:t>Calculate mean rank</a:t>
            </a:r>
            <a:r>
              <a:rPr/>
              <a:t> of within-group dissimilarities (r̄w)</a:t>
            </a:r>
          </a:p>
          <a:p>
            <a:pPr lvl="1" indent="-342900" marL="685800">
              <a:buAutoNum type="arabicPeriod"/>
            </a:pPr>
            <a:r>
              <a:rPr b="1"/>
              <a:t>Calculate mean rank</a:t>
            </a:r>
            <a:r>
              <a:rPr/>
              <a:t> of between-group dissimilarities (r̄b)</a:t>
            </a:r>
          </a:p>
          <a:p>
            <a:pPr lvl="1" indent="-342900" marL="685800">
              <a:buAutoNum type="arabicPeriod"/>
            </a:pPr>
            <a:r>
              <a:rPr b="1"/>
              <a:t>Compute R-statistic</a:t>
            </a:r>
            <a:r>
              <a:rPr/>
              <a:t>: R = (r̄b - r̄w) / (N(N-1)/4) where N = total number of samples</a:t>
            </a:r>
          </a:p>
          <a:p>
            <a:pPr lvl="1" indent="-342900" marL="685800">
              <a:buAutoNum type="arabicPeriod"/>
            </a:pPr>
            <a:r>
              <a:rPr b="1"/>
              <a:t>Permute group labels</a:t>
            </a:r>
            <a:r>
              <a:rPr/>
              <a:t> and recalculate R many times</a:t>
            </a:r>
          </a:p>
          <a:p>
            <a:pPr lvl="1" indent="-342900" marL="685800">
              <a:buAutoNum type="arabicPeriod"/>
            </a:pPr>
            <a:r>
              <a:rPr b="1"/>
              <a:t>P-value</a:t>
            </a:r>
            <a:r>
              <a:rPr/>
              <a:t> = proportion of permuted R ≥ observed R</a:t>
            </a:r>
          </a:p>
          <a:p>
            <a:pPr lvl="0"/>
            <a:r>
              <a:rPr b="1"/>
              <a:t>R-statistic interpretation:</a:t>
            </a:r>
          </a:p>
          <a:p>
            <a:pPr lvl="1"/>
            <a:r>
              <a:rPr/>
              <a:t>R = 1: Perfect separation</a:t>
            </a:r>
          </a:p>
          <a:p>
            <a:pPr lvl="1"/>
            <a:r>
              <a:rPr/>
              <a:t>R = 0: No separation</a:t>
            </a:r>
          </a:p>
          <a:p>
            <a:pPr lvl="1"/>
            <a:r>
              <a:rPr/>
              <a:t>R = -1: More similar between groups than within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## 
## Call:
## anosim(x = spe_matrix, grouping = doubs_env$reach, permutations = 999,      distance = "bray") 
## Dissimilarity: bray 
## 
## ANOSIM statistic R: 0.5082 
##       Significance: 0.001 
## 
## Permutation: free
## Number of permutations: 999</a:t>
            </a:r>
          </a:p>
        </p:txBody>
      </p:sp>
    </p:spTree>
  </p:cSld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Running ANOSIM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ANOSIM Results Interpretation:</a:t>
            </a:r>
          </a:p>
          <a:p>
            <a:pPr lvl="1"/>
            <a:r>
              <a:rPr b="1"/>
              <a:t>R = 0.5082</a:t>
            </a:r>
            <a:r>
              <a:rPr/>
              <a:t> : This indicates “good” separation between groups</a:t>
            </a:r>
          </a:p>
          <a:p>
            <a:pPr lvl="1"/>
            <a:r>
              <a:rPr/>
              <a:t>**p-value = 0.001 - significant result</a:t>
            </a:r>
          </a:p>
          <a:p>
            <a:pPr lvl="1"/>
            <a:r>
              <a:rPr b="1"/>
              <a:t>Biological meaning</a:t>
            </a:r>
            <a:r>
              <a:rPr/>
              <a:t>: Fish communities well-separated between river reaches, with communities within each reach being much more similar to each other than to communities in other reaches</a:t>
            </a:r>
          </a:p>
          <a:p>
            <a:pPr lvl="0"/>
            <a:r>
              <a:rPr/>
              <a:t>“Within” box is clearly lower than the “Between” box</a:t>
            </a:r>
          </a:p>
          <a:p>
            <a:pPr lvl="1"/>
            <a:r>
              <a:rPr/>
              <a:t>sites within same river reach tend to be more similar to each other (lower dissimilarity ranks) than sites in different reaches (higher dissimilarity ranks)</a:t>
            </a:r>
          </a:p>
          <a:p>
            <a:pPr lvl="1"/>
            <a:r>
              <a:rPr/>
              <a:t>R statistic of 0.51 quantifies this separation</a:t>
            </a:r>
          </a:p>
          <a:p>
            <a:pPr lvl="2"/>
            <a:r>
              <a:rPr/>
              <a:t>there’s clear differentiation, but with some overlap.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Interpreting R:</a:t>
            </a:r>
          </a:p>
          <a:p>
            <a:pPr lvl="1"/>
            <a:r>
              <a:rPr/>
              <a:t>R = 1 - Complete separation</a:t>
            </a:r>
          </a:p>
          <a:p>
            <a:pPr lvl="2"/>
            <a:r>
              <a:rPr/>
              <a:t>all within-group dissimilarities smaller than between-group dissimilarities</a:t>
            </a:r>
          </a:p>
          <a:p>
            <a:pPr lvl="1"/>
            <a:r>
              <a:rPr/>
              <a:t>R &gt; 0.75 Well separated</a:t>
            </a:r>
          </a:p>
          <a:p>
            <a:pPr lvl="1"/>
            <a:r>
              <a:rPr/>
              <a:t>R &gt; 0.5 Separated, but overlapping</a:t>
            </a:r>
          </a:p>
          <a:p>
            <a:pPr lvl="1"/>
            <a:r>
              <a:rPr/>
              <a:t>R &gt; 0.25 Barely separated</a:t>
            </a:r>
          </a:p>
          <a:p>
            <a:pPr lvl="1"/>
            <a:r>
              <a:rPr/>
              <a:t>R ≈ 0 No difference between groups</a:t>
            </a:r>
          </a:p>
          <a:p>
            <a:pPr lvl="1" indent="0" marL="342900">
              <a:buNone/>
            </a:pPr>
          </a:p>
        </p:txBody>
      </p:sp>
    </p:spTree>
  </p:cSld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ANOSIM vs PERMANOVA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## # A tibble: 2 × 6
##   Method    `Test Statistic` `P-value` Interpretation   `What it tests` Approach
##   &lt;chr&gt;     &lt;chr&gt;                &lt;dbl&gt; &lt;chr&gt;            &lt;chr&gt;           &lt;chr&gt;   
## 1 PERMANOVA F = 9.66             0.001 Groups have dif… Differences in… Uses ac…
## 2 ANOSIM    R = 0.508            0.001 Excellent group… Overlap betwee… Uses ra…</a:t>
            </a:r>
          </a:p>
        </p:txBody>
      </p:sp>
    </p:spTree>
  </p:cSld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ANOSIM vs PERMANOVA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When to use which:</a:t>
            </a:r>
          </a:p>
          <a:p>
            <a:pPr lvl="1"/>
            <a:r>
              <a:rPr b="1"/>
              <a:t>PERMANOVA:</a:t>
            </a:r>
          </a:p>
          <a:p>
            <a:pPr lvl="2"/>
            <a:r>
              <a:rPr/>
              <a:t>More powerful for detecting differences</a:t>
            </a:r>
          </a:p>
          <a:p>
            <a:pPr lvl="2"/>
            <a:r>
              <a:rPr/>
              <a:t>Better for complex experimental designs</a:t>
            </a:r>
          </a:p>
          <a:p>
            <a:pPr lvl="2"/>
            <a:r>
              <a:rPr/>
              <a:t>Can handle interactions and covariates</a:t>
            </a:r>
          </a:p>
          <a:p>
            <a:pPr lvl="2"/>
            <a:r>
              <a:rPr/>
              <a:t>Preferred for most applications</a:t>
            </a:r>
          </a:p>
          <a:p>
            <a:pPr lvl="1"/>
            <a:r>
              <a:rPr b="1"/>
              <a:t>ANOSIM:</a:t>
            </a:r>
          </a:p>
          <a:p>
            <a:pPr lvl="2"/>
            <a:r>
              <a:rPr/>
              <a:t>More robust to outliers</a:t>
            </a:r>
          </a:p>
          <a:p>
            <a:pPr lvl="2"/>
            <a:r>
              <a:rPr/>
              <a:t>Simpler interpretation</a:t>
            </a:r>
          </a:p>
          <a:p>
            <a:pPr lvl="2"/>
            <a:r>
              <a:rPr/>
              <a:t>Good for initial exploratory analysis</a:t>
            </a:r>
          </a:p>
          <a:p>
            <a:pPr lvl="2"/>
            <a:r>
              <a:rPr/>
              <a:t>Useful when distributions are very non-normal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/>
          <a:lstStyle/>
          <a:p>
            <a:pPr lvl="0" indent="0" marL="0">
              <a:buNone/>
            </a:pPr>
            <a:r>
              <a:rPr b="1"/>
              <a:t>Lecture 18:</a:t>
            </a:r>
            <a:r>
              <a:rPr/>
              <a:t> NMDS - Multivariate Community Analysis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Data - built in R and other plac</a:t>
            </a:r>
            <a:r>
              <a:rPr/>
              <a:t>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27000" y="1270000"/>
          <a:ext cx="4432300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</a:tblGrid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 b="1"/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 b="1"/>
                        <a:t>Description of the variable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das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Distance from the source [km]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alt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Altitude [m a.s.l.]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pen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Slope [per thousand]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deb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Mean minimum discharge [m</a:t>
                      </a:r>
                      <a:r>
                        <a:rPr baseline="30000"/>
                        <a:t>3</a:t>
                      </a:r>
                      <a:r>
                        <a:rPr/>
                        <a:t>s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pH of water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dur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Calcium concentration (hardness)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pho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Phosphate concentration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nit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Nitrate concentration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amn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Ammonium concentration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oxy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Dissolved oxygen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dbo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Biological oxygen demand [mgL</a:t>
                      </a:r>
                      <a:r>
                        <a:rPr baseline="30000"/>
                        <a:t>-1</a:t>
                      </a:r>
                      <a:r>
                        <a:rPr/>
                        <a:t>]</a:t>
                      </a:r>
                    </a:p>
                  </a:txBody>
                </a:tc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749800" y="1295400"/>
          <a:ext cx="40386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0"/>
                <a:gridCol w="1346200"/>
                <a:gridCol w="1346200"/>
              </a:tblGrid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Common Name (English)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Family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Chb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Bullhead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Cottidae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Tru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Brown trout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Salmonidae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Vai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Minnow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Loc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Stone loach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Balitoridae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Omb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Grayling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Salmonidae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Bla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Souffia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Hot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Common nase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Tox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Sofie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Van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Dace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Che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Chub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Barbel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Lot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Burbot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Lotidae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Spi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Spirlin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Gou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Gudgeon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Bro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Pike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Esocidae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Per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Perch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Percidae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Tan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Tench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Gar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Roach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Cyprinidae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Lam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Brook lamprey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petromizonidae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PERMANOVA vs ANOSIM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What’s the Difference? Three Scenarios</a:t>
            </a:r>
          </a:p>
          <a:p>
            <a:pPr lvl="0"/>
            <a:r>
              <a:rPr/>
              <a:t>Both methods test whether groups differ, but they ask </a:t>
            </a:r>
            <a:r>
              <a:rPr b="1"/>
              <a:t>different questions</a:t>
            </a:r>
            <a:r>
              <a:rPr/>
              <a:t>:</a:t>
            </a:r>
          </a:p>
          <a:p>
            <a:pPr lvl="1"/>
            <a:r>
              <a:rPr b="1"/>
              <a:t>PERMANOVA asks:</a:t>
            </a:r>
            <a:r>
              <a:rPr/>
              <a:t> </a:t>
            </a:r>
            <a:r>
              <a:rPr i="1"/>
              <a:t>Do the group centroids differ in location?</a:t>
            </a:r>
          </a:p>
          <a:p>
            <a:pPr lvl="2"/>
            <a:r>
              <a:rPr/>
              <a:t>Uses actual squared distances and partitions variance like ANOVA</a:t>
            </a:r>
          </a:p>
          <a:p>
            <a:pPr lvl="1"/>
            <a:r>
              <a:rPr b="1"/>
              <a:t>ANOSIM asks:</a:t>
            </a:r>
            <a:r>
              <a:rPr/>
              <a:t> </a:t>
            </a:r>
            <a:r>
              <a:rPr i="1"/>
              <a:t>Are within-group dissimilarities smaller than between-group?</a:t>
            </a:r>
          </a:p>
          <a:p>
            <a:pPr lvl="2"/>
            <a:r>
              <a:rPr/>
              <a:t>Uses ranked distances to compares rank distributions</a:t>
            </a:r>
          </a:p>
          <a:p>
            <a:pPr lvl="0" indent="0" marL="0">
              <a:buNone/>
            </a:pPr>
          </a:p>
        </p:txBody>
      </p:sp>
    </p:spTree>
  </p:cSld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Scenario 2 is Key!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The Problem:</a:t>
            </a:r>
          </a:p>
          <a:p>
            <a:pPr lvl="1"/>
            <a:r>
              <a:rPr/>
              <a:t>Groups A and B have the </a:t>
            </a:r>
            <a:r>
              <a:rPr b="1"/>
              <a:t>same centroid</a:t>
            </a:r>
            <a:r>
              <a:rPr/>
              <a:t> (same average community)</a:t>
            </a:r>
          </a:p>
          <a:p>
            <a:pPr lvl="1"/>
            <a:r>
              <a:rPr/>
              <a:t>But Group B is much more </a:t>
            </a:r>
            <a:r>
              <a:rPr b="1"/>
              <a:t>variable</a:t>
            </a:r>
            <a:r>
              <a:rPr/>
              <a:t> (spread out)</a:t>
            </a:r>
          </a:p>
          <a:p>
            <a:pPr lvl="1"/>
            <a:r>
              <a:rPr/>
              <a:t>PERMANOVA will detect this as “significant”!</a:t>
            </a:r>
          </a:p>
          <a:p>
            <a:pPr lvl="0"/>
            <a:r>
              <a:rPr b="1"/>
              <a:t>Why?</a:t>
            </a:r>
          </a:p>
          <a:p>
            <a:pPr lvl="1"/>
            <a:r>
              <a:rPr/>
              <a:t>PERMANOVA tests distances from points to centroids</a:t>
            </a:r>
          </a:p>
          <a:p>
            <a:pPr lvl="1"/>
            <a:r>
              <a:rPr/>
              <a:t>More spread = larger distances = detected as “different”</a:t>
            </a:r>
          </a:p>
        </p:txBody>
      </p:sp>
      <p:pic>
        <p:nvPicPr>
          <p:cNvPr descr="18_lecture_powerpoint_files/figure-pptx/scenario2-alone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498600"/>
            <a:ext cx="2781300" cy="27813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Dispersion test for PERMANOVA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Solution:</a:t>
            </a:r>
            <a:r>
              <a:rPr/>
              <a:t> Always run </a:t>
            </a:r>
            <a:r>
              <a:rPr>
                <a:latin typeface="Courier"/>
              </a:rPr>
              <a:t>betadisper()</a:t>
            </a:r>
            <a:r>
              <a:rPr/>
              <a:t> before interpreting PERMANOVA!</a:t>
            </a:r>
          </a:p>
          <a:p>
            <a:pPr lvl="1"/>
            <a:r>
              <a:rPr/>
              <a:t>What PERMANOVA “Sees”</a:t>
            </a:r>
          </a:p>
          <a:p>
            <a:pPr lvl="0" indent="0" marL="0">
              <a:buNone/>
            </a:pPr>
          </a:p>
        </p:txBody>
      </p:sp>
    </p:spTree>
  </p:cSld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What ANOSIM “Sees”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This is different</a:t>
            </a:r>
          </a:p>
          <a:p>
            <a:pPr lvl="0" indent="0" marL="0">
              <a:buNone/>
            </a:pPr>
          </a:p>
        </p:txBody>
      </p:sp>
    </p:spTree>
  </p:cSld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Side-by-Side Comparison of PCA and ANOSIM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Comparison</a:t>
            </a:r>
          </a:p>
          <a:p>
            <a:pPr lvl="0" indent="0" marL="0">
              <a:buNone/>
            </a:pPr>
          </a:p>
        </p:txBody>
      </p:sp>
    </p:spTree>
  </p:cSld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/>
          <a:lstStyle/>
          <a:p>
            <a:pPr lvl="0" indent="0" marL="0">
              <a:buNone/>
            </a:pPr>
            <a:r>
              <a:rPr/>
              <a:t>Environmental Drivers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 b="1"/>
              <a:t>Environmental Vector Results:</a:t>
            </a:r>
          </a:p>
          <a:p>
            <a:pPr lvl="1"/>
            <a:r>
              <a:rPr/>
              <a:t>Which Environmental Variables Matter?</a:t>
            </a:r>
          </a:p>
          <a:p>
            <a:pPr lvl="1"/>
            <a:r>
              <a:rPr b="1"/>
              <a:t>Significant variables (p &lt; 0.05):</a:t>
            </a:r>
          </a:p>
          <a:p>
            <a:pPr lvl="0"/>
            <a:r>
              <a:rPr b="1"/>
              <a:t>What this means:</a:t>
            </a:r>
          </a:p>
          <a:p>
            <a:pPr lvl="1"/>
            <a:r>
              <a:rPr/>
              <a:t>variables significantly correlate w/ comm. comp</a:t>
            </a:r>
          </a:p>
          <a:p>
            <a:pPr lvl="1"/>
            <a:r>
              <a:rPr/>
              <a:t>explain spatial arrangement of sites in NMDS</a:t>
            </a:r>
          </a:p>
          <a:p>
            <a:pPr lvl="0"/>
            <a:r>
              <a:rPr/>
              <a:t>arrows show direction of max change for env. variables</a:t>
            </a:r>
          </a:p>
          <a:p>
            <a:pPr lvl="1"/>
            <a:r>
              <a:rPr/>
              <a:t>Longer arrows = stronger correlations with ordination</a:t>
            </a:r>
          </a:p>
          <a:p>
            <a:pPr lvl="1"/>
            <a:r>
              <a:rPr/>
              <a:t>Arrow direction = sites have high vs. low values of variable</a:t>
            </a:r>
          </a:p>
          <a:p>
            <a:pPr lvl="0"/>
            <a:r>
              <a:rPr/>
              <a:t>distance from source (das) and altitude (alt) point opp. directions</a:t>
            </a:r>
          </a:p>
          <a:p>
            <a:pPr lvl="1"/>
            <a:r>
              <a:rPr/>
              <a:t>(expected - altitude decreases as distance increases)</a:t>
            </a:r>
          </a:p>
          <a:p>
            <a:pPr lvl="0"/>
            <a:r>
              <a:rPr/>
              <a:t>Oxygen (oxy) decreases downstream</a:t>
            </a:r>
          </a:p>
          <a:p>
            <a:pPr lvl="0"/>
            <a:r>
              <a:rPr/>
              <a:t>BOD (dbo) increases downstream = more org. pollution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## 
## ***VECTORS
## 
##        NMDS1    NMDS2     r2 Pr(&gt;r)    
## das  0.98098  0.19411 0.7284  0.001 ***
## alt -1.00000 -0.00057 0.5650  0.001 ***
## pen -0.61902  0.78538 0.2546  0.026 *  
## deb  0.99744 -0.07146 0.5701  0.001 ***
## pH  -0.09760 -0.99523 0.0746  0.374    
## dur  0.99967 -0.02575 0.2960  0.008 ** 
## pho  0.22860  0.97352 0.5228  0.001 ***
## nit  0.66665  0.74537 0.5200  0.001 ***
## amm  0.19902  0.98000 0.5471  0.002 ** 
## oxy -0.46402 -0.88583 0.7826  0.001 ***
## dbo  0.20211  0.97936 0.6883  0.001 ***
## ---
## Signif. codes:  0 '***' 0.001 '**' 0.01 '*' 0.05 '.' 0.1 ' ' 1
## Permutation: free
## Number of permutations: 999</a:t>
            </a:r>
          </a:p>
        </p:txBody>
      </p:sp>
      <p:pic>
        <p:nvPicPr>
          <p:cNvPr descr="18_lecture_powerpoint_files/figure-pptx/environmental-vectors-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800600" y="1295400"/>
            <a:ext cx="3937000" cy="32766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Environmental Gradient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Key Environmental Patterns:</a:t>
            </a:r>
          </a:p>
          <a:p>
            <a:pPr lvl="1"/>
            <a:r>
              <a:rPr b="1"/>
              <a:t>Distance from source (das)</a:t>
            </a:r>
            <a:r>
              <a:rPr/>
              <a:t>: Strong correlate with community change</a:t>
            </a:r>
          </a:p>
          <a:p>
            <a:pPr lvl="1"/>
            <a:r>
              <a:rPr b="1"/>
              <a:t>Oxygen (oxy)</a:t>
            </a:r>
            <a:r>
              <a:rPr/>
              <a:t>: Decreases downstream, affects fish communities</a:t>
            </a:r>
          </a:p>
          <a:p>
            <a:pPr lvl="1"/>
            <a:r>
              <a:rPr b="1"/>
              <a:t>Biological oxygen demand (dbo)</a:t>
            </a:r>
            <a:r>
              <a:rPr/>
              <a:t>: Increases downstream (pollution indicator)</a:t>
            </a:r>
          </a:p>
          <a:p>
            <a:pPr lvl="1"/>
            <a:r>
              <a:rPr b="1"/>
              <a:t>Altitude (alt)</a:t>
            </a:r>
            <a:r>
              <a:rPr/>
              <a:t>: Decreases downstream, associated with temperature changes</a:t>
            </a:r>
          </a:p>
          <a:p>
            <a:pPr lvl="0" indent="0" marL="0">
              <a:buNone/>
            </a:pPr>
          </a:p>
        </p:txBody>
      </p:sp>
    </p:spTree>
  </p:cSld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Summary and 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Key Findings</a:t>
            </a:r>
          </a:p>
          <a:p>
            <a:pPr lvl="0"/>
            <a:r>
              <a:rPr b="1"/>
              <a:t>NMDS Results:</a:t>
            </a:r>
          </a:p>
          <a:p>
            <a:pPr lvl="1"/>
            <a:r>
              <a:rPr b="1"/>
              <a:t>Stress =</a:t>
            </a:r>
            <a:r>
              <a:rPr/>
              <a:t>: Excellent representation</a:t>
            </a:r>
          </a:p>
          <a:p>
            <a:pPr lvl="1"/>
            <a:r>
              <a:rPr b="1"/>
              <a:t>Clear gradient</a:t>
            </a:r>
            <a:r>
              <a:rPr/>
              <a:t> from upper to lower river reaches</a:t>
            </a:r>
          </a:p>
          <a:p>
            <a:pPr lvl="1"/>
            <a:r>
              <a:rPr b="1"/>
              <a:t>Within-reach similarity</a:t>
            </a:r>
            <a:r>
              <a:rPr/>
              <a:t> greater between-reach similarity</a:t>
            </a:r>
          </a:p>
          <a:p>
            <a:pPr lvl="0"/>
            <a:r>
              <a:rPr b="1"/>
              <a:t>PERMANOVA Results:</a:t>
            </a:r>
          </a:p>
          <a:p>
            <a:pPr lvl="1"/>
            <a:r>
              <a:rPr b="1"/>
              <a:t>Highly significant</a:t>
            </a:r>
            <a:r>
              <a:rPr/>
              <a:t> differences between reaches (p &lt; 0.001)</a:t>
            </a:r>
          </a:p>
          <a:p>
            <a:pPr lvl="1"/>
            <a:r>
              <a:rPr b="1"/>
              <a:t>River reach explains substantial variance</a:t>
            </a:r>
            <a:r>
              <a:rPr/>
              <a:t> in community composition</a:t>
            </a:r>
          </a:p>
          <a:p>
            <a:pPr lvl="1"/>
            <a:r>
              <a:rPr b="1"/>
              <a:t>All pairwise comparisons significant</a:t>
            </a:r>
            <a:r>
              <a:rPr/>
              <a:t> after correction</a:t>
            </a:r>
          </a:p>
          <a:p>
            <a:pPr lvl="0"/>
            <a:r>
              <a:rPr b="1"/>
              <a:t>ANOSIM Results:</a:t>
            </a:r>
          </a:p>
          <a:p>
            <a:pPr lvl="1"/>
            <a:r>
              <a:rPr/>
              <a:t>R = 0.508 p = 0.001 </a:t>
            </a:r>
            <a:r>
              <a:rPr b="1"/>
              <a:t>: Excellent separation</a:t>
            </a:r>
            <a:br/>
          </a:p>
          <a:p>
            <a:pPr lvl="1"/>
            <a:r>
              <a:rPr b="1"/>
              <a:t>Confirms PERMANOVA findings</a:t>
            </a:r>
            <a:r>
              <a:rPr/>
              <a:t> with different approach</a:t>
            </a:r>
          </a:p>
          <a:p>
            <a:pPr lvl="1"/>
            <a:r>
              <a:rPr b="1"/>
              <a:t>Strong within-group coherence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 b="1"/>
              <a:t>Environmental Drivers:</a:t>
            </a:r>
          </a:p>
          <a:p>
            <a:pPr lvl="1"/>
            <a:r>
              <a:rPr b="1"/>
              <a:t>Distance from source</a:t>
            </a:r>
            <a:r>
              <a:rPr/>
              <a:t>: Primary gradient</a:t>
            </a:r>
          </a:p>
          <a:p>
            <a:pPr lvl="1"/>
            <a:r>
              <a:rPr b="1"/>
              <a:t>Dissolved oxygen</a:t>
            </a:r>
            <a:r>
              <a:rPr/>
              <a:t>: Decreases downstream</a:t>
            </a:r>
          </a:p>
          <a:p>
            <a:pPr lvl="1"/>
            <a:r>
              <a:rPr b="1"/>
              <a:t>Biological oxygen demand</a:t>
            </a:r>
            <a:r>
              <a:rPr/>
              <a:t>: Increases downstream</a:t>
            </a:r>
          </a:p>
          <a:p>
            <a:pPr lvl="1"/>
            <a:r>
              <a:rPr b="1"/>
              <a:t>Multiple correlated factors</a:t>
            </a:r>
            <a:r>
              <a:rPr/>
              <a:t> drive community change</a:t>
            </a:r>
          </a:p>
          <a:p>
            <a:pPr lvl="0"/>
            <a:r>
              <a:rPr b="1"/>
              <a:t>Biological Interpretation:</a:t>
            </a:r>
          </a:p>
          <a:p>
            <a:pPr lvl="1"/>
            <a:r>
              <a:rPr b="1"/>
              <a:t>River continuum concept supported</a:t>
            </a:r>
          </a:p>
          <a:p>
            <a:pPr lvl="1"/>
            <a:r>
              <a:rPr b="1"/>
              <a:t>Progressive community change</a:t>
            </a:r>
            <a:r>
              <a:rPr/>
              <a:t> from source to mouth</a:t>
            </a:r>
          </a:p>
          <a:p>
            <a:pPr lvl="1"/>
            <a:r>
              <a:rPr b="1"/>
              <a:t>Environmental filtering</a:t>
            </a:r>
            <a:r>
              <a:rPr/>
              <a:t> shapes community assembly</a:t>
            </a:r>
          </a:p>
          <a:p>
            <a:pPr lvl="1"/>
            <a:r>
              <a:rPr b="1"/>
              <a:t>Pollution gradient</a:t>
            </a:r>
            <a:r>
              <a:rPr/>
              <a:t> evident in lower reaches</a:t>
            </a:r>
          </a:p>
        </p:txBody>
      </p:sp>
    </p:spTree>
  </p:cSld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Take-Home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NMDS (Non-metric Multidimensional Scaling):</a:t>
            </a:r>
          </a:p>
          <a:p>
            <a:pPr lvl="1"/>
            <a:r>
              <a:rPr/>
              <a:t>Visualizes community dissimilarity in 2D/3D</a:t>
            </a:r>
          </a:p>
          <a:p>
            <a:pPr lvl="1"/>
            <a:r>
              <a:rPr/>
              <a:t>Preserves rank order of distances (non-metric)</a:t>
            </a:r>
          </a:p>
          <a:p>
            <a:pPr lvl="1"/>
            <a:r>
              <a:rPr/>
              <a:t>No distributional assumptions</a:t>
            </a:r>
          </a:p>
          <a:p>
            <a:pPr lvl="1"/>
            <a:r>
              <a:rPr/>
              <a:t>Stress &lt; 0.2 for acceptable solutions</a:t>
            </a:r>
          </a:p>
          <a:p>
            <a:pPr lvl="1"/>
            <a:r>
              <a:rPr/>
              <a:t>Great for exploring ecological gradients</a:t>
            </a:r>
          </a:p>
          <a:p>
            <a:pPr lvl="0"/>
            <a:r>
              <a:rPr b="1"/>
              <a:t>PERMANOVA (Permutational MANOVA):</a:t>
            </a:r>
          </a:p>
          <a:p>
            <a:pPr lvl="1"/>
            <a:r>
              <a:rPr/>
              <a:t>Tests for differences in group centroids</a:t>
            </a:r>
          </a:p>
          <a:p>
            <a:pPr lvl="1"/>
            <a:r>
              <a:rPr/>
              <a:t>Uses distance matrices, not raw data</a:t>
            </a:r>
          </a:p>
          <a:p>
            <a:pPr lvl="1"/>
            <a:r>
              <a:rPr/>
              <a:t>No distributional assumptions</a:t>
            </a:r>
          </a:p>
          <a:p>
            <a:pPr lvl="1"/>
            <a:r>
              <a:rPr/>
              <a:t>Can handle complex designs</a:t>
            </a:r>
          </a:p>
          <a:p>
            <a:pPr lvl="1"/>
            <a:r>
              <a:rPr/>
              <a:t>Check dispersion homogeneity assumption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 b="1"/>
              <a:t>ANOSIM (Analysis of Similarities):</a:t>
            </a:r>
          </a:p>
          <a:p>
            <a:pPr lvl="1"/>
            <a:r>
              <a:rPr/>
              <a:t>Tests group separation using rank distances</a:t>
            </a:r>
          </a:p>
          <a:p>
            <a:pPr lvl="1"/>
            <a:r>
              <a:rPr/>
              <a:t>R-statistic: -1 (no separation) to +1 (complete)</a:t>
            </a:r>
          </a:p>
          <a:p>
            <a:pPr lvl="1"/>
            <a:r>
              <a:rPr/>
              <a:t>More robust to outliers than PERMANOVA</a:t>
            </a:r>
          </a:p>
          <a:p>
            <a:pPr lvl="1"/>
            <a:r>
              <a:rPr/>
              <a:t>Simpler but less powerful</a:t>
            </a:r>
          </a:p>
          <a:p>
            <a:pPr lvl="1"/>
            <a:r>
              <a:rPr/>
              <a:t>Good for exploratory analysis</a:t>
            </a:r>
          </a:p>
          <a:p>
            <a:pPr lvl="0"/>
            <a:r>
              <a:rPr b="1"/>
              <a:t>Environmental Drivers:</a:t>
            </a:r>
          </a:p>
          <a:p>
            <a:pPr lvl="1"/>
            <a:r>
              <a:rPr/>
              <a:t>Use </a:t>
            </a:r>
            <a:r>
              <a:rPr>
                <a:latin typeface="Courier"/>
              </a:rPr>
              <a:t>envfit()</a:t>
            </a:r>
            <a:r>
              <a:rPr/>
              <a:t> to correlate environment with ordination</a:t>
            </a:r>
          </a:p>
          <a:p>
            <a:pPr lvl="1"/>
            <a:r>
              <a:rPr/>
              <a:t>Identifies which variables explain community patterns</a:t>
            </a:r>
          </a:p>
          <a:p>
            <a:pPr lvl="1"/>
            <a:r>
              <a:rPr/>
              <a:t>Helps understand ecological mechanisms</a:t>
            </a:r>
          </a:p>
          <a:p>
            <a:pPr lvl="1"/>
            <a:r>
              <a:rPr/>
              <a:t>Essential for management implications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Today’s Data: The Doubs 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About the Doubs River Dataset</a:t>
            </a:r>
          </a:p>
          <a:p>
            <a:pPr lvl="0"/>
            <a:r>
              <a:rPr b="1"/>
              <a:t>Study System:</a:t>
            </a:r>
          </a:p>
          <a:p>
            <a:pPr lvl="1"/>
            <a:r>
              <a:rPr/>
              <a:t>Doubs River, France</a:t>
            </a:r>
          </a:p>
          <a:p>
            <a:pPr lvl="1"/>
            <a:r>
              <a:rPr/>
              <a:t>29 sites from upstream to downstream</a:t>
            </a:r>
          </a:p>
          <a:p>
            <a:pPr lvl="1"/>
            <a:r>
              <a:rPr/>
              <a:t>Collected by Verneaux (1973)</a:t>
            </a:r>
          </a:p>
          <a:p>
            <a:pPr lvl="1"/>
            <a:r>
              <a:rPr/>
              <a:t>Classic community ecology dataset</a:t>
            </a:r>
          </a:p>
          <a:p>
            <a:pPr lvl="0"/>
            <a:r>
              <a:rPr b="1"/>
              <a:t>Two Datasets:</a:t>
            </a:r>
          </a:p>
          <a:p>
            <a:pPr lvl="1" indent="-342900" marL="685800">
              <a:buAutoNum type="arabicPeriod"/>
            </a:pPr>
            <a:r>
              <a:rPr b="1"/>
              <a:t>Environmental</a:t>
            </a:r>
            <a:r>
              <a:rPr/>
              <a:t>: 11 water quality variables</a:t>
            </a:r>
          </a:p>
          <a:p>
            <a:pPr lvl="1" indent="-342900" marL="685800">
              <a:buAutoNum type="arabicPeriod"/>
            </a:pPr>
            <a:r>
              <a:rPr b="1"/>
              <a:t>Species</a:t>
            </a:r>
            <a:r>
              <a:rPr/>
              <a:t>: 27 fish species abundances (0-5 scale)</a:t>
            </a:r>
          </a:p>
          <a:p>
            <a:pPr lvl="0"/>
            <a:r>
              <a:rPr b="1"/>
              <a:t>Research Questions:</a:t>
            </a:r>
          </a:p>
          <a:p>
            <a:pPr lvl="1"/>
            <a:r>
              <a:rPr/>
              <a:t>How do fish communities change along the river?</a:t>
            </a:r>
          </a:p>
          <a:p>
            <a:pPr lvl="1"/>
            <a:r>
              <a:rPr/>
              <a:t>Which environmental factors drive community composition?</a:t>
            </a:r>
          </a:p>
          <a:p>
            <a:pPr lvl="1"/>
            <a:r>
              <a:rPr/>
              <a:t>Are there distinct community types?</a:t>
            </a:r>
          </a:p>
        </p:txBody>
      </p:sp>
      <p:pic>
        <p:nvPicPr>
          <p:cNvPr descr="18_lecture_powerpoint_files/figure-pptx/river-overview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739900"/>
            <a:ext cx="2781300" cy="2311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Non-metric Multidimensional Scaling (NMDS)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What is NMDS?</a:t>
            </a:r>
          </a:p>
          <a:p>
            <a:pPr lvl="1"/>
            <a:r>
              <a:rPr b="1"/>
              <a:t>Overview of NMDS:</a:t>
            </a:r>
          </a:p>
          <a:p>
            <a:pPr lvl="2"/>
            <a:r>
              <a:rPr b="1"/>
              <a:t>Purpose</a:t>
            </a:r>
            <a:r>
              <a:rPr/>
              <a:t>: Visualize dissimilarity between objects in 2D/3D space</a:t>
            </a:r>
          </a:p>
          <a:p>
            <a:pPr lvl="2"/>
            <a:r>
              <a:rPr b="1"/>
              <a:t>Goal</a:t>
            </a:r>
            <a:r>
              <a:rPr/>
              <a:t>: Preserve rank order of distances, not exact distances</a:t>
            </a:r>
          </a:p>
          <a:p>
            <a:pPr lvl="2"/>
            <a:r>
              <a:rPr b="1"/>
              <a:t>Method</a:t>
            </a:r>
            <a:r>
              <a:rPr/>
              <a:t>: Iterative re-positioning to minimize stress</a:t>
            </a:r>
          </a:p>
          <a:p>
            <a:pPr lvl="2"/>
            <a:r>
              <a:rPr b="1"/>
              <a:t>Output</a:t>
            </a:r>
            <a:r>
              <a:rPr/>
              <a:t>: Ordination plot showing relationships between samples</a:t>
            </a:r>
          </a:p>
          <a:p>
            <a:pPr lvl="1"/>
            <a:r>
              <a:rPr b="1"/>
              <a:t>Key Differences from PCA:</a:t>
            </a:r>
          </a:p>
          <a:p>
            <a:pPr lvl="2"/>
            <a:r>
              <a:rPr/>
              <a:t>Uses dissimilarity matrices (not covariance)</a:t>
            </a:r>
          </a:p>
          <a:p>
            <a:pPr lvl="2"/>
            <a:r>
              <a:rPr/>
              <a:t>Non-parametric (rank-based)</a:t>
            </a:r>
          </a:p>
          <a:p>
            <a:pPr lvl="2"/>
            <a:r>
              <a:rPr/>
              <a:t>Better for non-linear ecological relationships</a:t>
            </a:r>
          </a:p>
          <a:p>
            <a:pPr lvl="2"/>
            <a:r>
              <a:rPr/>
              <a:t>No assumption about data distribution</a:t>
            </a:r>
          </a:p>
          <a:p>
            <a:pPr lvl="0"/>
            <a:r>
              <a:rPr/>
              <a:t>Before running NMDS - analyzing </a:t>
            </a:r>
            <a:r>
              <a:rPr b="1"/>
              <a:t>dissimilarity matrices</a:t>
            </a:r>
            <a:r>
              <a:rPr/>
              <a:t> not raw abundance data</a:t>
            </a:r>
          </a:p>
          <a:p>
            <a:pPr lvl="1"/>
            <a:r>
              <a:rPr/>
              <a:t>dissimilarity matrix contains values for every pair of samples = “how different”</a:t>
            </a:r>
          </a:p>
          <a:p>
            <a:pPr lvl="1"/>
            <a:r>
              <a:rPr/>
              <a:t>typically range from 0 (identical) to 1 (completely different).</a:t>
            </a:r>
          </a:p>
        </p:txBody>
      </p:sp>
      <p:pic>
        <p:nvPicPr>
          <p:cNvPr descr="18_lecture_powerpoint_files/figure-pptx/nmds-process-diagram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231900"/>
            <a:ext cx="2781300" cy="3340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Why Bray-Curtis for Community Data?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b="1"/>
                  <a:t>Bray-Curtis dissimilarity</a:t>
                </a:r>
                <a:r>
                  <a:rPr/>
                  <a:t> is standard choice for community data because it handles zeros appropriately (</a:t>
                </a:r>
                <a:r>
                  <a:rPr b="1"/>
                  <a:t>joint absences don’t contribute to similarity</a:t>
                </a:r>
                <a:r>
                  <a:rPr/>
                  <a:t>)</a:t>
                </a:r>
              </a:p>
              <a:p>
                <a:pPr lvl="1"/>
                <a:r>
                  <a:rPr/>
                  <a:t>bounded between 0 and 1</a:t>
                </a:r>
              </a:p>
              <a:p>
                <a:pPr lvl="1"/>
                <a:r>
                  <a:rPr/>
                  <a:t>weights by abundance (not just presence/absence) - ignores joint absences entirely</a:t>
                </a:r>
              </a:p>
              <a:p>
                <a:pPr lvl="1"/>
                <a:r>
                  <a:rPr/>
                  <a:t>Similarity is based only on what’s actually present and shared between sites</a:t>
                </a:r>
              </a:p>
              <a:p>
                <a:pPr lvl="1"/>
                <a:r>
                  <a:rPr/>
                  <a:t>performs well with sparse data</a:t>
                </a:r>
              </a:p>
              <a:p>
                <a:pPr lvl="0" indent="0" marL="0">
                  <a:buNone/>
                </a:pPr>
                <a:r>
                  <a:rPr/>
                  <a:t>The formula is:</a:t>
                </a:r>
              </a:p>
              <a:p>
                <a:pPr lvl="0" indent="0" marL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>
                      <m:r>
                        <m:t>B</m:t>
                      </m:r>
                      <m:sSub>
                        <m:e>
                          <m:r>
                            <m:t>C</m:t>
                          </m:r>
                        </m:e>
                        <m:sub>
                          <m:r>
                            <m:t>j</m:t>
                          </m:r>
                          <m:r>
                            <m:t>k</m:t>
                          </m:r>
                        </m:sub>
                      </m:sSub>
                      <m:r>
                        <m:rPr>
                          <m:sty m:val="p"/>
                        </m:rPr>
                        <m:t>=</m:t>
                      </m:r>
                      <m:f>
                        <m:fPr>
                          <m:type m:val="bar"/>
                        </m:fPr>
                        <m:num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n"/>
                            </m:naryPr>
                            <m:sub>
                              <m:r>
                                <m:t>i</m:t>
                              </m:r>
                            </m:sub>
                            <m:sup>
                              <m:r>
                                <m:t>​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m:t>|</m:t>
                              </m:r>
                            </m:e>
                          </m:nary>
                          <m:sSub>
                            <m:e>
                              <m:r>
                                <m:t>y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j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−</m:t>
                          </m:r>
                          <m:sSub>
                            <m:e>
                              <m:r>
                                <m:t>y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k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|</m:t>
                          </m:r>
                        </m:num>
                        <m:den>
                          <m:nary>
                            <m:naryPr>
                              <m:chr m:val="∑"/>
                              <m:limLoc m:val="undOvr"/>
                              <m:subHide m:val="off"/>
                              <m:supHide m:val="on"/>
                            </m:naryPr>
                            <m:sub>
                              <m:r>
                                <m:t>i</m:t>
                              </m:r>
                            </m:sub>
                            <m:sup>
                              <m:r>
                                <m:t>​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m:t>(</m:t>
                              </m:r>
                            </m:e>
                          </m:nary>
                          <m:sSub>
                            <m:e>
                              <m:r>
                                <m:t>y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j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+</m:t>
                          </m:r>
                          <m:sSub>
                            <m:e>
                              <m:r>
                                <m:t>y</m:t>
                              </m:r>
                            </m:e>
                            <m:sub>
                              <m:r>
                                <m:t>i</m:t>
                              </m:r>
                              <m:r>
                                <m:t>k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m:t>)</m:t>
                          </m:r>
                        </m:den>
                      </m:f>
                    </m:oMath>
                  </m:oMathPara>
                </a14:m>
              </a:p>
              <a:p>
                <a:pPr lvl="0" indent="0" marL="0">
                  <a:buNone/>
                </a:pPr>
                <a:r>
                  <a:rPr/>
                  <a:t>Where </a:t>
                </a:r>
                <a14:m>
                  <m:oMath xmlns:m="http://schemas.openxmlformats.org/officeDocument/2006/math">
                    <m:sSub>
                      <m:e>
                        <m:r>
                          <m:t>y</m:t>
                        </m:r>
                      </m:e>
                      <m:sub>
                        <m:r>
                          <m:t>i</m:t>
                        </m:r>
                        <m:r>
                          <m:t>j</m:t>
                        </m:r>
                      </m:sub>
                    </m:sSub>
                  </m:oMath>
                </a14:m>
                <a:r>
                  <a:rPr/>
                  <a:t> is the abundance of species </a:t>
                </a:r>
                <a14:m>
                  <m:oMath xmlns:m="http://schemas.openxmlformats.org/officeDocument/2006/math">
                    <m:r>
                      <m:t>i</m:t>
                    </m:r>
                  </m:oMath>
                </a14:m>
                <a:r>
                  <a:rPr/>
                  <a:t> at site </a:t>
                </a:r>
                <a14:m>
                  <m:oMath xmlns:m="http://schemas.openxmlformats.org/officeDocument/2006/math">
                    <m:r>
                      <m:t>j</m:t>
                    </m:r>
                  </m:oMath>
                </a14:m>
              </a:p>
              <a:p>
                <a:pPr lvl="0"/>
                <a:r>
                  <a:rPr b="1"/>
                  <a:t>numerator sums up the </a:t>
                </a:r>
                <a:r>
                  <a:rPr b="1" u="sng"/>
                  <a:t>absolute differences in abundance</a:t>
                </a:r>
                <a:r>
                  <a:rPr b="1"/>
                  <a:t> for each species between two sites</a:t>
                </a:r>
              </a:p>
              <a:p>
                <a:pPr lvl="0"/>
                <a:r>
                  <a:rPr b="1"/>
                  <a:t>denominator sums up the </a:t>
                </a:r>
                <a:r>
                  <a:rPr b="1" u="sng"/>
                  <a:t>total abundance</a:t>
                </a:r>
                <a:r>
                  <a:rPr b="1"/>
                  <a:t> at both sites</a:t>
                </a:r>
              </a:p>
              <a:p>
                <a:pPr lvl="0"/>
                <a:r>
                  <a:rPr/>
                  <a:t>Bray-Curtis asks: </a:t>
                </a:r>
                <a:r>
                  <a:rPr b="1"/>
                  <a:t>“Of all the individuals at these two sites, what proportion would need to be moved to make the sites identical?”</a:t>
                </a:r>
              </a:p>
            </p:txBody>
          </p:sp>
        </mc:Choice>
      </mc:AlternateContent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The NMDS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b="1"/>
              <a:t>What NMDS Actually Does</a:t>
            </a:r>
          </a:p>
          <a:p>
            <a:pPr lvl="1"/>
            <a:r>
              <a:rPr/>
              <a:t>NMDS tries to place samples in a low-dimensional space (usually 2D)</a:t>
            </a:r>
          </a:p>
          <a:p>
            <a:pPr lvl="1"/>
            <a:r>
              <a:rPr/>
              <a:t>so </a:t>
            </a:r>
            <a:r>
              <a:rPr b="1"/>
              <a:t>rank order</a:t>
            </a:r>
            <a:r>
              <a:rPr/>
              <a:t> of distances in ordination matches </a:t>
            </a:r>
            <a:r>
              <a:rPr b="1"/>
              <a:t>rank order</a:t>
            </a:r>
            <a:r>
              <a:rPr/>
              <a:t> of dissimilarities in original matrix</a:t>
            </a:r>
          </a:p>
          <a:p>
            <a:pPr lvl="0"/>
            <a:r>
              <a:rPr/>
              <a:t>Not your PCA which preserves </a:t>
            </a:r>
            <a:r>
              <a:rPr i="1"/>
              <a:t>exact</a:t>
            </a:r>
            <a:r>
              <a:rPr/>
              <a:t> distances (or variance)</a:t>
            </a:r>
          </a:p>
          <a:p>
            <a:pPr lvl="0"/>
            <a:r>
              <a:rPr/>
              <a:t>NMDS only cares about relative ordering:</a:t>
            </a:r>
          </a:p>
          <a:p>
            <a:pPr lvl="1"/>
            <a:r>
              <a:rPr/>
              <a:t>if site A is more similar to site B than to site C in the original data</a:t>
            </a:r>
          </a:p>
          <a:p>
            <a:pPr lvl="1"/>
            <a:r>
              <a:rPr/>
              <a:t>then A should be closer to B than to C in the ordination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How NMDS Works step by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The NMDS Algorithm:</a:t>
            </a:r>
          </a:p>
          <a:p>
            <a:pPr lvl="1" indent="-342900" marL="685800">
              <a:buAutoNum type="arabicPeriod"/>
            </a:pPr>
            <a:r>
              <a:rPr b="1"/>
              <a:t>Calculate dissimilarity matrix</a:t>
            </a:r>
            <a:r>
              <a:rPr/>
              <a:t> between all pairs of sites</a:t>
            </a:r>
          </a:p>
          <a:p>
            <a:pPr lvl="1" indent="-342900" marL="685800">
              <a:buAutoNum type="arabicPeriod"/>
            </a:pPr>
            <a:r>
              <a:rPr b="1"/>
              <a:t>Start with random configuration</a:t>
            </a:r>
            <a:r>
              <a:rPr/>
              <a:t> of points in 2D space</a:t>
            </a:r>
          </a:p>
          <a:p>
            <a:pPr lvl="1" indent="-342900" marL="685800">
              <a:buAutoNum type="arabicPeriod"/>
            </a:pPr>
            <a:r>
              <a:rPr b="1"/>
              <a:t>Calculate stress</a:t>
            </a:r>
            <a:r>
              <a:rPr/>
              <a:t> = </a:t>
            </a:r>
            <a:r>
              <a:rPr b="1"/>
              <a:t>difference between original distances and ordination distances</a:t>
            </a:r>
          </a:p>
          <a:p>
            <a:pPr lvl="1" indent="-342900" marL="685800">
              <a:buAutoNum type="arabicPeriod"/>
            </a:pPr>
            <a:r>
              <a:rPr b="1"/>
              <a:t>Move points</a:t>
            </a:r>
            <a:r>
              <a:rPr/>
              <a:t> to reduce stress</a:t>
            </a:r>
          </a:p>
          <a:p>
            <a:pPr lvl="1" indent="-342900" marL="685800">
              <a:buAutoNum type="arabicPeriod"/>
            </a:pPr>
            <a:r>
              <a:rPr b="1"/>
              <a:t>Repeat</a:t>
            </a:r>
            <a:r>
              <a:rPr/>
              <a:t> until stress cannot be reduced further</a:t>
            </a:r>
          </a:p>
          <a:p>
            <a:pPr lvl="1" indent="-342900" marL="685800">
              <a:buAutoNum type="arabicPeriod"/>
            </a:pPr>
            <a:r>
              <a:rPr b="1"/>
              <a:t>Try multiple random starts</a:t>
            </a:r>
            <a:r>
              <a:rPr/>
              <a:t> to avoid local minima</a:t>
            </a:r>
          </a:p>
          <a:p>
            <a:pPr lvl="0"/>
            <a:r>
              <a:rPr b="1"/>
              <a:t>Stress Values:</a:t>
            </a:r>
          </a:p>
          <a:p>
            <a:pPr lvl="1"/>
            <a:r>
              <a:rPr/>
              <a:t>&lt; 0.1: Good representation</a:t>
            </a:r>
          </a:p>
          <a:p>
            <a:pPr lvl="1"/>
            <a:r>
              <a:rPr/>
              <a:t>0.1-0.2: Acceptable</a:t>
            </a:r>
          </a:p>
          <a:p>
            <a:pPr lvl="1"/>
            <a:r>
              <a:rPr/>
              <a:t>&gt; 0.2: Poor representation</a:t>
            </a:r>
          </a:p>
        </p:txBody>
      </p:sp>
      <p:pic>
        <p:nvPicPr>
          <p:cNvPr descr="18_lecture_powerpoint_files/figure-pptx/stress-visualization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1968500"/>
            <a:ext cx="2781300" cy="1854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/>
          <a:p>
            <a:pPr lvl="0" indent="0" marL="0">
              <a:buNone/>
            </a:pPr>
            <a:r>
              <a:rPr/>
              <a:t>Understanding 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 b="1"/>
              <a:t>What is Stress?</a:t>
            </a:r>
          </a:p>
          <a:p>
            <a:pPr lvl="1"/>
            <a:r>
              <a:rPr b="1"/>
              <a:t>Stress</a:t>
            </a:r>
            <a:r>
              <a:rPr/>
              <a:t> is key diagnostic for NMDS quality</a:t>
            </a:r>
          </a:p>
          <a:p>
            <a:pPr lvl="1"/>
            <a:r>
              <a:rPr/>
              <a:t>measures disagreement between original dissimilarities and distances in ordination</a:t>
            </a:r>
          </a:p>
          <a:p>
            <a:pPr lvl="1"/>
            <a:r>
              <a:rPr/>
              <a:t>stress is calculated by first ranking all pairwise dissimilarities</a:t>
            </a:r>
          </a:p>
          <a:p>
            <a:pPr lvl="1"/>
            <a:r>
              <a:rPr/>
              <a:t>then calculating corresponding distances in the ordination</a:t>
            </a:r>
          </a:p>
          <a:p>
            <a:pPr lvl="1"/>
            <a:r>
              <a:rPr/>
              <a:t>fitting a monotonic regression line to the relationship between these</a:t>
            </a:r>
          </a:p>
          <a:p>
            <a:pPr lvl="1"/>
            <a:r>
              <a:rPr/>
              <a:t>finally computing sum of squared deviations from this line.</a:t>
            </a:r>
          </a:p>
          <a:p>
            <a:pPr lvl="0"/>
            <a:r>
              <a:rPr/>
              <a:t>Lower stress means ordination better represents original relationships</a:t>
            </a:r>
          </a:p>
          <a:p>
            <a:pPr lvl="0"/>
            <a:r>
              <a:rPr b="1"/>
              <a:t>The Shepard Diagram: Visualizing Stress</a:t>
            </a:r>
          </a:p>
          <a:p>
            <a:pPr lvl="1"/>
            <a:r>
              <a:rPr b="1"/>
              <a:t>Shepard diagram</a:t>
            </a:r>
            <a:r>
              <a:rPr/>
              <a:t> (or stress plot) is primary diagnostic tool for NMDS</a:t>
            </a:r>
          </a:p>
          <a:p>
            <a:pPr lvl="1"/>
            <a:r>
              <a:rPr/>
              <a:t>shows relationship between original dissimilarities (x-axis) and ordination distances (y-axis) with a fitted monotonic line</a:t>
            </a:r>
          </a:p>
          <a:p>
            <a:pPr lvl="1"/>
            <a:r>
              <a:rPr/>
              <a:t>If NMDS is working well - points should closely follow the line</a:t>
            </a:r>
          </a:p>
          <a:p>
            <a:pPr lvl="1"/>
            <a:r>
              <a:rPr/>
              <a:t>Scatter indicates loss of information.</a:t>
            </a:r>
          </a:p>
        </p:txBody>
      </p:sp>
      <p:pic>
        <p:nvPicPr>
          <p:cNvPr descr="18_lecture_powerpoint_files/figure-pptx/shepard-diagram_1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121400" y="2197100"/>
            <a:ext cx="2781300" cy="1397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18 - Multivariate Community Analysis</dc:title>
  <dc:creator>Bill Perry</dc:creator>
  <cp:keywords/>
  <dcterms:created xsi:type="dcterms:W3CDTF">2026-05-07T03:04:20Z</dcterms:created>
  <dcterms:modified xsi:type="dcterms:W3CDTF">2026-05-07T03:04:20Z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ditor">
    <vt:lpwstr/>
  </property>
  <property fmtid="{D5CDD505-2E9C-101B-9397-08002B2CF9AE}" pid="6" name="engines">
    <vt:lpwstr/>
  </property>
  <property fmtid="{D5CDD505-2E9C-101B-9397-08002B2CF9AE}" pid="7" name="execute">
    <vt:lpwstr/>
  </property>
  <property fmtid="{D5CDD505-2E9C-101B-9397-08002B2CF9AE}" pid="8" name="header-includes">
    <vt:lpwstr/>
  </property>
  <property fmtid="{D5CDD505-2E9C-101B-9397-08002B2CF9AE}" pid="9" name="include-after">
    <vt:lpwstr/>
  </property>
  <property fmtid="{D5CDD505-2E9C-101B-9397-08002B2CF9AE}" pid="10" name="include-before">
    <vt:lpwstr/>
  </property>
  <property fmtid="{D5CDD505-2E9C-101B-9397-08002B2CF9AE}" pid="11" name="knitr">
    <vt:lpwstr/>
  </property>
  <property fmtid="{D5CDD505-2E9C-101B-9397-08002B2CF9AE}" pid="12" name="labels">
    <vt:lpwstr/>
  </property>
  <property fmtid="{D5CDD505-2E9C-101B-9397-08002B2CF9AE}" pid="13" name="toc-title">
    <vt:lpwstr>Table of contents</vt:lpwstr>
  </property>
</Properties>
</file>