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CC31"/>
    <a:srgbClr val="701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726"/>
  </p:normalViewPr>
  <p:slideViewPr>
    <p:cSldViewPr snapToGrid="0" snapToObjects="1">
      <p:cViewPr varScale="1">
        <p:scale>
          <a:sx d="100" n="165"/>
          <a:sy d="100" n="165"/>
        </p:scale>
        <p:origin x="560" y="176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6" Type="http://schemas.openxmlformats.org/officeDocument/2006/relationships/viewProps" Target="viewProps.xml" /><Relationship Id="rId1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8" Type="http://schemas.openxmlformats.org/officeDocument/2006/relationships/tableStyles" Target="tableStyles.xml" /><Relationship Id="rId17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65688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5722" y="565689"/>
            <a:ext cx="6400800" cy="131445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>
            <a:normAutofit/>
          </a:bodyPr>
          <a:lstStyle>
            <a:lvl1pPr algn="l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14605"/>
            <a:ext cx="9089756" cy="3914289"/>
          </a:xfrm>
        </p:spPr>
        <p:txBody>
          <a:bodyPr>
            <a:normAutofit/>
          </a:bodyPr>
          <a:lstStyle>
            <a:lvl1pPr marL="230188" indent="-230188">
              <a:tabLst/>
              <a:defRPr sz="1800"/>
            </a:lvl1pPr>
            <a:lvl2pPr marL="514350" indent="-284163">
              <a:spcBef>
                <a:spcPts val="0"/>
              </a:spcBef>
              <a:tabLst/>
              <a:defRPr sz="1600"/>
            </a:lvl2pPr>
            <a:lvl3pPr marL="692150" indent="-177800">
              <a:spcBef>
                <a:spcPts val="0"/>
              </a:spcBef>
              <a:tabLst/>
              <a:defRPr sz="1400"/>
            </a:lvl3pPr>
            <a:lvl4pPr marL="914400" indent="-222250">
              <a:spcBef>
                <a:spcPts val="0"/>
              </a:spcBef>
              <a:tabLst/>
              <a:defRPr sz="1400"/>
            </a:lvl4pPr>
            <a:lvl5pPr marL="1146175" indent="-231775">
              <a:spcBef>
                <a:spcPts val="0"/>
              </a:spcBef>
              <a:tabLst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21556"/>
          </a:xfrm>
        </p:spPr>
        <p:txBody>
          <a:bodyPr anchor="t">
            <a:normAutofit/>
          </a:bodyPr>
          <a:lstStyle>
            <a:lvl1pPr algn="l">
              <a:defRPr sz="24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1649"/>
            <a:ext cx="7772400" cy="1125140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2780"/>
          </a:xfrm>
          <a:solidFill>
            <a:srgbClr val="70121D"/>
          </a:solidFill>
        </p:spPr>
        <p:txBody>
          <a:bodyPr/>
          <a:lstStyle>
            <a:lvl1pPr algn="l">
              <a:defRPr b="0">
                <a:solidFill>
                  <a:srgbClr val="FDCC3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40" y="662663"/>
            <a:ext cx="6010759" cy="4480837"/>
          </a:xfrm>
        </p:spPr>
        <p:txBody>
          <a:bodyPr>
            <a:normAutofit/>
          </a:bodyPr>
          <a:lstStyle>
            <a:lvl1pPr marL="230188" indent="-230188">
              <a:tabLst/>
              <a:defRPr sz="1800"/>
            </a:lvl1pPr>
            <a:lvl2pPr marL="460375" indent="-230188">
              <a:tabLst/>
              <a:defRPr sz="1600"/>
            </a:lvl2pPr>
            <a:lvl3pPr marL="630238" indent="-169863">
              <a:tabLst/>
              <a:defRPr sz="1400"/>
            </a:lvl3pPr>
            <a:lvl4pPr marL="914400" indent="-284163">
              <a:tabLst/>
              <a:defRPr sz="1400"/>
            </a:lvl4pPr>
            <a:lvl5pPr marL="1146175" indent="-231775">
              <a:tabLst/>
              <a:defRPr sz="140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9580" y="662664"/>
            <a:ext cx="2790986" cy="4480836"/>
          </a:xfrm>
        </p:spPr>
        <p:txBody>
          <a:bodyPr>
            <a:normAutofit/>
          </a:bodyPr>
          <a:lstStyle>
            <a:lvl1pPr marL="342900" indent="-342900">
              <a:defRPr lang="en-US" sz="1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5937" indent="-285750">
              <a:defRPr lang="en-US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6125" indent="-285750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5987" indent="-285750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00150" indent="-285750"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marL="230188" lvl="0" indent="-230188" algn="l" defTabSz="342900" rtl="0" eaLnBrk="1" latinLnBrk="0" hangingPunct="1">
              <a:spcBef>
                <a:spcPct val="20000"/>
              </a:spcBef>
              <a:buFont typeface="Arial"/>
              <a:buChar char="•"/>
              <a:tabLst/>
            </a:pPr>
            <a:r>
              <a:rPr lang="en-US" dirty="0"/>
              <a:t>Click to edit Master text styles</a:t>
            </a:r>
          </a:p>
          <a:p>
            <a:pPr marL="460375" lvl="1" indent="-230188" algn="l" defTabSz="342900" rtl="0" eaLnBrk="1" latinLnBrk="0" hangingPunct="1">
              <a:spcBef>
                <a:spcPct val="20000"/>
              </a:spcBef>
              <a:buFont typeface="Arial"/>
              <a:buChar char="–"/>
              <a:tabLst/>
            </a:pPr>
            <a:r>
              <a:rPr lang="en-US" dirty="0"/>
              <a:t>Second level</a:t>
            </a:r>
          </a:p>
          <a:p>
            <a:pPr marL="630238" lvl="2" indent="-169863" algn="l" defTabSz="342900" rtl="0" eaLnBrk="1" latinLnBrk="0" hangingPunct="1">
              <a:spcBef>
                <a:spcPct val="20000"/>
              </a:spcBef>
              <a:buFont typeface="Arial"/>
              <a:buChar char="•"/>
              <a:tabLst/>
            </a:pPr>
            <a:r>
              <a:rPr lang="en-US" dirty="0"/>
              <a:t>Third level</a:t>
            </a:r>
          </a:p>
          <a:p>
            <a:pPr marL="914400" lvl="3" indent="-284163" algn="l" defTabSz="342900" rtl="0" eaLnBrk="1" latinLnBrk="0" hangingPunct="1">
              <a:spcBef>
                <a:spcPct val="20000"/>
              </a:spcBef>
              <a:buFont typeface="Arial"/>
              <a:buChar char="–"/>
              <a:tabLst/>
            </a:pPr>
            <a:r>
              <a:rPr lang="en-US" dirty="0"/>
              <a:t>Fourth level</a:t>
            </a:r>
          </a:p>
          <a:p>
            <a:pPr marL="1146175" lvl="4" indent="-231775" algn="l" defTabSz="342900" rtl="0" eaLnBrk="1" latinLnBrk="0" hangingPunct="1">
              <a:spcBef>
                <a:spcPct val="20000"/>
              </a:spcBef>
              <a:buFont typeface="Arial"/>
              <a:buChar char="»"/>
              <a:tabLst/>
            </a:pPr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485" y="78119"/>
            <a:ext cx="8229600" cy="607682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201" y="802623"/>
            <a:ext cx="4435799" cy="479822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6201" y="1282444"/>
            <a:ext cx="4435799" cy="3305054"/>
          </a:xfrm>
        </p:spPr>
        <p:txBody>
          <a:bodyPr/>
          <a:lstStyle>
            <a:lvl1pPr>
              <a:defRPr sz="16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3514" y="823389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16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514" y="1303210"/>
            <a:ext cx="4041775" cy="3284288"/>
          </a:xfrm>
        </p:spPr>
        <p:txBody>
          <a:bodyPr/>
          <a:lstStyle>
            <a:lvl1pPr>
              <a:defRPr sz="16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71538"/>
          </a:xfrm>
        </p:spPr>
        <p:txBody>
          <a:bodyPr anchor="t" anchorCtr="0">
            <a:normAutofit/>
          </a:bodyPr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60804"/>
            <a:ext cx="5238426" cy="38064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960803"/>
            <a:ext cx="3541363" cy="3518297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490" y="102393"/>
            <a:ext cx="8934774" cy="582780"/>
          </a:xfrm>
          <a:prstGeom prst="rect">
            <a:avLst/>
          </a:prstGeom>
          <a:solidFill>
            <a:srgbClr val="70121D"/>
          </a:solidFill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77489" y="781696"/>
            <a:ext cx="8934773" cy="3914289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dirty="0" lang="en-US"/>
              <a:t>Click to edit Master text styles</a:t>
            </a:r>
          </a:p>
          <a:p>
            <a:pPr lvl="1"/>
            <a:r>
              <a:rPr dirty="0" lang="en-US"/>
              <a:t>Second level</a:t>
            </a:r>
          </a:p>
          <a:p>
            <a:pPr lvl="2"/>
            <a:r>
              <a:rPr dirty="0" lang="en-US"/>
              <a:t>Third level</a:t>
            </a:r>
          </a:p>
          <a:p>
            <a:pPr lvl="3"/>
            <a:r>
              <a:rPr dirty="0" lang="en-US"/>
              <a:t>Fourth level</a:t>
            </a:r>
          </a:p>
          <a:p>
            <a:pPr lvl="4"/>
            <a:r>
              <a:rPr dirty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3/24/25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42900" eaLnBrk="1" hangingPunct="1" latinLnBrk="0" rtl="0">
        <a:spcBef>
          <a:spcPct val="0"/>
        </a:spcBef>
        <a:buNone/>
        <a:defRPr kern="1200" sz="2800">
          <a:solidFill>
            <a:srgbClr val="FDCC3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ts val="0"/>
        </a:spcBef>
        <a:buFont typeface="Arial"/>
        <a:buChar char="•"/>
        <a:defRPr b="0"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ts val="0"/>
        </a:spcBef>
        <a:buFont typeface="Arial"/>
        <a:buChar char="–"/>
        <a:defRPr kern="1200" sz="16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ts val="0"/>
        </a:spcBef>
        <a:buFont typeface="Arial"/>
        <a:buChar char="•"/>
        <a:defRPr kern="1200" sz="16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ts val="0"/>
        </a:spcBef>
        <a:buFont typeface="Arial"/>
        <a:buChar char="–"/>
        <a:defRPr kern="1200" sz="16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ts val="0"/>
        </a:spcBef>
        <a:buFont typeface="Arial"/>
        <a:buChar char="»"/>
        <a:defRPr kern="1200" sz="16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3.png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1.png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2.png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565688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 19 - Logistic Regression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255722" y="565689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Bill Perry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Step 6: Making Predictions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Using the Model for Prediction</a:t>
            </a:r>
          </a:p>
          <a:p>
            <a:pPr lvl="0" indent="0" marL="0">
              <a:buNone/>
            </a:pPr>
            <a:r>
              <a:rPr/>
              <a:t>Let’s predict the probability of sexual maturity for specific lizard sizes:</a:t>
            </a:r>
          </a:p>
          <a:p>
            <a:pPr lvl="0" indent="0">
              <a:buNone/>
            </a:pPr>
            <a:r>
              <a:rPr>
                <a:latin typeface="Courier"/>
              </a:rPr>
              <a:t>        1 
0.1565304 </a:t>
            </a:r>
          </a:p>
          <a:p>
            <a:pPr lvl="0" indent="0">
              <a:buNone/>
            </a:pPr>
            <a:r>
              <a:rPr>
                <a:latin typeface="Courier"/>
              </a:rPr>
              <a:t>        1 
0.6939292 </a:t>
            </a:r>
          </a:p>
          <a:p>
            <a:pPr lvl="0" indent="0">
              <a:buNone/>
            </a:pPr>
            <a:r>
              <a:rPr>
                <a:latin typeface="Courier"/>
              </a:rPr>
              <a:t>        1 
0.9651551 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Interpretation:</a:t>
            </a:r>
          </a:p>
          <a:p>
            <a:pPr lvl="0"/>
            <a:r>
              <a:rPr/>
              <a:t>A 20 cm lizard has about 14% probability of being sexually mature</a:t>
            </a:r>
          </a:p>
          <a:p>
            <a:pPr lvl="0"/>
            <a:r>
              <a:rPr/>
              <a:t>A 30 cm lizard has about 70% probability of being sexually mature</a:t>
            </a:r>
          </a:p>
          <a:p>
            <a:pPr lvl="0"/>
            <a:r>
              <a:rPr/>
              <a:t>A 40 cm lizard has about 96% probability of being sexually mature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Step 7: Model Fit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Calculating Pseudo-R2 Values</a:t>
            </a:r>
          </a:p>
          <a:p>
            <a:pPr lvl="0" indent="0" marL="0">
              <a:buNone/>
            </a:pPr>
            <a:r>
              <a:rPr/>
              <a:t>Unlike linear regression, logistic regression doesn’t have a traditional R². We use pseudo-R² instead:</a:t>
            </a:r>
          </a:p>
          <a:p>
            <a:pPr lvl="0" indent="0">
              <a:buNone/>
            </a:pPr>
            <a:r>
              <a:rPr>
                <a:latin typeface="Courier"/>
              </a:rPr>
              <a:t>fitting null model for pseudo-r2</a:t>
            </a:r>
          </a:p>
          <a:p>
            <a:pPr lvl="0" indent="0">
              <a:buNone/>
            </a:pPr>
            <a:r>
              <a:rPr>
                <a:latin typeface="Courier"/>
              </a:rPr>
              <a:t>        llh     llhNull          G2    McFadden        r2ML        r2CU 
-17.0204762 -30.0881077  26.1352630   0.4343122   0.4478763   0.6009400 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Interpreting Pseudo-R2 Values</a:t>
            </a:r>
          </a:p>
          <a:p>
            <a:pPr lvl="0" indent="0" marL="0">
              <a:buNone/>
            </a:pPr>
            <a:r>
              <a:rPr/>
              <a:t>The last three values are the pseudo-R² statistics:</a:t>
            </a:r>
          </a:p>
          <a:p>
            <a:pPr lvl="0"/>
            <a:r>
              <a:rPr b="1"/>
              <a:t>McFadden</a:t>
            </a:r>
            <a:r>
              <a:rPr/>
              <a:t>: Compares model to null model</a:t>
            </a:r>
          </a:p>
          <a:p>
            <a:pPr lvl="0"/>
            <a:r>
              <a:rPr b="1"/>
              <a:t>r2ML</a:t>
            </a:r>
            <a:r>
              <a:rPr/>
              <a:t>: Maximum likelihood based R²</a:t>
            </a:r>
          </a:p>
          <a:p>
            <a:pPr lvl="0"/>
            <a:r>
              <a:rPr b="1"/>
              <a:t>r2CU</a:t>
            </a:r>
            <a:r>
              <a:rPr/>
              <a:t>: Cragg-Uhler (Nagelkerke) R²</a:t>
            </a:r>
          </a:p>
          <a:p>
            <a:pPr lvl="0" indent="0" marL="0">
              <a:buNone/>
            </a:pPr>
            <a:r>
              <a:rPr/>
              <a:t>Values around 0.4-0.5 indicate moderate to good fit. Our model explains approximately 40-50% of the variation in sexual maturity status.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Step 8: Additional Diagnostics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Creating a More Detailed Summary Plot</a:t>
            </a:r>
          </a:p>
        </p:txBody>
      </p:sp>
      <p:pic>
        <p:nvPicPr>
          <p:cNvPr descr="19_lecture_powerpoint_files/figure-pptx/diagnostic_plot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657600" y="1549400"/>
            <a:ext cx="5232400" cy="26162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Summary: 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What We Learned:</a:t>
            </a:r>
          </a:p>
          <a:p>
            <a:pPr lvl="0" indent="-342900" marL="342900">
              <a:buAutoNum type="arabicPeriod"/>
            </a:pPr>
            <a:r>
              <a:rPr b="1"/>
              <a:t>Logistic regression</a:t>
            </a:r>
            <a:r>
              <a:rPr/>
              <a:t> models probability of binary outcomes</a:t>
            </a:r>
          </a:p>
          <a:p>
            <a:pPr lvl="0" indent="-342900" marL="342900">
              <a:buAutoNum type="arabicPeriod"/>
            </a:pPr>
            <a:r>
              <a:rPr/>
              <a:t>Uses </a:t>
            </a:r>
            <a:r>
              <a:rPr b="1"/>
              <a:t>glm()</a:t>
            </a:r>
            <a:r>
              <a:rPr/>
              <a:t> with </a:t>
            </a:r>
            <a:r>
              <a:rPr>
                <a:latin typeface="Courier"/>
              </a:rPr>
              <a:t>family = binomial</a:t>
            </a:r>
          </a:p>
          <a:p>
            <a:pPr lvl="0" indent="-342900" marL="342900">
              <a:buAutoNum type="arabicPeriod"/>
            </a:pPr>
            <a:r>
              <a:rPr/>
              <a:t>Coefficients represent changes in </a:t>
            </a:r>
            <a:r>
              <a:rPr b="1"/>
              <a:t>log-odds</a:t>
            </a:r>
          </a:p>
          <a:p>
            <a:pPr lvl="0" indent="-342900" marL="342900">
              <a:buAutoNum type="arabicPeriod"/>
            </a:pPr>
            <a:r>
              <a:rPr/>
              <a:t>Convert to </a:t>
            </a:r>
            <a:r>
              <a:rPr b="1"/>
              <a:t>odds ratios</a:t>
            </a:r>
            <a:r>
              <a:rPr/>
              <a:t> for interpretation: exp(coefficient)</a:t>
            </a:r>
          </a:p>
          <a:p>
            <a:pPr lvl="0" indent="-342900" marL="342900">
              <a:buAutoNum type="arabicPeriod"/>
            </a:pPr>
            <a:r>
              <a:rPr/>
              <a:t>Creates </a:t>
            </a:r>
            <a:r>
              <a:rPr b="1"/>
              <a:t>S-shaped probability curves</a:t>
            </a:r>
          </a:p>
          <a:p>
            <a:pPr lvl="0" indent="-342900" marL="342900">
              <a:buAutoNum type="arabicPeriod"/>
            </a:pPr>
            <a:r>
              <a:rPr/>
              <a:t>Use </a:t>
            </a:r>
            <a:r>
              <a:rPr b="1"/>
              <a:t>pseudo-R²</a:t>
            </a:r>
            <a:r>
              <a:rPr/>
              <a:t> to assess model fit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Our Results:</a:t>
            </a:r>
          </a:p>
          <a:p>
            <a:pPr lvl="0"/>
            <a:r>
              <a:rPr/>
              <a:t>Significant positive relationship between body length and sexual maturity</a:t>
            </a:r>
          </a:p>
          <a:p>
            <a:pPr lvl="0"/>
            <a:r>
              <a:rPr/>
              <a:t>Each 1 cm increase in length increases odds of maturity by ~28%</a:t>
            </a:r>
          </a:p>
          <a:p>
            <a:pPr lvl="0"/>
            <a:r>
              <a:rPr/>
              <a:t>Model explains ~40-50% of variation in maturity status</a:t>
            </a:r>
          </a:p>
          <a:p>
            <a:pPr lvl="0"/>
            <a:r>
              <a:rPr/>
              <a:t>Can predict probability of maturity for any given length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When to Use Logistic Regression:</a:t>
            </a:r>
          </a:p>
          <a:p>
            <a:pPr lvl="0"/>
            <a:r>
              <a:rPr/>
              <a:t>Binary response variable (0/1, yes/no, success/failure)</a:t>
            </a:r>
          </a:p>
          <a:p>
            <a:pPr lvl="0"/>
            <a:r>
              <a:rPr/>
              <a:t>Want to predict probabilities</a:t>
            </a:r>
          </a:p>
          <a:p>
            <a:pPr lvl="0"/>
            <a:r>
              <a:rPr/>
              <a:t>Relationships that follow S-shaped curves</a:t>
            </a:r>
          </a:p>
          <a:p>
            <a:pPr lvl="0"/>
            <a:r>
              <a:rPr/>
              <a:t>When assumptions of linear regression are violated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 19: Introduction to Logistic Regression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What is Logistic Regression?</a:t>
            </a:r>
          </a:p>
          <a:p>
            <a:pPr lvl="0" indent="0" marL="0">
              <a:buNone/>
            </a:pPr>
            <a:r>
              <a:rPr/>
              <a:t>Logistic regression is used when: - The response variable is </a:t>
            </a:r>
            <a:r>
              <a:rPr b="1"/>
              <a:t>binary</a:t>
            </a:r>
            <a:r>
              <a:rPr/>
              <a:t> (yes/no, 1/0, present/absent) - Data follows a </a:t>
            </a:r>
            <a:r>
              <a:rPr b="1"/>
              <a:t>binomial distribution</a:t>
            </a:r>
            <a:r>
              <a:rPr/>
              <a:t> (not normal) - We want to model the </a:t>
            </a:r>
            <a:r>
              <a:rPr b="1"/>
              <a:t>probability</a:t>
            </a:r>
            <a:r>
              <a:rPr/>
              <a:t> of an outcome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Today’s Example: Lizard Sexual Maturity</a:t>
            </a:r>
          </a:p>
          <a:p>
            <a:pPr lvl="0" indent="0" marL="0">
              <a:buNone/>
            </a:pPr>
            <a:r>
              <a:rPr/>
              <a:t>We’ll explore the relationship between body length and sexual maturity in female lizards - </a:t>
            </a:r>
            <a:r>
              <a:rPr b="1"/>
              <a:t>Response variable</a:t>
            </a:r>
            <a:r>
              <a:rPr/>
              <a:t>: Sexual maturity (mature: 1 = yes, 0 = no) - </a:t>
            </a:r>
            <a:r>
              <a:rPr b="1"/>
              <a:t>Predictor variable</a:t>
            </a:r>
            <a:r>
              <a:rPr/>
              <a:t>: Body length in cm - </a:t>
            </a:r>
            <a:r>
              <a:rPr b="1"/>
              <a:t>Question</a:t>
            </a:r>
            <a:r>
              <a:rPr/>
              <a:t>: Can we predict the probability of sexual maturity from body size?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Key Difference from Linear Regression</a:t>
            </a:r>
          </a:p>
          <a:p>
            <a:pPr lvl="0"/>
            <a:r>
              <a:rPr/>
              <a:t>Linear regression: Models the actual values of Y</a:t>
            </a:r>
          </a:p>
          <a:p>
            <a:pPr lvl="0"/>
            <a:r>
              <a:rPr/>
              <a:t>Logistic regression: Models the probability of Y = 1</a:t>
            </a:r>
          </a:p>
          <a:p>
            <a:pPr lvl="0"/>
            <a:r>
              <a:rPr/>
              <a:t>Uses Generalized Linear Models (GLM) instead of General Linear Models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Step 1: Load and Explore the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  length mature
1   10.2      0
2   10.4      0
3   11.8      0
4   12.3      0
5   13.8      0
6   16.9      0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Step 2: Initial Data Visualization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Creating a Boxplot</a:t>
            </a:r>
          </a:p>
          <a:p>
            <a:pPr lvl="0" indent="0" marL="0">
              <a:buNone/>
            </a:pPr>
            <a:r>
              <a:rPr/>
              <a:t>Let’s visualize how body length differs between sexually mature and immature lizards:</a:t>
            </a:r>
          </a:p>
        </p:txBody>
      </p:sp>
      <p:pic>
        <p:nvPicPr>
          <p:cNvPr descr="19_lecture_powerpoint_files/figure-pptx/initial_boxplot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657600" y="1549400"/>
            <a:ext cx="5232400" cy="26162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What do we see?</a:t>
            </a:r>
          </a:p>
          <a:p>
            <a:pPr lvl="0"/>
            <a:r>
              <a:rPr/>
              <a:t>There appears to be a relationship between size and sexual maturity</a:t>
            </a:r>
          </a:p>
          <a:p>
            <a:pPr lvl="0"/>
            <a:r>
              <a:rPr/>
              <a:t>Mature lizards tend to be longer than immature ones</a:t>
            </a:r>
          </a:p>
          <a:p>
            <a:pPr lvl="0"/>
            <a:r>
              <a:rPr/>
              <a:t>But there’s overlap - not a perfect separation</a:t>
            </a:r>
          </a:p>
          <a:p>
            <a:pPr lvl="0"/>
            <a:r>
              <a:rPr/>
              <a:t>This suggests logistic regression might be appropriate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Step 3: Fit the Logistic Regression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Using glm() for Logistic Regression</a:t>
            </a:r>
          </a:p>
          <a:p>
            <a:pPr lvl="0" indent="0" marL="0">
              <a:buNone/>
            </a:pPr>
            <a:r>
              <a:rPr/>
              <a:t>The </a:t>
            </a:r>
            <a:r>
              <a:rPr>
                <a:latin typeface="Courier"/>
              </a:rPr>
              <a:t>glm()</a:t>
            </a:r>
            <a:r>
              <a:rPr/>
              <a:t> function is similar to </a:t>
            </a:r>
            <a:r>
              <a:rPr>
                <a:latin typeface="Courier"/>
              </a:rPr>
              <a:t>lm()</a:t>
            </a:r>
            <a:r>
              <a:rPr/>
              <a:t> but requires specifying the distribution family:</a:t>
            </a:r>
          </a:p>
          <a:p>
            <a:pPr lvl="0" indent="0">
              <a:buNone/>
            </a:pPr>
            <a:r>
              <a:rPr>
                <a:latin typeface="Courier"/>
              </a:rPr>
              <a:t>
Call:
glm(formula = mature ~ length, family = binomial, data = lizards_df)
Coefficients:
            Estimate Std. Error z value Pr(&gt;|z|)   
(Intercept)  -6.6899     2.1401  -3.126  0.00177 **
length        0.2503     0.0775   3.229  0.00124 **
---
Signif. codes:  0 '***' 0.001 '**' 0.01 '*' 0.05 '.' 0.1 ' ' 1
(Dispersion parameter for binomial family taken to be 1)
    Null deviance: 60.176  on 43  degrees of freedom
Residual deviance: 34.041  on 42  degrees of freedom
AIC: 38.041
Number of Fisher Scoring iterations: 6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Interpreting the Model Output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Coefficients:</a:t>
            </a:r>
          </a:p>
          <a:p>
            <a:pPr lvl="0"/>
            <a:r>
              <a:rPr b="1"/>
              <a:t>Intercept (β₀)</a:t>
            </a:r>
            <a:r>
              <a:rPr/>
              <a:t>: -5.5847 - The log-odds when length = 0</a:t>
            </a:r>
          </a:p>
          <a:p>
            <a:pPr lvl="0"/>
            <a:r>
              <a:rPr b="1"/>
              <a:t>Slope (β₁)</a:t>
            </a:r>
            <a:r>
              <a:rPr/>
              <a:t>: 0.2503 - Change in log-odds for each 1 cm increase in length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P-values:</a:t>
            </a:r>
          </a:p>
          <a:p>
            <a:pPr lvl="0"/>
            <a:r>
              <a:rPr/>
              <a:t>Both coefficients are significant (p &lt; 0.05)</a:t>
            </a:r>
          </a:p>
          <a:p>
            <a:pPr lvl="0"/>
            <a:r>
              <a:rPr/>
              <a:t>We reject the null hypothesis that β₁ = 0</a:t>
            </a:r>
          </a:p>
          <a:p>
            <a:pPr lvl="0"/>
            <a:r>
              <a:rPr/>
              <a:t>There IS a relationship between length and sexual maturity</a:t>
            </a:r>
          </a:p>
          <a:p>
            <a:pPr lvl="0" indent="0" marL="0">
              <a:spcBef>
                <a:spcPts val="3000"/>
              </a:spcBef>
              <a:buNone/>
            </a:pPr>
            <a:r>
              <a:rPr b="1"/>
              <a:t>Understanding the Slope:</a:t>
            </a:r>
          </a:p>
          <a:p>
            <a:pPr lvl="0" indent="0" marL="0">
              <a:buNone/>
            </a:pPr>
            <a:r>
              <a:rPr/>
              <a:t>The positive slope (0.2503) indicates: - Longer lizards are more likely to be sexually mature - For each 1 cm increase in length, the log-odds of maturity increase by 0.2503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8278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Step 4: Convert Log-Odds to Odds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Making the Results More Interpretable</a:t>
            </a:r>
          </a:p>
          <a:p>
            <a:pPr lvl="0" indent="0" marL="0">
              <a:buNone/>
            </a:pPr>
            <a:r>
              <a:rPr/>
              <a:t>Log-odds are hard to interpret. Let’s convert to odds:</a:t>
            </a:r>
          </a:p>
          <a:p>
            <a:pPr lvl="0" indent="0">
              <a:buNone/>
            </a:pPr>
            <a:r>
              <a:rPr>
                <a:latin typeface="Courier"/>
              </a:rPr>
              <a:t>  length 
1.284388 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71538"/>
          </a:xfrm>
        </p:spPr>
        <p:txBody>
          <a:bodyPr/>
          <a:lstStyle/>
          <a:p>
            <a:pPr lvl="0" indent="0" marL="0">
              <a:buNone/>
            </a:pPr>
            <a:r>
              <a:rPr/>
              <a:t>Step 5: Create the Logistic Regression Plot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Visualizing the Probability Curve</a:t>
            </a:r>
          </a:p>
        </p:txBody>
      </p:sp>
      <p:pic>
        <p:nvPicPr>
          <p:cNvPr descr="19_lecture_powerpoint_files/figure-pptx/logistic_regression_plot-1.pn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657600" y="1549400"/>
            <a:ext cx="5232400" cy="26162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spcBef>
                <a:spcPts val="3000"/>
              </a:spcBef>
              <a:buNone/>
            </a:pPr>
            <a:r>
              <a:rPr b="1"/>
              <a:t>What the S-curve tells us:</a:t>
            </a:r>
          </a:p>
          <a:p>
            <a:pPr lvl="0"/>
            <a:r>
              <a:rPr/>
              <a:t>The red line shows how probability changes with length</a:t>
            </a:r>
          </a:p>
          <a:p>
            <a:pPr lvl="0"/>
            <a:r>
              <a:rPr/>
              <a:t>Small lizards (&lt;20 cm) have very low probability of being mature</a:t>
            </a:r>
          </a:p>
          <a:p>
            <a:pPr lvl="0"/>
            <a:r>
              <a:rPr/>
              <a:t>Large lizards (&gt;40 cm) have very high probability of being mature</a:t>
            </a:r>
          </a:p>
          <a:p>
            <a:pPr lvl="0"/>
            <a:r>
              <a:rPr/>
              <a:t>The steepest change occurs around 25-30 cm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46</Words>
  <Application>Microsoft Macintosh PowerPoint</Application>
  <PresentationFormat>On-screen Show (16:9)</PresentationFormat>
  <Paragraphs>14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19 - Logistic Regression</dc:title>
  <dc:creator>Bill Perry</dc:creator>
  <cp:keywords/>
  <dcterms:created xsi:type="dcterms:W3CDTF">2026-05-07T03:03:40Z</dcterms:created>
  <dcterms:modified xsi:type="dcterms:W3CDTF">2026-05-07T03:03:40Z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hors">
    <vt:lpwstr/>
  </property>
  <property fmtid="{D5CDD505-2E9C-101B-9397-08002B2CF9AE}" pid="3" name="biblio-config">
    <vt:lpwstr>True</vt:lpwstr>
  </property>
  <property fmtid="{D5CDD505-2E9C-101B-9397-08002B2CF9AE}" pid="4" name="by-author">
    <vt:lpwstr/>
  </property>
  <property fmtid="{D5CDD505-2E9C-101B-9397-08002B2CF9AE}" pid="5" name="engines">
    <vt:lpwstr/>
  </property>
  <property fmtid="{D5CDD505-2E9C-101B-9397-08002B2CF9AE}" pid="6" name="header-includes">
    <vt:lpwstr/>
  </property>
  <property fmtid="{D5CDD505-2E9C-101B-9397-08002B2CF9AE}" pid="7" name="include-after">
    <vt:lpwstr/>
  </property>
  <property fmtid="{D5CDD505-2E9C-101B-9397-08002B2CF9AE}" pid="8" name="include-before">
    <vt:lpwstr/>
  </property>
  <property fmtid="{D5CDD505-2E9C-101B-9397-08002B2CF9AE}" pid="9" name="labels">
    <vt:lpwstr/>
  </property>
  <property fmtid="{D5CDD505-2E9C-101B-9397-08002B2CF9AE}" pid="10" name="toc-title">
    <vt:lpwstr>Table of contents</vt:lpwstr>
  </property>
</Properties>
</file>