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31"/>
    <a:srgbClr val="701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726"/>
  </p:normalViewPr>
  <p:slideViewPr>
    <p:cSldViewPr snapToGrid="0" snapToObjects="1">
      <p:cViewPr varScale="1">
        <p:scale>
          <a:sx d="100" n="165"/>
          <a:sy d="100" n="165"/>
        </p:scale>
        <p:origin x="560" y="176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slide" Target="slides/slide48.xml" /><Relationship Id="rId50" Type="http://schemas.openxmlformats.org/officeDocument/2006/relationships/slide" Target="slides/slide49.xml" /><Relationship Id="rId51" Type="http://schemas.openxmlformats.org/officeDocument/2006/relationships/slide" Target="slides/slide50.xml" /><Relationship Id="rId53" Type="http://schemas.openxmlformats.org/officeDocument/2006/relationships/viewProps" Target="viewProps.xml" /><Relationship Id="rId52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55" Type="http://schemas.openxmlformats.org/officeDocument/2006/relationships/tableStyles" Target="tableStyles.xml" /><Relationship Id="rId5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22" y="56568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4605"/>
            <a:ext cx="9089756" cy="3914289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514350" indent="-284163">
              <a:spcBef>
                <a:spcPts val="0"/>
              </a:spcBef>
              <a:tabLst/>
              <a:defRPr sz="1600"/>
            </a:lvl2pPr>
            <a:lvl3pPr marL="692150" indent="-177800">
              <a:spcBef>
                <a:spcPts val="0"/>
              </a:spcBef>
              <a:tabLst/>
              <a:defRPr sz="1400"/>
            </a:lvl3pPr>
            <a:lvl4pPr marL="914400" indent="-222250">
              <a:spcBef>
                <a:spcPts val="0"/>
              </a:spcBef>
              <a:tabLst/>
              <a:defRPr sz="1400"/>
            </a:lvl4pPr>
            <a:lvl5pPr marL="1146175" indent="-231775">
              <a:spcBef>
                <a:spcPts val="0"/>
              </a:spcBef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1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>
            <a:lvl1pPr algn="l">
              <a:defRPr b="0">
                <a:solidFill>
                  <a:srgbClr val="FDCC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" y="662663"/>
            <a:ext cx="6010759" cy="4480837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460375" indent="-230188">
              <a:tabLst/>
              <a:defRPr sz="1600"/>
            </a:lvl2pPr>
            <a:lvl3pPr marL="630238" indent="-169863">
              <a:tabLst/>
              <a:defRPr sz="1400"/>
            </a:lvl3pPr>
            <a:lvl4pPr marL="914400" indent="-284163">
              <a:tabLst/>
              <a:defRPr sz="1400"/>
            </a:lvl4pPr>
            <a:lvl5pPr marL="1146175" indent="-231775">
              <a:tabLst/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580" y="662664"/>
            <a:ext cx="2790986" cy="4480836"/>
          </a:xfrm>
        </p:spPr>
        <p:txBody>
          <a:bodyPr>
            <a:normAutofit/>
          </a:bodyPr>
          <a:lstStyle>
            <a:lvl1pPr marL="342900" indent="-3429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7" indent="-2857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7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30188" lvl="0" indent="-230188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460375" lvl="1" indent="-230188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Second level</a:t>
            </a:r>
          </a:p>
          <a:p>
            <a:pPr marL="630238" lvl="2" indent="-169863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Third level</a:t>
            </a:r>
          </a:p>
          <a:p>
            <a:pPr marL="914400" lvl="3" indent="-284163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Fourth level</a:t>
            </a:r>
          </a:p>
          <a:p>
            <a:pPr marL="1146175" lvl="4" indent="-231775" algn="l" defTabSz="342900" rtl="0" eaLnBrk="1" latinLnBrk="0" hangingPunct="1">
              <a:spcBef>
                <a:spcPct val="20000"/>
              </a:spcBef>
              <a:buFont typeface="Arial"/>
              <a:buChar char="»"/>
              <a:tabLst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01" y="802623"/>
            <a:ext cx="4435799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201" y="1282444"/>
            <a:ext cx="4435799" cy="330505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514" y="823389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514" y="1303210"/>
            <a:ext cx="4041775" cy="3284288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60804"/>
            <a:ext cx="5238426" cy="38064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60803"/>
            <a:ext cx="3541363" cy="3518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0" y="102393"/>
            <a:ext cx="8934774" cy="582780"/>
          </a:xfrm>
          <a:prstGeom prst="rect">
            <a:avLst/>
          </a:prstGeom>
          <a:solidFill>
            <a:srgbClr val="70121D"/>
          </a:solidFill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7489" y="781696"/>
            <a:ext cx="8934773" cy="391428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eaLnBrk="1" hangingPunct="1" latinLnBrk="0" rtl="0">
        <a:spcBef>
          <a:spcPct val="0"/>
        </a:spcBef>
        <a:buNone/>
        <a:defRPr kern="1200" sz="2800">
          <a:solidFill>
            <a:srgbClr val="FDCC3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ts val="0"/>
        </a:spcBef>
        <a:buFont typeface="Arial"/>
        <a:buChar char="•"/>
        <a:defRPr b="0"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ts val="0"/>
        </a:spcBef>
        <a:buFont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ts val="0"/>
        </a:spcBef>
        <a:buFont typeface="Arial"/>
        <a:buChar char="»"/>
        <a:defRPr kern="1200" sz="16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png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png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png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9.png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0.png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png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3" Type="http://schemas.openxmlformats.org/officeDocument/2006/relationships/image" Target="../media/image3.png" /><Relationship Id="rId2" Type="http://schemas.openxmlformats.org/officeDocument/2006/relationships/image" Target="../media/image2.jpg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2.png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4.pn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5.png" /></Relationships>
</file>

<file path=ppt/slides/_rels/slide4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6.png" /></Relationships>
</file>

<file path=ppt/slides/_rels/slide4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7.png" /></Relationships>
</file>

<file path=ppt/slides/_rels/slide4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03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55722" y="565689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Bill Perry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2: Examining Grayling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2: Can you do this for the pine data we have collected?</a:t>
            </a:r>
          </a:p>
          <a:p>
            <a:pPr lvl="0" indent="0" marL="1270000">
              <a:buNone/>
            </a:pPr>
            <a:r>
              <a:rPr sz="2000"/>
              <a:t>Let’s examine the different data and determine what they are?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Write your code here to read in the file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How do you examine the data - what are the ways you think and lets try it!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Load the grayling data</a:t>
            </a:r>
            <a:br/>
            <a:r>
              <a:rPr>
                <a:solidFill>
                  <a:srgbClr val="003B4F"/>
                </a:solidFill>
                <a:latin typeface="Courier"/>
              </a:rPr>
              <a:t>grayling_df &lt;- </a:t>
            </a:r>
            <a:r>
              <a:rPr>
                <a:solidFill>
                  <a:srgbClr val="4758AB"/>
                </a:solidFill>
                <a:latin typeface="Courier"/>
              </a:rPr>
              <a:t>read_csv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"data/gray_I3_I8.csv"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Take a look at the first few rows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head</a:t>
            </a:r>
            <a:r>
              <a:rPr>
                <a:solidFill>
                  <a:srgbClr val="003B4F"/>
                </a:solidFill>
                <a:latin typeface="Courier"/>
              </a:rPr>
              <a:t>(grayling_df)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# A tibble: 6 × 5
   site lake  species         length_mm mass_g
  &lt;dbl&gt; &lt;chr&gt; &lt;chr&gt;               &lt;dbl&gt;  &lt;dbl&gt;
1   113 I3    arctic grayling       266    135
2   113 I3    arctic grayling       290    185
3   113 I3    arctic grayling       262    145
4   113 I3    arctic grayling       275    160
5   113 I3    arctic grayling       240    105
6   113 I3    arctic grayling       265    145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3: Accuracy, Precision, and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When taking biological measurements, understanding measurement quality is essential:</a:t>
            </a:r>
          </a:p>
          <a:p>
            <a:pPr lvl="0"/>
            <a:r>
              <a:rPr b="1"/>
              <a:t>Accuracy</a:t>
            </a:r>
            <a:r>
              <a:rPr/>
              <a:t>: Closeness of measured value to true value</a:t>
            </a:r>
          </a:p>
          <a:p>
            <a:pPr lvl="0"/>
            <a:r>
              <a:rPr b="1"/>
              <a:t>Precision</a:t>
            </a:r>
            <a:r>
              <a:rPr/>
              <a:t>: Closeness of repeated measurements to each other (repeatability)</a:t>
            </a:r>
          </a:p>
          <a:p>
            <a:pPr lvl="0"/>
            <a:r>
              <a:rPr b="1"/>
              <a:t>Bias</a:t>
            </a:r>
            <a:r>
              <a:rPr/>
              <a:t>: Systematic departure from the true value</a:t>
            </a:r>
          </a:p>
          <a:p>
            <a:pPr lvl="0" indent="0" marL="0">
              <a:buNone/>
            </a:pPr>
            <a:r>
              <a:rPr/>
              <a:t>Accuracy is a function of both precision and bias. For statisticians, bias is usually a more serious problem than low precision because:</a:t>
            </a:r>
          </a:p>
          <a:p>
            <a:pPr lvl="0"/>
            <a:r>
              <a:rPr/>
              <a:t>It’s harder to detect (true value usually unknown)</a:t>
            </a:r>
          </a:p>
          <a:p>
            <a:pPr lvl="0"/>
            <a:r>
              <a:rPr/>
              <a:t>Low precision can be compensated for by increased sample size</a:t>
            </a:r>
          </a:p>
        </p:txBody>
      </p:sp>
      <p:pic>
        <p:nvPicPr>
          <p:cNvPr descr="images/clipboard-2105632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282700"/>
            <a:ext cx="2781300" cy="3225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Exercise: Sources of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1: What are potential sources of error in pine needles or fish?</a:t>
            </a:r>
          </a:p>
          <a:p>
            <a:pPr lvl="0" indent="0" marL="1270000">
              <a:buNone/>
            </a:pPr>
            <a:r>
              <a:rPr sz="2000"/>
              <a:t>For our grayling data, potential sources of measurement error might include:</a:t>
            </a:r>
          </a:p>
          <a:p>
            <a:pPr lvl="0"/>
            <a:r>
              <a:rPr sz="2000"/>
              <a:t>Precision issues:</a:t>
            </a:r>
          </a:p>
          <a:p>
            <a:pPr lvl="1"/>
            <a:r>
              <a:rPr sz="2000"/>
              <a:t>Variations in how fish are measured (e.g., slightly bent fish)</a:t>
            </a:r>
          </a:p>
          <a:p>
            <a:pPr lvl="0"/>
            <a:r>
              <a:rPr sz="2000"/>
              <a:t>Bias issues:</a:t>
            </a:r>
          </a:p>
          <a:p>
            <a:pPr lvl="1"/>
            <a:r>
              <a:rPr sz="2000"/>
              <a:t>Systematic underestimation of length if measurements aren’t taken from the true tip of the snout to the end of the tail</a:t>
            </a:r>
          </a:p>
          <a:p>
            <a:pPr lvl="0"/>
            <a:r>
              <a:rPr sz="2000"/>
              <a:t>Accuracy issues? what could they be?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3: Measures of Central Tendency - Mean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The two most common measures of central tendency are the </a:t>
                </a:r>
                <a:r>
                  <a:rPr b="1"/>
                  <a:t>mean</a:t>
                </a:r>
                <a:r>
                  <a:rPr/>
                  <a:t> and the </a:t>
                </a:r>
                <a:r>
                  <a:rPr b="1"/>
                  <a:t>median</a:t>
                </a:r>
                <a:r>
                  <a:rPr/>
                  <a:t>.</a:t>
                </a:r>
              </a:p>
              <a:p>
                <a:pPr lvl="0" indent="0" marL="0">
                  <a:buNone/>
                </a:pPr>
                <a:r>
                  <a:rPr/>
                  <a:t>The Arithmetic Mean The arithmetic mean is the average of a set of measurements: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acc>
                        <m:accPr>
                          <m:chr m:val="‾"/>
                        </m:accPr>
                        <m:e>
                          <m:r>
                            <m:t>Y</m:t>
                          </m:r>
                        </m:e>
                      </m:acc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ff"/>
                              <m:supHide m:val="off"/>
                            </m:naryPr>
                            <m:sub>
                              <m: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m:t>=</m:t>
                              </m:r>
                              <m:r>
                                <m:t>1</m:t>
                              </m:r>
                            </m:sub>
                            <m:sup>
                              <m:r>
                                <m:t>n</m:t>
                              </m:r>
                            </m:sup>
                            <m:e>
                              <m:sSub>
                                <m:e>
                                  <m:r>
                                    <m:t>Y</m:t>
                                  </m:r>
                                </m:e>
                                <m:sub>
                                  <m:r>
                                    <m:t>i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m:t>n</m:t>
                          </m:r>
                        </m:den>
                      </m:f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Where:</a:t>
                </a:r>
              </a:p>
              <a:p>
                <a:pPr lvl="0"/>
                <a14:m>
                  <m:oMath xmlns:m="http://schemas.openxmlformats.org/officeDocument/2006/math">
                    <m:sSub>
                      <m:e>
                        <m:r>
                          <m:t>Y</m:t>
                        </m:r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  <a:r>
                  <a:rPr/>
                  <a:t> represents each individual measurement</a:t>
                </a:r>
              </a:p>
              <a:p>
                <a:pPr lvl="0"/>
                <a14:m>
                  <m:oMath xmlns:m="http://schemas.openxmlformats.org/officeDocument/2006/math">
                    <m:r>
                      <m:t>n</m:t>
                    </m:r>
                  </m:oMath>
                </a14:m>
                <a:r>
                  <a:rPr/>
                  <a:t> is the total number of observations</a:t>
                </a:r>
              </a:p>
            </p:txBody>
          </p:sp>
        </mc:Choice>
      </mc:AlternateContent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Mean length of all fish: 324.5 mm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865498621" name=""/>
          <p:cNvGraphicFramePr>
            <a:graphicFrameLocks noGrp="true"/>
          </p:cNvGraphicFramePr>
          <p:nvPr/>
        </p:nvGraphicFramePr>
        <p:xfrm rot="0">
          <a:off x="914400" y="1828800"/>
          <a:ext cx="9144000" cy="54864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lake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mean_length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I3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265.6061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I8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362.5980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3: Measures of Central Tendency - 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Median</a:t>
            </a:r>
          </a:p>
          <a:p>
            <a:pPr lvl="0"/>
            <a:r>
              <a:rPr/>
              <a:t>The median is the middle value of a sorted dataset.</a:t>
            </a:r>
          </a:p>
          <a:p>
            <a:pPr lvl="0"/>
            <a:r>
              <a:rPr/>
              <a:t>If there is an even number of observations, it’s the average of the two middle values.</a:t>
            </a:r>
          </a:p>
          <a:p>
            <a:pPr lvl="0" indent="0">
              <a:buNone/>
            </a:pPr>
            <a:r>
              <a:rPr>
                <a:latin typeface="Courier"/>
              </a:rPr>
              <a:t>Median length of all fish: 324.5 mm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134251882" name=""/>
          <p:cNvGraphicFramePr>
            <a:graphicFrameLocks noGrp="true"/>
          </p:cNvGraphicFramePr>
          <p:nvPr/>
        </p:nvGraphicFramePr>
        <p:xfrm rot="0">
          <a:off x="914400" y="1828800"/>
          <a:ext cx="9144000" cy="54864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lake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median_length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I3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266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I8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373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3: Measures of Spread - Variance and Standard Deviation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The spread of a distribution tells us how variable the measurements are.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Variance and Standard Deviation</a:t>
                </a:r>
              </a:p>
              <a:p>
                <a:pPr lvl="0" indent="0" marL="0">
                  <a:buNone/>
                </a:pPr>
                <a:r>
                  <a:rPr/>
                  <a:t>The variance is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p>
                        <m:e>
                          <m:r>
                            <m:t>s</m:t>
                          </m:r>
                        </m:e>
                        <m:sup>
                          <m: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ff"/>
                              <m:supHide m:val="off"/>
                            </m:naryPr>
                            <m:sub>
                              <m: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m:t>=</m:t>
                              </m:r>
                              <m:r>
                                <m:t>1</m:t>
                              </m:r>
                            </m:sub>
                            <m:sup>
                              <m:r>
                                <m:t>n</m:t>
                              </m:r>
                            </m:sup>
                            <m:e>
                              <m:sSup>
                                <m:e>
                                  <m:d>
                                    <m:dPr>
                                      <m:begChr m:val="("/>
                                      <m:endChr m:val=")"/>
                                      <m:sepChr m:val=""/>
                                      <m:grow/>
                                    </m:dPr>
                                    <m:e>
                                      <m:sSub>
                                        <m:e>
                                          <m:r>
                                            <m:t>Y</m:t>
                                          </m:r>
                                        </m:e>
                                        <m:sub>
                                          <m:r>
                                            <m:t>i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m:t>−</m:t>
                                      </m:r>
                                      <m:acc>
                                        <m:accPr>
                                          <m:chr m:val="‾"/>
                                        </m:accPr>
                                        <m:e>
                                          <m:r>
                                            <m:t>Y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m:t>n</m:t>
                          </m:r>
                          <m:r>
                            <m:rPr>
                              <m:sty m:val="p"/>
                            </m:rPr>
                            <m:t>−</m:t>
                          </m:r>
                          <m:r>
                            <m:t>1</m:t>
                          </m:r>
                        </m:den>
                      </m:f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The standard deviation is the square root of variance</a:t>
                </a:r>
              </a:p>
              <a:p>
                <a:pPr lvl="0"/>
                <a:r>
                  <a:rPr/>
                  <a:t>measures how far observations typically are from the mean and are in the units of the mean: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s</m:t>
                      </m:r>
                      <m:r>
                        <m:rPr>
                          <m:sty m:val="p"/>
                        </m:rPr>
                        <m:t>=</m:t>
                      </m:r>
                      <m:rad>
                        <m:radPr>
                          <m:degHide m:val="on"/>
                        </m:radPr>
                        <m:deg/>
                        <m:e>
                          <m:f>
                            <m:fPr>
                              <m:type m:val="bar"/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subHide m:val="off"/>
                                  <m:supHide m:val="off"/>
                                </m:naryPr>
                                <m:sub>
                                  <m: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m:t>=</m:t>
                                  </m:r>
                                  <m:r>
                                    <m:t>1</m:t>
                                  </m:r>
                                </m:sub>
                                <m:sup>
                                  <m:r>
                                    <m:t>n</m:t>
                                  </m:r>
                                </m:sup>
                                <m:e>
                                  <m:sSup>
                                    <m:e>
                                      <m:d>
                                        <m:dPr>
                                          <m:begChr m:val="("/>
                                          <m:endChr m:val=")"/>
                                          <m:sepChr m:val=""/>
                                          <m:grow/>
                                        </m:dPr>
                                        <m:e>
                                          <m:sSub>
                                            <m:e>
                                              <m:r>
                                                <m:t>Y</m:t>
                                              </m:r>
                                            </m:e>
                                            <m:sub>
                                              <m:r>
                                                <m:t>i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sty m:val="p"/>
                                            </m:rPr>
                                            <m:t>−</m:t>
                                          </m:r>
                                          <m:acc>
                                            <m:accPr>
                                              <m:chr m:val="‾"/>
                                            </m:accPr>
                                            <m:e>
                                              <m:r>
                                                <m:t>Y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m:t>n</m:t>
                              </m:r>
                              <m:r>
                                <m:rPr>
                                  <m:sty m:val="p"/>
                                </m:rPr>
                                <m:t>−</m:t>
                              </m:r>
                              <m:r>
                                <m:t>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</a:p>
            </p:txBody>
          </p:sp>
        </mc:Choice>
      </mc:AlternateContent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Variance of length: 4225.9 mm²</a:t>
            </a:r>
          </a:p>
          <a:p>
            <a:pPr lvl="0" indent="0">
              <a:buNone/>
            </a:pPr>
            <a:r>
              <a:rPr>
                <a:latin typeface="Courier"/>
              </a:rPr>
              <a:t>Standard deviation of length: 65 mm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429456795" name=""/>
          <p:cNvGraphicFramePr>
            <a:graphicFrameLocks noGrp="true"/>
          </p:cNvGraphicFramePr>
          <p:nvPr/>
        </p:nvGraphicFramePr>
        <p:xfrm rot="0">
          <a:off x="914400" y="1828800"/>
          <a:ext cx="9144000" cy="54864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lake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var_length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sd_length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I3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801.104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28.30378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I8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2,739.371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52.33901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3: Understanding Standard Deviation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area under the curve of a bell shaped curve within + and - 2 Standard deviations on each side includes about 95% of the data</a:t>
            </a:r>
          </a:p>
          <a:p>
            <a:pPr lvl="0" indent="0">
              <a:buNone/>
            </a:pPr>
            <a:r>
              <a:rPr>
                <a:latin typeface="Courier"/>
              </a:rPr>
              <a:t>i3 Lake Fish Length Summary:</a:t>
            </a:r>
          </a:p>
          <a:p>
            <a:pPr lvl="0" indent="0">
              <a:buNone/>
            </a:pPr>
            <a:r>
              <a:rPr>
                <a:latin typeface="Courier"/>
              </a:rPr>
              <a:t>Number of fish: 66 </a:t>
            </a:r>
          </a:p>
          <a:p>
            <a:pPr lvl="0" indent="0">
              <a:buNone/>
            </a:pPr>
            <a:r>
              <a:rPr>
                <a:latin typeface="Courier"/>
              </a:rPr>
              <a:t>Mean length: 265.61 mm</a:t>
            </a:r>
          </a:p>
          <a:p>
            <a:pPr lvl="0" indent="0">
              <a:buNone/>
            </a:pPr>
            <a:r>
              <a:rPr>
                <a:latin typeface="Courier"/>
              </a:rPr>
              <a:t>Standard Deviation: 28.3 mm</a:t>
            </a:r>
          </a:p>
          <a:p>
            <a:pPr lvl="0" indent="0">
              <a:buNone/>
            </a:pPr>
            <a:r>
              <a:rPr>
                <a:latin typeface="Courier"/>
              </a:rPr>
              <a:t>Range for ±2 SD: 209 to 322.21 mm</a:t>
            </a:r>
          </a:p>
          <a:p>
            <a:pPr lvl="0" indent="0">
              <a:buNone/>
            </a:pPr>
            <a:r>
              <a:rPr>
                <a:latin typeface="Courier"/>
              </a:rPr>
              <a:t>Percentage within ±2 SD: 90.91 %</a:t>
            </a:r>
          </a:p>
        </p:txBody>
      </p:sp>
      <p:pic>
        <p:nvPicPr>
          <p:cNvPr descr="03_01_lecture_powerpoint_files/figure-pptx/sd-variance-2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39900"/>
            <a:ext cx="2781300" cy="2311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3: Coefficient of Variation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The coefficient of variation (CV) expresses the standard deviation as a percentage of the mean: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C</m:t>
                      </m:r>
                      <m:r>
                        <m:t>V</m:t>
                      </m:r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r>
                            <m:t>s</m:t>
                          </m:r>
                        </m:num>
                        <m:den>
                          <m:acc>
                            <m:accPr>
                              <m:chr m:val="‾"/>
                            </m:accPr>
                            <m:e>
                              <m:r>
                                <m:t>Y</m:t>
                              </m:r>
                            </m:e>
                          </m:acc>
                        </m:den>
                      </m:f>
                      <m:r>
                        <m:rPr>
                          <m:sty m:val="p"/>
                        </m:rPr>
                        <m:t>×</m:t>
                      </m:r>
                      <m:r>
                        <m:t>100</m:t>
                      </m:r>
                      <m:r>
                        <m:rPr>
                          <m:sty m:val="p"/>
                        </m:rPr>
                        <m:t>%</m:t>
                      </m:r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This is useful for comparing the variability of measurements with different units or vastly different scales.</a:t>
                </a:r>
              </a:p>
            </p:txBody>
          </p:sp>
        </mc:Choice>
      </mc:AlternateContent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Coefficient of variation: 10.7 %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784167885" name=""/>
          <p:cNvGraphicFramePr>
            <a:graphicFrameLocks noGrp="true"/>
          </p:cNvGraphicFramePr>
          <p:nvPr/>
        </p:nvGraphicFramePr>
        <p:xfrm rot="0">
          <a:off x="914400" y="1828800"/>
          <a:ext cx="9144000" cy="54864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lake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cv_length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I3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10.65630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I8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14.43444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3: Interquartile Range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The interquartile range (IQR) is the range of the middle 50% of the data: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I</m:t>
                      </m:r>
                      <m:r>
                        <m:t>Q</m:t>
                      </m:r>
                      <m:r>
                        <m:t>R</m:t>
                      </m:r>
                      <m:r>
                        <m:rPr>
                          <m:sty m:val="p"/>
                        </m:rPr>
                        <m:t>=</m:t>
                      </m:r>
                      <m:sSub>
                        <m:e>
                          <m:r>
                            <m:t>Q</m:t>
                          </m:r>
                        </m:e>
                        <m:sub>
                          <m: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m:t>−</m:t>
                      </m:r>
                      <m:sSub>
                        <m:e>
                          <m:r>
                            <m:t>Q</m:t>
                          </m:r>
                        </m:e>
                        <m:sub>
                          <m:r>
                            <m:t>1</m:t>
                          </m:r>
                        </m:sub>
                      </m:sSub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Where </a:t>
                </a:r>
                <a14:m>
                  <m:oMath xmlns:m="http://schemas.openxmlformats.org/officeDocument/2006/math">
                    <m:sSub>
                      <m:e>
                        <m:r>
                          <m:t>Q</m:t>
                        </m:r>
                      </m:e>
                      <m:sub>
                        <m:r>
                          <m:t>1</m:t>
                        </m:r>
                      </m:sub>
                    </m:sSub>
                  </m:oMath>
                </a14:m>
                <a:r>
                  <a:rPr/>
                  <a:t> is the first quartile (25th percentile) and </a:t>
                </a:r>
                <a14:m>
                  <m:oMath xmlns:m="http://schemas.openxmlformats.org/officeDocument/2006/math">
                    <m:sSub>
                      <m:e>
                        <m:r>
                          <m:t>Q</m:t>
                        </m:r>
                      </m:e>
                      <m:sub>
                        <m:r>
                          <m:t>3</m:t>
                        </m:r>
                      </m:sub>
                    </m:sSub>
                  </m:oMath>
                </a14:m>
                <a:r>
                  <a:rPr/>
                  <a:t> is the third quartile (75th percentile).</a:t>
                </a:r>
              </a:p>
            </p:txBody>
          </p:sp>
        </mc:Choice>
      </mc:AlternateContent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First quartile: 270.75 mm</a:t>
            </a:r>
          </a:p>
          <a:p>
            <a:pPr lvl="0" indent="0">
              <a:buNone/>
            </a:pPr>
            <a:r>
              <a:rPr>
                <a:latin typeface="Courier"/>
              </a:rPr>
              <a:t>Third quartile: 377 mm</a:t>
            </a:r>
          </a:p>
          <a:p>
            <a:pPr lvl="0" indent="0">
              <a:buNone/>
            </a:pPr>
            <a:r>
              <a:rPr>
                <a:latin typeface="Courier"/>
              </a:rPr>
              <a:t>Interquartile range: 106.25 mm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390225345" name=""/>
          <p:cNvGraphicFramePr>
            <a:graphicFrameLocks noGrp="true"/>
          </p:cNvGraphicFramePr>
          <p:nvPr/>
        </p:nvGraphicFramePr>
        <p:xfrm rot="0">
          <a:off x="914400" y="1828800"/>
          <a:ext cx="9144000" cy="54864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lake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q1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q3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iqr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I3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256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280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I8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340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401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61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3: Data Transformations for Skewed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Biological data are often skewed (asymmetrical), which can make the arithmetic mean less representative of central tendency. Data transformations can help address this issue.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Logarithmic Transformation</a:t>
            </a:r>
          </a:p>
          <a:p>
            <a:pPr lvl="0" indent="0" marL="0">
              <a:buNone/>
            </a:pPr>
            <a:r>
              <a:rPr/>
              <a:t>The logarithmic transformation is one of the most common for right-skewed biological data:</a:t>
            </a:r>
          </a:p>
          <a:p>
            <a:pPr lvl="0" indent="0" marL="0">
              <a:buNone/>
            </a:pPr>
            <a:r>
              <a:rPr/>
              <a:t>When data are log-normally distributed, the geometric mean often provides a better measure of central tendency than the arithmetic mean.</a:t>
            </a:r>
          </a:p>
        </p:txBody>
      </p:sp>
      <p:pic>
        <p:nvPicPr>
          <p:cNvPr descr="03_01_lecture_powerpoint_files/figure-pptx/log-transform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39900"/>
            <a:ext cx="2781300" cy="2311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2: Review of data and graphing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/>
            <a:r>
              <a:rPr/>
              <a:t>We covered</a:t>
            </a:r>
          </a:p>
          <a:p>
            <a:pPr lvl="0"/>
            <a:r>
              <a:rPr/>
              <a:t>How to design a well-organized project</a:t>
            </a:r>
          </a:p>
          <a:p>
            <a:pPr lvl="0"/>
            <a:r>
              <a:rPr/>
              <a:t>How to implement good naming conventions</a:t>
            </a:r>
          </a:p>
          <a:p>
            <a:pPr lvl="1"/>
            <a:r>
              <a:rPr/>
              <a:t>Controlled vocabulary</a:t>
            </a:r>
          </a:p>
          <a:p>
            <a:pPr lvl="1"/>
            <a:r>
              <a:rPr/>
              <a:t>Including units in names</a:t>
            </a:r>
          </a:p>
          <a:p>
            <a:pPr lvl="0"/>
            <a:r>
              <a:rPr/>
              <a:t>Create and use metadata effectively</a:t>
            </a:r>
          </a:p>
          <a:p>
            <a:pPr lvl="0"/>
            <a:r>
              <a:rPr/>
              <a:t>Build tidy, well-structured spreadsheets</a:t>
            </a:r>
          </a:p>
          <a:p>
            <a:pPr lvl="0"/>
            <a:r>
              <a:rPr/>
              <a:t>Understand data repositories</a:t>
            </a:r>
          </a:p>
          <a:p>
            <a:pPr lvl="0"/>
            <a:r>
              <a:rPr/>
              <a:t>Create effective visualizations with ggplot2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These are variables - do you know what they mean?</a:t>
            </a:r>
          </a:p>
          <a:p>
            <a:pPr lvl="0" indent="0" marL="0">
              <a:buNone/>
            </a:pPr>
            <a:r>
              <a:rPr/>
              <a:t>TGW - yep its a thing</a:t>
            </a:r>
          </a:p>
          <a:p>
            <a:pPr lvl="0" indent="0" marL="0">
              <a:buNone/>
            </a:pPr>
            <a:r>
              <a:rPr/>
              <a:t>ODO - what do you think it is?</a:t>
            </a:r>
          </a:p>
          <a:p>
            <a:pPr lvl="0" indent="0" marL="0">
              <a:buNone/>
            </a:pPr>
            <a:r>
              <a:rPr/>
              <a:t>NO3 - what is it? Are you sure? Why might you get in legal trouble if you used this?</a:t>
            </a:r>
          </a:p>
        </p:txBody>
      </p:sp>
      <p:pic>
        <p:nvPicPr>
          <p:cNvPr descr="images/clipboard-354461408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9800" y="1587500"/>
            <a:ext cx="4038600" cy="2692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3: When to Use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 b="1"/>
              <a:t>Log transformation</a:t>
            </a:r>
            <a:r>
              <a:rPr/>
              <a:t>: When data are right-skewed or follow multiplicative rather than additive processes</a:t>
            </a:r>
          </a:p>
          <a:p>
            <a:pPr lvl="0"/>
            <a:r>
              <a:rPr b="1"/>
              <a:t>Square root transformation</a:t>
            </a:r>
            <a:r>
              <a:rPr/>
              <a:t>: For count data or data where variance increases with the mean</a:t>
            </a:r>
          </a:p>
          <a:p>
            <a:pPr lvl="0"/>
            <a:r>
              <a:rPr b="1"/>
              <a:t>Inverse transformation</a:t>
            </a:r>
            <a:r>
              <a:rPr/>
              <a:t>: For strongly right-skewed data</a:t>
            </a:r>
          </a:p>
          <a:p>
            <a:pPr lvl="0"/>
            <a:r>
              <a:rPr b="1"/>
              <a:t>Arcsine square root transformation</a:t>
            </a:r>
            <a:r>
              <a:rPr/>
              <a:t>: For proportions or percentages (though logistic regression is often preferred now)</a:t>
            </a:r>
          </a:p>
        </p:txBody>
      </p:sp>
      <p:pic>
        <p:nvPicPr>
          <p:cNvPr descr="images/clipboard-308628452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71700"/>
            <a:ext cx="2781300" cy="1447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3: Visualizing Distributions - Histograms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Histograms</a:t>
            </a:r>
          </a:p>
          <a:p>
            <a:pPr lvl="0" indent="0" marL="0">
              <a:buNone/>
            </a:pPr>
            <a:r>
              <a:rPr/>
              <a:t>Histograms show the frequency distribution of our data.</a:t>
            </a:r>
          </a:p>
        </p:txBody>
      </p:sp>
      <p:pic>
        <p:nvPicPr>
          <p:cNvPr descr="03_01_lecture_powerpoint_files/figure-pptx/histogram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1219200"/>
            <a:ext cx="5232400" cy="3276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3: Visualizing Distributions - Box Plots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Box Plots</a:t>
            </a:r>
          </a:p>
          <a:p>
            <a:pPr lvl="0" indent="0" marL="0">
              <a:buNone/>
            </a:pPr>
            <a:r>
              <a:rPr/>
              <a:t>Box plots show the median, quartiles, and potential outliers.</a:t>
            </a:r>
          </a:p>
        </p:txBody>
      </p:sp>
      <p:pic>
        <p:nvPicPr>
          <p:cNvPr descr="03_01_lecture_powerpoint_files/figure-pptx/boxplot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1219200"/>
            <a:ext cx="5232400" cy="3276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3: Comparing Mean vs. 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mean and median measure different aspects of a distribution:</a:t>
            </a:r>
          </a:p>
          <a:p>
            <a:pPr lvl="0" indent="0" marL="0">
              <a:buNone/>
            </a:pPr>
            <a:r>
              <a:rPr b="1"/>
              <a:t>Mean</a:t>
            </a:r>
            <a:r>
              <a:rPr/>
              <a:t>: Center of gravity of the distribution</a:t>
            </a:r>
          </a:p>
          <a:p>
            <a:pPr lvl="0" indent="0" marL="0">
              <a:buNone/>
            </a:pPr>
            <a:r>
              <a:rPr b="1"/>
              <a:t>Median</a:t>
            </a:r>
            <a:r>
              <a:rPr/>
              <a:t>: Middle value of the data</a:t>
            </a:r>
          </a:p>
          <a:p>
            <a:pPr lvl="0" indent="0" marL="0">
              <a:buNone/>
            </a:pPr>
            <a:r>
              <a:rPr/>
              <a:t>When a distribution is symmetric, the mean and median are similar. When it’s skewed or has outliers, they can differ significantly.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455712672" name=""/>
          <p:cNvGraphicFramePr>
            <a:graphicFrameLocks noGrp="true"/>
          </p:cNvGraphicFramePr>
          <p:nvPr/>
        </p:nvGraphicFramePr>
        <p:xfrm rot="0">
          <a:off x="914400" y="1828800"/>
          <a:ext cx="9144000" cy="54864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lake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mean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median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sd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iqr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skewness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I3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265.6061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266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28.30378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-0.8826195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I8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362.5980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373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52.33901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61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-1.0909961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3: Density Plot - Mean vs. 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mean and median measure different aspects of a distribution:</a:t>
            </a:r>
          </a:p>
          <a:p>
            <a:pPr lvl="0" indent="0" marL="0">
              <a:buNone/>
            </a:pPr>
            <a:r>
              <a:rPr b="1"/>
              <a:t>Mean</a:t>
            </a:r>
            <a:r>
              <a:rPr/>
              <a:t>: Center of gravity of the distribution</a:t>
            </a:r>
          </a:p>
          <a:p>
            <a:pPr lvl="0" indent="0" marL="0">
              <a:buNone/>
            </a:pPr>
            <a:r>
              <a:rPr b="1"/>
              <a:t>Median</a:t>
            </a:r>
            <a:r>
              <a:rPr/>
              <a:t>: Middle value of the data</a:t>
            </a:r>
          </a:p>
          <a:p>
            <a:pPr lvl="0" indent="0" marL="0">
              <a:buNone/>
            </a:pPr>
            <a:r>
              <a:rPr/>
              <a:t>When a distribution is symmetric, the mean and median are similar. When it’s skewed or has outliers, they can differ significantly.</a:t>
            </a:r>
          </a:p>
        </p:txBody>
      </p:sp>
      <p:pic>
        <p:nvPicPr>
          <p:cNvPr descr="03_01_lecture_powerpoint_files/figure-pptx/mean-vs-median-plot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39900"/>
            <a:ext cx="2781300" cy="2311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3: Standard Deviation vs. Interquartile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standard deviation and interquartile range both measure spread, but:</a:t>
            </a:r>
          </a:p>
          <a:p>
            <a:pPr lvl="0" indent="0" marL="0">
              <a:buNone/>
            </a:pPr>
            <a:r>
              <a:rPr b="1"/>
              <a:t>Standard deviation</a:t>
            </a:r>
            <a:r>
              <a:rPr/>
              <a:t>: Sensitive to outliers</a:t>
            </a:r>
          </a:p>
          <a:p>
            <a:pPr lvl="0" indent="0" marL="0">
              <a:buNone/>
            </a:pPr>
            <a:r>
              <a:rPr b="1"/>
              <a:t>Interquartile range</a:t>
            </a:r>
            <a:r>
              <a:rPr/>
              <a:t>: Robust against outliers</a:t>
            </a:r>
          </a:p>
          <a:p>
            <a:pPr lvl="0" indent="0" marL="0">
              <a:buNone/>
            </a:pPr>
            <a:r>
              <a:rPr/>
              <a:t>When the data is approximately normal, the IQR ≈ 1.35 × standard deviation.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616039946" name=""/>
          <p:cNvGraphicFramePr>
            <a:graphicFrameLocks noGrp="true"/>
          </p:cNvGraphicFramePr>
          <p:nvPr/>
        </p:nvGraphicFramePr>
        <p:xfrm rot="0">
          <a:off x="914400" y="1828800"/>
          <a:ext cx="9144000" cy="5486400"/>
        </p:xfrm>
        <a:graphic>
          <a:graphicData uri="http://schemas.openxmlformats.org/drawingml/2006/table">
            <a:tbl>
              <a:tblPr/>
              <a:tblGrid>
                <a:gridCol w="517049"/>
                <a:gridCol w="610364"/>
                <a:gridCol w="610364"/>
                <a:gridCol w="990719"/>
              </a:tblGrid>
              <a:tr h="390446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lake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sd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iqr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ratio_iqr_sd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3638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I3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28.30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24.00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0.85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3775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I8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52.34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61.00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1.17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3: Understanding Percentiles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Percentiles are values that divide a dataset into 100 equal parts.</a:t>
            </a:r>
          </a:p>
          <a:p>
            <a:pPr lvl="0" indent="0" marL="0">
              <a:buNone/>
            </a:pPr>
            <a:r>
              <a:rPr/>
              <a:t>The 25th percentile is the first quartile (Q1)</a:t>
            </a:r>
          </a:p>
          <a:p>
            <a:pPr lvl="0" indent="0" marL="0">
              <a:buNone/>
            </a:pPr>
            <a:r>
              <a:rPr/>
              <a:t>The 50th percentile is the median</a:t>
            </a:r>
          </a:p>
          <a:p>
            <a:pPr lvl="0" indent="0" marL="0">
              <a:buNone/>
            </a:pPr>
            <a:r>
              <a:rPr/>
              <a:t>The 75th percentile is the third quartile (Q3)</a:t>
            </a:r>
          </a:p>
          <a:p>
            <a:pPr lvl="0" indent="0" marL="0">
              <a:buNone/>
            </a:pPr>
            <a:r>
              <a:rPr/>
              <a:t>The IQR is the difference between Q3 and Q1.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128498712" name=""/>
          <p:cNvGraphicFramePr>
            <a:graphicFrameLocks noGrp="true"/>
          </p:cNvGraphicFramePr>
          <p:nvPr/>
        </p:nvGraphicFramePr>
        <p:xfrm rot="0">
          <a:off x="914400" y="1828800"/>
          <a:ext cx="9144000" cy="5486400"/>
        </p:xfrm>
        <a:graphic>
          <a:graphicData uri="http://schemas.openxmlformats.org/drawingml/2006/table">
            <a:tbl>
              <a:tblPr/>
              <a:tblGrid>
                <a:gridCol w="1122711"/>
                <a:gridCol w="618072"/>
              </a:tblGrid>
              <a:tr h="36357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Percentile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Value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3979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10th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251.1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9222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25th (Q1)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270.8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91128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50th (Median)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324.5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9222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75th (Q3)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377.0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4048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90th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408.6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3: Handling Missing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Let’s examine how missing values affect our descriptive statistics by looking at the mass variable, which has some missing data.</a:t>
            </a:r>
          </a:p>
          <a:p>
            <a:pPr lvl="0" indent="0">
              <a:buNone/>
            </a:pPr>
            <a:r>
              <a:rPr>
                <a:latin typeface="Courier"/>
              </a:rPr>
              <a:t>[1] 2</a:t>
            </a:r>
          </a:p>
          <a:p>
            <a:pPr lvl="0" indent="0">
              <a:buNone/>
            </a:pPr>
            <a:r>
              <a:rPr>
                <a:latin typeface="Courier"/>
              </a:rPr>
              <a:t>Mean mass without handling NAs: NA g</a:t>
            </a:r>
          </a:p>
          <a:p>
            <a:pPr lvl="0" indent="0">
              <a:buNone/>
            </a:pPr>
            <a:r>
              <a:rPr>
                <a:latin typeface="Courier"/>
              </a:rPr>
              <a:t>Mean mass with na.rm=TRUE: 351.2289 g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695487642" name=""/>
          <p:cNvGraphicFramePr>
            <a:graphicFrameLocks noGrp="true"/>
          </p:cNvGraphicFramePr>
          <p:nvPr/>
        </p:nvGraphicFramePr>
        <p:xfrm rot="0">
          <a:off x="914400" y="1828800"/>
          <a:ext cx="9144000" cy="5486400"/>
        </p:xfrm>
        <a:graphic>
          <a:graphicData uri="http://schemas.openxmlformats.org/drawingml/2006/table">
            <a:tbl>
              <a:tblPr/>
              <a:tblGrid>
                <a:gridCol w="517049"/>
                <a:gridCol w="1021688"/>
                <a:gridCol w="1130419"/>
                <a:gridCol w="819778"/>
                <a:gridCol w="889696"/>
              </a:tblGrid>
              <a:tr h="391879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lake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mean_mass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median_mass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sd_mass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n_missing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3638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I3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150.5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147.0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42.2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3775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I8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483.7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490.0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176.5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3: Best Practices for Missing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 marL="342900">
              <a:buAutoNum type="arabicPeriod"/>
            </a:pPr>
            <a:r>
              <a:rPr/>
              <a:t>Always check for missing values in your data before calculating statistics.</a:t>
            </a:r>
          </a:p>
          <a:p>
            <a:pPr lvl="0" indent="-342900" marL="342900">
              <a:buAutoNum type="arabicPeriod"/>
            </a:pPr>
            <a:r>
              <a:rPr/>
              <a:t>Use na.rm = TRUE when calculating summary statistics to handle missing values.</a:t>
            </a:r>
          </a:p>
          <a:p>
            <a:pPr lvl="0" indent="-342900" marL="342900">
              <a:buAutoNum type="arabicPeriod"/>
            </a:pPr>
            <a:r>
              <a:rPr/>
              <a:t>Report the number of missing values along with your statistics.</a:t>
            </a:r>
          </a:p>
          <a:p>
            <a:pPr lvl="0" indent="-342900" marL="342900">
              <a:buAutoNum type="arabicPeriod"/>
            </a:pPr>
            <a:r>
              <a:rPr/>
              <a:t>Consider whether the missing values are random or might introduce bias.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Sampling from a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Now that we have estimates of the sample we need to relate that to the population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3:</a:t>
            </a:r>
            <a:r>
              <a:rPr/>
              <a:t> Descriptive Statistics and Uncertainty in R and Tidyverse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The objectives:</a:t>
            </a:r>
          </a:p>
          <a:p>
            <a:pPr lvl="0"/>
            <a:r>
              <a:rPr/>
              <a:t>Understand why statistics is vital in biology</a:t>
            </a:r>
          </a:p>
          <a:p>
            <a:pPr lvl="0"/>
            <a:r>
              <a:rPr/>
              <a:t>Distinguish between different types of biological variables</a:t>
            </a:r>
          </a:p>
          <a:p>
            <a:pPr lvl="0"/>
            <a:r>
              <a:rPr/>
              <a:t>Learn about accuracy, precision, and bias in measurements</a:t>
            </a:r>
          </a:p>
          <a:p>
            <a:pPr lvl="0"/>
            <a:r>
              <a:rPr/>
              <a:t>Calculate and interpret measures of central tendency (mean, median, geometric mean)</a:t>
            </a:r>
          </a:p>
          <a:p>
            <a:pPr lvl="0"/>
            <a:r>
              <a:rPr/>
              <a:t>Calculate and interpret measures of spread (standard deviation, variance, IQR)</a:t>
            </a:r>
          </a:p>
          <a:p>
            <a:pPr lvl="0"/>
            <a:r>
              <a:rPr/>
              <a:t>Understand data transformations for skewed distributions</a:t>
            </a:r>
          </a:p>
          <a:p>
            <a:pPr lvl="0"/>
            <a:r>
              <a:rPr/>
              <a:t>Visualize descriptive statistics for our data</a:t>
            </a:r>
          </a:p>
          <a:p>
            <a:pPr lvl="0"/>
            <a:r>
              <a:rPr/>
              <a:t>Learn how to handle uncertainty in our data</a:t>
            </a:r>
          </a:p>
          <a:p>
            <a:pPr lvl="0" indent="0" marL="0">
              <a:buNone/>
            </a:pPr>
            <a:r>
              <a:rPr/>
              <a:t>We’ll use a dataset on grayling fish from two different lakes to explore these concepts..</a:t>
            </a:r>
          </a:p>
        </p:txBody>
      </p:sp>
      <p:pic>
        <p:nvPicPr>
          <p:cNvPr descr="images/grayling.jpe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7000" y="2108200"/>
            <a:ext cx="4432300" cy="1625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descr="images/pop_sample_stats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38800" y="1295400"/>
            <a:ext cx="2273300" cy="3276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 reality, we rarely know the true population parameters. When studying fish in lakes I3 and I8:</a:t>
            </a:r>
          </a:p>
          <a:p>
            <a:pPr lvl="0"/>
            <a:r>
              <a:rPr/>
              <a:t>The </a:t>
            </a:r>
            <a:r>
              <a:rPr b="1"/>
              <a:t>population</a:t>
            </a:r>
            <a:r>
              <a:rPr/>
              <a:t> includes all grayling fish in each lake</a:t>
            </a:r>
          </a:p>
          <a:p>
            <a:pPr lvl="0"/>
            <a:r>
              <a:rPr/>
              <a:t>The true population mean (μ) and standard deviation (σ) are unknown</a:t>
            </a:r>
          </a:p>
          <a:p>
            <a:pPr lvl="0"/>
            <a:r>
              <a:rPr/>
              <a:t>Our dataset is a </a:t>
            </a:r>
            <a:r>
              <a:rPr b="1"/>
              <a:t>sample</a:t>
            </a:r>
            <a:r>
              <a:rPr/>
              <a:t> from this population</a:t>
            </a:r>
          </a:p>
          <a:p>
            <a:pPr lvl="0"/>
            <a:r>
              <a:rPr/>
              <a:t>We use the sample mean (x̄) to estimate μ</a:t>
            </a:r>
          </a:p>
          <a:p>
            <a:pPr lvl="0"/>
            <a:r>
              <a:rPr/>
              <a:t>Sampling introduces random variation in our estimates</a:t>
            </a:r>
          </a:p>
          <a:p>
            <a:pPr lvl="0" indent="0" marL="0">
              <a:buNone/>
            </a:pPr>
            <a:r>
              <a:rPr/>
              <a:t>Let’s demonstrate how different samples from the same population can give different estimates.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If we could sample all fish in the lake, we would know the true mean length. But that’s usually impossible in ecology!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Demonstrating Sampling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Let’s take several random samples from Lake I3 and see how the sample means vary: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Filter for Lake I3</a:t>
            </a:r>
            <a:br/>
            <a:r>
              <a:rPr>
                <a:solidFill>
                  <a:srgbClr val="003B4F"/>
                </a:solidFill>
                <a:latin typeface="Courier"/>
              </a:rPr>
              <a:t>i3_data &lt;- grayling_df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filter</a:t>
            </a:r>
            <a:r>
              <a:rPr>
                <a:solidFill>
                  <a:srgbClr val="003B4F"/>
                </a:solidFill>
                <a:latin typeface="Courier"/>
              </a:rPr>
              <a:t>(lake </a:t>
            </a:r>
            <a:r>
              <a:rPr>
                <a:solidFill>
                  <a:srgbClr val="5E5E5E"/>
                </a:solidFill>
                <a:latin typeface="Courier"/>
              </a:rPr>
              <a:t>==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"I3"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Function to take a random sample and calculate the mean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sample_mean &lt;- </a:t>
            </a:r>
            <a:r>
              <a:rPr b="1">
                <a:solidFill>
                  <a:srgbClr val="003B4F"/>
                </a:solidFill>
                <a:latin typeface="Courier"/>
              </a:rPr>
              <a:t>function</a:t>
            </a:r>
            <a:r>
              <a:rPr>
                <a:solidFill>
                  <a:srgbClr val="003B4F"/>
                </a:solidFill>
                <a:latin typeface="Courier"/>
              </a:rPr>
              <a:t>(data, sample_size) {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sample_data &lt;- </a:t>
            </a:r>
            <a:r>
              <a:rPr>
                <a:solidFill>
                  <a:srgbClr val="4758AB"/>
                </a:solidFill>
                <a:latin typeface="Courier"/>
              </a:rPr>
              <a:t>sample_n</a:t>
            </a:r>
            <a:r>
              <a:rPr>
                <a:solidFill>
                  <a:srgbClr val="003B4F"/>
                </a:solidFill>
                <a:latin typeface="Courier"/>
              </a:rPr>
              <a:t>(data, sample_size)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return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(sample_data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length_mm))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}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Take 10 different samples of size 15 from Lake I3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set.seed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123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# For reproducibility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sample_size &lt;- </a:t>
            </a:r>
            <a:r>
              <a:rPr>
                <a:solidFill>
                  <a:srgbClr val="AD0000"/>
                </a:solidFill>
                <a:latin typeface="Courier"/>
              </a:rPr>
              <a:t>15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sample_means &lt;- </a:t>
            </a:r>
            <a:r>
              <a:rPr>
                <a:solidFill>
                  <a:srgbClr val="4758AB"/>
                </a:solidFill>
                <a:latin typeface="Courier"/>
              </a:rPr>
              <a:t>replicate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10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sample_mean</a:t>
            </a:r>
            <a:r>
              <a:rPr>
                <a:solidFill>
                  <a:srgbClr val="003B4F"/>
                </a:solidFill>
                <a:latin typeface="Courier"/>
              </a:rPr>
              <a:t>(i3_data, sample_size))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Create a data frame with sample numbers and means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samples_df &lt;- </a:t>
            </a:r>
            <a:r>
              <a:rPr>
                <a:solidFill>
                  <a:srgbClr val="4758AB"/>
                </a:solidFill>
                <a:latin typeface="Courier"/>
              </a:rPr>
              <a:t>data.frame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sample_number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5E5E5E"/>
                </a:solidFill>
                <a:latin typeface="Courier"/>
              </a:rPr>
              <a:t>:</a:t>
            </a:r>
            <a:r>
              <a:rPr>
                <a:solidFill>
                  <a:srgbClr val="AD0000"/>
                </a:solidFill>
                <a:latin typeface="Courier"/>
              </a:rPr>
              <a:t>10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sample_mean =</a:t>
            </a:r>
            <a:r>
              <a:rPr>
                <a:solidFill>
                  <a:srgbClr val="003B4F"/>
                </a:solidFill>
                <a:latin typeface="Courier"/>
              </a:rPr>
              <a:t> sample_means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Plotting Sample Variation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Display the sample means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samples_df</a:t>
            </a:r>
          </a:p>
          <a:p>
            <a:pPr lvl="0" indent="0">
              <a:buNone/>
            </a:pPr>
            <a:r>
              <a:rPr>
                <a:latin typeface="Courier"/>
              </a:rPr>
              <a:t>   sample_number sample_mean
1              1    269.9333
2              2    260.6000
3              3    255.2000
4              4    263.4000
5              5    275.3333
6              6    279.2667
7              7    263.7333
8              8    273.6000
9              9    264.8000
10            10    269.8667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Calculate the mean and standard deviation of the sample means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(sample_means)</a:t>
            </a:r>
          </a:p>
          <a:p>
            <a:pPr lvl="0" indent="0">
              <a:buNone/>
            </a:pPr>
            <a:r>
              <a:rPr>
                <a:latin typeface="Courier"/>
              </a:rPr>
              <a:t>[1] 267.5733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sd</a:t>
            </a:r>
            <a:r>
              <a:rPr>
                <a:solidFill>
                  <a:srgbClr val="003B4F"/>
                </a:solidFill>
                <a:latin typeface="Courier"/>
              </a:rPr>
              <a:t>(sample_means)</a:t>
            </a:r>
          </a:p>
          <a:p>
            <a:pPr lvl="0" indent="0">
              <a:buNone/>
            </a:pPr>
            <a:r>
              <a:rPr>
                <a:latin typeface="Courier"/>
              </a:rPr>
              <a:t>[1] 7.346063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Plot the different sample means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(samples_df, 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factor</a:t>
            </a:r>
            <a:r>
              <a:rPr>
                <a:solidFill>
                  <a:srgbClr val="003B4F"/>
                </a:solidFill>
                <a:latin typeface="Courier"/>
              </a:rPr>
              <a:t>(sample_number),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sample_mean))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geom_point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"blue"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geom_hline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yintercept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(i3_data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length_mm),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</a:t>
            </a:r>
            <a:r>
              <a:rPr>
                <a:solidFill>
                  <a:srgbClr val="657422"/>
                </a:solidFill>
                <a:latin typeface="Courier"/>
              </a:rPr>
              <a:t>linetype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"dashed"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"red"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annotate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"text"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(i3_data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</a:t>
            </a:r>
            <a:r>
              <a:rPr>
                <a:solidFill>
                  <a:srgbClr val="657422"/>
                </a:solidFill>
                <a:latin typeface="Courier"/>
              </a:rPr>
              <a:t>label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"Overall sample mean"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"red"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"Means of 10 Random Samples from Lake I3"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"Sample Number"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"Sample Mean (mm)"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theme_minimal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</a:p>
        </p:txBody>
      </p:sp>
      <p:pic>
        <p:nvPicPr>
          <p:cNvPr descr="03_01_lecture_powerpoint_files/figure-pptx/unnamed-chunk-5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1244600"/>
            <a:ext cx="5232400" cy="3225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Notice how each sample’s mean differs from the overall mean. This demonstrates sampling variation.</a:t>
            </a:r>
          </a:p>
        </p:txBody>
      </p:sp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Standard Error: Quantifying Uncertainty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The </a:t>
                </a:r>
                <a:r>
                  <a:rPr b="1"/>
                  <a:t>standard error of the mean (SEM)</a:t>
                </a:r>
                <a:r>
                  <a:rPr/>
                  <a:t> measures the precision of a sample mean as an estimate of the population mean.</a:t>
                </a:r>
              </a:p>
              <a:p>
                <a:pPr lvl="0" indent="0" marL="0">
                  <a:buNone/>
                </a:pPr>
                <a:r>
                  <a:rPr/>
                  <a:t>Formula: </a:t>
                </a:r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E</m:t>
                        </m:r>
                      </m:e>
                      <m:sub>
                        <m:acc>
                          <m:accPr>
                            <m:chr m:val="‾"/>
                          </m:accPr>
                          <m:e>
                            <m:r>
                              <m:t>x</m:t>
                            </m:r>
                          </m:e>
                        </m:acc>
                      </m:sub>
                    </m:sSub>
                    <m:r>
                      <m:rPr>
                        <m:sty m:val="p"/>
                      </m:rPr>
                      <m:t>=</m:t>
                    </m:r>
                    <m:f>
                      <m:fPr>
                        <m:type m:val="bar"/>
                      </m:fPr>
                      <m:num>
                        <m:r>
                          <m:t>s</m:t>
                        </m:r>
                      </m:num>
                      <m:den>
                        <m:rad>
                          <m:radPr>
                            <m:degHide m:val="on"/>
                          </m:radPr>
                          <m:deg/>
                          <m:e>
                            <m:r>
                              <m:t>n</m:t>
                            </m:r>
                          </m:e>
                        </m:rad>
                      </m:den>
                    </m:f>
                  </m:oMath>
                </a14:m>
              </a:p>
              <a:p>
                <a:pPr lvl="0" indent="0" marL="0">
                  <a:buNone/>
                </a:pPr>
                <a:r>
                  <a:rPr/>
                  <a:t>Where: - s is the sample standard deviation - n is the sample size</a:t>
                </a:r>
              </a:p>
              <a:p>
                <a:pPr lvl="0" indent="0" marL="0">
                  <a:buNone/>
                </a:pPr>
                <a:r>
                  <a:rPr/>
                  <a:t>The standard error tells us: - How much uncertainty is in our estimate - How much sample means are expected to vary - How close our sample mean is likely to be to the true population mean</a:t>
                </a:r>
              </a:p>
            </p:txBody>
          </p:sp>
        </mc:Choice>
      </mc:AlternateContent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Remember:</a:t>
            </a:r>
            <a:r>
              <a:rPr/>
              <a:t> - Standard deviation (s) describes the variability in the individual data points - Standard error (SE) describes the variability in the sample mean itself - As sample size increases, SE decreases (more precise estimate)</a:t>
            </a: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Standard Error for Our Grayling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Let’s calculate and visualize the standard error for both lakes: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Calculate mean, SD, and SE for each lake</a:t>
            </a:r>
            <a:br/>
            <a:r>
              <a:rPr>
                <a:solidFill>
                  <a:srgbClr val="003B4F"/>
                </a:solidFill>
                <a:latin typeface="Courier"/>
              </a:rPr>
              <a:t>grayling_stats &lt;- grayling_df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group_by</a:t>
            </a:r>
            <a:r>
              <a:rPr>
                <a:solidFill>
                  <a:srgbClr val="003B4F"/>
                </a:solidFill>
                <a:latin typeface="Courier"/>
              </a:rPr>
              <a:t>(lake)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summarize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mean_length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(length_mm),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sd_length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sd</a:t>
            </a:r>
            <a:r>
              <a:rPr>
                <a:solidFill>
                  <a:srgbClr val="003B4F"/>
                </a:solidFill>
                <a:latin typeface="Courier"/>
              </a:rPr>
              <a:t>(length_mm),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n</a:t>
            </a:r>
            <a:r>
              <a:rPr>
                <a:solidFill>
                  <a:srgbClr val="003B4F"/>
                </a:solidFill>
                <a:latin typeface="Courier"/>
              </a:rPr>
              <a:t>(),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se_length =</a:t>
            </a:r>
            <a:r>
              <a:rPr>
                <a:solidFill>
                  <a:srgbClr val="003B4F"/>
                </a:solidFill>
                <a:latin typeface="Courier"/>
              </a:rPr>
              <a:t> sd_length </a:t>
            </a:r>
            <a:r>
              <a:rPr>
                <a:solidFill>
                  <a:srgbClr val="5E5E5E"/>
                </a:solidFill>
                <a:latin typeface="Courier"/>
              </a:rPr>
              <a:t>/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sqrt</a:t>
            </a:r>
            <a:r>
              <a:rPr>
                <a:solidFill>
                  <a:srgbClr val="003B4F"/>
                </a:solidFill>
                <a:latin typeface="Courier"/>
              </a:rPr>
              <a:t>(n)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Display the statistics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grayling_stats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2 × 5
  lake  mean_length sd_length     n se_length
  &lt;chr&gt;       &lt;dbl&gt;     &lt;dbl&gt; &lt;int&gt;     &lt;dbl&gt;
1 I3           266.      28.3    66      3.48
2 I8           363.      52.3   102      5.18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Visualizing Standard Error</a:t>
            </a:r>
          </a:p>
        </p:txBody>
      </p:sp>
      <p:pic>
        <p:nvPicPr>
          <p:cNvPr descr="03_01_lecture_powerpoint_files/figure-pptx/unnamed-chunk-7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97100" y="609600"/>
            <a:ext cx="4699000" cy="3911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Sampling Distribution of the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</a:t>
            </a:r>
            <a:r>
              <a:rPr b="1"/>
              <a:t>sampling distribution of the mean</a:t>
            </a:r>
            <a:r>
              <a:rPr/>
              <a:t> is the theoretical distribution of all possible sample means of a given sample size from a population.</a:t>
            </a:r>
          </a:p>
          <a:p>
            <a:pPr lvl="0" indent="0" marL="0">
              <a:buNone/>
            </a:pPr>
            <a:r>
              <a:rPr/>
              <a:t>Important properties: 1. It is centered at the population mean (μ) 2. Its standard deviation is the standard error (σ/√n) 3. For large sample sizes, it approaches a normal distribution (Central Limit Theorem)</a:t>
            </a:r>
          </a:p>
          <a:p>
            <a:pPr lvl="0" indent="0" marL="0">
              <a:buNone/>
            </a:pPr>
            <a:r>
              <a:rPr/>
              <a:t>The larger the sample size: - The narrower the sampling distribution - The smaller the standard error - The more precise our estimate of the population mean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Let’s simulate the sampling distribution for Lake I3 fish data.</a:t>
            </a:r>
          </a:p>
        </p:txBody>
      </p:sp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Simulating the Sampling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Let’s simulate taking many samples from Lake I3 to visualize the sampling distribution: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Filter for Lake I3</a:t>
            </a:r>
            <a:br/>
            <a:r>
              <a:rPr>
                <a:solidFill>
                  <a:srgbClr val="003B4F"/>
                </a:solidFill>
                <a:latin typeface="Courier"/>
              </a:rPr>
              <a:t>i3_data &lt;- grayling_df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filter</a:t>
            </a:r>
            <a:r>
              <a:rPr>
                <a:solidFill>
                  <a:srgbClr val="003B4F"/>
                </a:solidFill>
                <a:latin typeface="Courier"/>
              </a:rPr>
              <a:t>(lake </a:t>
            </a:r>
            <a:r>
              <a:rPr>
                <a:solidFill>
                  <a:srgbClr val="5E5E5E"/>
                </a:solidFill>
                <a:latin typeface="Courier"/>
              </a:rPr>
              <a:t>==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"I3"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Number of samples to simulate</a:t>
            </a:r>
            <a:br/>
            <a:r>
              <a:rPr>
                <a:solidFill>
                  <a:srgbClr val="003B4F"/>
                </a:solidFill>
                <a:latin typeface="Courier"/>
              </a:rPr>
              <a:t>num_simulations &lt;- </a:t>
            </a:r>
            <a:r>
              <a:rPr>
                <a:solidFill>
                  <a:srgbClr val="AD0000"/>
                </a:solidFill>
                <a:latin typeface="Courier"/>
              </a:rPr>
              <a:t>1000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sample_size &lt;- </a:t>
            </a:r>
            <a:r>
              <a:rPr>
                <a:solidFill>
                  <a:srgbClr val="AD0000"/>
                </a:solidFill>
                <a:latin typeface="Courier"/>
              </a:rPr>
              <a:t>20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Simulate many samples and calculate means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set.seed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456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# For reproducibility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simulated_means &lt;- </a:t>
            </a:r>
            <a:r>
              <a:rPr>
                <a:solidFill>
                  <a:srgbClr val="4758AB"/>
                </a:solidFill>
                <a:latin typeface="Courier"/>
              </a:rPr>
              <a:t>replicate</a:t>
            </a:r>
            <a:r>
              <a:rPr>
                <a:solidFill>
                  <a:srgbClr val="003B4F"/>
                </a:solidFill>
                <a:latin typeface="Courier"/>
              </a:rPr>
              <a:t>(num_simulations, </a:t>
            </a:r>
            <a:r>
              <a:rPr>
                <a:solidFill>
                  <a:srgbClr val="4758AB"/>
                </a:solidFill>
                <a:latin typeface="Courier"/>
              </a:rPr>
              <a:t>sample_mean</a:t>
            </a:r>
            <a:r>
              <a:rPr>
                <a:solidFill>
                  <a:srgbClr val="003B4F"/>
                </a:solidFill>
                <a:latin typeface="Courier"/>
              </a:rPr>
              <a:t>(i3_data, sample_size))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Calculate the mean and standard deviation of the simulated means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mean_of_means &lt;-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(simulated_means)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sd_of_means &lt;- </a:t>
            </a:r>
            <a:r>
              <a:rPr>
                <a:solidFill>
                  <a:srgbClr val="4758AB"/>
                </a:solidFill>
                <a:latin typeface="Courier"/>
              </a:rPr>
              <a:t>sd</a:t>
            </a:r>
            <a:r>
              <a:rPr>
                <a:solidFill>
                  <a:srgbClr val="003B4F"/>
                </a:solidFill>
                <a:latin typeface="Courier"/>
              </a:rPr>
              <a:t>(simulated_means)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Create a data frame with the simulated means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simulated_df &lt;- </a:t>
            </a:r>
            <a:r>
              <a:rPr>
                <a:solidFill>
                  <a:srgbClr val="4758AB"/>
                </a:solidFill>
                <a:latin typeface="Courier"/>
              </a:rPr>
              <a:t>data.frame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sample_mean =</a:t>
            </a:r>
            <a:r>
              <a:rPr>
                <a:solidFill>
                  <a:srgbClr val="003B4F"/>
                </a:solidFill>
                <a:latin typeface="Courier"/>
              </a:rPr>
              <a:t> simulated_means)</a:t>
            </a:r>
          </a:p>
        </p:txBody>
      </p:sp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Plotting Sampling Distribution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Plot the sampling distribution</a:t>
            </a:r>
            <a:br/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(simulated_df, 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sample_mean))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geom_histogram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bins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30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fill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"blue"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alpha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0.7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geom_vline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xintercept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(i3_data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length_mm),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</a:t>
            </a:r>
            <a:r>
              <a:rPr>
                <a:solidFill>
                  <a:srgbClr val="657422"/>
                </a:solidFill>
                <a:latin typeface="Courier"/>
              </a:rPr>
              <a:t>linetype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"dashed"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"red"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annotate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"text"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(i3_data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50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</a:t>
            </a:r>
            <a:r>
              <a:rPr>
                <a:solidFill>
                  <a:srgbClr val="657422"/>
                </a:solidFill>
                <a:latin typeface="Courier"/>
              </a:rPr>
              <a:t>label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"Full sample mean"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"red"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"Simulated Sampling Distribution of the Mean"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subtitle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paste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"Based on"</a:t>
            </a:r>
            <a:r>
              <a:rPr>
                <a:solidFill>
                  <a:srgbClr val="003B4F"/>
                </a:solidFill>
                <a:latin typeface="Courier"/>
              </a:rPr>
              <a:t>, num_simulations, </a:t>
            </a:r>
            <a:r>
              <a:rPr>
                <a:solidFill>
                  <a:srgbClr val="20794D"/>
                </a:solidFill>
                <a:latin typeface="Courier"/>
              </a:rPr>
              <a:t>"samples of size"</a:t>
            </a:r>
            <a:r>
              <a:rPr>
                <a:solidFill>
                  <a:srgbClr val="003B4F"/>
                </a:solidFill>
                <a:latin typeface="Courier"/>
              </a:rPr>
              <a:t>, sample_size),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"Sample Mean (mm)"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"Frequency"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theme_minimal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</a:p>
        </p:txBody>
      </p:sp>
      <p:pic>
        <p:nvPicPr>
          <p:cNvPr descr="03_01_lecture_powerpoint_files/figure-pptx/unnamed-chunk-9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977900"/>
            <a:ext cx="5232400" cy="3733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3: Why Statistics is Vital in 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Biology is fundamentally different from fields like physics in that:</a:t>
            </a:r>
          </a:p>
          <a:p>
            <a:pPr lvl="0"/>
            <a:r>
              <a:rPr/>
              <a:t>Most biological phenomena are </a:t>
            </a:r>
            <a:r>
              <a:rPr b="1"/>
              <a:t>probabilistic</a:t>
            </a:r>
            <a:r>
              <a:rPr/>
              <a:t> rather than </a:t>
            </a:r>
            <a:r>
              <a:rPr b="1"/>
              <a:t>deterministic</a:t>
            </a:r>
          </a:p>
          <a:p>
            <a:pPr lvl="1"/>
            <a:r>
              <a:rPr/>
              <a:t>Responses occur with some characteristic probability, not with certainty</a:t>
            </a:r>
          </a:p>
          <a:p>
            <a:pPr lvl="0"/>
            <a:r>
              <a:rPr/>
              <a:t>All biological material varies, which is essential for evolution (recall Darwin’s postulates):</a:t>
            </a:r>
          </a:p>
          <a:p>
            <a:pPr lvl="1"/>
            <a:r>
              <a:rPr/>
              <a:t>Variation exists within populations</a:t>
            </a:r>
          </a:p>
          <a:p>
            <a:pPr lvl="1"/>
            <a:r>
              <a:rPr/>
              <a:t>Some variation is heritable</a:t>
            </a:r>
          </a:p>
          <a:p>
            <a:pPr lvl="1"/>
            <a:r>
              <a:rPr/>
              <a:t>Some heritable variation affects survival/reproduction</a:t>
            </a:r>
          </a:p>
          <a:p>
            <a:pPr lvl="0"/>
            <a:r>
              <a:rPr/>
              <a:t>Environmental conditions (in nature, lab, or greenhouse) always vary</a:t>
            </a:r>
          </a:p>
          <a:p>
            <a:pPr lvl="0"/>
            <a:r>
              <a:rPr/>
              <a:t>Measurements include error</a:t>
            </a:r>
          </a:p>
          <a:p>
            <a:pPr lvl="0"/>
            <a:r>
              <a:rPr/>
              <a:t>Multiple unmeasured causal factors influence nearly all biological systems</a:t>
            </a:r>
          </a:p>
          <a:p>
            <a:pPr lvl="0" indent="0" marL="0">
              <a:buNone/>
            </a:pPr>
            <a:r>
              <a:rPr/>
              <a:t>Statistics helps us understand biological processes in this variable world by:</a:t>
            </a:r>
          </a:p>
          <a:p>
            <a:pPr lvl="0" indent="-342900" marL="342900">
              <a:buAutoNum type="arabicPeriod"/>
            </a:pPr>
            <a:r>
              <a:rPr/>
              <a:t>Condensing variation into summary form (Descriptive statistics)</a:t>
            </a:r>
          </a:p>
          <a:p>
            <a:pPr lvl="0" indent="-342900" marL="342900">
              <a:buAutoNum type="arabicPeriod"/>
            </a:pPr>
            <a:r>
              <a:rPr/>
              <a:t>Testing whether observations are consistent with predictions (Inferential statistics)</a:t>
            </a:r>
          </a:p>
        </p:txBody>
      </p:sp>
      <p:pic>
        <p:nvPicPr>
          <p:cNvPr descr="03_01_lecture_powerpoint_files/figure-pptx/unnamed-chunk-1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Notice that the simulated sampling distribution:</a:t>
            </a:r>
          </a:p>
          <a:p>
            <a:pPr lvl="0" indent="-342900" marL="342900">
              <a:buAutoNum type="arabicPeriod"/>
            </a:pPr>
            <a:r>
              <a:rPr/>
              <a:t>Is approximately normally distributed</a:t>
            </a:r>
          </a:p>
          <a:p>
            <a:pPr lvl="0" indent="-342900" marL="342900">
              <a:buAutoNum type="arabicPeriod"/>
            </a:pPr>
            <a:r>
              <a:rPr/>
              <a:t>Is centered around the overall sample mean</a:t>
            </a:r>
          </a:p>
          <a:p>
            <a:pPr lvl="0" indent="-342900" marL="342900">
              <a:buAutoNum type="arabicPeriod"/>
            </a:pPr>
            <a:r>
              <a:rPr/>
              <a:t>Has a spread that is related to the standard error</a:t>
            </a:r>
          </a:p>
        </p:txBody>
      </p:sp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Standard Error and Sample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Let’s see how the standard error changes with different sample sizes:</a:t>
            </a:r>
          </a:p>
        </p:txBody>
      </p:sp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Sample Size vs. Standard Error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Display the results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results</a:t>
            </a:r>
          </a:p>
          <a:p>
            <a:pPr lvl="0" indent="0">
              <a:buNone/>
            </a:pPr>
            <a:r>
              <a:rPr>
                <a:latin typeface="Courier"/>
              </a:rPr>
              <a:t>  sample_size empirical_se theoretical_se
1           5    12.349407      12.657835
2          10     8.178270       8.950441
3          20     5.558957       6.328918
4          30     3.792177       5.167540
5          50     2.099744       4.002759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Plot how SE changes with sample size</a:t>
            </a:r>
            <a:br/>
            <a:r>
              <a:rPr>
                <a:solidFill>
                  <a:srgbClr val="003B4F"/>
                </a:solidFill>
                <a:latin typeface="Courier"/>
              </a:rPr>
              <a:t>results_long &lt;- </a:t>
            </a:r>
            <a:r>
              <a:rPr>
                <a:solidFill>
                  <a:srgbClr val="4758AB"/>
                </a:solidFill>
                <a:latin typeface="Courier"/>
              </a:rPr>
              <a:t>pivot_longer</a:t>
            </a:r>
            <a:r>
              <a:rPr>
                <a:solidFill>
                  <a:srgbClr val="003B4F"/>
                </a:solidFill>
                <a:latin typeface="Courier"/>
              </a:rPr>
              <a:t>(results,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cols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(empirical_se, theoretical_se),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names_to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"se_type"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values_to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"standard_error"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(results_long, 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sample_size,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standard_error,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se_type))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geom_line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geom_point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scale_x_continuous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breaks =</a:t>
            </a:r>
            <a:r>
              <a:rPr>
                <a:solidFill>
                  <a:srgbClr val="003B4F"/>
                </a:solidFill>
                <a:latin typeface="Courier"/>
              </a:rPr>
              <a:t> sample_sizes)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"Standard Error vs. Sample Size"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subtitle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"Standard error decreases as sample size increases"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"Sample Size"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"Standard Error"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"SE Type"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theme_minimal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</a:p>
        </p:txBody>
      </p:sp>
      <p:pic>
        <p:nvPicPr>
          <p:cNvPr descr="03_01_lecture_powerpoint_files/figure-pptx/unnamed-chunk-11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977900"/>
            <a:ext cx="5232400" cy="3733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Confidence Intervals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A </a:t>
                </a:r>
                <a:r>
                  <a:rPr b="1"/>
                  <a:t>confidence interval</a:t>
                </a:r>
                <a:r>
                  <a:rPr/>
                  <a:t> is a range of values that is likely to contain the true population parameter.</a:t>
                </a:r>
              </a:p>
              <a:p>
                <a:pPr lvl="0" indent="0" marL="0">
                  <a:buNone/>
                </a:pPr>
                <a:r>
                  <a:rPr/>
                  <a:t>The 95% confidence interval for the mean is approximately:</a:t>
                </a:r>
              </a:p>
              <a:p>
                <a:pPr lvl="0" indent="0" marL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‾"/>
                      </m:accPr>
                      <m:e>
                        <m:r>
                          <m:t>x</m:t>
                        </m:r>
                      </m:e>
                    </m:acc>
                    <m:r>
                      <m:rPr>
                        <m:sty m:val="p"/>
                      </m:rPr>
                      <m:t>±</m:t>
                    </m:r>
                    <m:r>
                      <m:t>2</m:t>
                    </m:r>
                    <m:r>
                      <m:rPr>
                        <m:sty m:val="p"/>
                      </m:rPr>
                      <m:t>×</m:t>
                    </m:r>
                    <m:r>
                      <m:t>S</m:t>
                    </m:r>
                    <m:sSub>
                      <m:e>
                        <m:r>
                          <m:t>E</m:t>
                        </m:r>
                      </m:e>
                      <m:sub>
                        <m:acc>
                          <m:accPr>
                            <m:chr m:val="‾"/>
                          </m:accPr>
                          <m:e>
                            <m:r>
                              <m:t>x</m:t>
                            </m:r>
                          </m:e>
                        </m:acc>
                      </m:sub>
                    </m:sSub>
                  </m:oMath>
                </a14:m>
              </a:p>
              <a:p>
                <a:pPr lvl="0" indent="0" marL="0">
                  <a:buNone/>
                </a:pPr>
                <a:r>
                  <a:rPr/>
                  <a:t>This “2 SE rule of thumb” means: - The interval extends 2 standard errors below and above the sample mean - About 95% of such intervals constructed from different samples would contain the true population mean</a:t>
                </a:r>
              </a:p>
            </p:txBody>
          </p:sp>
        </mc:Choice>
      </mc:AlternateContent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Confidence intervals provide a way to express the precision of our estimates.</a:t>
            </a:r>
          </a:p>
        </p:txBody>
      </p:sp>
    </p:spTree>
  </p:cSld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Calculating Confidence Intervals for Grayling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Let’s calculate and visualize the 95% confidence intervals for the mean fish length in each lake: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Calculate 95% confidence intervals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grayling_ci &lt;- grayling_df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group_by</a:t>
            </a:r>
            <a:r>
              <a:rPr>
                <a:solidFill>
                  <a:srgbClr val="003B4F"/>
                </a:solidFill>
                <a:latin typeface="Courier"/>
              </a:rPr>
              <a:t>(lake)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summarize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mean_length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(length_mm),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sd_length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sd</a:t>
            </a:r>
            <a:r>
              <a:rPr>
                <a:solidFill>
                  <a:srgbClr val="003B4F"/>
                </a:solidFill>
                <a:latin typeface="Courier"/>
              </a:rPr>
              <a:t>(length_mm),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n</a:t>
            </a:r>
            <a:r>
              <a:rPr>
                <a:solidFill>
                  <a:srgbClr val="003B4F"/>
                </a:solidFill>
                <a:latin typeface="Courier"/>
              </a:rPr>
              <a:t>(),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se_length =</a:t>
            </a:r>
            <a:r>
              <a:rPr>
                <a:solidFill>
                  <a:srgbClr val="003B4F"/>
                </a:solidFill>
                <a:latin typeface="Courier"/>
              </a:rPr>
              <a:t> sd_length </a:t>
            </a:r>
            <a:r>
              <a:rPr>
                <a:solidFill>
                  <a:srgbClr val="5E5E5E"/>
                </a:solidFill>
                <a:latin typeface="Courier"/>
              </a:rPr>
              <a:t>/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sqrt</a:t>
            </a:r>
            <a:r>
              <a:rPr>
                <a:solidFill>
                  <a:srgbClr val="003B4F"/>
                </a:solidFill>
                <a:latin typeface="Courier"/>
              </a:rPr>
              <a:t>(n),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ci_lower =</a:t>
            </a:r>
            <a:r>
              <a:rPr>
                <a:solidFill>
                  <a:srgbClr val="003B4F"/>
                </a:solidFill>
                <a:latin typeface="Courier"/>
              </a:rPr>
              <a:t> mean_length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se_length,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ci_upper =</a:t>
            </a:r>
            <a:r>
              <a:rPr>
                <a:solidFill>
                  <a:srgbClr val="003B4F"/>
                </a:solidFill>
                <a:latin typeface="Courier"/>
              </a:rPr>
              <a:t> mean_length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se_length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Display the confidence intervals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grayling_ci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2 × 7
  lake  mean_length sd_length     n se_length ci_lower ci_upper
  &lt;chr&gt;       &lt;dbl&gt;     &lt;dbl&gt; &lt;int&gt;     &lt;dbl&gt;    &lt;dbl&gt;    &lt;dbl&gt;
1 I3           266.      28.3    66      3.48     259.     273.
2 I8           363.      52.3   102      5.18     352.     373.</a:t>
            </a:r>
          </a:p>
        </p:txBody>
      </p:sp>
    </p:spTree>
  </p:cSld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Visualizing Confidence Intervals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Plot with confidence intervals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(grayling_ci, 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lake,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mean_length, </a:t>
            </a:r>
            <a:r>
              <a:rPr>
                <a:solidFill>
                  <a:srgbClr val="657422"/>
                </a:solidFill>
                <a:latin typeface="Courier"/>
              </a:rPr>
              <a:t>fill =</a:t>
            </a:r>
            <a:r>
              <a:rPr>
                <a:solidFill>
                  <a:srgbClr val="003B4F"/>
                </a:solidFill>
                <a:latin typeface="Courier"/>
              </a:rPr>
              <a:t> lake))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geom_bar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stat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"identity"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alpha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0.7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geom_errorbar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ymin =</a:t>
            </a:r>
            <a:r>
              <a:rPr>
                <a:solidFill>
                  <a:srgbClr val="003B4F"/>
                </a:solidFill>
                <a:latin typeface="Courier"/>
              </a:rPr>
              <a:t> ci_lower, </a:t>
            </a:r>
            <a:r>
              <a:rPr>
                <a:solidFill>
                  <a:srgbClr val="657422"/>
                </a:solidFill>
                <a:latin typeface="Courier"/>
              </a:rPr>
              <a:t>ymax =</a:t>
            </a:r>
            <a:r>
              <a:rPr>
                <a:solidFill>
                  <a:srgbClr val="003B4F"/>
                </a:solidFill>
                <a:latin typeface="Courier"/>
              </a:rPr>
              <a:t> ci_upper),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</a:t>
            </a:r>
            <a:r>
              <a:rPr>
                <a:solidFill>
                  <a:srgbClr val="657422"/>
                </a:solidFill>
                <a:latin typeface="Courier"/>
              </a:rPr>
              <a:t>width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0.2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"Mean Fish Length by Lake with 95% Confidence Intervals"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subtitle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"Error bars represent 95% confidence intervals"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"Lake"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"Mean Length (mm)"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theme_minimal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</a:p>
        </p:txBody>
      </p:sp>
      <p:pic>
        <p:nvPicPr>
          <p:cNvPr descr="03_01_lecture_powerpoint_files/figure-pptx/unnamed-chunk-13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00500" y="952500"/>
            <a:ext cx="4559300" cy="3797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Different Types of Error Bars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Let’s compare different ways of displaying uncertainty in our estimates: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Calculate statistics for different types of error bars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grayling_error_bars &lt;- grayling_df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group_by</a:t>
            </a:r>
            <a:r>
              <a:rPr>
                <a:solidFill>
                  <a:srgbClr val="003B4F"/>
                </a:solidFill>
                <a:latin typeface="Courier"/>
              </a:rPr>
              <a:t>(lake)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summarize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mean_length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(length_mm),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sd_length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sd</a:t>
            </a:r>
            <a:r>
              <a:rPr>
                <a:solidFill>
                  <a:srgbClr val="003B4F"/>
                </a:solidFill>
                <a:latin typeface="Courier"/>
              </a:rPr>
              <a:t>(length_mm), </a:t>
            </a:r>
            <a:r>
              <a:rPr>
                <a:solidFill>
                  <a:srgbClr val="657422"/>
                </a:solidFill>
                <a:latin typeface="Courier"/>
              </a:rPr>
              <a:t>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n</a:t>
            </a:r>
            <a:r>
              <a:rPr>
                <a:solidFill>
                  <a:srgbClr val="003B4F"/>
                </a:solidFill>
                <a:latin typeface="Courier"/>
              </a:rPr>
              <a:t>(),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se_length =</a:t>
            </a:r>
            <a:r>
              <a:rPr>
                <a:solidFill>
                  <a:srgbClr val="003B4F"/>
                </a:solidFill>
                <a:latin typeface="Courier"/>
              </a:rPr>
              <a:t> sd_length </a:t>
            </a:r>
            <a:r>
              <a:rPr>
                <a:solidFill>
                  <a:srgbClr val="5E5E5E"/>
                </a:solidFill>
                <a:latin typeface="Courier"/>
              </a:rPr>
              <a:t>/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sqrt</a:t>
            </a:r>
            <a:r>
              <a:rPr>
                <a:solidFill>
                  <a:srgbClr val="003B4F"/>
                </a:solidFill>
                <a:latin typeface="Courier"/>
              </a:rPr>
              <a:t>(n),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ci_lower =</a:t>
            </a:r>
            <a:r>
              <a:rPr>
                <a:solidFill>
                  <a:srgbClr val="003B4F"/>
                </a:solidFill>
                <a:latin typeface="Courier"/>
              </a:rPr>
              <a:t> mean_length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1.96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se_length,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ci_upper =</a:t>
            </a:r>
            <a:r>
              <a:rPr>
                <a:solidFill>
                  <a:srgbClr val="003B4F"/>
                </a:solidFill>
                <a:latin typeface="Courier"/>
              </a:rPr>
              <a:t> mean_length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1.96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se_length,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one_sd_lower =</a:t>
            </a:r>
            <a:r>
              <a:rPr>
                <a:solidFill>
                  <a:srgbClr val="003B4F"/>
                </a:solidFill>
                <a:latin typeface="Courier"/>
              </a:rPr>
              <a:t> mean_length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 sd_length,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one_sd_upper =</a:t>
            </a:r>
            <a:r>
              <a:rPr>
                <a:solidFill>
                  <a:srgbClr val="003B4F"/>
                </a:solidFill>
                <a:latin typeface="Courier"/>
              </a:rPr>
              <a:t> mean_length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sd_length)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Create a data frame for plotting different error types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lake_i3 &lt;- grayling_error_bars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filter</a:t>
            </a:r>
            <a:r>
              <a:rPr>
                <a:solidFill>
                  <a:srgbClr val="003B4F"/>
                </a:solidFill>
                <a:latin typeface="Courier"/>
              </a:rPr>
              <a:t>(lake </a:t>
            </a:r>
            <a:r>
              <a:rPr>
                <a:solidFill>
                  <a:srgbClr val="5E5E5E"/>
                </a:solidFill>
                <a:latin typeface="Courier"/>
              </a:rPr>
              <a:t>==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"I3"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error_types &lt;- </a:t>
            </a:r>
            <a:r>
              <a:rPr>
                <a:solidFill>
                  <a:srgbClr val="4758AB"/>
                </a:solidFill>
                <a:latin typeface="Courier"/>
              </a:rPr>
              <a:t>data.frame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error_type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"Standard Deviation"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"Standard Error"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"95% Confidence Interval"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lower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(lake_i3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one_sd_lower,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lake_i3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mean_length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 lake_i3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se_length,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lake_i3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ci_lower),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upper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(lake_i3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one_sd_upper,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lake_i3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mean_length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lake_i3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se_length,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lake_i3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ci_upper))</a:t>
            </a:r>
          </a:p>
        </p:txBody>
      </p:sp>
    </p:spTree>
  </p:cSld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Comparing Error Bar Types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Plot the comparison</a:t>
            </a:r>
            <a:br/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geom_point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data =</a:t>
            </a:r>
            <a:r>
              <a:rPr>
                <a:solidFill>
                  <a:srgbClr val="003B4F"/>
                </a:solidFill>
                <a:latin typeface="Courier"/>
              </a:rPr>
              <a:t> lake_i3, 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"Mean"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mean_length),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4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geom_errorbar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data =</a:t>
            </a:r>
            <a:r>
              <a:rPr>
                <a:solidFill>
                  <a:srgbClr val="003B4F"/>
                </a:solidFill>
                <a:latin typeface="Courier"/>
              </a:rPr>
              <a:t> error_types,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error_type, </a:t>
            </a:r>
            <a:r>
              <a:rPr>
                <a:solidFill>
                  <a:srgbClr val="657422"/>
                </a:solidFill>
                <a:latin typeface="Courier"/>
              </a:rPr>
              <a:t>ymin =</a:t>
            </a:r>
            <a:r>
              <a:rPr>
                <a:solidFill>
                  <a:srgbClr val="003B4F"/>
                </a:solidFill>
                <a:latin typeface="Courier"/>
              </a:rPr>
              <a:t> lower,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</a:t>
            </a:r>
            <a:r>
              <a:rPr>
                <a:solidFill>
                  <a:srgbClr val="657422"/>
                </a:solidFill>
                <a:latin typeface="Courier"/>
              </a:rPr>
              <a:t>ymax =</a:t>
            </a:r>
            <a:r>
              <a:rPr>
                <a:solidFill>
                  <a:srgbClr val="003B4F"/>
                </a:solidFill>
                <a:latin typeface="Courier"/>
              </a:rPr>
              <a:t> upper,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error_type),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</a:t>
            </a:r>
            <a:r>
              <a:rPr>
                <a:solidFill>
                  <a:srgbClr val="657422"/>
                </a:solidFill>
                <a:latin typeface="Courier"/>
              </a:rPr>
              <a:t>width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0.2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linewidth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"Different Types of Error Bars for Lake I3"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subtitle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"Comparing SD, SE, and 95% CI"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"Length (mm)"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"Error Bar Type"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theme_minimal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legend.position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"none"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</p:txBody>
      </p:sp>
      <p:pic>
        <p:nvPicPr>
          <p:cNvPr descr="03_01_lecture_powerpoint_files/figure-pptx/unnamed-chunk-15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977900"/>
            <a:ext cx="5232400" cy="3733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Key Takeaways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/>
                  <a:t>The </a:t>
                </a:r>
                <a:r>
                  <a:rPr b="1"/>
                  <a:t>standard error</a:t>
                </a:r>
                <a:r>
                  <a:rPr/>
                  <a:t> measures the precision of a sample statistic as an estimate of a population parameter</a:t>
                </a:r>
              </a:p>
              <a:p>
                <a:pPr lvl="0"/>
                <a:r>
                  <a:rPr/>
                  <a:t>The standard error of the mean decreases as sample size increases: </a:t>
                </a:r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E</m:t>
                        </m:r>
                      </m:e>
                      <m:sub>
                        <m:acc>
                          <m:accPr>
                            <m:chr m:val="‾"/>
                          </m:accPr>
                          <m:e>
                            <m:r>
                              <m:t>x</m:t>
                            </m:r>
                          </m:e>
                        </m:acc>
                      </m:sub>
                    </m:sSub>
                    <m:r>
                      <m:rPr>
                        <m:sty m:val="p"/>
                      </m:rPr>
                      <m:t>=</m:t>
                    </m:r>
                    <m:f>
                      <m:fPr>
                        <m:type m:val="bar"/>
                      </m:fPr>
                      <m:num>
                        <m:r>
                          <m:t>s</m:t>
                        </m:r>
                      </m:num>
                      <m:den>
                        <m:rad>
                          <m:radPr>
                            <m:degHide m:val="on"/>
                          </m:radPr>
                          <m:deg/>
                          <m:e>
                            <m:r>
                              <m:t>n</m:t>
                            </m:r>
                          </m:e>
                        </m:rad>
                      </m:den>
                    </m:f>
                  </m:oMath>
                </a14:m>
              </a:p>
              <a:p>
                <a:pPr lvl="0"/>
                <a:r>
                  <a:rPr/>
                  <a:t>The </a:t>
                </a:r>
                <a:r>
                  <a:rPr b="1"/>
                  <a:t>sampling distribution</a:t>
                </a:r>
                <a:r>
                  <a:rPr/>
                  <a:t> shows the variation in sample statistics that would be expected due to random sampling</a:t>
                </a:r>
              </a:p>
              <a:p>
                <a:pPr lvl="0"/>
                <a:r>
                  <a:rPr b="1"/>
                  <a:t>Confidence intervals</a:t>
                </a:r>
                <a:r>
                  <a:rPr/>
                  <a:t> provide a range of plausible values for the population parameter</a:t>
                </a:r>
              </a:p>
              <a:p>
                <a:pPr lvl="0"/>
                <a:r>
                  <a:rPr/>
                  <a:t>Larger sample sizes provide more precise estimates (narrower confidence intervals)</a:t>
                </a:r>
              </a:p>
              <a:p>
                <a:pPr lvl="0"/>
                <a:r>
                  <a:rPr/>
                  <a:t>When reporting results, always include a measure of precision (SE or</a:t>
                </a:r>
              </a:p>
            </p:txBody>
          </p:sp>
        </mc:Choice>
      </mc:AlternateContent>
    </p:spTree>
  </p:cSld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For Further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Try calculating the standard error and confidence intervals for other variables in the dataset</a:t>
            </a:r>
          </a:p>
          <a:p>
            <a:pPr lvl="0"/>
            <a:r>
              <a:rPr/>
              <a:t>Experiment with different sample sizes to see how they affect the precision of estimates</a:t>
            </a:r>
          </a:p>
          <a:p>
            <a:pPr lvl="0"/>
            <a:r>
              <a:rPr/>
              <a:t>Compare the means of the two lakes using confidence intervals - do they overlap?</a:t>
            </a:r>
          </a:p>
          <a:p>
            <a:pPr lvl="0"/>
            <a:r>
              <a:rPr/>
              <a:t>Consider how these concepts extend to other statistics beyond the mean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1: Pine 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1: Can you do this for the pine data we have collected?</a:t>
            </a:r>
          </a:p>
          <a:p>
            <a:pPr lvl="0" indent="0" marL="1270000">
              <a:buNone/>
            </a:pPr>
            <a:r>
              <a:rPr sz="2000"/>
              <a:t>Let’s recreate the basic histogram of fish lengths from our last class. Use the </a:t>
            </a:r>
            <a:r>
              <a:rPr sz="2000">
                <a:latin typeface="Courier"/>
              </a:rPr>
              <a:t>sculpin_df</a:t>
            </a:r>
            <a:r>
              <a:rPr sz="2000"/>
              <a:t> data frame that’s already loaded.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Write your code here to read in the file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How do you examine the data - what are the ways you think and lets try it!</a:t>
            </a:r>
          </a:p>
        </p:txBody>
      </p:sp>
    </p:spTree>
  </p:cSld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3: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 this lecture, we’ve explored:</a:t>
            </a:r>
          </a:p>
          <a:p>
            <a:pPr lvl="0"/>
            <a:r>
              <a:rPr/>
              <a:t>Why statistics is essential in biology</a:t>
            </a:r>
          </a:p>
          <a:p>
            <a:pPr lvl="0"/>
            <a:r>
              <a:rPr/>
              <a:t>Types of biological variables and their properties</a:t>
            </a:r>
          </a:p>
          <a:p>
            <a:pPr lvl="0"/>
            <a:r>
              <a:rPr/>
              <a:t>Accuracy, precision, and bias in measurements</a:t>
            </a:r>
          </a:p>
          <a:p>
            <a:pPr lvl="0"/>
            <a:r>
              <a:rPr/>
              <a:t>Measures of central tendency (mean, median, geometric mean)</a:t>
            </a:r>
          </a:p>
          <a:p>
            <a:pPr lvl="0"/>
            <a:r>
              <a:rPr/>
              <a:t>Measures of spread (standard deviation, variance, and interquartile range)</a:t>
            </a:r>
          </a:p>
          <a:p>
            <a:pPr lvl="0"/>
            <a:r>
              <a:rPr/>
              <a:t>Data transformations for skewed distributions</a:t>
            </a:r>
          </a:p>
          <a:p>
            <a:pPr lvl="0"/>
            <a:r>
              <a:rPr/>
              <a:t>Visualization techniques for understanding distributions</a:t>
            </a:r>
          </a:p>
          <a:p>
            <a:pPr lvl="0"/>
            <a:r>
              <a:rPr/>
              <a:t>Handling missing values</a:t>
            </a:r>
          </a:p>
          <a:p>
            <a:pPr lvl="0" indent="0" marL="0">
              <a:buNone/>
            </a:pPr>
            <a:r>
              <a:rPr/>
              <a:t>These tools form the foundation of statistical analysis and will be essential as we move forward to more complex statistical methods.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3: Populations and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Before we dive into descriptive statistics, let’s clarify some fundamental concepts:</a:t>
            </a:r>
          </a:p>
          <a:p>
            <a:pPr lvl="0"/>
            <a:r>
              <a:rPr b="1"/>
              <a:t>Population</a:t>
            </a:r>
            <a:r>
              <a:rPr/>
              <a:t>: The entire group of things under consideration; the group for which answers obtained from measurements and statistical analysis are pertinent.</a:t>
            </a:r>
          </a:p>
          <a:p>
            <a:pPr lvl="0"/>
            <a:r>
              <a:rPr b="1"/>
              <a:t>Sample</a:t>
            </a:r>
            <a:r>
              <a:rPr/>
              <a:t>: A subset of the population that is actually measured.</a:t>
            </a:r>
          </a:p>
          <a:p>
            <a:pPr lvl="0"/>
            <a:r>
              <a:rPr b="1"/>
              <a:t>Sample unit</a:t>
            </a:r>
            <a:r>
              <a:rPr/>
              <a:t>: The individual thing drawn from the population.</a:t>
            </a:r>
          </a:p>
          <a:p>
            <a:pPr lvl="0" indent="0" marL="0">
              <a:buNone/>
            </a:pPr>
            <a:r>
              <a:rPr/>
              <a:t>Types of populations:</a:t>
            </a:r>
          </a:p>
          <a:p>
            <a:pPr lvl="0"/>
            <a:r>
              <a:rPr b="1"/>
              <a:t>Observational population</a:t>
            </a:r>
            <a:r>
              <a:rPr/>
              <a:t>: Usually finite but may be very large (e.g., head width of all corn earworms in a field)</a:t>
            </a:r>
          </a:p>
          <a:p>
            <a:pPr lvl="0"/>
            <a:r>
              <a:rPr b="1"/>
              <a:t>Experimental population</a:t>
            </a:r>
            <a:r>
              <a:rPr/>
              <a:t>: Often conceptually infinite (e.g., all possible goldenrod plants that could receive a specific fertilizer treatment)</a:t>
            </a:r>
          </a:p>
          <a:p>
            <a:pPr lvl="0" indent="0" marL="0">
              <a:buNone/>
            </a:pPr>
            <a:r>
              <a:rPr/>
              <a:t>Sampling involves</a:t>
            </a:r>
          </a:p>
          <a:p>
            <a:pPr lvl="0"/>
            <a:r>
              <a:rPr b="1"/>
              <a:t>inference</a:t>
            </a:r>
            <a:r>
              <a:rPr/>
              <a:t> - generalizing from what is observed in the sample to what is present in the population.</a:t>
            </a:r>
          </a:p>
          <a:p>
            <a:pPr lvl="0"/>
            <a:r>
              <a:rPr/>
              <a:t>Valid inference requires </a:t>
            </a:r>
            <a:r>
              <a:rPr b="1"/>
              <a:t>random sampling</a:t>
            </a:r>
            <a:r>
              <a:rPr/>
              <a:t>.</a:t>
            </a:r>
          </a:p>
        </p:txBody>
      </p:sp>
      <p:pic>
        <p:nvPicPr>
          <p:cNvPr descr="images/pop_sample_stat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889000"/>
            <a:ext cx="27813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3: Parameters vs. 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It’s important to distinguish between:</a:t>
            </a:r>
          </a:p>
          <a:p>
            <a:pPr lvl="0"/>
            <a:r>
              <a:rPr b="1"/>
              <a:t>Parameters</a:t>
            </a:r>
            <a:r>
              <a:rPr/>
              <a:t>: True numerical values for a population (usually denoted by Greek letters)</a:t>
            </a:r>
          </a:p>
          <a:p>
            <a:pPr lvl="0"/>
            <a:r>
              <a:rPr b="1"/>
              <a:t>Statistics</a:t>
            </a:r>
            <a:r>
              <a:rPr/>
              <a:t>: Estimates of parameters based on samples (usually denoted by Roman letters)</a:t>
            </a:r>
          </a:p>
          <a:p>
            <a:pPr lvl="0" indent="0" marL="0">
              <a:buNone/>
            </a:pPr>
            <a:r>
              <a:rPr/>
              <a:t>For example:</a:t>
            </a:r>
          </a:p>
          <a:p>
            <a:pPr lvl="0"/>
            <a:r>
              <a:rPr/>
              <a:t>Population mean (μ) is estimated by sample mean (Y̅)</a:t>
            </a:r>
          </a:p>
          <a:p>
            <a:pPr lvl="0"/>
            <a:r>
              <a:rPr/>
              <a:t>Population standard deviation (σ) is estimated by sample standard deviation (s)</a:t>
            </a:r>
          </a:p>
          <a:p>
            <a:pPr lvl="0" indent="0" marL="0">
              <a:buNone/>
            </a:pPr>
            <a:r>
              <a:rPr/>
              <a:t>The standard deviation formula above includes n-1 in the denominator (rather than n) to provide an unbiased estimate of the population parameter.</a:t>
            </a:r>
          </a:p>
        </p:txBody>
      </p:sp>
      <p:pic>
        <p:nvPicPr>
          <p:cNvPr descr="images/pop_sample_stat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889000"/>
            <a:ext cx="27813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3: Kinds of Biological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Understanding the type of variable you’re working with is essential for selecting appropriate statistics: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Measurement or Quantitative Variables</a:t>
            </a:r>
          </a:p>
          <a:p>
            <a:pPr lvl="0"/>
            <a:r>
              <a:rPr b="1"/>
              <a:t>Continuous</a:t>
            </a:r>
            <a:r>
              <a:rPr/>
              <a:t>: Any value between extremes of scale is possible (e.g., mass, length)</a:t>
            </a:r>
          </a:p>
          <a:p>
            <a:pPr lvl="0"/>
            <a:r>
              <a:rPr b="1"/>
              <a:t>Discrete (meristic)</a:t>
            </a:r>
            <a:r>
              <a:rPr/>
              <a:t>: Only fixed values (usually integers) between extremes are possible (e.g., bristle number, egg count)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Rank Variables (Ordinal)</a:t>
            </a:r>
          </a:p>
          <a:p>
            <a:pPr lvl="0"/>
            <a:r>
              <a:rPr/>
              <a:t>Assign only order, not quantity</a:t>
            </a:r>
          </a:p>
          <a:p>
            <a:pPr lvl="0"/>
            <a:r>
              <a:rPr/>
              <a:t>Nothing implied about relative distance between values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Categorical Variables (Qualitative)</a:t>
            </a:r>
          </a:p>
          <a:p>
            <a:pPr lvl="0"/>
            <a:r>
              <a:rPr/>
              <a:t>No quantitative information (e.g., male/female, living/dead)</a:t>
            </a:r>
          </a:p>
          <a:p>
            <a:pPr lvl="0"/>
            <a:r>
              <a:rPr/>
              <a:t>Some are simplifications of quantitative variables (e.g., color instead of wavelength)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3: Derived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Derived Variables</a:t>
            </a:r>
          </a:p>
          <a:p>
            <a:pPr lvl="0"/>
            <a:r>
              <a:rPr b="1"/>
              <a:t>Percentages, Proportions</a:t>
            </a:r>
            <a:r>
              <a:rPr/>
              <a:t>: Ratio of some component to total</a:t>
            </a:r>
          </a:p>
          <a:p>
            <a:pPr lvl="0"/>
            <a:r>
              <a:rPr b="1"/>
              <a:t>Ratios</a:t>
            </a:r>
            <a:r>
              <a:rPr/>
              <a:t>: Relation of two variables</a:t>
            </a:r>
          </a:p>
          <a:p>
            <a:pPr lvl="0"/>
            <a:r>
              <a:rPr b="1"/>
              <a:t>Rates</a:t>
            </a:r>
            <a:r>
              <a:rPr/>
              <a:t>: Quantity per unit (time, mass, etc.)</a:t>
            </a:r>
          </a:p>
          <a:p>
            <a:pPr lvl="0"/>
            <a:r>
              <a:rPr b="1"/>
              <a:t>Indices</a:t>
            </a:r>
            <a:r>
              <a:rPr/>
              <a:t>: More complex derived variables (e.g., condition index)</a:t>
            </a:r>
          </a:p>
          <a:p>
            <a:pPr lvl="0" indent="0" marL="0">
              <a:buNone/>
            </a:pPr>
            <a:r>
              <a:rPr/>
              <a:t>Let’s explore our grayling fish dataset and identify the types of variables it contains.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</Words>
  <Application>Microsoft Macintosh PowerPoint</Application>
  <PresentationFormat>On-screen Show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03</dc:title>
  <dc:creator>Bill Perry</dc:creator>
  <cp:keywords/>
  <dcterms:created xsi:type="dcterms:W3CDTF">2025-08-22T22:24:15Z</dcterms:created>
  <dcterms:modified xsi:type="dcterms:W3CDTF">2025-08-22T22:24:15Z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editor">
    <vt:lpwstr>visual</vt:lpwstr>
  </property>
  <property fmtid="{D5CDD505-2E9C-101B-9397-08002B2CF9AE}" pid="6" name="execute">
    <vt:lpwstr/>
  </property>
  <property fmtid="{D5CDD505-2E9C-101B-9397-08002B2CF9AE}" pid="7" name="format">
    <vt:lpwstr/>
  </property>
  <property fmtid="{D5CDD505-2E9C-101B-9397-08002B2CF9AE}" pid="8" name="header-includes">
    <vt:lpwstr/>
  </property>
  <property fmtid="{D5CDD505-2E9C-101B-9397-08002B2CF9AE}" pid="9" name="include-after">
    <vt:lpwstr/>
  </property>
  <property fmtid="{D5CDD505-2E9C-101B-9397-08002B2CF9AE}" pid="10" name="include-before">
    <vt:lpwstr/>
  </property>
  <property fmtid="{D5CDD505-2E9C-101B-9397-08002B2CF9AE}" pid="11" name="labels">
    <vt:lpwstr/>
  </property>
  <property fmtid="{D5CDD505-2E9C-101B-9397-08002B2CF9AE}" pid="12" name="toc-title">
    <vt:lpwstr>Table of contents</vt:lpwstr>
  </property>
</Properties>
</file>