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C31"/>
    <a:srgbClr val="701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726"/>
  </p:normalViewPr>
  <p:slideViewPr>
    <p:cSldViewPr snapToGrid="0" snapToObjects="1">
      <p:cViewPr varScale="1">
        <p:scale>
          <a:sx d="100" n="165"/>
          <a:sy d="100" n="165"/>
        </p:scale>
        <p:origin x="560" y="176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50" Type="http://schemas.openxmlformats.org/officeDocument/2006/relationships/viewProps" Target="viewProps.xml" /><Relationship Id="rId4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52" Type="http://schemas.openxmlformats.org/officeDocument/2006/relationships/tableStyles" Target="tableStyles.xml" /><Relationship Id="rId5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22" y="565689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4605"/>
            <a:ext cx="9089756" cy="3914289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514350" indent="-284163">
              <a:spcBef>
                <a:spcPts val="0"/>
              </a:spcBef>
              <a:tabLst/>
              <a:defRPr sz="1600"/>
            </a:lvl2pPr>
            <a:lvl3pPr marL="692150" indent="-177800">
              <a:spcBef>
                <a:spcPts val="0"/>
              </a:spcBef>
              <a:tabLst/>
              <a:defRPr sz="1400"/>
            </a:lvl3pPr>
            <a:lvl4pPr marL="914400" indent="-222250">
              <a:spcBef>
                <a:spcPts val="0"/>
              </a:spcBef>
              <a:tabLst/>
              <a:defRPr sz="1400"/>
            </a:lvl4pPr>
            <a:lvl5pPr marL="1146175" indent="-231775">
              <a:spcBef>
                <a:spcPts val="0"/>
              </a:spcBef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164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>
            <a:lvl1pPr algn="l">
              <a:defRPr b="0">
                <a:solidFill>
                  <a:srgbClr val="FDCC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" y="662663"/>
            <a:ext cx="6010759" cy="4480837"/>
          </a:xfrm>
        </p:spPr>
        <p:txBody>
          <a:bodyPr>
            <a:normAutofit/>
          </a:bodyPr>
          <a:lstStyle>
            <a:lvl1pPr marL="230188" indent="-230188">
              <a:tabLst/>
              <a:defRPr sz="1800"/>
            </a:lvl1pPr>
            <a:lvl2pPr marL="460375" indent="-230188">
              <a:tabLst/>
              <a:defRPr sz="1600"/>
            </a:lvl2pPr>
            <a:lvl3pPr marL="630238" indent="-169863">
              <a:tabLst/>
              <a:defRPr sz="1400"/>
            </a:lvl3pPr>
            <a:lvl4pPr marL="914400" indent="-284163">
              <a:tabLst/>
              <a:defRPr sz="1400"/>
            </a:lvl4pPr>
            <a:lvl5pPr marL="1146175" indent="-231775">
              <a:tabLst/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9580" y="662664"/>
            <a:ext cx="2790986" cy="4480836"/>
          </a:xfrm>
        </p:spPr>
        <p:txBody>
          <a:bodyPr>
            <a:normAutofit/>
          </a:bodyPr>
          <a:lstStyle>
            <a:lvl1pPr marL="342900" indent="-3429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7" indent="-2857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6125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5987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30188" lvl="0" indent="-230188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460375" lvl="1" indent="-230188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Second level</a:t>
            </a:r>
          </a:p>
          <a:p>
            <a:pPr marL="630238" lvl="2" indent="-169863" algn="l" defTabSz="342900" rtl="0" eaLnBrk="1" latinLnBrk="0" hangingPunct="1">
              <a:spcBef>
                <a:spcPct val="20000"/>
              </a:spcBef>
              <a:buFont typeface="Arial"/>
              <a:buChar char="•"/>
              <a:tabLst/>
            </a:pPr>
            <a:r>
              <a:rPr lang="en-US" dirty="0"/>
              <a:t>Third level</a:t>
            </a:r>
          </a:p>
          <a:p>
            <a:pPr marL="914400" lvl="3" indent="-284163" algn="l" defTabSz="342900" rtl="0" eaLnBrk="1" latinLnBrk="0" hangingPunct="1">
              <a:spcBef>
                <a:spcPct val="20000"/>
              </a:spcBef>
              <a:buFont typeface="Arial"/>
              <a:buChar char="–"/>
              <a:tabLst/>
            </a:pPr>
            <a:r>
              <a:rPr lang="en-US" dirty="0"/>
              <a:t>Fourth level</a:t>
            </a:r>
          </a:p>
          <a:p>
            <a:pPr marL="1146175" lvl="4" indent="-231775" algn="l" defTabSz="342900" rtl="0" eaLnBrk="1" latinLnBrk="0" hangingPunct="1">
              <a:spcBef>
                <a:spcPct val="20000"/>
              </a:spcBef>
              <a:buFont typeface="Arial"/>
              <a:buChar char="»"/>
              <a:tabLst/>
            </a:pPr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201" y="802623"/>
            <a:ext cx="4435799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201" y="1282444"/>
            <a:ext cx="4435799" cy="3305054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3514" y="823389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514" y="1303210"/>
            <a:ext cx="4041775" cy="3284288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 anchor="t" anchorCtr="0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60804"/>
            <a:ext cx="5238426" cy="38064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60803"/>
            <a:ext cx="3541363" cy="3518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0" y="102393"/>
            <a:ext cx="8934774" cy="582780"/>
          </a:xfrm>
          <a:prstGeom prst="rect">
            <a:avLst/>
          </a:prstGeom>
          <a:solidFill>
            <a:srgbClr val="70121D"/>
          </a:solidFill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7489" y="781696"/>
            <a:ext cx="8934773" cy="39142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eaLnBrk="1" hangingPunct="1" latinLnBrk="0" rtl="0">
        <a:spcBef>
          <a:spcPct val="0"/>
        </a:spcBef>
        <a:buNone/>
        <a:defRPr kern="1200" sz="2800">
          <a:solidFill>
            <a:srgbClr val="FDCC3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ts val="0"/>
        </a:spcBef>
        <a:buFont typeface="Arial"/>
        <a:buChar char="•"/>
        <a:defRPr b="0"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ts val="0"/>
        </a:spcBef>
        <a:buFont typeface="Arial"/>
        <a:buChar char="•"/>
        <a:defRPr kern="1200" sz="16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ts val="0"/>
        </a:spcBef>
        <a:buFont typeface="Arial"/>
        <a:buChar char="–"/>
        <a:defRPr kern="1200" sz="16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ts val="0"/>
        </a:spcBef>
        <a:buFont typeface="Arial"/>
        <a:buChar char="»"/>
        <a:defRPr kern="1200" sz="16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8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9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4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png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65688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05: Probability and Statistical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255722" y="565689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br/>
            <a:br/>
            <a:r>
              <a:rPr/>
              <a:t>Bill Perry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Student’s t-distribution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To calculate CI for sample from “unknown” population: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CI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±</m:t>
                    </m:r>
                    <m:r>
                      <m:t>t</m:t>
                    </m:r>
                    <m:r>
                      <m:rPr>
                        <m:sty m:val="p"/>
                      </m:rPr>
                      <m:t>⋅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ȳ is sample mean</a:t>
                </a:r>
              </a:p>
              <a:p>
                <a:pPr lvl="0"/>
                <a:r>
                  <a:rPr/>
                  <a:t>𝑛 is sample size</a:t>
                </a:r>
              </a:p>
              <a:p>
                <a:pPr lvl="0"/>
                <a:r>
                  <a:rPr/>
                  <a:t>s is sample standard deviation</a:t>
                </a:r>
              </a:p>
              <a:p>
                <a:pPr lvl="0"/>
                <a:r>
                  <a:rPr/>
                  <a:t>t t-value corresponding the probability of the CI</a:t>
                </a:r>
              </a:p>
              <a:p>
                <a:pPr lvl="0"/>
                <a:r>
                  <a:rPr/>
                  <a:t>t in t-table for different degrees of freedom (n-1)</a:t>
                </a:r>
              </a:p>
            </p:txBody>
          </p:sp>
        </mc:Choice>
      </mc:AlternateContent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Student’s t-distribution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Here is a t-table</a:t>
            </a:r>
          </a:p>
          <a:p>
            <a:pPr lvl="0"/>
            <a:r>
              <a:rPr/>
              <a:t>Values of t that correspond to probabilities</a:t>
            </a:r>
          </a:p>
          <a:p>
            <a:pPr lvl="0"/>
            <a:r>
              <a:rPr/>
              <a:t>Probabilities listed along top</a:t>
            </a:r>
          </a:p>
          <a:p>
            <a:pPr lvl="0"/>
            <a:r>
              <a:rPr/>
              <a:t>Sample dfs are listed in the left-most column</a:t>
            </a:r>
          </a:p>
          <a:p>
            <a:pPr lvl="0"/>
            <a:r>
              <a:rPr/>
              <a:t>Probabilities are given for one-tailed and two-tailed “questions”</a:t>
            </a:r>
          </a:p>
        </p:txBody>
      </p:sp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One-tailed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One-tailed questions: area of distribution left or (right) of a certain value</a:t>
            </a:r>
          </a:p>
          <a:p>
            <a:pPr lvl="0"/>
            <a:r>
              <a:rPr/>
              <a:t>n=20 (df=19) - 90% of the observations found left</a:t>
            </a:r>
          </a:p>
          <a:p>
            <a:pPr lvl="0"/>
            <a:r>
              <a:rPr/>
              <a:t>t= 1.328 (10% are outside)</a:t>
            </a:r>
          </a:p>
        </p:txBody>
      </p:sp>
      <p:pic>
        <p:nvPicPr>
          <p:cNvPr descr="images/clipboard-182246547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120900"/>
            <a:ext cx="2781300" cy="1536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Two-tailed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Two-tailed questions refer to area between certain values</a:t>
            </a:r>
          </a:p>
          <a:p>
            <a:pPr lvl="0"/>
            <a:r>
              <a:rPr/>
              <a:t>n= 20 (df=19), 90% of the observations are between</a:t>
            </a:r>
          </a:p>
          <a:p>
            <a:pPr lvl="0"/>
            <a:r>
              <a:rPr/>
              <a:t>t=-1.729 and t=1.729 (10% are outside)</a:t>
            </a:r>
          </a:p>
        </p:txBody>
      </p:sp>
      <p:pic>
        <p:nvPicPr>
          <p:cNvPr descr="images/clipboard-223474015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095500"/>
            <a:ext cx="2781300" cy="1600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Calculating CI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 sz="half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Let’s calculate CIs again:</a:t>
                </a:r>
              </a:p>
              <a:p>
                <a:pPr lvl="0" indent="0" marL="0">
                  <a:buNone/>
                </a:pPr>
                <a:r>
                  <a:rPr/>
                  <a:t>Use two-sided test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  <m:sty m:val="p"/>
                      </m:rPr>
                      <m:t>CI</m:t>
                    </m:r>
                    <m:r>
                      <m:rPr>
                        <m:sty m:val="p"/>
                      </m:rPr>
                      <m:t>=</m:t>
                    </m:r>
                    <m:acc>
                      <m:accPr>
                        <m:chr m:val="‾"/>
                      </m:accPr>
                      <m:e>
                        <m:r>
                          <m:t>y</m:t>
                        </m:r>
                      </m:e>
                    </m:acc>
                    <m:r>
                      <m:rPr>
                        <m:sty m:val="p"/>
                      </m:rPr>
                      <m:t>±</m:t>
                    </m:r>
                    <m:r>
                      <m:t>t</m:t>
                    </m:r>
                    <m:r>
                      <m:rPr>
                        <m:sty m:val="p"/>
                      </m:rPr>
                      <m:t>⋅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</m:num>
                      <m:den>
                        <m:rad>
                          <m:radPr>
                            <m:degHide m:val="on"/>
                          </m:radPr>
                          <m:deg/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  <a:p>
                <a:pPr lvl="0"/>
                <a:r>
                  <a:rPr/>
                  <a:t>95% CI Sample A: = 272.8 ± 2.262 * (37.81/(9^0.5)) = 1.650788</a:t>
                </a:r>
              </a:p>
              <a:p>
                <a:pPr lvl="0"/>
                <a:r>
                  <a:rPr/>
                  <a:t>The 95% CI is between 244.3 and 301.3</a:t>
                </a:r>
              </a:p>
              <a:p>
                <a:pPr lvl="0"/>
                <a:r>
                  <a:rPr/>
                  <a:t>“The 95% CI for the population mean from sample A is 272.8 ± 28.5”</a:t>
                </a:r>
              </a:p>
            </p:txBody>
          </p:sp>
        </mc:Choice>
      </mc:AlternateContent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Applications of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So:</a:t>
            </a:r>
          </a:p>
          <a:p>
            <a:pPr lvl="0"/>
            <a:r>
              <a:rPr/>
              <a:t>Can assess confidence that population mean is within a certain range</a:t>
            </a:r>
          </a:p>
          <a:p>
            <a:pPr lvl="0"/>
            <a:r>
              <a:rPr/>
              <a:t>Can use t distribution to ask questions like:</a:t>
            </a:r>
          </a:p>
          <a:p>
            <a:pPr lvl="1"/>
            <a:r>
              <a:rPr/>
              <a:t>“What is probability of getting sample with mean = ȳ from population with mean = µ?” (1 sample t-test)</a:t>
            </a:r>
          </a:p>
          <a:p>
            <a:pPr lvl="1"/>
            <a:r>
              <a:rPr/>
              <a:t>“What is the probability that two samples came from same population?” (2 sample t-test)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Single 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want to test if the mean fish length in I3 differs from 240mm.</a:t>
            </a:r>
          </a:p>
          <a:p>
            <a:pPr lvl="0" indent="0" marL="0">
              <a:buNone/>
            </a:pPr>
            <a:r>
              <a:rPr b="1"/>
              <a:t>Activity: Define hypotheses and identify assumptions</a:t>
            </a:r>
          </a:p>
          <a:p>
            <a:pPr lvl="0" indent="0" marL="0">
              <a:buNone/>
            </a:pPr>
            <a:r>
              <a:rPr/>
              <a:t>H₀: μ = 240 (The mean fish length in I3 is 240mm)</a:t>
            </a:r>
          </a:p>
          <a:p>
            <a:pPr lvl="0" indent="0" marL="0">
              <a:buNone/>
            </a:pPr>
            <a:r>
              <a:rPr/>
              <a:t>H₁: μ ≠ 240 (The mean fish length in I3 is not 240mm)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Assumptions for t-test:</a:t>
            </a:r>
          </a:p>
          <a:p>
            <a:pPr lvl="0" indent="-342900" marL="342900">
              <a:buAutoNum type="arabicPeriod"/>
            </a:pPr>
            <a:r>
              <a:rPr/>
              <a:t>Data is normally distributed</a:t>
            </a:r>
          </a:p>
          <a:p>
            <a:pPr lvl="0" indent="-342900" marL="342900">
              <a:buAutoNum type="arabicPeriod"/>
            </a:pPr>
            <a:r>
              <a:rPr/>
              <a:t>Observations are independent</a:t>
            </a:r>
          </a:p>
          <a:p>
            <a:pPr lvl="0" indent="-342900" marL="342900">
              <a:buAutoNum type="arabicPeriod"/>
            </a:pPr>
            <a:r>
              <a:rPr/>
              <a:t>No significant outliers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Assumptions in R - qqplots from car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Filter for just windward side needles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YOUR </a:t>
            </a:r>
            <a:r>
              <a:rPr>
                <a:solidFill>
                  <a:srgbClr val="AD0000"/>
                </a:solidFill>
                <a:latin typeface="Courier"/>
              </a:rPr>
              <a:t>TASK</a:t>
            </a:r>
            <a:r>
              <a:rPr>
                <a:solidFill>
                  <a:srgbClr val="5E5E5E"/>
                </a:solidFill>
                <a:latin typeface="Courier"/>
              </a:rPr>
              <a:t>: Test normality of windward pine needle lengths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QQ Plot</a:t>
            </a:r>
            <a:br/>
            <a:r>
              <a:rPr>
                <a:solidFill>
                  <a:srgbClr val="4758AB"/>
                </a:solidFill>
                <a:latin typeface="Courier"/>
              </a:rPr>
              <a:t>qqPlot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"QQ Plot for length of Grayling"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ylab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Quantiles"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</p:txBody>
      </p:sp>
      <p:pic>
        <p:nvPicPr>
          <p:cNvPr descr="05_01_lecture_powerpoint_files/figure-pptx/test_assumptions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244600"/>
            <a:ext cx="52324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[1] 53 35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Statistical Test of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Shapiro-Wilk test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Shapiro-Wilk test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shapiro_test &lt;- </a:t>
            </a:r>
            <a:r>
              <a:rPr>
                <a:solidFill>
                  <a:srgbClr val="4758AB"/>
                </a:solidFill>
                <a:latin typeface="Courier"/>
              </a:rPr>
              <a:t>shapiro.test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(shapiro_test)</a:t>
            </a:r>
          </a:p>
          <a:p>
            <a:pPr lvl="0" indent="0">
              <a:buNone/>
            </a:pPr>
            <a:r>
              <a:rPr>
                <a:latin typeface="Courier"/>
              </a:rPr>
              <a:t>
    Shapiro-Wilk normality test
data:  i3_df$length_mm
W = 0.91051, p-value = 0.0001623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Introduction to histograms or frequency distributions</a:t>
            </a:r>
          </a:p>
          <a:p>
            <a:pPr lvl="0"/>
            <a:r>
              <a:rPr/>
              <a:t>Probability Distribution Functions (PDF)</a:t>
            </a:r>
          </a:p>
          <a:p>
            <a:pPr lvl="0"/>
            <a:r>
              <a:rPr/>
              <a:t>Descriptive Statistics</a:t>
            </a:r>
          </a:p>
          <a:p>
            <a:pPr lvl="1"/>
            <a:r>
              <a:rPr/>
              <a:t>Center - mean, median, mode</a:t>
            </a:r>
          </a:p>
          <a:p>
            <a:pPr lvl="1"/>
            <a:r>
              <a:rPr/>
              <a:t>Spread - range, variance, standard deviation</a:t>
            </a:r>
          </a:p>
        </p:txBody>
      </p:sp>
      <p:pic>
        <p:nvPicPr>
          <p:cNvPr descr="images/clipboard-5365283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889000"/>
            <a:ext cx="27813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Checking for Outliers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Check for outliers using boxplot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YOUR CODE HERE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(lake, length_mm))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4758AB"/>
                </a:solidFill>
                <a:latin typeface="Courier"/>
              </a:rPr>
              <a:t>geom_boxplot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</a:p>
        </p:txBody>
      </p:sp>
      <p:pic>
        <p:nvPicPr>
          <p:cNvPr descr="05_01_lecture_powerpoint_files/figure-pptx/unnamed-chunk-6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244600"/>
            <a:ext cx="52324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1: One-Sample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1: One-Sample t-Test</a:t>
            </a:r>
          </a:p>
          <a:p>
            <a:pPr lvl="0" indent="0" marL="1270000">
              <a:buNone/>
            </a:pPr>
            <a:r>
              <a:rPr sz="2000"/>
              <a:t>Let’s perform a one-sample t-test to determine if the mean fish length in I3 Lake differs from 240 mm: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what is the mean</a:t>
            </a:r>
            <a:br/>
            <a:r>
              <a:rPr>
                <a:solidFill>
                  <a:srgbClr val="003B4F"/>
                </a:solidFill>
                <a:latin typeface="Courier"/>
              </a:rPr>
              <a:t>i3_mean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na.rm=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"Mean:"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(i3_mean,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Mean: 265.6 mm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Perform a one-sample t-test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 &lt;- </a:t>
            </a:r>
            <a:r>
              <a:rPr>
                <a:solidFill>
                  <a:srgbClr val="4758AB"/>
                </a:solidFill>
                <a:latin typeface="Courier"/>
              </a:rPr>
              <a:t>t.test</a:t>
            </a:r>
            <a:r>
              <a:rPr>
                <a:solidFill>
                  <a:srgbClr val="003B4F"/>
                </a:solidFill>
                <a:latin typeface="Courier"/>
              </a:rPr>
              <a:t>(i3_df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r>
              <a:rPr>
                <a:solidFill>
                  <a:srgbClr val="657422"/>
                </a:solidFill>
                <a:latin typeface="Courier"/>
              </a:rPr>
              <a:t>mu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240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View the test results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One Sample t-test
data:  i3_df$length_mm
t = 7.3497, df = 65, p-value = 4.17e-10
alternative hypothesis: true mean is not equal to 240
95 percent confidence interval:
 258.6481 272.5640
sample estimates:
mean of x 
 265.6061 </a:t>
            </a:r>
          </a:p>
          <a:p>
            <a:pPr lvl="0" indent="0" marL="1270000">
              <a:buNone/>
            </a:pPr>
            <a:r>
              <a:rPr sz="2000"/>
              <a:t>Interpret this test result by answering these questions:</a:t>
            </a:r>
          </a:p>
          <a:p>
            <a:pPr lvl="0" indent="-342900" marL="342900">
              <a:buAutoNum type="arabicPeriod"/>
            </a:pPr>
            <a:r>
              <a:rPr sz="2000"/>
              <a:t>What was the null hypothesis?</a:t>
            </a:r>
          </a:p>
          <a:p>
            <a:pPr lvl="0" indent="-342900" marL="342900">
              <a:buAutoNum type="arabicPeriod"/>
            </a:pPr>
            <a:r>
              <a:rPr sz="2000"/>
              <a:t>What was the alternative hypothesis?</a:t>
            </a:r>
          </a:p>
          <a:p>
            <a:pPr lvl="0" indent="-342900" marL="342900">
              <a:buAutoNum type="arabicPeriod"/>
            </a:pPr>
            <a:r>
              <a:rPr sz="2000"/>
              <a:t>What does the p-value tell us?</a:t>
            </a:r>
          </a:p>
          <a:p>
            <a:pPr lvl="0" indent="-342900" marL="342900">
              <a:buAutoNum type="arabicPeriod"/>
            </a:pPr>
            <a:r>
              <a:rPr sz="2000"/>
              <a:t>Should we reject or fail to reject the null hypothesis at α = 0.05?</a:t>
            </a:r>
          </a:p>
          <a:p>
            <a:pPr lvl="0" indent="-342900" marL="342900">
              <a:buAutoNum type="arabicPeriod"/>
            </a:pPr>
            <a:r>
              <a:rPr sz="2000"/>
              <a:t>What is the practical interpretation of this result for fish biologists?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Hypothesis Testing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(Ho)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(Ha)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Ho if p-value &lt; α == p &lt; 0.05</a:t>
            </a:r>
          </a:p>
        </p:txBody>
      </p:sp>
      <p:pic>
        <p:nvPicPr>
          <p:cNvPr descr="05_01_lecture_powerpoint_files/figure-pptx/unnamed-chunk-8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Hypothesis Testing - Original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Hypothesis testing is a systematic way to evaluate research questions using data.</a:t>
            </a:r>
          </a:p>
          <a:p>
            <a:pPr lvl="0" indent="0" marL="0">
              <a:buNone/>
            </a:pPr>
            <a:r>
              <a:rPr b="1"/>
              <a:t>Key components:</a:t>
            </a:r>
          </a:p>
          <a:p>
            <a:pPr lvl="0" indent="-342900" marL="342900">
              <a:buAutoNum type="arabicPeriod"/>
            </a:pPr>
            <a:r>
              <a:rPr b="1"/>
              <a:t>Null hypothesis (H₀)</a:t>
            </a:r>
            <a:r>
              <a:rPr/>
              <a:t>: Typically assumes “no effect” or “no difference”</a:t>
            </a:r>
          </a:p>
          <a:p>
            <a:pPr lvl="0" indent="-342900" marL="342900">
              <a:buAutoNum type="arabicPeriod"/>
            </a:pPr>
            <a:r>
              <a:rPr b="1"/>
              <a:t>Alternative hypothesis (Hₐ)</a:t>
            </a:r>
            <a:r>
              <a:rPr/>
              <a:t>: The claim we’re trying to support</a:t>
            </a:r>
          </a:p>
          <a:p>
            <a:pPr lvl="0" indent="-342900" marL="342900">
              <a:buAutoNum type="arabicPeriod"/>
            </a:pPr>
            <a:r>
              <a:rPr b="1"/>
              <a:t>Statistical test</a:t>
            </a:r>
            <a:r>
              <a:rPr/>
              <a:t>: Method for evaluating evidence against H₀</a:t>
            </a:r>
          </a:p>
          <a:p>
            <a:pPr lvl="0" indent="-342900" marL="342900">
              <a:buAutoNum type="arabicPeriod"/>
            </a:pPr>
            <a:r>
              <a:rPr b="1"/>
              <a:t>P-value</a:t>
            </a:r>
            <a:r>
              <a:rPr/>
              <a:t>: Probability of observing our results (or more extreme) if H₀ is true</a:t>
            </a:r>
          </a:p>
          <a:p>
            <a:pPr lvl="0" indent="-342900" marL="342900">
              <a:buAutoNum type="arabicPeriod"/>
            </a:pPr>
            <a:r>
              <a:rPr b="1"/>
              <a:t>Significance level (α)</a:t>
            </a:r>
            <a:r>
              <a:rPr/>
              <a:t>: Threshold for rejecting H₀, typically 0.05</a:t>
            </a:r>
          </a:p>
          <a:p>
            <a:pPr lvl="0" indent="0" marL="0">
              <a:buNone/>
            </a:pPr>
            <a:r>
              <a:rPr b="1"/>
              <a:t>Decision rule</a:t>
            </a:r>
            <a:r>
              <a:rPr/>
              <a:t>: Reject H₀ if p-value &lt; α</a:t>
            </a:r>
          </a:p>
        </p:txBody>
      </p:sp>
      <p:pic>
        <p:nvPicPr>
          <p:cNvPr descr="05_01_lecture_powerpoint_files/figure-pptx/unnamed-chunk-9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5: Interpreting One-Sample T-Test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Activity: Interpret the t-test results</a:t>
            </a:r>
          </a:p>
          <a:p>
            <a:pPr lvl="0"/>
            <a:r>
              <a:rPr/>
              <a:t>What does the p-value tell us?</a:t>
            </a:r>
          </a:p>
          <a:p>
            <a:pPr lvl="0"/>
            <a:r>
              <a:rPr/>
              <a:t>Should we reject or fail to reject the null hypothesis?</a:t>
            </a:r>
          </a:p>
          <a:p>
            <a:pPr lvl="0" indent="0" marL="0">
              <a:buNone/>
            </a:pPr>
            <a:r>
              <a:rPr b="1"/>
              <a:t>How to report this result in a scientific paper:</a:t>
            </a:r>
          </a:p>
          <a:p>
            <a:pPr lvl="0" indent="0" marL="0">
              <a:buNone/>
            </a:pPr>
            <a:r>
              <a:rPr/>
              <a:t>“A two-tailed, one-sample t-test at α=0.05 showed that the mean pine needle length on the windward side (… mm, SD = …) [was/was not] significantly different from the expected 55 mm, t(…) = …, p = …”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 Sample T-Tests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</a:t>
            </a:r>
          </a:p>
          <a:p>
            <a:pPr lvl="0"/>
            <a:r>
              <a:rPr/>
              <a:t>what is probability that population X is the same as population Y?</a:t>
            </a:r>
          </a:p>
          <a:p>
            <a:pPr lvl="0" indent="0" marL="0">
              <a:buNone/>
            </a:pPr>
            <a:r>
              <a:rPr/>
              <a:t>How would you assess this question using what we learned?</a:t>
            </a:r>
          </a:p>
          <a:p>
            <a:pPr lvl="0" indent="0" marL="0">
              <a:buNone/>
            </a:pPr>
            <a:r>
              <a:rPr/>
              <a:t>This is what we will do with the pine needles…</a:t>
            </a:r>
          </a:p>
        </p:txBody>
      </p:sp>
      <p:pic>
        <p:nvPicPr>
          <p:cNvPr descr="images/pine_needle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041400"/>
            <a:ext cx="2781300" cy="370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78119"/>
            <a:ext cx="8229600" cy="607682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Comparing Two Samples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example</a:t>
            </a:r>
          </a:p>
          <a:p>
            <a:pPr lvl="0"/>
            <a:r>
              <a:rPr/>
              <a:t>what is probability that population X is the same as population Y?</a:t>
            </a:r>
          </a:p>
          <a:p>
            <a:pPr lvl="0" indent="0" marL="0">
              <a:buNone/>
            </a:pPr>
            <a:r>
              <a:rPr/>
              <a:t>How would you assess this question using what we learned?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Now create a boxplot to visualize the difference in fish lengths between these lakes: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pine_df &lt;- </a:t>
            </a:r>
            <a:r>
              <a:rPr>
                <a:solidFill>
                  <a:srgbClr val="4758AB"/>
                </a:solidFill>
                <a:latin typeface="Courier"/>
              </a:rPr>
              <a:t>read_csv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"data/pine_needles.csv"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Create a boxplot comparing the two lakes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pine_wind_plot &lt;- pine_df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wind,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length_mm,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wind))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geom_boxplot</a:t>
            </a:r>
            <a:r>
              <a:rPr>
                <a:solidFill>
                  <a:srgbClr val="003B4F"/>
                </a:solidFill>
                <a:latin typeface="Courier"/>
              </a:rPr>
              <a:t>()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"Pine Needle Lengths by Wind Exposure"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"Position"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"Length (mm)"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fill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"Wind Position"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scale_fill_manual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values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"forestgreen"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"skyblue"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</a:t>
            </a:r>
            <a:r>
              <a:rPr>
                <a:solidFill>
                  <a:srgbClr val="657422"/>
                </a:solidFill>
                <a:latin typeface="Courier"/>
              </a:rPr>
              <a:t>labels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"Leeward"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"Windward"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pine_wind_plot</a:t>
            </a:r>
          </a:p>
        </p:txBody>
      </p:sp>
      <p:pic>
        <p:nvPicPr>
          <p:cNvPr descr="05_01_lecture_powerpoint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49800" y="1320800"/>
            <a:ext cx="4038600" cy="3225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Based on the t-test results and the boxplot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what can you conclude about the fish populations in these two lakes?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2: Formulating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2: Formulating Hypotheses</a:t>
            </a:r>
          </a:p>
          <a:p>
            <a:pPr lvl="0" indent="0" marL="1270000">
              <a:buNone/>
            </a:pPr>
            <a:r>
              <a:rPr sz="2000"/>
              <a:t>For the following research questions about pine needles write the null and alternative hypotheses:</a:t>
            </a:r>
          </a:p>
          <a:p>
            <a:pPr lvl="0" indent="-342900" marL="342900">
              <a:buAutoNum type="arabicPeriod"/>
            </a:pPr>
            <a:r>
              <a:rPr sz="2000"/>
              <a:t>Are needles on the lee side longer than the needles on the windy side?</a:t>
            </a:r>
          </a:p>
          <a:p>
            <a:pPr lvl="0" indent="0" marL="1270000">
              <a:buNone/>
            </a:pPr>
            <a:r>
              <a:rPr sz="2000"/>
              <a:t>What are the hypotheses?</a:t>
            </a:r>
          </a:p>
          <a:p>
            <a:pPr lvl="0" indent="0" marL="1270000">
              <a:buNone/>
            </a:pPr>
            <a:r>
              <a:rPr sz="2000"/>
              <a:t>Ho =</a:t>
            </a:r>
          </a:p>
          <a:p>
            <a:pPr lvl="0" indent="0" marL="1270000">
              <a:buNone/>
            </a:pPr>
            <a:r>
              <a:rPr sz="2000"/>
              <a:t>Ha =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Two-Sample T-Test Framework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Now, let’s compare pine needle lengths between windward and leeward sides of trees.</a:t>
                </a:r>
              </a:p>
              <a:p>
                <a:pPr lvl="0" indent="0" marL="0">
                  <a:buNone/>
                </a:pPr>
                <a:r>
                  <a:rPr/>
                  <a:t>Question: </a:t>
                </a:r>
                <a:r>
                  <a:rPr b="1"/>
                  <a:t>Is there a significant difference in needle length between the windward and leeward sides?</a:t>
                </a:r>
              </a:p>
              <a:p>
                <a:pPr lvl="0" indent="0" marL="0">
                  <a:buNone/>
                </a:pPr>
                <a:r>
                  <a:rPr/>
                  <a:t>This requires a two-sample t-test.</a:t>
                </a:r>
              </a:p>
              <a:p>
                <a:pPr lvl="0" indent="0" marL="0">
                  <a:buNone/>
                </a:pPr>
                <a:r>
                  <a:rPr/>
                  <a:t>Two-sample t-test compares means from two independent groups.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acc>
                              <m:accPr>
                                <m:chr m:val="‾"/>
                              </m:accPr>
                              <m:e>
                                <m: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m:t>2</m:t>
                            </m:r>
                          </m:sub>
                        </m:sSub>
                      </m:num>
                      <m:den>
                        <m:sSub>
                          <m:e>
                            <m:r>
                              <m:t>S</m:t>
                            </m:r>
                          </m:e>
                          <m:sub>
                            <m:r>
                              <m:t>p</m:t>
                            </m:r>
                          </m:sub>
                        </m:sSub>
                        <m:rad>
                          <m:radPr>
                            <m:degHide m:val="on"/>
                          </m:radPr>
                          <m:deg/>
                          <m:e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t>1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>n</m:t>
                                    </m:r>
                                  </m:e>
                                  <m:sub>
                                    <m: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p"/>
                              </m:rPr>
                              <m:t>+</m:t>
                            </m:r>
                            <m:f>
                              <m:fPr>
                                <m:type m:val="bar"/>
                              </m:fPr>
                              <m:num>
                                <m:r>
                                  <m:t>1</m:t>
                                </m:r>
                              </m:num>
                              <m:den>
                                <m:sSub>
                                  <m:e>
                                    <m:r>
                                      <m:t>n</m:t>
                                    </m:r>
                                  </m:e>
                                  <m:sub>
                                    <m: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</a:p>
              <a:p>
                <a:pPr lvl="0" indent="0" marL="0">
                  <a:buNone/>
                </a:pPr>
                <a:r>
                  <a:rPr/>
                  <a:t>where:</a:t>
                </a:r>
              </a:p>
              <a:p>
                <a:pPr lvl="0"/>
                <a:r>
                  <a:rPr/>
                  <a:t>x̄₁ and x̄₂: These represent the sample means of the two groups you’re comparing</a:t>
                </a:r>
              </a:p>
              <a:p>
                <a:pPr lvl="0"/>
                <a:r>
                  <a:rPr/>
                  <a:t>s²ₚ: This is the pooled variance, calculated as: s²ₚ = [(n₁ - 1)s₁² + (n₂ - 1)s₂²] / (n₁ + n₂ - 2), where s₁² and s₂² are the sample variances of the two groups.</a:t>
                </a:r>
              </a:p>
              <a:p>
                <a:pPr lvl="0"/>
                <a:r>
                  <a:rPr b="1"/>
                  <a:t>n₁ and n₂:</a:t>
                </a:r>
                <a:r>
                  <a:rPr/>
                  <a:t> These are the sample sizes of the two groups.</a:t>
                </a:r>
              </a:p>
              <a:p>
                <a:pPr lvl="0"/>
                <a:r>
                  <a:rPr b="1"/>
                  <a:t>√(1/n₁ + 1/n₂):</a:t>
                </a:r>
                <a:r>
                  <a:rPr/>
                  <a:t> This represents the pooled standard error.</a:t>
                </a:r>
              </a:p>
              <a:p>
                <a:pPr lvl="0" indent="0" marL="0">
                  <a:spcBef>
                    <a:spcPts val="3000"/>
                  </a:spcBef>
                  <a:buNone/>
                </a:pPr>
                <a14:m>
                  <m:oMath xmlns:m="http://schemas.openxmlformats.org/officeDocument/2006/math">
                    <m:r>
                      <m:t>t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  <m:r>
                          <m:t>I</m:t>
                        </m:r>
                        <m:r>
                          <m:t>G</m:t>
                        </m:r>
                        <m:r>
                          <m:t>N</m:t>
                        </m:r>
                        <m:r>
                          <m:t>A</m:t>
                        </m:r>
                        <m:r>
                          <m:t>L</m:t>
                        </m:r>
                      </m:num>
                      <m:den>
                        <m:r>
                          <m:t>N</m:t>
                        </m:r>
                        <m:r>
                          <m:t>O</m:t>
                        </m:r>
                        <m:r>
                          <m:t>I</m:t>
                        </m:r>
                        <m:r>
                          <m:t>S</m:t>
                        </m:r>
                        <m:r>
                          <m:t>E</m:t>
                        </m:r>
                      </m:den>
                    </m:f>
                  </m:oMath>
                </a14:m>
              </a:p>
            </p:txBody>
          </p:sp>
        </mc:Choice>
      </mc:AlternateContent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3: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3: Calculate summary statistics grouped by wind exposure</a:t>
            </a:r>
          </a:p>
          <a:p>
            <a:pPr lvl="0" indent="0" marL="1270000">
              <a:buNone/>
            </a:pPr>
            <a:r>
              <a:rPr sz="2000"/>
              <a:t>Before conducting the test, we need to understand the data for each group.</a:t>
            </a:r>
          </a:p>
          <a:p>
            <a:pPr lvl="0" indent="-342900" marL="342900">
              <a:buAutoNum type="arabicPeriod"/>
            </a:pPr>
            <a:r>
              <a:rPr sz="2000"/>
              <a:t>You need this and the graph to see what is going on ….</a:t>
            </a:r>
          </a:p>
          <a:p>
            <a:pPr lvl="1" indent="0">
              <a:buNone/>
            </a:pPr>
            <a:r>
              <a:rPr>
                <a:solidFill>
                  <a:srgbClr val="003B4F"/>
                </a:solidFill>
                <a:latin typeface="Courier"/>
              </a:rPr>
              <a:t>group_summary &lt;- pine_df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(wind)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mean_length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sd_length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(length_mm),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n</a:t>
            </a:r>
            <a:r>
              <a:rPr>
                <a:solidFill>
                  <a:srgbClr val="003B4F"/>
                </a:solidFill>
                <a:latin typeface="Courier"/>
              </a:rPr>
              <a:t>(),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se_length =</a:t>
            </a:r>
            <a:r>
              <a:rPr>
                <a:solidFill>
                  <a:srgbClr val="003B4F"/>
                </a:solidFill>
                <a:latin typeface="Courier"/>
              </a:rPr>
              <a:t> sd_length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(n)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(group_summary)</a:t>
            </a:r>
          </a:p>
          <a:p>
            <a:pPr lvl="1" indent="0">
              <a:buNone/>
            </a:pPr>
            <a:r>
              <a:rPr sz="2000">
                <a:latin typeface="Courier"/>
              </a:rPr>
              <a:t># A tibble: 2 × 5
  wind  mean_length sd_length     n se_length
  &lt;chr&gt;       &lt;dbl&gt;     &lt;dbl&gt; &lt;int&gt;     &lt;dbl&gt;
1 lee          20.4      2.45    24     0.500
2 wind         14.9      1.91    24     0.390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4: Review - Statistical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Introduction to histograms or frequency distributions</a:t>
            </a:r>
          </a:p>
          <a:p>
            <a:pPr lvl="0"/>
            <a:r>
              <a:rPr/>
              <a:t>Probability Distribution Functions (PDF)</a:t>
            </a:r>
          </a:p>
          <a:p>
            <a:pPr lvl="0"/>
            <a:r>
              <a:rPr/>
              <a:t>Descriptive Statistics</a:t>
            </a:r>
          </a:p>
          <a:p>
            <a:pPr lvl="1"/>
            <a:r>
              <a:rPr/>
              <a:t>Center - mean, median, mode</a:t>
            </a:r>
          </a:p>
          <a:p>
            <a:pPr lvl="1"/>
            <a:r>
              <a:rPr/>
              <a:t>Spread - range, variance, standard deviation</a:t>
            </a:r>
          </a:p>
        </p:txBody>
      </p:sp>
      <p:pic>
        <p:nvPicPr>
          <p:cNvPr descr="images/clipboard-325723926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2298700"/>
            <a:ext cx="2781300" cy="1181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Visualizing Group Differences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Create a boxplot comparing the two sides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pine_wind_plot</a:t>
            </a:r>
          </a:p>
        </p:txBody>
      </p:sp>
      <p:pic>
        <p:nvPicPr>
          <p:cNvPr descr="05_01_lecture_powerpoint_files/figure-pptx/unnamed-chunk-1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57600" y="1104900"/>
            <a:ext cx="5232400" cy="349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Effect size</a:t>
            </a:r>
          </a:p>
          <a:p>
            <a:pPr lvl="0" indent="0" marL="1270000">
              <a:buNone/>
            </a:pPr>
            <a:r>
              <a:rPr sz="2000"/>
              <a:t>We could also look at the difference in means… some cool code here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Assuming your dataframe is called df</a:t>
            </a:r>
            <a:br/>
            <a:r>
              <a:rPr>
                <a:solidFill>
                  <a:srgbClr val="003B4F"/>
                </a:solidFill>
                <a:latin typeface="Courier"/>
              </a:rPr>
              <a:t>group_summary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difference =</a:t>
            </a:r>
            <a:r>
              <a:rPr>
                <a:solidFill>
                  <a:srgbClr val="003B4F"/>
                </a:solidFill>
                <a:latin typeface="Courier"/>
              </a:rPr>
              <a:t> mean_length[wind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]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mean_length[wind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])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1 × 1
  difference
       &lt;dbl&gt;
1       -5.5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5: ggplot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5: Using GGPLOT to get summary stats</a:t>
            </a:r>
          </a:p>
          <a:p>
            <a:pPr lvl="0" indent="0" marL="1270000">
              <a:buNone/>
            </a:pPr>
            <a:r>
              <a:rPr sz="2000"/>
              <a:t>GGplot also has code to make the mean and standard error plots we are interested in along whit a lot of others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Assuming your dataframe is called df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pine_mean_se_plot &lt;- </a:t>
            </a:r>
            <a:r>
              <a:rPr>
                <a:solidFill>
                  <a:srgbClr val="4758AB"/>
                </a:solidFill>
                <a:latin typeface="Courier"/>
              </a:rPr>
              <a:t>ggplot</a:t>
            </a:r>
            <a:r>
              <a:rPr>
                <a:solidFill>
                  <a:srgbClr val="003B4F"/>
                </a:solidFill>
                <a:latin typeface="Courier"/>
              </a:rPr>
              <a:t>(pine_df, </a:t>
            </a:r>
            <a:r>
              <a:rPr>
                <a:solidFill>
                  <a:srgbClr val="4758AB"/>
                </a:solidFill>
                <a:latin typeface="Courier"/>
              </a:rPr>
              <a:t>aes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wind,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length_mm, </a:t>
            </a:r>
            <a:r>
              <a:rPr>
                <a:solidFill>
                  <a:srgbClr val="657422"/>
                </a:solidFill>
                <a:latin typeface="Courier"/>
              </a:rPr>
              <a:t>color =</a:t>
            </a:r>
            <a:r>
              <a:rPr>
                <a:solidFill>
                  <a:srgbClr val="003B4F"/>
                </a:solidFill>
                <a:latin typeface="Courier"/>
              </a:rPr>
              <a:t> wind))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stat_summary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fun =</a:t>
            </a:r>
            <a:r>
              <a:rPr>
                <a:solidFill>
                  <a:srgbClr val="003B4F"/>
                </a:solidFill>
                <a:latin typeface="Courier"/>
              </a:rPr>
              <a:t> mean, </a:t>
            </a:r>
            <a:r>
              <a:rPr>
                <a:solidFill>
                  <a:srgbClr val="657422"/>
                </a:solidFill>
                <a:latin typeface="Courier"/>
              </a:rPr>
              <a:t>geom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"point"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stat_summary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fun.data =</a:t>
            </a:r>
            <a:r>
              <a:rPr>
                <a:solidFill>
                  <a:srgbClr val="003B4F"/>
                </a:solidFill>
                <a:latin typeface="Courier"/>
              </a:rPr>
              <a:t> mean_se, </a:t>
            </a:r>
            <a:r>
              <a:rPr>
                <a:solidFill>
                  <a:srgbClr val="657422"/>
                </a:solidFill>
                <a:latin typeface="Courier"/>
              </a:rPr>
              <a:t>geom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"errorbar"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width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0.2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labs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title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 Pine Needle Length by Wind Exposure"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x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"Wind Exposure"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"Mean Length (mm)"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coord_cartesian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ylim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0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r>
              <a:rPr>
                <a:solidFill>
                  <a:srgbClr val="AD0000"/>
                </a:solidFill>
                <a:latin typeface="Courier"/>
              </a:rPr>
              <a:t>25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scale_color_manual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values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"forestgreen"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"skyblue"</a:t>
            </a:r>
            <a:r>
              <a:rPr>
                <a:solidFill>
                  <a:srgbClr val="003B4F"/>
                </a:solidFill>
                <a:latin typeface="Courier"/>
              </a:rPr>
              <a:t>),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            </a:t>
            </a:r>
            <a:r>
              <a:rPr>
                <a:solidFill>
                  <a:srgbClr val="657422"/>
                </a:solidFill>
                <a:latin typeface="Courier"/>
              </a:rPr>
              <a:t>labels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c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"Leeward"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 = </a:t>
            </a:r>
            <a:r>
              <a:rPr>
                <a:solidFill>
                  <a:srgbClr val="20794D"/>
                </a:solidFill>
                <a:latin typeface="Courier"/>
              </a:rPr>
              <a:t>"Windward"</a:t>
            </a:r>
            <a:r>
              <a:rPr>
                <a:solidFill>
                  <a:srgbClr val="003B4F"/>
                </a:solidFill>
                <a:latin typeface="Courier"/>
              </a:rPr>
              <a:t>))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theme_classic</a:t>
            </a:r>
            <a:r>
              <a:rPr>
                <a:solidFill>
                  <a:srgbClr val="003B4F"/>
                </a:solidFill>
                <a:latin typeface="Courier"/>
              </a:rPr>
              <a:t>()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pine_mean_se_plot</a:t>
            </a:r>
          </a:p>
          <a:p>
            <a:pPr lvl="0" indent="0" marL="1270000">
              <a:buNone/>
            </a:pP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Testing Assumptions for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For a two-sample t-test, we need to check:</a:t>
            </a:r>
          </a:p>
          <a:p>
            <a:pPr lvl="0" indent="-342900" marL="342900">
              <a:buAutoNum type="arabicPeriod"/>
            </a:pPr>
            <a:r>
              <a:rPr/>
              <a:t>Normality within each group</a:t>
            </a:r>
          </a:p>
          <a:p>
            <a:pPr lvl="0" indent="-342900" marL="342900">
              <a:buAutoNum type="arabicPeriod"/>
            </a:pPr>
            <a:r>
              <a:rPr/>
              <a:t>Equal variances between groups (for standard t-test)</a:t>
            </a:r>
          </a:p>
          <a:p>
            <a:pPr lvl="0" indent="-342900" marL="342900">
              <a:buAutoNum type="arabicPeriod"/>
            </a:pPr>
            <a:r>
              <a:rPr/>
              <a:t>Independent observations</a:t>
            </a:r>
          </a:p>
          <a:p>
            <a:pPr lvl="0" indent="0" marL="0">
              <a:buNone/>
            </a:pPr>
            <a:r>
              <a:rPr/>
              <a:t>If assumptions are violated:</a:t>
            </a:r>
          </a:p>
          <a:p>
            <a:pPr lvl="0"/>
            <a:r>
              <a:rPr/>
              <a:t>Welch’s t-test (unequal variances)</a:t>
            </a:r>
          </a:p>
          <a:p>
            <a:pPr lvl="0"/>
            <a:r>
              <a:rPr/>
              <a:t>Non-parametric alternatives (Mann-Whitney U test)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6: Creating Group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6: Test normality of windward pine needle lengths</a:t>
            </a:r>
          </a:p>
          <a:p>
            <a:pPr lvl="0" indent="0" marL="1270000">
              <a:buNone/>
            </a:pPr>
            <a:r>
              <a:rPr sz="2000"/>
              <a:t>qqplots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Assuming your dataframe is called df</a:t>
            </a:r>
            <a:br/>
            <a:r>
              <a:rPr>
                <a:solidFill>
                  <a:srgbClr val="003B4F"/>
                </a:solidFill>
                <a:latin typeface="Courier"/>
              </a:rPr>
              <a:t>pine_mean_se_plot</a:t>
            </a:r>
          </a:p>
          <a:p>
            <a:pPr lvl="0" indent="0" marL="1270000">
              <a:buNone/>
            </a:pP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7: Separate Group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7: Test normality of windward pine needle lengths</a:t>
            </a:r>
          </a:p>
          <a:p>
            <a:pPr lvl="0" indent="0" marL="1270000">
              <a:buNone/>
            </a:pPr>
            <a:r>
              <a:rPr sz="2000"/>
              <a:t>qqplots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how do you make separate dataframes to do this on?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Separate data by groups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windward_data &lt;- pine_df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(wind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"wind"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leeward_data &lt;- pine_df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(wind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"lee"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head</a:t>
            </a:r>
            <a:r>
              <a:rPr>
                <a:solidFill>
                  <a:srgbClr val="003B4F"/>
                </a:solidFill>
                <a:latin typeface="Courier"/>
              </a:rPr>
              <a:t>(leeward_data)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6 × 6
  date    group       n_s   wind  tree_no length_mm
  &lt;chr&gt;   &lt;chr&gt;       &lt;chr&gt; &lt;chr&gt;   &lt;dbl&gt;     &lt;dbl&gt;
1 3/20/25 cephalopods n     lee         1        20
2 3/20/25 cephalopods n     lee         1        21
3 3/20/25 cephalopods n     lee         1        23
4 3/20/25 cephalopods n     lee         1        25
5 3/20/25 cephalopods n     lee         1        21
6 3/20/25 cephalopods n     lee         1        16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8: QQ Plot for Windward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8: Test normality of windward pine needle lengths</a:t>
            </a:r>
          </a:p>
          <a:p>
            <a:pPr lvl="0" indent="0" marL="1270000">
              <a:buNone/>
            </a:pPr>
            <a:r>
              <a:rPr sz="2000"/>
              <a:t>qqplots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QQ Plot for windward group</a:t>
            </a:r>
            <a:br/>
            <a:r>
              <a:rPr>
                <a:solidFill>
                  <a:srgbClr val="4758AB"/>
                </a:solidFill>
                <a:latin typeface="Courier"/>
              </a:rPr>
              <a:t>qqPlot</a:t>
            </a:r>
            <a:r>
              <a:rPr>
                <a:solidFill>
                  <a:srgbClr val="003B4F"/>
                </a:solidFill>
                <a:latin typeface="Courier"/>
              </a:rPr>
              <a:t>(windward_data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"QQ Plot for Windward Pine Needles"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ylab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Quantiles"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 marL="1270000">
              <a:buNone/>
            </a:pPr>
          </a:p>
          <a:p>
            <a:pPr lvl="0" indent="0">
              <a:buNone/>
            </a:pPr>
            <a:r>
              <a:rPr sz="2000">
                <a:latin typeface="Courier"/>
              </a:rPr>
              <a:t>[1] 21 22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9: Shapiro-Wilk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9: Test normality of windward pine needle lengths</a:t>
            </a:r>
          </a:p>
          <a:p>
            <a:pPr lvl="0" indent="0" marL="1270000">
              <a:buNone/>
            </a:pPr>
            <a:r>
              <a:rPr sz="2000"/>
              <a:t>Shapiro-Wilk test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Shapiro-Wilk test for windward group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shapiro_windward &lt;- </a:t>
            </a:r>
            <a:r>
              <a:rPr>
                <a:solidFill>
                  <a:srgbClr val="4758AB"/>
                </a:solidFill>
                <a:latin typeface="Courier"/>
              </a:rPr>
              <a:t>shapiro.test</a:t>
            </a:r>
            <a:r>
              <a:rPr>
                <a:solidFill>
                  <a:srgbClr val="003B4F"/>
                </a:solidFill>
                <a:latin typeface="Courier"/>
              </a:rPr>
              <a:t>(windward_data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"Shapiro-Wilk test for windward data:"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"Shapiro-Wilk test for windward data:"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(shapiro_windward)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Shapiro-Wilk normality test
data:  windward_data$length_mm
W = 0.96062, p-value = 0.451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10: QQ Plot for Leeward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10: Test normality of leeward pine needle lengths</a:t>
            </a:r>
          </a:p>
          <a:p>
            <a:pPr lvl="0" indent="0" marL="1270000">
              <a:buNone/>
            </a:pPr>
            <a:r>
              <a:rPr sz="2000"/>
              <a:t>qqplots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You can also test the leeward group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QQ Plot for leeward group</a:t>
            </a:r>
            <a:br/>
            <a:r>
              <a:rPr>
                <a:solidFill>
                  <a:srgbClr val="4758AB"/>
                </a:solidFill>
                <a:latin typeface="Courier"/>
              </a:rPr>
              <a:t>qqPlot</a:t>
            </a:r>
            <a:r>
              <a:rPr>
                <a:solidFill>
                  <a:srgbClr val="003B4F"/>
                </a:solidFill>
                <a:latin typeface="Courier"/>
              </a:rPr>
              <a:t>(leeward_data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length_mm,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main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"QQ Plot for Leeward Pine Needles"</a:t>
            </a:r>
            <a:r>
              <a:rPr>
                <a:solidFill>
                  <a:srgbClr val="003B4F"/>
                </a:solidFill>
                <a:latin typeface="Courier"/>
              </a:rPr>
              <a:t>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   </a:t>
            </a:r>
            <a:r>
              <a:rPr>
                <a:solidFill>
                  <a:srgbClr val="657422"/>
                </a:solidFill>
                <a:latin typeface="Courier"/>
              </a:rPr>
              <a:t>ylab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"Sample Quantiles"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 marL="1270000">
              <a:buNone/>
            </a:pPr>
          </a:p>
          <a:p>
            <a:pPr lvl="0" indent="0">
              <a:buNone/>
            </a:pPr>
            <a:r>
              <a:rPr sz="2000">
                <a:latin typeface="Courier"/>
              </a:rPr>
              <a:t>[1]  4 16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11: Shapiro-Wilk for Leeward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11: Test normality of leeward pine needle lengths</a:t>
            </a:r>
          </a:p>
          <a:p>
            <a:pPr lvl="0" indent="0" marL="1270000">
              <a:buNone/>
            </a:pPr>
            <a:r>
              <a:rPr sz="2000"/>
              <a:t>Shapiro-Wilk test</a:t>
            </a:r>
          </a:p>
          <a:p>
            <a:pPr lvl="0" indent="0" marL="1270000">
              <a:buNone/>
            </a:pPr>
            <a:r>
              <a:rPr sz="2000"/>
              <a:t>Note you need to test each groups separately…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Shapiro-Wilk test for leeward group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shapiro_lee &lt;- </a:t>
            </a:r>
            <a:r>
              <a:rPr>
                <a:solidFill>
                  <a:srgbClr val="4758AB"/>
                </a:solidFill>
                <a:latin typeface="Courier"/>
              </a:rPr>
              <a:t>shapiro.test</a:t>
            </a:r>
            <a:r>
              <a:rPr>
                <a:solidFill>
                  <a:srgbClr val="003B4F"/>
                </a:solidFill>
                <a:latin typeface="Courier"/>
              </a:rPr>
              <a:t>(leeward_data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"Shapiro-Wilk test for leeward data:"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"Shapiro-Wilk test for leeward data:"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(shapiro_lee)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Shapiro-Wilk normality test
data:  leeward_data$length_mm
W = 0.95477, p-value = 0.3425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4: Review - 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Introduction to histograms or frequency distributions</a:t>
            </a:r>
          </a:p>
          <a:p>
            <a:pPr lvl="0"/>
            <a:r>
              <a:rPr/>
              <a:t>Probability Distribution Functions (PDF)</a:t>
            </a:r>
          </a:p>
          <a:p>
            <a:pPr lvl="0"/>
            <a:r>
              <a:rPr/>
              <a:t>Descriptive Statistics</a:t>
            </a:r>
          </a:p>
          <a:p>
            <a:pPr lvl="1"/>
            <a:r>
              <a:rPr/>
              <a:t>Center - mean, median, mode</a:t>
            </a:r>
          </a:p>
          <a:p>
            <a:pPr lvl="1"/>
            <a:r>
              <a:rPr/>
              <a:t>Spread - range, variance, standard deviation</a:t>
            </a:r>
          </a:p>
        </p:txBody>
      </p:sp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69973134" name=""/>
          <p:cNvGraphicFramePr>
            <a:graphicFrameLocks noGrp="true"/>
          </p:cNvGraphicFramePr>
          <p:nvPr/>
        </p:nvGraphicFramePr>
        <p:xfrm rot="0">
          <a:off x="914400" y="1828800"/>
          <a:ext cx="9144000" cy="54864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lake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mean_length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sd_length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se_length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count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265.6061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28.30378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3.483954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66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I8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362.5980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52.33901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5.182334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  <a:ea typeface="Helvetica"/>
                          <a:sym typeface="Helvetica"/>
                        </a:rPr>
                        <a:t>102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12: Combined Normality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12: Test Normality at one time</a:t>
            </a:r>
          </a:p>
          <a:p>
            <a:pPr lvl="0" indent="0" marL="1270000">
              <a:buNone/>
            </a:pPr>
            <a:r>
              <a:rPr sz="2000"/>
              <a:t>There are always a lot of ways to do this in R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there are always two ways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Test for normality using Shapiro-Wilk test for each wind group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All in one pipeline using tidyverse approach</a:t>
            </a:r>
            <a:br/>
            <a:r>
              <a:rPr>
                <a:solidFill>
                  <a:srgbClr val="003B4F"/>
                </a:solidFill>
                <a:latin typeface="Courier"/>
              </a:rPr>
              <a:t>normality_results &lt;- pine_df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group_by</a:t>
            </a:r>
            <a:r>
              <a:rPr>
                <a:solidFill>
                  <a:srgbClr val="003B4F"/>
                </a:solidFill>
                <a:latin typeface="Courier"/>
              </a:rPr>
              <a:t>(wind)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summarize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shapiro_stat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shapiro.test</a:t>
            </a:r>
            <a:r>
              <a:rPr>
                <a:solidFill>
                  <a:srgbClr val="003B4F"/>
                </a:solidFill>
                <a:latin typeface="Courier"/>
              </a:rPr>
              <a:t>(length_mm)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statistic,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shapiro_p_value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shapiro.test</a:t>
            </a:r>
            <a:r>
              <a:rPr>
                <a:solidFill>
                  <a:srgbClr val="003B4F"/>
                </a:solidFill>
                <a:latin typeface="Courier"/>
              </a:rPr>
              <a:t>(length_mm)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p.value,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  </a:t>
            </a:r>
            <a:r>
              <a:rPr>
                <a:solidFill>
                  <a:srgbClr val="657422"/>
                </a:solidFill>
                <a:latin typeface="Courier"/>
              </a:rPr>
              <a:t>normal_distribution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if_else</a:t>
            </a:r>
            <a:r>
              <a:rPr>
                <a:solidFill>
                  <a:srgbClr val="003B4F"/>
                </a:solidFill>
                <a:latin typeface="Courier"/>
              </a:rPr>
              <a:t>(shapiro_p_value </a:t>
            </a:r>
            <a:r>
              <a:rPr>
                <a:solidFill>
                  <a:srgbClr val="5E5E5E"/>
                </a:solidFill>
                <a:latin typeface="Courier"/>
              </a:rPr>
              <a:t>&gt;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0.05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"Normal"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20794D"/>
                </a:solidFill>
                <a:latin typeface="Courier"/>
              </a:rPr>
              <a:t>"Non-normal"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Print the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(normality_results)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# A tibble: 2 × 4
  wind  shapiro_stat shapiro_p_value normal_distribution
  &lt;chr&gt;        &lt;dbl&gt;           &lt;dbl&gt; &lt;chr&gt;              
1 lee          0.955           0.343 Normal             
2 wind         0.961           0.451 Normal             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13: Test Equal Variances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13: Test equal variances</a:t>
            </a:r>
          </a:p>
          <a:p>
            <a:pPr lvl="0" indent="0" marL="1270000">
              <a:buNone/>
            </a:pPr>
            <a:r>
              <a:rPr sz="2000"/>
              <a:t>Levenes test can be done on the original dataframe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Method 1: Using car package's leveneTest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This is often preferred as it's more robust to departures from normality</a:t>
            </a:r>
            <a:br/>
            <a:r>
              <a:rPr>
                <a:solidFill>
                  <a:srgbClr val="003B4F"/>
                </a:solidFill>
                <a:latin typeface="Courier"/>
              </a:rPr>
              <a:t>levene_result &lt;- </a:t>
            </a:r>
            <a:r>
              <a:rPr>
                <a:solidFill>
                  <a:srgbClr val="4758AB"/>
                </a:solidFill>
                <a:latin typeface="Courier"/>
              </a:rPr>
              <a:t>leveneTest</a:t>
            </a:r>
            <a:r>
              <a:rPr>
                <a:solidFill>
                  <a:srgbClr val="003B4F"/>
                </a:solidFill>
                <a:latin typeface="Courier"/>
              </a:rPr>
              <a:t>(length_mm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wind,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pine_df)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"Levene's Test for Homogeneity of Variance:"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"Levene's Test for Homogeneity of Variance:"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(levene_result)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Levene's Test for Homogeneity of Variance (center = median)
      Df F value Pr(&gt;F)
group  1  1.2004 0.2789
      46               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Conducting the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Now we can compare the mean pine needle lengths between windward and leeward sides.</a:t>
            </a:r>
          </a:p>
          <a:p>
            <a:pPr lvl="0" indent="0" marL="0">
              <a:buNone/>
            </a:pPr>
            <a:r>
              <a:rPr/>
              <a:t>Ho: μ₁ = μ₂ (The mean needle lengths are equal)</a:t>
            </a:r>
          </a:p>
          <a:p>
            <a:pPr lvl="0" indent="0" marL="0">
              <a:buNone/>
            </a:pPr>
            <a:r>
              <a:rPr/>
              <a:t>Ha: μ₁ ≠ μ₂ (The mean needle lengths are different)</a:t>
            </a:r>
          </a:p>
          <a:p>
            <a:pPr lvl="0" indent="0" marL="0">
              <a:buNone/>
            </a:pPr>
            <a:r>
              <a:rPr/>
              <a:t>Deciding between:</a:t>
            </a:r>
          </a:p>
          <a:p>
            <a:pPr lvl="0"/>
            <a:r>
              <a:rPr/>
              <a:t>Standard t-test (equal variances)</a:t>
            </a:r>
          </a:p>
          <a:p>
            <a:pPr lvl="0"/>
            <a:r>
              <a:rPr/>
              <a:t>Welch’s t-test (unequal variances)</a:t>
            </a:r>
          </a:p>
          <a:p>
            <a:pPr lvl="0" indent="0" marL="0">
              <a:buNone/>
            </a:pPr>
            <a:r>
              <a:rPr b="1"/>
              <a:t>Note the Levenes Test should be NOT SIGNIFICANT - What is the null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Levene's Test for Homogeneity of Variance (center = median)
      Df F value Pr(&gt;F)
group  1  1.2004 0.2789
      46               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Running the Two-Sample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Now we can do a two sample TTEST</a:t>
            </a:r>
          </a:p>
          <a:p>
            <a:pPr lvl="0" indent="0" marL="0">
              <a:buNone/>
            </a:pPr>
            <a:r>
              <a:rPr/>
              <a:t>Calculate t-statistic manually (optional)</a:t>
            </a:r>
          </a:p>
          <a:p>
            <a:pPr lvl="0" indent="0" marL="0">
              <a:buNone/>
            </a:pPr>
            <a:r>
              <a:rPr/>
              <a:t>YOUR CODE HERE:</a:t>
            </a:r>
          </a:p>
          <a:p>
            <a:pPr lvl="0" indent="0" marL="0">
              <a:buNone/>
            </a:pPr>
            <a:r>
              <a:rPr/>
              <a:t>t = (mean1 - mean2) / sqrt((s1^2/n1) + (s2^2/n2))</a:t>
            </a:r>
          </a:p>
          <a:p>
            <a:pPr lvl="0" indent="0" marL="1270000">
              <a:buNone/>
            </a:pPr>
            <a:r>
              <a:rPr sz="2000" b="1"/>
              <a:t>Tip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YOUR </a:t>
            </a:r>
            <a:r>
              <a:rPr>
                <a:solidFill>
                  <a:srgbClr val="AD0000"/>
                </a:solidFill>
                <a:latin typeface="Courier"/>
              </a:rPr>
              <a:t>TASK</a:t>
            </a:r>
            <a:r>
              <a:rPr>
                <a:solidFill>
                  <a:srgbClr val="5E5E5E"/>
                </a:solidFill>
                <a:latin typeface="Courier"/>
              </a:rPr>
              <a:t>: Conduct a two-sample t-test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Use var.equal=TRUE for standard t-test or var.equal=FALSE for Welch's t-test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Standard t-test (if variances are equal)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t_test_result &lt;- </a:t>
            </a:r>
            <a:r>
              <a:rPr>
                <a:solidFill>
                  <a:srgbClr val="4758AB"/>
                </a:solidFill>
                <a:latin typeface="Courier"/>
              </a:rPr>
              <a:t>t.test</a:t>
            </a:r>
            <a:r>
              <a:rPr>
                <a:solidFill>
                  <a:srgbClr val="003B4F"/>
                </a:solidFill>
                <a:latin typeface="Courier"/>
              </a:rPr>
              <a:t>(length_mm </a:t>
            </a:r>
            <a:r>
              <a:rPr>
                <a:solidFill>
                  <a:srgbClr val="5E5E5E"/>
                </a:solidFill>
                <a:latin typeface="Courier"/>
              </a:rPr>
              <a:t>~</a:t>
            </a:r>
            <a:r>
              <a:rPr>
                <a:solidFill>
                  <a:srgbClr val="003B4F"/>
                </a:solidFill>
                <a:latin typeface="Courier"/>
              </a:rPr>
              <a:t> wind, </a:t>
            </a:r>
            <a:r>
              <a:rPr>
                <a:solidFill>
                  <a:srgbClr val="657422"/>
                </a:solidFill>
                <a:latin typeface="Courier"/>
              </a:rPr>
              <a:t>data =</a:t>
            </a:r>
            <a:r>
              <a:rPr>
                <a:solidFill>
                  <a:srgbClr val="003B4F"/>
                </a:solidFill>
                <a:latin typeface="Courier"/>
              </a:rPr>
              <a:t> pine_df, </a:t>
            </a:r>
            <a:r>
              <a:rPr>
                <a:solidFill>
                  <a:srgbClr val="657422"/>
                </a:solidFill>
                <a:latin typeface="Courier"/>
              </a:rPr>
              <a:t>var.equal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8F5902"/>
                </a:solidFill>
                <a:latin typeface="Courier"/>
              </a:rPr>
              <a:t>TRUE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two-sample t-test:"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[1] "Standard two-sample t-test:"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print</a:t>
            </a:r>
            <a:r>
              <a:rPr>
                <a:solidFill>
                  <a:srgbClr val="003B4F"/>
                </a:solidFill>
                <a:latin typeface="Courier"/>
              </a:rPr>
              <a:t>(t_test_result)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
    Two Sample t-test
data:  length_mm by wind
t = 8.6792, df = 46, p-value = 3.01e-11
alternative hypothesis: true difference in means between group lee and group wind is not equal to 0
95 percent confidence interval:
 4.224437 6.775563
sample estimates:
 mean in group lee mean in group wind 
          20.41667           14.91667 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Welch's t-test (if variances are unequal)</a:t>
            </a:r>
            <a:br/>
            <a:r>
              <a:rPr>
                <a:solidFill>
                  <a:srgbClr val="5E5E5E"/>
                </a:solidFill>
                <a:latin typeface="Courier"/>
              </a:rPr>
              <a:t># YOUR CODE HERE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Interpreting Two-Sample T-Test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Interpret the results of the two-sample t-test</a:t>
            </a:r>
          </a:p>
          <a:p>
            <a:pPr lvl="0" indent="0" marL="0">
              <a:buNone/>
            </a:pPr>
            <a:r>
              <a:rPr/>
              <a:t>What can we conclude about the needle lengths on windward vs. leeward sides?</a:t>
            </a:r>
          </a:p>
          <a:p>
            <a:pPr lvl="0" indent="0" marL="0">
              <a:buNone/>
            </a:pPr>
            <a:r>
              <a:rPr b="1"/>
              <a:t>How to report this result in a scientific paper:</a:t>
            </a:r>
          </a:p>
          <a:p>
            <a:pPr lvl="0" indent="0" marL="0">
              <a:buNone/>
            </a:pPr>
            <a:r>
              <a:rPr/>
              <a:t>“A two-tailed, two-sample t-test at α=0.05 showed [a significant/no significant] difference in needle length between windward (M = …, SD = …) and leeward (M = …, SD = …) sides of pine trees, t(…) = …, p = ….”</a:t>
            </a:r>
          </a:p>
        </p:txBody>
      </p:sp>
      <p:pic>
        <p:nvPicPr>
          <p:cNvPr descr="05_01_lecture_powerpoint_files/figure-pptx/unnamed-chunk-2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Visualizing the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Interpret the results of the two-sample t-test</a:t>
            </a:r>
          </a:p>
          <a:p>
            <a:pPr lvl="0" indent="0" marL="0">
              <a:buNone/>
            </a:pPr>
            <a:r>
              <a:rPr/>
              <a:t>What can we conclude about the needle lengths on windward vs. leeward sides?</a:t>
            </a:r>
          </a:p>
          <a:p>
            <a:pPr lvl="0" indent="0" marL="0">
              <a:buNone/>
            </a:pPr>
            <a:r>
              <a:rPr b="1"/>
              <a:t>How to report this result in a scientific paper:</a:t>
            </a:r>
          </a:p>
          <a:p>
            <a:pPr lvl="0" indent="0" marL="0">
              <a:buNone/>
            </a:pPr>
            <a:r>
              <a:rPr/>
              <a:t>“A two-tailed, two-sample t-test at α=0.05 showed [a significant/no significant] difference in needle length between windward (M = …, SD = …) and leeward (M = …, SD = …) sides of pine trees, t(…) = …, p = ….”</a:t>
            </a:r>
          </a:p>
        </p:txBody>
      </p:sp>
      <p:pic>
        <p:nvPicPr>
          <p:cNvPr descr="05_01_lecture_powerpoint_files/figure-pptx/unnamed-chunk-2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498600"/>
            <a:ext cx="27813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Assumptions of Parametric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Common assumptions for t-tests:</a:t>
            </a:r>
          </a:p>
          <a:p>
            <a:pPr lvl="0" indent="-342900" marL="342900">
              <a:buAutoNum type="arabicPeriod"/>
            </a:pPr>
            <a:r>
              <a:rPr/>
              <a:t>Normality: Data comes from normally distributed populations</a:t>
            </a:r>
          </a:p>
          <a:p>
            <a:pPr lvl="0" indent="-342900" marL="342900">
              <a:buAutoNum type="arabicPeriod"/>
            </a:pPr>
            <a:r>
              <a:rPr/>
              <a:t>Equal variances (for two-sample tests)</a:t>
            </a:r>
          </a:p>
          <a:p>
            <a:pPr lvl="0" indent="-342900" marL="342900">
              <a:buAutoNum type="arabicPeriod"/>
            </a:pPr>
            <a:r>
              <a:rPr/>
              <a:t>Independence: Observations are independent</a:t>
            </a:r>
          </a:p>
          <a:p>
            <a:pPr lvl="0" indent="-342900" marL="342900">
              <a:buAutoNum type="arabicPeriod"/>
            </a:pPr>
            <a:r>
              <a:rPr/>
              <a:t>No outliers: Extreme values can influence results</a:t>
            </a:r>
          </a:p>
          <a:p>
            <a:pPr lvl="0" indent="0" marL="0">
              <a:buNone/>
            </a:pPr>
            <a:r>
              <a:rPr/>
              <a:t>What can we do if our data violates these assumptions?</a:t>
            </a:r>
          </a:p>
          <a:p>
            <a:pPr lvl="0" indent="0" marL="0">
              <a:buNone/>
            </a:pPr>
            <a:r>
              <a:rPr/>
              <a:t>Alternatives when assumptions are violated:</a:t>
            </a:r>
          </a:p>
          <a:p>
            <a:pPr lvl="0"/>
            <a:r>
              <a:rPr/>
              <a:t>Data transformation (log, square root, etc.)</a:t>
            </a:r>
          </a:p>
          <a:p>
            <a:pPr lvl="0"/>
            <a:r>
              <a:rPr/>
              <a:t>Non-parametric tests</a:t>
            </a:r>
          </a:p>
          <a:p>
            <a:pPr lvl="0"/>
            <a:r>
              <a:rPr/>
              <a:t>Robust statistical methods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this activity, we’ve:</a:t>
            </a:r>
          </a:p>
          <a:p>
            <a:pPr lvl="0" indent="-342900" marL="342900">
              <a:buAutoNum type="arabicPeriod"/>
            </a:pPr>
            <a:r>
              <a:rPr/>
              <a:t>Formulated hypotheses about pine needle length</a:t>
            </a:r>
          </a:p>
          <a:p>
            <a:pPr lvl="0" indent="-342900" marL="342900">
              <a:buAutoNum type="arabicPeriod"/>
            </a:pPr>
            <a:r>
              <a:rPr/>
              <a:t>Tested assumptions for parametric tests</a:t>
            </a:r>
          </a:p>
          <a:p>
            <a:pPr lvl="0" indent="-342900" marL="342900">
              <a:buAutoNum type="arabicPeriod"/>
            </a:pPr>
            <a:r>
              <a:rPr/>
              <a:t>Conducted one-sample and two-sample t-tests</a:t>
            </a:r>
          </a:p>
          <a:p>
            <a:pPr lvl="0" indent="-342900" marL="342900">
              <a:buAutoNum type="arabicPeriod"/>
            </a:pPr>
            <a:r>
              <a:rPr/>
              <a:t>Visualized data using appropriate methods</a:t>
            </a:r>
          </a:p>
          <a:p>
            <a:pPr lvl="0" indent="-342900" marL="342900">
              <a:buAutoNum type="arabicPeriod"/>
            </a:pPr>
            <a:r>
              <a:rPr/>
              <a:t>Learned how to interpret and report t-test results</a:t>
            </a:r>
          </a:p>
          <a:p>
            <a:pPr lvl="0" indent="0" marL="0">
              <a:buNone/>
            </a:pPr>
            <a:r>
              <a:rPr b="1"/>
              <a:t>Key takeaways:</a:t>
            </a:r>
          </a:p>
          <a:p>
            <a:pPr lvl="0"/>
            <a:r>
              <a:rPr/>
              <a:t>Always check assumptions before conducting tests</a:t>
            </a:r>
          </a:p>
          <a:p>
            <a:pPr lvl="0"/>
            <a:r>
              <a:rPr/>
              <a:t>Visualize your data to understand patterns</a:t>
            </a:r>
          </a:p>
          <a:p>
            <a:pPr lvl="0"/>
            <a:r>
              <a:rPr/>
              <a:t>Report results comprehensively</a:t>
            </a:r>
          </a:p>
          <a:p>
            <a:pPr lvl="0"/>
            <a:r>
              <a:rPr/>
              <a:t>Consider alternatives when assumptions are violated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 Probability and 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goals for today</a:t>
            </a:r>
          </a:p>
          <a:p>
            <a:pPr lvl="0"/>
            <a:r>
              <a:rPr/>
              <a:t>Statistical inference fundamentals</a:t>
            </a:r>
          </a:p>
          <a:p>
            <a:pPr lvl="0"/>
            <a:r>
              <a:rPr/>
              <a:t>Hypothesis testing principles</a:t>
            </a:r>
          </a:p>
          <a:p>
            <a:pPr lvl="0"/>
            <a:r>
              <a:rPr/>
              <a:t>T Distributions</a:t>
            </a:r>
          </a:p>
          <a:p>
            <a:pPr lvl="0"/>
            <a:r>
              <a:rPr/>
              <a:t>One sample T Tests</a:t>
            </a:r>
          </a:p>
          <a:p>
            <a:pPr lvl="0"/>
            <a:r>
              <a:rPr/>
              <a:t>Two sample T Test</a:t>
            </a:r>
          </a:p>
        </p:txBody>
      </p:sp>
      <p:pic>
        <p:nvPicPr>
          <p:cNvPr descr="05_01_lecture_powerpoint_files/figure-pptx/unnamed-chunk-2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778000"/>
            <a:ext cx="27813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Confidence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 the more typical case DON’T know the population σ or standard deviation</a:t>
            </a:r>
          </a:p>
          <a:p>
            <a:pPr lvl="0"/>
            <a:r>
              <a:rPr/>
              <a:t>estimate it from the samples</a:t>
            </a:r>
          </a:p>
          <a:p>
            <a:pPr lvl="0"/>
            <a:r>
              <a:rPr/>
              <a:t>and when sample size is &lt;~30)</a:t>
            </a:r>
          </a:p>
          <a:p>
            <a:pPr lvl="0"/>
            <a:r>
              <a:rPr/>
              <a:t>can’t use the standard normal (z) distribution</a:t>
            </a:r>
          </a:p>
          <a:p>
            <a:pPr lvl="0" indent="0" marL="0">
              <a:buNone/>
            </a:pPr>
            <a:r>
              <a:rPr i="1"/>
              <a:t>Instead, we use Student’s t distribution</a:t>
            </a:r>
          </a:p>
          <a:p>
            <a:pPr lvl="0" indent="0" marL="0">
              <a:buNone/>
            </a:pP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Understanding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sample sizes are small, the </a:t>
            </a:r>
            <a:r>
              <a:rPr b="1"/>
              <a:t>t-distribution</a:t>
            </a:r>
            <a:r>
              <a:rPr/>
              <a:t> is more appropriate than the normal distribution.</a:t>
            </a:r>
          </a:p>
          <a:p>
            <a:pPr lvl="0"/>
            <a:r>
              <a:rPr/>
              <a:t>Similar to normal distribution but with heavier tails</a:t>
            </a:r>
          </a:p>
          <a:p>
            <a:pPr lvl="0"/>
            <a:r>
              <a:rPr/>
              <a:t>Shape depends on </a:t>
            </a:r>
            <a:r>
              <a:rPr b="1"/>
              <a:t>degrees of freedom</a:t>
            </a:r>
            <a:r>
              <a:rPr/>
              <a:t> (df = n-1)</a:t>
            </a:r>
          </a:p>
          <a:p>
            <a:pPr lvl="0"/>
            <a:r>
              <a:rPr/>
              <a:t>With large df (&gt;30), approaches the normal distribution</a:t>
            </a:r>
          </a:p>
          <a:p>
            <a:pPr lvl="0"/>
            <a:r>
              <a:rPr/>
              <a:t>Used for:</a:t>
            </a:r>
          </a:p>
          <a:p>
            <a:pPr lvl="1"/>
            <a:r>
              <a:rPr/>
              <a:t>Small sample sizes</a:t>
            </a:r>
          </a:p>
          <a:p>
            <a:pPr lvl="1"/>
            <a:r>
              <a:rPr/>
              <a:t>When population standard deviation is unknown</a:t>
            </a:r>
          </a:p>
          <a:p>
            <a:pPr lvl="1"/>
            <a:r>
              <a:rPr/>
              <a:t>Calculating confidence intervals</a:t>
            </a:r>
          </a:p>
          <a:p>
            <a:pPr lvl="1"/>
            <a:r>
              <a:rPr/>
              <a:t>Conducting t-tests</a:t>
            </a:r>
          </a:p>
        </p:txBody>
      </p:sp>
      <p:pic>
        <p:nvPicPr>
          <p:cNvPr descr="05_01_lecture_powerpoint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638300"/>
            <a:ext cx="2781300" cy="2501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2780"/>
          </a:xfrm>
          <a:solidFill>
            <a:srgbClr val="70121D"/>
          </a:solidFill>
        </p:spPr>
        <p:txBody>
          <a:bodyPr/>
          <a:lstStyle/>
          <a:p>
            <a:pPr lvl="0" indent="0" marL="0">
              <a:buNone/>
            </a:pPr>
            <a:r>
              <a:rPr b="1"/>
              <a:t>Lecture 5:</a:t>
            </a:r>
            <a:r>
              <a:rPr/>
              <a:t> t-distribution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When sample sizes are small, the </a:t>
            </a:r>
            <a:r>
              <a:rPr b="1"/>
              <a:t>t-distribution</a:t>
            </a:r>
            <a:r>
              <a:rPr/>
              <a:t> is more appropriate than the normal distribution.</a:t>
            </a:r>
          </a:p>
          <a:p>
            <a:pPr lvl="0"/>
            <a:r>
              <a:rPr/>
              <a:t>Similar to normal distribution (1.96 = 2.5% tails) but with heavier tails</a:t>
            </a:r>
          </a:p>
          <a:p>
            <a:pPr lvl="0"/>
            <a:r>
              <a:rPr/>
              <a:t>Shape depends on </a:t>
            </a:r>
            <a:r>
              <a:rPr b="1"/>
              <a:t>degrees of freedom</a:t>
            </a:r>
            <a:r>
              <a:rPr/>
              <a:t> (df = n-1)</a:t>
            </a:r>
          </a:p>
          <a:p>
            <a:pPr lvl="0"/>
            <a:r>
              <a:rPr/>
              <a:t>With large df (&gt;30), approaches the normal distribution</a:t>
            </a:r>
          </a:p>
          <a:p>
            <a:pPr lvl="0"/>
            <a:r>
              <a:rPr/>
              <a:t>Used for:</a:t>
            </a:r>
          </a:p>
          <a:p>
            <a:pPr lvl="1"/>
            <a:r>
              <a:rPr/>
              <a:t>Small sample sizes</a:t>
            </a:r>
          </a:p>
          <a:p>
            <a:pPr lvl="1"/>
            <a:r>
              <a:rPr/>
              <a:t>When population standard deviation is unknown</a:t>
            </a:r>
          </a:p>
          <a:p>
            <a:pPr lvl="1"/>
            <a:r>
              <a:rPr/>
              <a:t>Calculating confidence intervals</a:t>
            </a:r>
          </a:p>
          <a:p>
            <a:pPr lvl="1"/>
            <a:r>
              <a:rPr/>
              <a:t>Conducting t-tests</a:t>
            </a:r>
          </a:p>
        </p:txBody>
      </p:sp>
      <p:pic>
        <p:nvPicPr>
          <p:cNvPr descr="images/clipboard-320387880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21400" y="1562100"/>
            <a:ext cx="2781300" cy="266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78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Practice Exercise 4: Using the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Practice Exercise 4: Using the t-distribution</a:t>
            </a:r>
          </a:p>
          <a:p>
            <a:pPr lvl="0" indent="0" marL="1270000">
              <a:buNone/>
            </a:pPr>
            <a:r>
              <a:rPr sz="2000"/>
              <a:t>Let’s compare confidence intervals using the normal approximation (z) versus the t-distribution for our fish data.</a:t>
            </a:r>
          </a:p>
          <a:p>
            <a:pPr lvl="0" indent="0">
              <a:buNone/>
            </a:pPr>
            <a:r>
              <a:rPr>
                <a:solidFill>
                  <a:srgbClr val="5E5E5E"/>
                </a:solidFill>
                <a:latin typeface="Courier"/>
              </a:rPr>
              <a:t># Calculate CI using both z and t distributions for a smaller subset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small_sample &lt;- grayling_df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filter</a:t>
            </a:r>
            <a:r>
              <a:rPr>
                <a:solidFill>
                  <a:srgbClr val="003B4F"/>
                </a:solidFill>
                <a:latin typeface="Courier"/>
              </a:rPr>
              <a:t>(lake </a:t>
            </a:r>
            <a:r>
              <a:rPr>
                <a:solidFill>
                  <a:srgbClr val="5E5E5E"/>
                </a:solidFill>
                <a:latin typeface="Courier"/>
              </a:rPr>
              <a:t>==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20794D"/>
                </a:solidFill>
                <a:latin typeface="Courier"/>
              </a:rPr>
              <a:t>"I3"</a:t>
            </a:r>
            <a:r>
              <a:rPr>
                <a:solidFill>
                  <a:srgbClr val="003B4F"/>
                </a:solidFill>
                <a:latin typeface="Courier"/>
              </a:rPr>
              <a:t>) </a:t>
            </a:r>
            <a:r>
              <a:rPr>
                <a:solidFill>
                  <a:srgbClr val="5E5E5E"/>
                </a:solidFill>
                <a:latin typeface="Courier"/>
              </a:rPr>
              <a:t>%&gt;%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br/>
            <a:r>
              <a:rPr>
                <a:solidFill>
                  <a:srgbClr val="003B4F"/>
                </a:solidFill>
                <a:latin typeface="Courier"/>
              </a:rPr>
              <a:t>  </a:t>
            </a:r>
            <a:r>
              <a:rPr>
                <a:solidFill>
                  <a:srgbClr val="4758AB"/>
                </a:solidFill>
                <a:latin typeface="Courier"/>
              </a:rPr>
              <a:t>slice_sample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657422"/>
                </a:solidFill>
                <a:latin typeface="Courier"/>
              </a:rPr>
              <a:t>n =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10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statistics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sample_mean &lt;- </a:t>
            </a:r>
            <a:r>
              <a:rPr>
                <a:solidFill>
                  <a:srgbClr val="4758AB"/>
                </a:solidFill>
                <a:latin typeface="Courier"/>
              </a:rPr>
              <a:t>mean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sample_sd &lt;- </a:t>
            </a:r>
            <a:r>
              <a:rPr>
                <a:solidFill>
                  <a:srgbClr val="4758AB"/>
                </a:solidFill>
                <a:latin typeface="Courier"/>
              </a:rPr>
              <a:t>sd</a:t>
            </a:r>
            <a:r>
              <a:rPr>
                <a:solidFill>
                  <a:srgbClr val="003B4F"/>
                </a:solidFill>
                <a:latin typeface="Courier"/>
              </a:rPr>
              <a:t>(small_sample</a:t>
            </a:r>
            <a:r>
              <a:rPr>
                <a:solidFill>
                  <a:srgbClr val="5E5E5E"/>
                </a:solidFill>
                <a:latin typeface="Courier"/>
              </a:rPr>
              <a:t>$</a:t>
            </a:r>
            <a:r>
              <a:rPr>
                <a:solidFill>
                  <a:srgbClr val="003B4F"/>
                </a:solidFill>
                <a:latin typeface="Courier"/>
              </a:rPr>
              <a:t>length_mm)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sample_n &lt;- </a:t>
            </a:r>
            <a:r>
              <a:rPr>
                <a:solidFill>
                  <a:srgbClr val="4758AB"/>
                </a:solidFill>
                <a:latin typeface="Courier"/>
              </a:rPr>
              <a:t>nrow</a:t>
            </a:r>
            <a:r>
              <a:rPr>
                <a:solidFill>
                  <a:srgbClr val="003B4F"/>
                </a:solidFill>
                <a:latin typeface="Courier"/>
              </a:rPr>
              <a:t>(small_sample)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sample_se &lt;- sample_sd </a:t>
            </a:r>
            <a:r>
              <a:rPr>
                <a:solidFill>
                  <a:srgbClr val="5E5E5E"/>
                </a:solidFill>
                <a:latin typeface="Courier"/>
              </a:rPr>
              <a:t>/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4758AB"/>
                </a:solidFill>
                <a:latin typeface="Courier"/>
              </a:rPr>
              <a:t>sqrt</a:t>
            </a:r>
            <a:r>
              <a:rPr>
                <a:solidFill>
                  <a:srgbClr val="003B4F"/>
                </a:solidFill>
                <a:latin typeface="Courier"/>
              </a:rPr>
              <a:t>(sample_n)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Calculate confidence intervals</a:t>
            </a:r>
            <a:br/>
            <a:r>
              <a:rPr>
                <a:solidFill>
                  <a:srgbClr val="003B4F"/>
                </a:solidFill>
                <a:latin typeface="Courier"/>
              </a:rPr>
              <a:t>z_ci_lower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z_ci_upper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1.96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For t-distribution, get critical value for 95% CI with df = n-1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t_crit &lt;- </a:t>
            </a:r>
            <a:r>
              <a:rPr>
                <a:solidFill>
                  <a:srgbClr val="4758AB"/>
                </a:solidFill>
                <a:latin typeface="Courier"/>
              </a:rPr>
              <a:t>qt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AD0000"/>
                </a:solidFill>
                <a:latin typeface="Courier"/>
              </a:rPr>
              <a:t>0.975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657422"/>
                </a:solidFill>
                <a:latin typeface="Courier"/>
              </a:rPr>
              <a:t>df =</a:t>
            </a:r>
            <a:r>
              <a:rPr>
                <a:solidFill>
                  <a:srgbClr val="003B4F"/>
                </a:solidFill>
                <a:latin typeface="Courier"/>
              </a:rPr>
              <a:t> sample_n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t_ci_lower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-</a:t>
            </a:r>
            <a:r>
              <a:rPr>
                <a:solidFill>
                  <a:srgbClr val="003B4F"/>
                </a:solidFill>
                <a:latin typeface="Courier"/>
              </a:rPr>
              <a:t> t_crit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r>
              <a:rPr>
                <a:solidFill>
                  <a:srgbClr val="003B4F"/>
                </a:solidFill>
                <a:latin typeface="Courier"/>
              </a:rPr>
              <a:t>t_ci_upper &lt;- sample_mean </a:t>
            </a:r>
            <a:r>
              <a:rPr>
                <a:solidFill>
                  <a:srgbClr val="5E5E5E"/>
                </a:solidFill>
                <a:latin typeface="Courier"/>
              </a:rPr>
              <a:t>+</a:t>
            </a:r>
            <a:r>
              <a:rPr>
                <a:solidFill>
                  <a:srgbClr val="003B4F"/>
                </a:solidFill>
                <a:latin typeface="Courier"/>
              </a:rPr>
              <a:t> t_crit </a:t>
            </a:r>
            <a:r>
              <a:rPr>
                <a:solidFill>
                  <a:srgbClr val="5E5E5E"/>
                </a:solidFill>
                <a:latin typeface="Courier"/>
              </a:rPr>
              <a:t>*</a:t>
            </a:r>
            <a:r>
              <a:rPr>
                <a:solidFill>
                  <a:srgbClr val="003B4F"/>
                </a:solidFill>
                <a:latin typeface="Courier"/>
              </a:rPr>
              <a:t> sample_se</a:t>
            </a:r>
            <a:br/>
            <a:br/>
            <a:r>
              <a:rPr>
                <a:solidFill>
                  <a:srgbClr val="5E5E5E"/>
                </a:solidFill>
                <a:latin typeface="Courier"/>
              </a:rPr>
              <a:t># Display results</a:t>
            </a:r>
            <a:br/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"Mean:"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(sample_mean,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Mean: 276.2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deviation:"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(sample_sd,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Standard deviation: 17.22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"Standard error:"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(sample_se, </a:t>
            </a:r>
            <a:r>
              <a:rPr>
                <a:solidFill>
                  <a:srgbClr val="AD0000"/>
                </a:solidFill>
                <a:latin typeface="Courier"/>
              </a:rPr>
              <a:t>2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Standard error: 5.44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"95% CI using z:"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(z_ci_lower,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"to"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(z_ci_upper,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95% CI using z: 265.5 to 286.9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"95% CI using t:"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(t_ci_lower,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"to"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(t_ci_upper, </a:t>
            </a:r>
            <a:r>
              <a:rPr>
                <a:solidFill>
                  <a:srgbClr val="AD0000"/>
                </a:solidFill>
                <a:latin typeface="Courier"/>
              </a:rPr>
              <a:t>1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"mm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95% CI using t: 263.9 to 288.5 mm</a:t>
            </a:r>
          </a:p>
          <a:p>
            <a:pPr lvl="0" indent="0">
              <a:buNone/>
            </a:pPr>
            <a:r>
              <a:rPr>
                <a:solidFill>
                  <a:srgbClr val="4758AB"/>
                </a:solidFill>
                <a:latin typeface="Courier"/>
              </a:rPr>
              <a:t>cat</a:t>
            </a:r>
            <a:r>
              <a:rPr>
                <a:solidFill>
                  <a:srgbClr val="003B4F"/>
                </a:solidFill>
                <a:latin typeface="Courier"/>
              </a:rPr>
              <a:t>(</a:t>
            </a:r>
            <a:r>
              <a:rPr>
                <a:solidFill>
                  <a:srgbClr val="20794D"/>
                </a:solidFill>
                <a:latin typeface="Courier"/>
              </a:rPr>
              <a:t>"t critical value:"</a:t>
            </a:r>
            <a:r>
              <a:rPr>
                <a:solidFill>
                  <a:srgbClr val="003B4F"/>
                </a:solidFill>
                <a:latin typeface="Courier"/>
              </a:rPr>
              <a:t>, </a:t>
            </a:r>
            <a:r>
              <a:rPr>
                <a:solidFill>
                  <a:srgbClr val="4758AB"/>
                </a:solidFill>
                <a:latin typeface="Courier"/>
              </a:rPr>
              <a:t>round</a:t>
            </a:r>
            <a:r>
              <a:rPr>
                <a:solidFill>
                  <a:srgbClr val="003B4F"/>
                </a:solidFill>
                <a:latin typeface="Courier"/>
              </a:rPr>
              <a:t>(t_crit, </a:t>
            </a:r>
            <a:r>
              <a:rPr>
                <a:solidFill>
                  <a:srgbClr val="AD0000"/>
                </a:solidFill>
                <a:latin typeface="Courier"/>
              </a:rPr>
              <a:t>3</a:t>
            </a:r>
            <a:r>
              <a:rPr>
                <a:solidFill>
                  <a:srgbClr val="003B4F"/>
                </a:solidFill>
                <a:latin typeface="Courier"/>
              </a:rPr>
              <a:t>), </a:t>
            </a:r>
            <a:r>
              <a:rPr>
                <a:solidFill>
                  <a:srgbClr val="20794D"/>
                </a:solidFill>
                <a:latin typeface="Courier"/>
              </a:rPr>
              <a:t>"vs z critical value: 1.96</a:t>
            </a:r>
            <a:r>
              <a:rPr>
                <a:solidFill>
                  <a:srgbClr val="5E5E5E"/>
                </a:solidFill>
                <a:latin typeface="Courier"/>
              </a:rPr>
              <a:t>\n</a:t>
            </a:r>
            <a:r>
              <a:rPr>
                <a:solidFill>
                  <a:srgbClr val="20794D"/>
                </a:solidFill>
                <a:latin typeface="Courier"/>
              </a:rPr>
              <a:t>"</a:t>
            </a:r>
            <a:r>
              <a:rPr>
                <a:solidFill>
                  <a:srgbClr val="003B4F"/>
                </a:solidFill>
                <a:latin typeface="Courier"/>
              </a:rPr>
              <a:t>)</a:t>
            </a:r>
          </a:p>
          <a:p>
            <a:pPr lvl="0" indent="0">
              <a:buNone/>
            </a:pPr>
            <a:r>
              <a:rPr sz="2000">
                <a:latin typeface="Courier"/>
              </a:rPr>
              <a:t>t critical value: 2.262 vs z critical value: 1.96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Macintosh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Probability and Statistical Inference</dc:title>
  <dc:creator>Bill Perry</dc:creator>
  <cp:keywords/>
  <dcterms:created xsi:type="dcterms:W3CDTF">2025-08-22T22:23:43Z</dcterms:created>
  <dcterms:modified xsi:type="dcterms:W3CDTF">2025-08-22T22:23:43Z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/>
  </property>
  <property fmtid="{D5CDD505-2E9C-101B-9397-08002B2CF9AE}" pid="3" name="biblio-config">
    <vt:lpwstr>True</vt:lpwstr>
  </property>
  <property fmtid="{D5CDD505-2E9C-101B-9397-08002B2CF9AE}" pid="4" name="by-author">
    <vt:lpwstr/>
  </property>
  <property fmtid="{D5CDD505-2E9C-101B-9397-08002B2CF9AE}" pid="5" name="editor">
    <vt:lpwstr>visual</vt:lpwstr>
  </property>
  <property fmtid="{D5CDD505-2E9C-101B-9397-08002B2CF9AE}" pid="6" name="execute">
    <vt:lpwstr/>
  </property>
  <property fmtid="{D5CDD505-2E9C-101B-9397-08002B2CF9AE}" pid="7" name="format">
    <vt:lpwstr/>
  </property>
  <property fmtid="{D5CDD505-2E9C-101B-9397-08002B2CF9AE}" pid="8" name="header-includes">
    <vt:lpwstr/>
  </property>
  <property fmtid="{D5CDD505-2E9C-101B-9397-08002B2CF9AE}" pid="9" name="include-after">
    <vt:lpwstr/>
  </property>
  <property fmtid="{D5CDD505-2E9C-101B-9397-08002B2CF9AE}" pid="10" name="include-before">
    <vt:lpwstr/>
  </property>
  <property fmtid="{D5CDD505-2E9C-101B-9397-08002B2CF9AE}" pid="11" name="labels">
    <vt:lpwstr/>
  </property>
  <property fmtid="{D5CDD505-2E9C-101B-9397-08002B2CF9AE}" pid="12" name="toc-title">
    <vt:lpwstr>Table of contents</vt:lpwstr>
  </property>
</Properties>
</file>