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Default Extension="png" ContentType="image/pn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31"/>
    <a:srgbClr val="701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726"/>
  </p:normalViewPr>
  <p:slideViewPr>
    <p:cSldViewPr snapToGrid="0" snapToObjects="1">
      <p:cViewPr varScale="1">
        <p:scale>
          <a:sx d="100" n="165"/>
          <a:sy d="100" n="165"/>
        </p:scale>
        <p:origin x="560" y="176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30" Type="http://schemas.openxmlformats.org/officeDocument/2006/relationships/viewProps" Target="viewProps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32" Type="http://schemas.openxmlformats.org/officeDocument/2006/relationships/tableStyles" Target="tableStyles.xml" /><Relationship Id="rId31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2" y="56568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605"/>
            <a:ext cx="9089756" cy="3914289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514350" indent="-284163">
              <a:spcBef>
                <a:spcPts val="0"/>
              </a:spcBef>
              <a:tabLst/>
              <a:defRPr sz="1600"/>
            </a:lvl2pPr>
            <a:lvl3pPr marL="692150" indent="-177800">
              <a:spcBef>
                <a:spcPts val="0"/>
              </a:spcBef>
              <a:tabLst/>
              <a:defRPr sz="1400"/>
            </a:lvl3pPr>
            <a:lvl4pPr marL="914400" indent="-222250">
              <a:spcBef>
                <a:spcPts val="0"/>
              </a:spcBef>
              <a:tabLst/>
              <a:defRPr sz="1400"/>
            </a:lvl4pPr>
            <a:lvl5pPr marL="1146175" indent="-231775">
              <a:spcBef>
                <a:spcPts val="0"/>
              </a:spcBef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>
            <a:lvl1pPr algn="l">
              <a:defRPr b="0">
                <a:solidFill>
                  <a:srgbClr val="FDCC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" y="662663"/>
            <a:ext cx="6010759" cy="4480837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460375" indent="-230188">
              <a:tabLst/>
              <a:defRPr sz="1600"/>
            </a:lvl2pPr>
            <a:lvl3pPr marL="630238" indent="-169863">
              <a:tabLst/>
              <a:defRPr sz="1400"/>
            </a:lvl3pPr>
            <a:lvl4pPr marL="914400" indent="-284163">
              <a:tabLst/>
              <a:defRPr sz="1400"/>
            </a:lvl4pPr>
            <a:lvl5pPr marL="1146175" indent="-231775">
              <a:tabLst/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580" y="662664"/>
            <a:ext cx="2790986" cy="4480836"/>
          </a:xfrm>
        </p:spPr>
        <p:txBody>
          <a:bodyPr>
            <a:normAutofit/>
          </a:bodyPr>
          <a:lstStyle>
            <a:lvl1pPr marL="342900" indent="-3429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7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7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30188" lvl="0" indent="-230188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460375" lvl="1" indent="-230188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Second level</a:t>
            </a:r>
          </a:p>
          <a:p>
            <a:pPr marL="630238" lvl="2" indent="-169863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Third level</a:t>
            </a:r>
          </a:p>
          <a:p>
            <a:pPr marL="914400" lvl="3" indent="-284163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Fourth level</a:t>
            </a:r>
          </a:p>
          <a:p>
            <a:pPr marL="1146175" lvl="4" indent="-231775" algn="l" defTabSz="342900" rtl="0" eaLnBrk="1" latinLnBrk="0" hangingPunct="1">
              <a:spcBef>
                <a:spcPct val="20000"/>
              </a:spcBef>
              <a:buFont typeface="Arial"/>
              <a:buChar char="»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01" y="802623"/>
            <a:ext cx="4435799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201" y="1282444"/>
            <a:ext cx="4435799" cy="3305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514" y="823389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514" y="1303210"/>
            <a:ext cx="4041775" cy="3284288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804"/>
            <a:ext cx="5238426" cy="3806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60803"/>
            <a:ext cx="354136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0" y="102393"/>
            <a:ext cx="8934774" cy="582780"/>
          </a:xfrm>
          <a:prstGeom prst="rect">
            <a:avLst/>
          </a:prstGeom>
          <a:solidFill>
            <a:srgbClr val="70121D"/>
          </a:solidFill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7489" y="781696"/>
            <a:ext cx="8934773" cy="39142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rgbClr val="FDCC3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ts val="0"/>
        </a:spcBef>
        <a:buFont typeface="Arial"/>
        <a:buChar char="•"/>
        <a:defRPr b="0"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ts val="0"/>
        </a:spcBef>
        <a:buFont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ts val="0"/>
        </a:spcBef>
        <a:buFont typeface="Arial"/>
        <a:buChar char="»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pn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png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jpg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png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g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s://www.jwilber.me/permutationtest/" TargetMode="Externa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.jp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07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55722" y="565689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Bill Perry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Shapiro-Wilk Test for Normality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Basic assumptions of parametric t-tests:</a:t>
            </a:r>
          </a:p>
          <a:p>
            <a:pPr lvl="0"/>
            <a:r>
              <a:rPr/>
              <a:t>Normality</a:t>
            </a:r>
          </a:p>
          <a:p>
            <a:pPr lvl="0"/>
            <a:r>
              <a:rPr/>
              <a:t>equal variance</a:t>
            </a:r>
          </a:p>
          <a:p>
            <a:pPr lvl="0"/>
            <a:r>
              <a:rPr/>
              <a:t>random sampling</a:t>
            </a:r>
          </a:p>
          <a:p>
            <a:pPr lvl="0"/>
            <a:r>
              <a:rPr/>
              <a:t>no outliers</a:t>
            </a:r>
          </a:p>
          <a:p>
            <a:pPr lvl="0"/>
            <a:r>
              <a:rPr/>
              <a:t>Lets do the above for one lake - </a:t>
            </a:r>
            <a:r>
              <a:rPr>
                <a:latin typeface="Courier"/>
              </a:rPr>
              <a:t>NE 12</a:t>
            </a:r>
            <a:r>
              <a:rPr/>
              <a:t> as if we were going to do a one sample T Test</a:t>
            </a:r>
          </a:p>
          <a:p>
            <a:pPr lvl="1"/>
            <a:r>
              <a:rPr/>
              <a:t>we need to make a new dataframe with NE 12 data only called </a:t>
            </a:r>
            <a:r>
              <a:rPr>
                <a:latin typeface="Courier"/>
              </a:rPr>
              <a:t>ne12_data</a:t>
            </a:r>
          </a:p>
          <a:p>
            <a:pPr lvl="1"/>
            <a:r>
              <a:rPr/>
              <a:t>how do you do this?</a:t>
            </a:r>
          </a:p>
          <a:p>
            <a:pPr lvl="0"/>
            <a:r>
              <a:rPr/>
              <a:t>Normality: Samples from normally distributed population</a:t>
            </a:r>
          </a:p>
          <a:p>
            <a:pPr lvl="1"/>
            <a:r>
              <a:rPr/>
              <a:t>Graphical tests: histograms, dotplots, boxplots, </a:t>
            </a:r>
            <a:r>
              <a:rPr b="1"/>
              <a:t>qq-plots</a:t>
            </a:r>
          </a:p>
          <a:p>
            <a:pPr lvl="1"/>
            <a:r>
              <a:rPr/>
              <a:t>“Formal” tests: </a:t>
            </a:r>
            <a:r>
              <a:rPr b="1"/>
              <a:t>Shapiro-Wilk test</a:t>
            </a:r>
            <a:r>
              <a:rPr/>
              <a:t> - sometimes not useful</a:t>
            </a:r>
          </a:p>
          <a:p>
            <a:pPr lvl="0" indent="0" marL="0">
              <a:buNone/>
            </a:pPr>
            <a:r>
              <a:rPr/>
              <a:t>“Null hypothesis is that data is normally distributed”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[1] "Null hypothesis is that data is normally distributed"</a:t>
            </a:r>
          </a:p>
          <a:p>
            <a:pPr lvl="0" indent="0">
              <a:buNone/>
            </a:pPr>
            <a:r>
              <a:rPr>
                <a:latin typeface="Courier"/>
              </a:rPr>
              <a:t>
    Shapiro-Wilk normality test
data:  ne12_data$length_mm
W = 0.94528, p-value = 1.56e-09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Testing Equal Variance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Basic assumptions of parametric t-tests:</a:t>
            </a:r>
          </a:p>
          <a:p>
            <a:pPr lvl="0"/>
            <a:r>
              <a:rPr/>
              <a:t>Normality</a:t>
            </a:r>
          </a:p>
          <a:p>
            <a:pPr lvl="0"/>
            <a:r>
              <a:rPr/>
              <a:t>equal variance</a:t>
            </a:r>
          </a:p>
          <a:p>
            <a:pPr lvl="0"/>
            <a:r>
              <a:rPr/>
              <a:t>random sampling</a:t>
            </a:r>
          </a:p>
          <a:p>
            <a:pPr lvl="0"/>
            <a:r>
              <a:rPr/>
              <a:t>no outliers</a:t>
            </a:r>
          </a:p>
          <a:p>
            <a:pPr lvl="0" indent="0" marL="0">
              <a:buNone/>
            </a:pPr>
            <a:r>
              <a:rPr/>
              <a:t>Equal variance: samples are from populations with similar degree of variability</a:t>
            </a:r>
          </a:p>
          <a:p>
            <a:pPr lvl="0"/>
            <a:r>
              <a:rPr/>
              <a:t>Graphical tests: boxplots</a:t>
            </a:r>
          </a:p>
          <a:p>
            <a:pPr lvl="0"/>
            <a:r>
              <a:rPr/>
              <a:t>“Formal” tests: F-ratio test</a:t>
            </a:r>
          </a:p>
          <a:p>
            <a:pPr lvl="0"/>
            <a:r>
              <a:rPr/>
              <a:t>When samples sizes equal</a:t>
            </a:r>
          </a:p>
          <a:p>
            <a:pPr lvl="1"/>
            <a:r>
              <a:rPr/>
              <a:t>Parametric tests most robust to violations of normality</a:t>
            </a:r>
          </a:p>
          <a:p>
            <a:pPr lvl="1"/>
            <a:r>
              <a:rPr/>
              <a:t>Less so for equal variation assumptions</a:t>
            </a:r>
          </a:p>
        </p:txBody>
      </p:sp>
      <p:pic>
        <p:nvPicPr>
          <p:cNvPr descr="07_01_lecture_powerpoint_files/figure-pptx/unnamed-chunk-4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Testing for Outliers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Basic assumptions of parametric t-tests:</a:t>
            </a:r>
          </a:p>
          <a:p>
            <a:pPr lvl="1"/>
            <a:r>
              <a:rPr/>
              <a:t>Normality</a:t>
            </a:r>
          </a:p>
          <a:p>
            <a:pPr lvl="1"/>
            <a:r>
              <a:rPr/>
              <a:t>equal variance</a:t>
            </a:r>
          </a:p>
          <a:p>
            <a:pPr lvl="1"/>
            <a:r>
              <a:rPr/>
              <a:t>random sampling</a:t>
            </a:r>
          </a:p>
          <a:p>
            <a:pPr lvl="1"/>
            <a:r>
              <a:rPr/>
              <a:t>no outliers</a:t>
            </a:r>
          </a:p>
          <a:p>
            <a:pPr lvl="0"/>
            <a:r>
              <a:rPr/>
              <a:t>No outliers: no “extreme” values that are very different from rest of sample</a:t>
            </a:r>
          </a:p>
          <a:p>
            <a:pPr lvl="1"/>
            <a:r>
              <a:rPr/>
              <a:t>Graphical tests: boxplots, histograms</a:t>
            </a:r>
          </a:p>
          <a:p>
            <a:pPr lvl="1"/>
            <a:r>
              <a:rPr/>
              <a:t>“Formal tests”: Grubb’s test - no one really does this</a:t>
            </a:r>
          </a:p>
          <a:p>
            <a:pPr lvl="1"/>
            <a:r>
              <a:rPr b="1"/>
              <a:t>Note: outliers a problem for non-parametric tests as well</a:t>
            </a:r>
          </a:p>
        </p:txBody>
      </p:sp>
      <p:pic>
        <p:nvPicPr>
          <p:cNvPr descr="07_01_lecture_powerpoint_files/figure-pptx/unnamed-chunk-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Alternative Tests When Assumptions Fail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What if T Test assumptions fail?</a:t>
            </a:r>
          </a:p>
          <a:p>
            <a:pPr lvl="0"/>
            <a:r>
              <a:rPr/>
              <a:t>Alternative tests, with more relaxed assumptions, are available</a:t>
            </a:r>
          </a:p>
          <a:p>
            <a:pPr lvl="0"/>
            <a:r>
              <a:rPr/>
              <a:t>In which case would you use the following tests?</a:t>
            </a:r>
          </a:p>
          <a:p>
            <a:pPr lvl="1"/>
            <a:r>
              <a:rPr/>
              <a:t>Welch’s t-test: </a:t>
            </a:r>
            <a:r>
              <a:rPr i="1"/>
              <a:t>when distribution normal but variance unequal</a:t>
            </a:r>
          </a:p>
          <a:p>
            <a:pPr lvl="1"/>
            <a:r>
              <a:rPr/>
              <a:t>Mann-Whitney-Wilcoxon test: </a:t>
            </a:r>
            <a:r>
              <a:rPr i="1"/>
              <a:t>when distribution not normal and/or outliers are present (but both groups should still have similar distributions and ~equal variance)</a:t>
            </a:r>
          </a:p>
          <a:p>
            <a:pPr lvl="1"/>
            <a:r>
              <a:rPr/>
              <a:t>Permutation test for two samples: </a:t>
            </a:r>
            <a:r>
              <a:rPr i="1"/>
              <a:t>when distribution not normal (but both groups should still have similar distributions and ~equal variance)</a:t>
            </a:r>
          </a:p>
        </p:txBody>
      </p:sp>
      <p:pic>
        <p:nvPicPr>
          <p:cNvPr descr="07_01_lecture_powerpoint_files/figure-pptx/unnamed-chunk-6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Understanding QQ-Plots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QQ-plots: tool for assessing normality</a:t>
            </a:r>
          </a:p>
          <a:p>
            <a:pPr lvl="1"/>
            <a:r>
              <a:rPr/>
              <a:t>On x- theoretical quantiles from SND</a:t>
            </a:r>
          </a:p>
          <a:p>
            <a:pPr lvl="1"/>
            <a:r>
              <a:rPr/>
              <a:t>On y- ordered sample values</a:t>
            </a:r>
          </a:p>
          <a:p>
            <a:pPr lvl="1"/>
            <a:r>
              <a:rPr/>
              <a:t>Deviation from normal can be detected as deviation from straight line</a:t>
            </a:r>
          </a:p>
        </p:txBody>
      </p:sp>
      <p:pic>
        <p:nvPicPr>
          <p:cNvPr descr="07_01_lecture_powerpoint_files/figure-pptx/unnamed-chunk-7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Data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In some cases, data can be mathematically “transformed” to meet assumptions of parametric tests</a:t>
            </a:r>
          </a:p>
          <a:p>
            <a:pPr lvl="0"/>
            <a:r>
              <a:rPr/>
              <a:t>this can be done in r and usually involves</a:t>
            </a:r>
          </a:p>
          <a:p>
            <a:pPr lvl="1"/>
            <a:r>
              <a:rPr/>
              <a:t>log10 transformations</a:t>
            </a:r>
          </a:p>
          <a:p>
            <a:pPr lvl="1"/>
            <a:r>
              <a:rPr/>
              <a:t>square root transformations</a:t>
            </a:r>
          </a:p>
          <a:p>
            <a:pPr lvl="1"/>
            <a:r>
              <a:rPr/>
              <a:t>and many others… I will have a description soon</a:t>
            </a:r>
          </a:p>
        </p:txBody>
      </p:sp>
      <p:pic>
        <p:nvPicPr>
          <p:cNvPr descr="images/transformations_2%20jpg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041400"/>
            <a:ext cx="2781300" cy="3708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Robust tests - Welch’s 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 b="1"/>
              <a:t>Welch’s t-test</a:t>
            </a:r>
          </a:p>
          <a:p>
            <a:pPr lvl="1"/>
            <a:r>
              <a:rPr/>
              <a:t>common “robust” test for means of two populations</a:t>
            </a:r>
          </a:p>
          <a:p>
            <a:pPr lvl="1"/>
            <a:r>
              <a:rPr/>
              <a:t>Robust to violation of equal variance assumption, deals better with unequal sample size</a:t>
            </a:r>
          </a:p>
          <a:p>
            <a:pPr lvl="1"/>
            <a:r>
              <a:rPr/>
              <a:t>Parametric test (assumes normal distribution)</a:t>
            </a:r>
          </a:p>
          <a:p>
            <a:pPr lvl="1"/>
            <a:r>
              <a:rPr/>
              <a:t>Calculates a t statistic but recalculates df based on samples sizes and s</a:t>
            </a:r>
          </a:p>
        </p:txBody>
      </p:sp>
      <p:pic>
        <p:nvPicPr>
          <p:cNvPr descr="07_01_lecture_powerpoint_files/figure-pptx/unnamed-chunk-8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Comparing Standard T-Test vs Welch’s 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Lets compare a parametric T-Test to a Welch’s t-test</a:t>
            </a:r>
          </a:p>
          <a:p>
            <a:pPr lvl="1"/>
            <a:r>
              <a:rPr/>
              <a:t>T-Test is:</a:t>
            </a:r>
          </a:p>
          <a:p>
            <a:pPr lvl="2"/>
            <a:r>
              <a:rPr b="1"/>
              <a:t>t.test(y1, y2, var.equal = TRUE, paired = FALSE)</a:t>
            </a:r>
          </a:p>
          <a:p>
            <a:pPr lvl="1"/>
            <a:r>
              <a:rPr/>
              <a:t>Welch’s T-Test is:</a:t>
            </a:r>
          </a:p>
          <a:p>
            <a:pPr lvl="2"/>
            <a:r>
              <a:rPr b="1"/>
              <a:t>t.test(y1, y2, var.equal = FALSE, paired = FALSE)</a:t>
            </a:r>
          </a:p>
          <a:p>
            <a:pPr lvl="0" indent="0">
              <a:buNone/>
            </a:pPr>
            <a:r>
              <a:rPr>
                <a:latin typeface="Courier"/>
              </a:rPr>
              <a:t>[1] "Standard t-test results for mass_g:"</a:t>
            </a:r>
          </a:p>
          <a:p>
            <a:pPr lvl="0" indent="0">
              <a:buNone/>
            </a:pPr>
            <a:r>
              <a:rPr>
                <a:latin typeface="Courier"/>
              </a:rPr>
              <a:t>
    Two Sample t-test
data:  mass_g by lake
t = 14.181, df = 330, p-value &lt; 2.2e-16
alternative hypothesis: true difference in means between group Island Lake and group NE 12 is not equal to 0
95 percent confidence interval:
 2266.304 2996.360
sample estimates:
mean in group Island Lake       mean in group NE 12 
                3165.0000                  533.6677 </a:t>
            </a:r>
          </a:p>
          <a:p>
            <a:pPr lvl="0" indent="0">
              <a:buNone/>
            </a:pPr>
            <a:r>
              <a:rPr>
                <a:latin typeface="Courier"/>
              </a:rPr>
              <a:t>[1] "Welch's t-test results for mass_g:"</a:t>
            </a:r>
          </a:p>
          <a:p>
            <a:pPr lvl="0" indent="0">
              <a:buNone/>
            </a:pPr>
            <a:r>
              <a:rPr>
                <a:latin typeface="Courier"/>
              </a:rPr>
              <a:t>
    Welch Two Sample t-test
data:  mass_g by lake
t = 5.1368, df = 9.0578, p-value = 0.0006016
alternative hypothesis: true difference in means between group Island Lake and group NE 12 is not equal to 0
95 percent confidence interval:
 1473.676 3788.989
sample estimates:
mean in group Island Lake       mean in group NE 12 
                3165.0000                  533.6677 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Rank-Based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Rank-based tests: no assumptions about distribution (non-parametric)</a:t>
            </a:r>
          </a:p>
          <a:p>
            <a:pPr lvl="0"/>
            <a:r>
              <a:rPr/>
              <a:t>Ranks of data: observations assigned ranks, sums (and signs for paired tests) of ranks for groups compared</a:t>
            </a:r>
          </a:p>
          <a:p>
            <a:pPr lvl="0"/>
            <a:r>
              <a:rPr b="1"/>
              <a:t>Mann-Whitney U test</a:t>
            </a:r>
            <a:r>
              <a:rPr/>
              <a:t> common alternative to independent samples t-test</a:t>
            </a:r>
          </a:p>
          <a:p>
            <a:pPr lvl="0"/>
            <a:r>
              <a:rPr b="1"/>
              <a:t>Wilcoxon signed-rank</a:t>
            </a:r>
            <a:r>
              <a:rPr/>
              <a:t> test is alternative to paired t-test</a:t>
            </a:r>
          </a:p>
          <a:p>
            <a:pPr lvl="0"/>
            <a:r>
              <a:rPr/>
              <a:t>Assumptions: similar distributions for groups, equal variance</a:t>
            </a:r>
          </a:p>
          <a:p>
            <a:pPr lvl="0"/>
            <a:r>
              <a:rPr/>
              <a:t>Less power than parametric tests</a:t>
            </a:r>
          </a:p>
          <a:p>
            <a:pPr lvl="0"/>
            <a:r>
              <a:rPr/>
              <a:t>Best when normality assumption can not be met by transformation (weird distribution) or large outliers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Mann-Whitney U 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[1] "Mann-Whitney U test results mass_g:"</a:t>
            </a:r>
          </a:p>
          <a:p>
            <a:pPr lvl="0" indent="0">
              <a:buNone/>
            </a:pPr>
            <a:r>
              <a:rPr>
                <a:latin typeface="Courier"/>
              </a:rPr>
              <a:t>
    Wilcoxon rank sum test with continuity correction
data:  mass_g by lake
W = 3205.5, p-value = 9.506e-08
alternative hypothesis: true location shift is not equal to 0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6 - A Brief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Hypotheses</a:t>
            </a:r>
          </a:p>
          <a:p>
            <a:pPr lvl="0"/>
            <a:r>
              <a:rPr/>
              <a:t>1- and 2-sided T tests</a:t>
            </a:r>
          </a:p>
          <a:p>
            <a:pPr lvl="0"/>
            <a:r>
              <a:rPr b="1"/>
              <a:t>Assumptions of parametric tests</a:t>
            </a:r>
          </a:p>
          <a:p>
            <a:pPr lvl="0"/>
            <a:r>
              <a:rPr/>
              <a:t>What next</a:t>
            </a:r>
          </a:p>
        </p:txBody>
      </p:sp>
      <p:pic>
        <p:nvPicPr>
          <p:cNvPr descr="images/pine_needles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041400"/>
            <a:ext cx="2781300" cy="3708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Permutation Tests -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Permutation tests based on resampling: reshuffling of original data</a:t>
            </a:r>
          </a:p>
          <a:p>
            <a:pPr lvl="0"/>
            <a:r>
              <a:rPr/>
              <a:t>Resampling allows parameter estimation when distribution unknown, including SEs and CIs of statistics (means, medians)</a:t>
            </a:r>
          </a:p>
          <a:p>
            <a:pPr lvl="0"/>
            <a:r>
              <a:rPr/>
              <a:t>Common approach is bootstrap: resample sample with replacement many times, recalculate sample stats</a:t>
            </a:r>
          </a:p>
          <a:p>
            <a:pPr lvl="0"/>
            <a:r>
              <a:rPr/>
              <a:t>Use the </a:t>
            </a:r>
            <a:r>
              <a:rPr>
                <a:latin typeface="Courier"/>
              </a:rPr>
              <a:t>perm</a:t>
            </a:r>
            <a:r>
              <a:rPr/>
              <a:t> package</a:t>
            </a:r>
          </a:p>
          <a:p>
            <a:pPr lvl="0"/>
            <a:r>
              <a:rPr/>
              <a:t>Ho: µ</a:t>
            </a:r>
            <a:r>
              <a:rPr baseline="-25000"/>
              <a:t>A</a:t>
            </a:r>
            <a:r>
              <a:rPr/>
              <a:t> = µ</a:t>
            </a:r>
            <a:r>
              <a:rPr baseline="-25000"/>
              <a:t>B</a:t>
            </a:r>
          </a:p>
          <a:p>
            <a:pPr lvl="0"/>
            <a:r>
              <a:rPr/>
              <a:t>Ha: µ</a:t>
            </a:r>
            <a:r>
              <a:rPr baseline="-25000"/>
              <a:t>A</a:t>
            </a:r>
            <a:r>
              <a:rPr/>
              <a:t> ≠µ</a:t>
            </a:r>
            <a:r>
              <a:rPr baseline="-25000"/>
              <a:t>B</a:t>
            </a:r>
          </a:p>
          <a:p>
            <a:pPr lvl="0"/>
            <a:r>
              <a:rPr/>
              <a:t>Calculates the difference ∆ in means between two groups</a:t>
            </a:r>
          </a:p>
        </p:txBody>
      </p:sp>
      <p:pic>
        <p:nvPicPr>
          <p:cNvPr descr="07_01_lecture_powerpoint_files/figure-pptx/unnamed-chunk-11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Permutation Tests -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Randomly reshuffle observations between groups (keeping n~NE 12~=323 and n</a:t>
            </a:r>
            <a:r>
              <a:rPr baseline="-25000"/>
              <a:t>Island</a:t>
            </a:r>
            <a:r>
              <a:rPr/>
              <a:t>=10), calculate ∆</a:t>
            </a:r>
          </a:p>
          <a:p>
            <a:pPr lvl="0"/>
            <a:r>
              <a:rPr/>
              <a:t>Repeat &gt;1,000 times</a:t>
            </a:r>
          </a:p>
          <a:p>
            <a:pPr lvl="0"/>
            <a:r>
              <a:rPr/>
              <a:t>Record proportion of the different means i</a:t>
            </a:r>
          </a:p>
          <a:p>
            <a:pPr lvl="0"/>
            <a:r>
              <a:rPr/>
              <a:t>This is equivalent to p-value and can be used in “traditional” H test framework</a:t>
            </a:r>
          </a:p>
          <a:p>
            <a:pPr lvl="0"/>
            <a:r>
              <a:rPr/>
              <a:t>For a graphical explanation:</a:t>
            </a:r>
          </a:p>
          <a:p>
            <a:pPr lvl="1"/>
            <a:r>
              <a:rPr>
                <a:hlinkClick r:id="rId2"/>
              </a:rPr>
              <a:t>Graphical Explanation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Permutation Test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In R (using ‘perm’ package):</a:t>
            </a:r>
          </a:p>
          <a:p>
            <a:pPr lvl="0"/>
            <a:r>
              <a:rPr/>
              <a:t>Assumptions: both groups have similar distribution; equal variance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library</a:t>
            </a:r>
            <a:r>
              <a:rPr>
                <a:solidFill>
                  <a:srgbClr val="003B4F"/>
                </a:solidFill>
                <a:latin typeface="Courier"/>
              </a:rPr>
              <a:t>(perm) 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Prepare data for permutation test</a:t>
            </a:r>
            <a:br/>
            <a:r>
              <a:rPr>
                <a:solidFill>
                  <a:srgbClr val="003B4F"/>
                </a:solidFill>
                <a:latin typeface="Courier"/>
              </a:rPr>
              <a:t>ne12_perm_data &lt;- isl_ne12_df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filter</a:t>
            </a:r>
            <a:r>
              <a:rPr>
                <a:solidFill>
                  <a:srgbClr val="003B4F"/>
                </a:solidFill>
                <a:latin typeface="Courier"/>
              </a:rPr>
              <a:t>(lake </a:t>
            </a:r>
            <a:r>
              <a:rPr>
                <a:solidFill>
                  <a:srgbClr val="5E5E5E"/>
                </a:solidFill>
                <a:latin typeface="Courier"/>
              </a:rPr>
              <a:t>==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"NE 12"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pull</a:t>
            </a:r>
            <a:r>
              <a:rPr>
                <a:solidFill>
                  <a:srgbClr val="003B4F"/>
                </a:solidFill>
                <a:latin typeface="Courier"/>
              </a:rPr>
              <a:t>(length_mm)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Randomly sample exactly 25 observations from NE 12 (set seed for reproducibility)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set.seed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123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ne12_perm_data &lt;- </a:t>
            </a:r>
            <a:r>
              <a:rPr>
                <a:solidFill>
                  <a:srgbClr val="4758AB"/>
                </a:solidFill>
                <a:latin typeface="Courier"/>
              </a:rPr>
              <a:t>sample</a:t>
            </a:r>
            <a:r>
              <a:rPr>
                <a:solidFill>
                  <a:srgbClr val="003B4F"/>
                </a:solidFill>
                <a:latin typeface="Courier"/>
              </a:rPr>
              <a:t>(ne12_perm_data,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replace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FALSE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island_perm_data &lt;- isl_ne12_df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filter</a:t>
            </a:r>
            <a:r>
              <a:rPr>
                <a:solidFill>
                  <a:srgbClr val="003B4F"/>
                </a:solidFill>
                <a:latin typeface="Courier"/>
              </a:rPr>
              <a:t>(lake </a:t>
            </a:r>
            <a:r>
              <a:rPr>
                <a:solidFill>
                  <a:srgbClr val="5E5E5E"/>
                </a:solidFill>
                <a:latin typeface="Courier"/>
              </a:rPr>
              <a:t>==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"Island Lake"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pull</a:t>
            </a:r>
            <a:r>
              <a:rPr>
                <a:solidFill>
                  <a:srgbClr val="003B4F"/>
                </a:solidFill>
                <a:latin typeface="Courier"/>
              </a:rPr>
              <a:t>(length_mm)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Calculate the observed difference in means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observed_diff &lt;-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(ne12_perm_data, </a:t>
            </a:r>
            <a:r>
              <a:rPr>
                <a:solidFill>
                  <a:srgbClr val="657422"/>
                </a:solidFill>
                <a:latin typeface="Courier"/>
              </a:rPr>
              <a:t>na.rm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(island_perm_data, </a:t>
            </a:r>
            <a:r>
              <a:rPr>
                <a:solidFill>
                  <a:srgbClr val="657422"/>
                </a:solidFill>
                <a:latin typeface="Courier"/>
              </a:rPr>
              <a:t>na.rm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Perform permutation test for difference in means using perm package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permTS</a:t>
            </a:r>
            <a:r>
              <a:rPr>
                <a:solidFill>
                  <a:srgbClr val="003B4F"/>
                </a:solidFill>
                <a:latin typeface="Courier"/>
              </a:rPr>
              <a:t>(ne12_perm_data, island_perm_data,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alternative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"two.sided"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method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"exact.mc"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control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permControl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nmc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10000</a:t>
            </a:r>
            <a:r>
              <a:rPr>
                <a:solidFill>
                  <a:srgbClr val="003B4F"/>
                </a:solidFill>
                <a:latin typeface="Courier"/>
              </a:rPr>
              <a:t>))</a:t>
            </a:r>
          </a:p>
          <a:p>
            <a:pPr lvl="0" indent="0">
              <a:buNone/>
            </a:pPr>
            <a:r>
              <a:rPr>
                <a:latin typeface="Courier"/>
              </a:rPr>
              <a:t>
    Exact Permutation Test Estimated by Monte Carlo
data:  GROUP 1 and GROUP 2
p-value = 2e-04
alternative hypothesis: true mean GROUP 1 - mean GROUP 2 is not equal to 0
sample estimates:
mean GROUP 1 - mean GROUP 2 
                    -333.08 
p-value estimated from 10000 Monte Carlo replications
99 percent confidence interval on p-value:
 0.000000000 0.001059383 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Summary - Testing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Testing Assumptions of Parametric Tests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Key Assumptions</a:t>
            </a:r>
          </a:p>
          <a:p>
            <a:pPr lvl="0"/>
            <a:r>
              <a:rPr b="1"/>
              <a:t>Random sampling</a:t>
            </a:r>
            <a:r>
              <a:rPr/>
              <a:t>: Samples are randomly collected from populations</a:t>
            </a:r>
          </a:p>
          <a:p>
            <a:pPr lvl="0"/>
            <a:r>
              <a:rPr b="1"/>
              <a:t>Normality</a:t>
            </a:r>
            <a:r>
              <a:rPr/>
              <a:t>: Data follows a normal distribution</a:t>
            </a:r>
          </a:p>
          <a:p>
            <a:pPr lvl="0"/>
            <a:r>
              <a:rPr b="1"/>
              <a:t>Equal variance</a:t>
            </a:r>
            <a:r>
              <a:rPr/>
              <a:t>: Samples come from populations with similar variability</a:t>
            </a:r>
          </a:p>
          <a:p>
            <a:pPr lvl="0"/>
            <a:r>
              <a:rPr b="1"/>
              <a:t>No outliers</a:t>
            </a:r>
            <a:r>
              <a:rPr/>
              <a:t>: No extreme values that can skew results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Assessing Assumptions</a:t>
            </a:r>
          </a:p>
          <a:p>
            <a:pPr lvl="0"/>
            <a:r>
              <a:rPr/>
              <a:t>Key to do every time</a:t>
            </a:r>
          </a:p>
          <a:p>
            <a:pPr lvl="0"/>
            <a:r>
              <a:rPr/>
              <a:t>Should acknowledge in manuscript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Summary - Data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Data Transformations</a:t>
            </a:r>
          </a:p>
          <a:p>
            <a:pPr lvl="0" indent="0" marL="0">
              <a:buNone/>
            </a:pPr>
            <a:r>
              <a:rPr/>
              <a:t>When assumptions aren’t met, transformations may help normalize data:</a:t>
            </a:r>
          </a:p>
          <a:p>
            <a:pPr lvl="0"/>
            <a:r>
              <a:rPr b="1"/>
              <a:t>Log transformation</a:t>
            </a:r>
            <a:r>
              <a:rPr/>
              <a:t>: </a:t>
            </a:r>
            <a:r>
              <a:rPr>
                <a:latin typeface="Courier"/>
              </a:rPr>
              <a:t>log10(x)</a:t>
            </a:r>
            <a:r>
              <a:rPr/>
              <a:t> - Useful for right-skewed data, multiplicative effects</a:t>
            </a:r>
          </a:p>
          <a:p>
            <a:pPr lvl="0"/>
            <a:r>
              <a:rPr b="1"/>
              <a:t>Square root</a:t>
            </a:r>
            <a:r>
              <a:rPr/>
              <a:t>: </a:t>
            </a:r>
            <a:r>
              <a:rPr>
                <a:latin typeface="Courier"/>
              </a:rPr>
              <a:t>sqrt(x)</a:t>
            </a:r>
            <a:r>
              <a:rPr/>
              <a:t> - Useful for count data, moderately right-skewed distributions</a:t>
            </a:r>
          </a:p>
          <a:p>
            <a:pPr lvl="0"/>
            <a:r>
              <a:rPr b="1"/>
              <a:t>Box-Cox</a:t>
            </a:r>
            <a:r>
              <a:rPr/>
              <a:t>: More flexible family of power transformations</a:t>
            </a:r>
          </a:p>
          <a:p>
            <a:pPr lvl="0"/>
            <a:r>
              <a:rPr b="1"/>
              <a:t>More specialized transformations</a:t>
            </a:r>
            <a:r>
              <a:rPr/>
              <a:t> especially for percentages or proportions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Summary - Statistical Test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Statistical Test Options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1. Standard T-Test</a:t>
            </a:r>
          </a:p>
          <a:p>
            <a:pPr lvl="0" indent="0" marL="0">
              <a:buNone/>
            </a:pPr>
            <a:r>
              <a:rPr b="1"/>
              <a:t>Strengths:</a:t>
            </a:r>
            <a:r>
              <a:rPr/>
              <a:t> - High statistical power when assumptions are met - Well understood and widely accepted</a:t>
            </a:r>
          </a:p>
          <a:p>
            <a:pPr lvl="0" indent="0" marL="0">
              <a:buNone/>
            </a:pPr>
            <a:r>
              <a:rPr b="1"/>
              <a:t>Weaknesses:</a:t>
            </a:r>
            <a:r>
              <a:rPr/>
              <a:t> - Sensitive to violations of normality, equal variance - Heavily influenced by outliers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2. Welch’s T-Test</a:t>
            </a:r>
          </a:p>
          <a:p>
            <a:pPr lvl="0" indent="0" marL="0">
              <a:buNone/>
            </a:pPr>
            <a:r>
              <a:rPr b="1"/>
              <a:t>Strengths:</a:t>
            </a:r>
            <a:r>
              <a:rPr/>
              <a:t> - Robust to violations of equal variance assumption - Handles unequal sample sizes well - Still parametric (assumes normality)</a:t>
            </a:r>
          </a:p>
          <a:p>
            <a:pPr lvl="0" indent="0" marL="0">
              <a:buNone/>
            </a:pPr>
            <a:r>
              <a:rPr b="1"/>
              <a:t>Weaknesses:</a:t>
            </a:r>
            <a:r>
              <a:rPr/>
              <a:t> - Slightly less powerful than standard t-test when variances are equal - Still assumes normal distribution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Summary - Non-Parametric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3. Mann-Whitney-Wilcoxon Test</a:t>
            </a:r>
          </a:p>
          <a:p>
            <a:pPr lvl="0" indent="0" marL="0">
              <a:buNone/>
            </a:pPr>
            <a:r>
              <a:rPr b="1"/>
              <a:t>Strengths:</a:t>
            </a:r>
            <a:r>
              <a:rPr/>
              <a:t> - Non-parametric: doesn’t assume normal distribution - Robust against outliers - Works with ordinal data</a:t>
            </a:r>
          </a:p>
          <a:p>
            <a:pPr lvl="0" indent="0" marL="0">
              <a:buNone/>
            </a:pPr>
            <a:r>
              <a:rPr b="1"/>
              <a:t>Weaknesses:</a:t>
            </a:r>
            <a:r>
              <a:rPr/>
              <a:t> - Less statistical power than parametric tests - Still assumes similar distributions and approximate equal variance - Tests median differences rather than mean differences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4. Permutation Tests</a:t>
            </a:r>
          </a:p>
          <a:p>
            <a:pPr lvl="0" indent="0" marL="0">
              <a:buNone/>
            </a:pPr>
            <a:r>
              <a:rPr b="1"/>
              <a:t>Strengths:</a:t>
            </a:r>
            <a:r>
              <a:rPr/>
              <a:t> - Distribution-free: doesn’t assume a specific distribution - Can be applied to many types of test statistics - Handles small sample sizes well - Directly estimates p-values through resampling</a:t>
            </a:r>
          </a:p>
          <a:p>
            <a:pPr lvl="0" indent="0" marL="0">
              <a:buNone/>
            </a:pPr>
            <a:r>
              <a:rPr b="1"/>
              <a:t>Weaknesses:</a:t>
            </a:r>
            <a:r>
              <a:rPr/>
              <a:t> - Computationally intensive - Assumes exchangeability under the null hypothesis - Requires similar distributions and equal variance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Key Takeaway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Statistical tests have different strengths and assumptions. The choice should be guided by your data characteristics, not just convenience. Always visualize your data before deciding on the appropriate test.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7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What we will cover today:</a:t>
            </a:r>
          </a:p>
          <a:p>
            <a:pPr lvl="0"/>
            <a:r>
              <a:rPr/>
              <a:t>What are the assumptions again and how do you assess them</a:t>
            </a:r>
          </a:p>
          <a:p>
            <a:pPr lvl="0"/>
            <a:r>
              <a:rPr/>
              <a:t>What to do when assumptions fail</a:t>
            </a:r>
          </a:p>
          <a:p>
            <a:pPr lvl="1"/>
            <a:r>
              <a:rPr/>
              <a:t>Robust tests</a:t>
            </a:r>
          </a:p>
          <a:p>
            <a:pPr lvl="1"/>
            <a:r>
              <a:rPr/>
              <a:t>Rank-based tests</a:t>
            </a:r>
          </a:p>
          <a:p>
            <a:pPr lvl="1"/>
            <a:r>
              <a:rPr/>
              <a:t>Permutation tests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Lets work with the Lake Trout data as the weights are pretty cool and the assumptions may or may not hold</a:t>
            </a:r>
          </a:p>
          <a:p>
            <a:pPr lvl="0" indent="0" marL="0">
              <a:buNone/>
            </a:pPr>
            <a:r>
              <a:rPr/>
              <a:t>This is easily translated into any of the other dataframes you might want to use</a:t>
            </a:r>
          </a:p>
          <a:p>
            <a:pPr lvl="0" indent="0" marL="0">
              <a:buNone/>
            </a:pPr>
            <a:r>
              <a:rPr/>
              <a:t>lake trout</a:t>
            </a:r>
          </a:p>
        </p:txBody>
      </p:sp>
      <p:pic>
        <p:nvPicPr>
          <p:cNvPr descr="images/lake_trout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2209800"/>
            <a:ext cx="4038600" cy="1447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Setting Up Our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Install packages if needed (uncomment if necessary)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install.packages("readr")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install.packages("tidyverse")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install.packages("car")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install.packages("here")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Load libraries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library</a:t>
            </a:r>
            <a:r>
              <a:rPr>
                <a:solidFill>
                  <a:srgbClr val="003B4F"/>
                </a:solidFill>
                <a:latin typeface="Courier"/>
              </a:rPr>
              <a:t>(car)          </a:t>
            </a:r>
            <a:r>
              <a:rPr>
                <a:solidFill>
                  <a:srgbClr val="5E5E5E"/>
                </a:solidFill>
                <a:latin typeface="Courier"/>
              </a:rPr>
              <a:t># For diagnostic tests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library</a:t>
            </a:r>
            <a:r>
              <a:rPr>
                <a:solidFill>
                  <a:srgbClr val="003B4F"/>
                </a:solidFill>
                <a:latin typeface="Courier"/>
              </a:rPr>
              <a:t>(patchwork)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library</a:t>
            </a:r>
            <a:r>
              <a:rPr>
                <a:solidFill>
                  <a:srgbClr val="003B4F"/>
                </a:solidFill>
                <a:latin typeface="Courier"/>
              </a:rPr>
              <a:t>(tidyverse)    </a:t>
            </a:r>
            <a:r>
              <a:rPr>
                <a:solidFill>
                  <a:srgbClr val="5E5E5E"/>
                </a:solidFill>
                <a:latin typeface="Courier"/>
              </a:rPr>
              <a:t># For data manipulation and visualization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Loading Lake Trout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the stuff above controls the output and is also set at the top so dont need here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Load the pine needle data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Use here() function to specify the path</a:t>
            </a:r>
            <a:br/>
            <a:r>
              <a:rPr>
                <a:solidFill>
                  <a:srgbClr val="003B4F"/>
                </a:solidFill>
                <a:latin typeface="Courier"/>
              </a:rPr>
              <a:t>lt_df &lt;- </a:t>
            </a:r>
            <a:r>
              <a:rPr>
                <a:solidFill>
                  <a:srgbClr val="4758AB"/>
                </a:solidFill>
                <a:latin typeface="Courier"/>
              </a:rPr>
              <a:t>read_csv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"data/lake_trout.csv"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Examine the first few rows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head</a:t>
            </a:r>
            <a:r>
              <a:rPr>
                <a:solidFill>
                  <a:srgbClr val="003B4F"/>
                </a:solidFill>
                <a:latin typeface="Courier"/>
              </a:rPr>
              <a:t>(lt_df)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6 × 5
  sampling_site species    length_mm mass_g lake 
  &lt;chr&gt;         &lt;chr&gt;          &lt;dbl&gt;  &lt;dbl&gt; &lt;chr&gt;
1 I8            lake trout       515   1400 I8   
2 I8            lake trout       468   1100 I8   
3 I8            lake trout       527   1550 I8   
4 I8            lake trout       525   1350 I8   
5 I8            lake trout       517   1300 I8   
6 I8            lake trout       607   2100 I8   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Parametric versus non-parametric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T-tests are </a:t>
            </a:r>
            <a:r>
              <a:rPr b="1"/>
              <a:t>parametric</a:t>
            </a:r>
            <a:r>
              <a:rPr/>
              <a:t> tests</a:t>
            </a:r>
          </a:p>
          <a:p>
            <a:pPr lvl="0"/>
            <a:r>
              <a:rPr/>
              <a:t>Parametric tests:</a:t>
            </a:r>
          </a:p>
          <a:p>
            <a:pPr lvl="1"/>
            <a:r>
              <a:rPr/>
              <a:t>specify/assume probability distribution from which parameters came</a:t>
            </a:r>
          </a:p>
          <a:p>
            <a:pPr lvl="1"/>
            <a:r>
              <a:rPr/>
              <a:t>Basic assumptions of parametric t-tests:</a:t>
            </a:r>
          </a:p>
          <a:p>
            <a:pPr lvl="2"/>
            <a:r>
              <a:rPr/>
              <a:t>Random sampling</a:t>
            </a:r>
          </a:p>
          <a:p>
            <a:pPr lvl="2"/>
            <a:r>
              <a:rPr/>
              <a:t>Normality</a:t>
            </a:r>
          </a:p>
          <a:p>
            <a:pPr lvl="2"/>
            <a:r>
              <a:rPr/>
              <a:t>Equal variance</a:t>
            </a:r>
          </a:p>
          <a:p>
            <a:pPr lvl="2"/>
            <a:r>
              <a:rPr/>
              <a:t>No outliers</a:t>
            </a:r>
          </a:p>
          <a:p>
            <a:pPr lvl="0"/>
            <a:r>
              <a:rPr/>
              <a:t>Non-parametric tests: no assumption about probability distribution</a:t>
            </a:r>
          </a:p>
          <a:p>
            <a:pPr lvl="1"/>
            <a:r>
              <a:rPr/>
              <a:t>Mukasa et al 2021 DOI: 10.4236/ojbm.2021.93081</a:t>
            </a:r>
          </a:p>
        </p:txBody>
      </p:sp>
      <p:pic>
        <p:nvPicPr>
          <p:cNvPr descr="images/clipboard-294824978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981200"/>
            <a:ext cx="2781300" cy="1816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Assumptions of parametric tests 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If assumptions of parametric test violated, test becomes unreliable</a:t>
            </a:r>
          </a:p>
          <a:p>
            <a:pPr lvl="0"/>
            <a:r>
              <a:rPr/>
              <a:t>This is because test statistic may no longer follow distribution</a:t>
            </a:r>
          </a:p>
          <a:p>
            <a:pPr lvl="0"/>
            <a:r>
              <a:rPr/>
              <a:t>Most parametric tests robust to mild/moderate violations of below assumptions</a:t>
            </a:r>
          </a:p>
        </p:txBody>
      </p:sp>
      <p:pic>
        <p:nvPicPr>
          <p:cNvPr descr="images/clipboard-28648270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Assumptions of parametric tests - Random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Basic assumptions of parametric t-tests:</a:t>
            </a:r>
          </a:p>
          <a:p>
            <a:pPr lvl="1"/>
            <a:r>
              <a:rPr/>
              <a:t>Random sampling</a:t>
            </a:r>
          </a:p>
          <a:p>
            <a:pPr lvl="1"/>
            <a:r>
              <a:rPr/>
              <a:t>Normality</a:t>
            </a:r>
          </a:p>
          <a:p>
            <a:pPr lvl="1"/>
            <a:r>
              <a:rPr/>
              <a:t>Equal variance</a:t>
            </a:r>
          </a:p>
          <a:p>
            <a:pPr lvl="1"/>
            <a:r>
              <a:rPr/>
              <a:t>No outliers</a:t>
            </a:r>
          </a:p>
          <a:p>
            <a:pPr lvl="0"/>
            <a:r>
              <a:rPr/>
              <a:t>Random sampling:</a:t>
            </a:r>
          </a:p>
          <a:p>
            <a:pPr lvl="1"/>
            <a:r>
              <a:rPr/>
              <a:t>samples are randomly collected from populations; part of experimental design</a:t>
            </a:r>
          </a:p>
          <a:p>
            <a:pPr lvl="1"/>
            <a:r>
              <a:rPr/>
              <a:t>Necessary for sample -&gt; population inference</a:t>
            </a:r>
          </a:p>
        </p:txBody>
      </p:sp>
      <p:pic>
        <p:nvPicPr>
          <p:cNvPr descr="images/clipboard-2526616735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117600"/>
            <a:ext cx="2781300" cy="3568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Assumptions of parametric tests - Normality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Basic assumptions of parametric t-tests:</a:t>
            </a:r>
          </a:p>
          <a:p>
            <a:pPr lvl="0"/>
            <a:r>
              <a:rPr/>
              <a:t>Normality</a:t>
            </a:r>
          </a:p>
          <a:p>
            <a:pPr lvl="0"/>
            <a:r>
              <a:rPr/>
              <a:t>equal variance</a:t>
            </a:r>
          </a:p>
          <a:p>
            <a:pPr lvl="0"/>
            <a:r>
              <a:rPr/>
              <a:t>random sampling</a:t>
            </a:r>
          </a:p>
          <a:p>
            <a:pPr lvl="0"/>
            <a:r>
              <a:rPr/>
              <a:t>no outliers</a:t>
            </a:r>
          </a:p>
          <a:p>
            <a:pPr lvl="0"/>
            <a:r>
              <a:rPr/>
              <a:t>Lets do the above for one lake - </a:t>
            </a:r>
            <a:r>
              <a:rPr>
                <a:latin typeface="Courier"/>
              </a:rPr>
              <a:t>NE 12</a:t>
            </a:r>
            <a:r>
              <a:rPr/>
              <a:t> as if we were going to do a one sample T Test</a:t>
            </a:r>
          </a:p>
          <a:p>
            <a:pPr lvl="1"/>
            <a:r>
              <a:rPr/>
              <a:t>we need to make a new dataframe with NE 12 data only called </a:t>
            </a:r>
            <a:r>
              <a:rPr>
                <a:latin typeface="Courier"/>
              </a:rPr>
              <a:t>ne12_data</a:t>
            </a:r>
          </a:p>
          <a:p>
            <a:pPr lvl="1"/>
            <a:r>
              <a:rPr/>
              <a:t>how do you do this?</a:t>
            </a:r>
          </a:p>
          <a:p>
            <a:pPr lvl="0"/>
            <a:r>
              <a:rPr/>
              <a:t>Normality: Samples from normally distributed population</a:t>
            </a:r>
          </a:p>
          <a:p>
            <a:pPr lvl="1"/>
            <a:r>
              <a:rPr/>
              <a:t>Graphical tests: histograms, dotplots, boxplots, </a:t>
            </a:r>
            <a:r>
              <a:rPr b="1"/>
              <a:t>qq-plots</a:t>
            </a:r>
          </a:p>
          <a:p>
            <a:pPr lvl="1"/>
            <a:r>
              <a:rPr/>
              <a:t>“Formal” tests: </a:t>
            </a:r>
            <a:r>
              <a:rPr b="1"/>
              <a:t>Shapiro-Wilk test</a:t>
            </a:r>
            <a:r>
              <a:rPr/>
              <a:t> - sometimes not useful</a:t>
            </a:r>
          </a:p>
        </p:txBody>
      </p:sp>
      <p:pic>
        <p:nvPicPr>
          <p:cNvPr descr="07_01_lecture_powerpoint_files/figure-pptx/unnamed-chunk-2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Macintosh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07</dc:title>
  <dc:creator>Bill Perry</dc:creator>
  <cp:keywords/>
  <dcterms:created xsi:type="dcterms:W3CDTF">2025-08-22T22:21:43Z</dcterms:created>
  <dcterms:modified xsi:type="dcterms:W3CDTF">2025-08-22T22:21:43Z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editor">
    <vt:lpwstr>visual</vt:lpwstr>
  </property>
  <property fmtid="{D5CDD505-2E9C-101B-9397-08002B2CF9AE}" pid="6" name="execute">
    <vt:lpwstr/>
  </property>
  <property fmtid="{D5CDD505-2E9C-101B-9397-08002B2CF9AE}" pid="7" name="format">
    <vt:lpwstr/>
  </property>
  <property fmtid="{D5CDD505-2E9C-101B-9397-08002B2CF9AE}" pid="8" name="header-includes">
    <vt:lpwstr/>
  </property>
  <property fmtid="{D5CDD505-2E9C-101B-9397-08002B2CF9AE}" pid="9" name="include-after">
    <vt:lpwstr/>
  </property>
  <property fmtid="{D5CDD505-2E9C-101B-9397-08002B2CF9AE}" pid="10" name="include-before">
    <vt:lpwstr/>
  </property>
  <property fmtid="{D5CDD505-2E9C-101B-9397-08002B2CF9AE}" pid="11" name="labels">
    <vt:lpwstr/>
  </property>
  <property fmtid="{D5CDD505-2E9C-101B-9397-08002B2CF9AE}" pid="12" name="toc-title">
    <vt:lpwstr>Table of contents</vt:lpwstr>
  </property>
</Properties>
</file>