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4" Type="http://schemas.openxmlformats.org/officeDocument/2006/relationships/viewProps" Target="viewProps.xml" /><Relationship Id="rId43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6" Type="http://schemas.openxmlformats.org/officeDocument/2006/relationships/tableStyles" Target="tableStyles.xml" /><Relationship Id="rId4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10 - Multiple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Regression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εi: unexplained error - difference bw yi and value predicted by model (ŷi)</a:t>
                </a:r>
              </a:p>
              <a:p>
                <a:pPr lvl="0"/>
                <a:r>
                  <a:rPr/>
                  <a:t>NPP = β0 + β1(lat) + β2 (long) + β3 (soil fertility) + εi</a:t>
                </a:r>
              </a:p>
            </p:txBody>
          </p:sp>
        </mc:Choice>
      </mc:AlternateContent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Regression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Estimate multiple regression parameters (intercept, partial slopes) using OLS to fit the regression line</a:t>
                </a:r>
              </a:p>
              <a:p>
                <a:pPr lvl="0"/>
                <a:r>
                  <a:rPr/>
                  <a:t>OLS minimize ∑(yi-ŷi)2, the SS (vertical distance) between observed yi and predicted ŷi for each xij</a:t>
                </a:r>
              </a:p>
              <a:p>
                <a:pPr lvl="0"/>
                <a:r>
                  <a:rPr/>
                  <a:t>ε estimated as residuals: εi = yi-ŷi</a:t>
                </a:r>
              </a:p>
              <a:p>
                <a:pPr lvl="0"/>
                <a:r>
                  <a:rPr/>
                  <a:t>Calculation solves set of simultaneous normal equations with matrix algebra</a:t>
                </a:r>
              </a:p>
            </p:txBody>
          </p:sp>
        </mc:Choice>
      </mc:AlternateContent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Regression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Regression equation can be used for prediction by subbing new values for predictor (X) variables</a:t>
            </a:r>
          </a:p>
          <a:p>
            <a:pPr lvl="0"/>
            <a:r>
              <a:rPr/>
              <a:t>Confidence intervals calculated for parameters</a:t>
            </a:r>
          </a:p>
          <a:p>
            <a:pPr lvl="0"/>
            <a:r>
              <a:rPr/>
              <a:t>Confidence and prediction intervals depend on number of observations and number of predictors</a:t>
            </a:r>
          </a:p>
          <a:p>
            <a:pPr lvl="1"/>
            <a:r>
              <a:rPr/>
              <a:t>More observations decrease interval width</a:t>
            </a:r>
          </a:p>
          <a:p>
            <a:pPr lvl="1"/>
            <a:r>
              <a:rPr/>
              <a:t>More predictors increase interval width</a:t>
            </a:r>
          </a:p>
          <a:p>
            <a:pPr lvl="0"/>
            <a:r>
              <a:rPr/>
              <a:t>Prediction should be restricted to within range of X variables</a:t>
            </a:r>
          </a:p>
        </p:txBody>
      </p:sp>
    </p:spTree>
  </p:cSld>
</p:sld>
</file>

<file path=ppt/slides/slide13.xml><?xml version="1.0" encoding="UTF-8"?><p:sld xmlns:a="http://schemas.openxmlformats.org/drawingml/2006/main" xmlns:r="http://schemas.openxmlformats.org/officeDocument/2006/relationships" xmlns:p="http://schemas.openxmlformats.org/presentationml/2006/main"><p:cSld><p:spTree><p:nvGrpSpPr><p:cNvPr id="1" name="" /><p:cNvGrpSpPr /><p:nvPr /></p:nvGrpSpPr><p:grpSpPr><a:xfrm><a:off x="0" y="0" /><a:ext cx="0" cy="0" /><a:chOff x="0" y="0" /><a:chExt cx="0" cy="0" /></a:xfrm></p:grpSpPr><p:sp><p:nvSpPr><p:cNvPr id="2" name="Title 1" /><p:cNvSpPr><a:spLocks noGrp="1" /></p:cNvSpPr><p:nvPr><p:ph type="title" /></p:nvPr></p:nvSpPr><p:spPr><a:xfrm><a:off x="0" y="0" /><a:ext cx="9144000" cy="871538" /></a:xfrm></p:spPr><p:txBody><a:bodyPr /><a:lstStyle /><a:p><a:pPr lvl="0" indent="0" marL="0"><a:buNone /></a:pPr><a:r><a:rPr b="1" /><a:t>Lecture 10:</a:t></a:r><a:r><a:rPr /><a:t> Analyses of variance</a:t></a:r></a:p></p:txBody></p:sp><p:sp><p:nvSpPr><p:cNvPr id="4" name="Text Placeholder 3" /><p:cNvSpPr><a:spLocks noGrp="1" /></p:cNvSpPr><p:nvPr><p:ph idx="2" sz="half" type="body" /></p:nvPr></p:nvSpPr><p:spPr /><p:txBody><a:bodyPr /><a:lstStyle /><a:p><a:pPr lvl="0" indent="0" marL="0"><a:buNone /></a:pPr><a:r><a:rPr /><a:t>Variance - SStotal partitioned into SSregression and SSresidual</a:t></a:r></a:p><a:p><a:pPr lvl="0" /><a:r><a:rPr /><a:t>SSregression is variance in Y explained by model</a:t></a:r></a:p><a:p><a:pPr lvl="0" /><a:r><a:rPr /><a:t>SSresidual is variance not explained by model</a:t></a:r></a:p></p:txBody></p:sp><p:graphicFrame><p:nvGraphicFramePr><p:cNvPr id="6" name="Content Placeholder 5" /><p:cNvGraphicFramePr><a:graphicFrameLocks noGrp="1" /></p:cNvGraphicFramePr><p:nvPr><p:ph idx="1" /></p:nvPr></p:nvGraphicFramePr><p:xfrm><a:off x="3657600" y="952500" /><a:ext cx="5232400" cy="3797300" /></p:xfrm><a:graphic><a:graphicData uri="http://schemas.openxmlformats.org/drawingml/2006/table"><a:tbl><a:tblPr firstRow="1" bandRow="1"><a:tableStyleId>{5C22544A-7EE6-4342-B048-85BDC9FD1C3A}</a:tableStyleId></a:tblPr><a:tblGrid><a:gridCol w="1041400" /><a:gridCol w="1041400" /><a:gridCol w="1041400" /><a:gridCol w="1041400" /><a:gridCol w="1041400" /></a:tblGrid><a:tr h="0"><a:tc><a:txBody><a:bodyPr /><a:lstStyle /><a:p><a:pPr lvl="0" indent="0" marL="0" algn="l"><a:buNone /></a:pPr><a:r><a:rPr /><a:t>Source of variation</a:t></a:r></a:p></a:txBody><a:tcPr /></a:tc><a:tc><a:txBody><a:bodyPr /><a:lstStyle /><a:p><a:pPr lvl="0" indent="0" marL="0" algn="l"><a:buNone /></a:pPr><a:r><a:rPr /><a:t>SS</a:t></a:r></a:p></a:txBody><a:tcPr /></a:tc><a:tc><a:txBody><a:bodyPr /><a:lstStyle /><a:p><a:pPr lvl="0" indent="0" marL="0" algn="l"><a:buNone /></a:pPr><a:r><a:rPr /><a:t>df</a:t></a:r></a:p></a:txBody><a:tcPr /></a:tc><a:tc><a:txBody><a:bodyPr /><a:lstStyle /><a:p><a:pPr lvl="0" indent="0" marL="0" algn="l"><a:buNone /></a:pPr><a:r><a:rPr /><a:t>MS</a:t></a:r></a:p></a:txBody><a:tcPr /></a:tc><a:tc><a:txBody><a:bodyPr /><a:lstStyle /><a:p><a:pPr lvl="0" indent="0" marL="0" algn="l"><a:buNone /></a:pPr><a:r><a:rPr /><a:t>Interpretation</a:t></a:r></a:p></a:txBody><a:tcPr /></a:tc></a:tr><a:tr h="0"><a:tc><a:txBody><a:bodyPr /><a:lstStyle /><a:p><a:pPr lvl="0" indent="0" marL="0" algn="l"><a:buNone /></a:pPr><a:r><a:rPr /><a:t>Regression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acc><m:accPr><m:chr m:val="‾" /></m:accPr><m:e><m:r><m:t>y</m:t></m:r></m:e></m:acc></m:e></m:d></m:e><m:sup><m:r><m:t>2</m:t></m:r></m:sup></m:sSup></m:e></m:nary></m:oMath></a14:m></a:p></a:txBody></a:tc><a:tc><a:txBody><a:bodyPr /><a:lstStyle /><a:p><a:pPr lvl="0" indent="0" marL="0" algn="l"><a:buNone /></a:pPr><a14:m><m:oMath xmlns:m="http://schemas.openxmlformats.org/officeDocument/2006/math"><m:r><m:t>p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acc><m:accPr><m:chr m:val="‾" /></m:accPr><m:e><m:r><m:t>y</m:t></m:r></m:e></m:acc></m:e></m:d></m:e><m:sup><m:r><m:t>2</m:t></m:r></m:sup></m:sSup></m:e></m:nary></m:num><m:den><m:r><m:t>p</m:t></m:r></m:den></m:f></m:oMath></a14:m></a:p></a:txBody></a:tc><a:tc><a:txBody><a:bodyPr /><a:lstStyle /><a:p><a:pPr lvl="0" indent="0" marL="0" algn="l"><a:buNone /></a:pPr><a:r><a:rPr /><a:t>Difference between predicted observation and mean</a:t></a:r></a:p></a:txBody></a:tc></a:tr><a:tr h="0"><a:tc><a:txBody><a:bodyPr /><a:lstStyle /><a:p><a:pPr lvl="0" indent="0" marL="0" algn="l"><a:buNone /></a:pPr><a:r><a:rPr /><a:t>Residual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/m:e></m:d></m:e><m:sup><m:r><m:t>2</m:t></m:r></m:sup></m:sSup></m:e></m:nary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p</m:t></m:r><m:r><m:rPr><m:sty m:val="p" /></m:rPr><m:t>−</m:t></m:r><m:r><m:t>1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/m:e></m:d></m:e><m:sup><m:r><m:t>2</m:t></m:r></m:sup></m:sSup></m:e></m:nary></m:num><m:den><m:r><m:t>n</m:t></m:r><m:r><m:rPr><m:sty m:val="p" /></m:rPr><m:t>−</m:t></m:r><m:r><m:t>p</m:t></m:r><m:r><m:rPr><m:sty m:val="p" /></m:rPr><m:t>−</m:t></m:r><m:r><m:t>1</m:t></m:r></m:den></m:f></m:oMath></a14:m></a:p></a:txBody></a:tc><a:tc><a:txBody><a:bodyPr /><a:lstStyle /><a:p><a:pPr lvl="0" indent="0" marL="0" algn="l"><a:buNone /></a:pPr><a:r><a:rPr /><a:t>Difference between each observation and predicted</a:t></a:r></a:p></a:txBody></a:tc></a:tr><a:tr h="0"><a:tc><a:txBody><a:bodyPr /><a:lstStyle /><a:p><a:pPr lvl="0" indent="0" marL="0" algn="l"><a:buNone /></a:pPr><a:r><a:rPr /><a:t>Total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acc><m:accPr><m:chr m:val="‾" /></m:accPr><m:e><m:r><m:t>y</m:t></m:r></m:e></m:acc></m:e></m:d></m:e><m:sup><m:r><m:t>2</m:t></m:r></m:sup></m:sSup></m:e></m:nary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1</m:t></m:r></m:oMath></a14:m></a:p></a:txBody></a:tc><a:tc><a:txBody><a:bodyPr /><a:lstStyle /><a:p><a:endParaRPr /></a:p></a:txBody></a:tc><a:tc><a:txBody><a:bodyPr /><a:lstStyle /><a:p><a:pPr lvl="0" indent="0" marL="0" algn="l"><a:buNone /></a:pPr><a:r><a:rPr /><a:t>Difference between each observation and mean</a:t></a:r></a:p></a:txBody></a:tc></a:tr></a:tbl></a:graphicData></a:graphic></p:graphicFrame></p:spTree></p:cSld></p:sld>
</file>

<file path=ppt/slides/slide14.xml><?xml version="1.0" encoding="UTF-8"?><p:sld xmlns:a="http://schemas.openxmlformats.org/drawingml/2006/main" xmlns:r="http://schemas.openxmlformats.org/officeDocument/2006/relationships" xmlns:p="http://schemas.openxmlformats.org/presentationml/2006/main"><p:cSld><p:spTree><p:nvGrpSpPr><p:cNvPr id="1" name="" /><p:cNvGrpSpPr /><p:nvPr /></p:nvGrpSpPr><p:grpSpPr><a:xfrm><a:off x="0" y="0" /><a:ext cx="0" cy="0" /><a:chOff x="0" y="0" /><a:chExt cx="0" cy="0" /></a:xfrm></p:grpSpPr><p:sp><p:nvSpPr><p:cNvPr id="2" name="Title 1" /><p:cNvSpPr><a:spLocks noGrp="1" /></p:cNvSpPr><p:nvPr><p:ph type="title" /></p:nvPr></p:nvSpPr><p:spPr><a:xfrm><a:off x="0" y="0" /><a:ext cx="9144000" cy="871538" /></a:xfrm></p:spPr><p:txBody><a:bodyPr /><a:lstStyle /><a:p><a:pPr lvl="0" indent="0" marL="0"><a:buNone /></a:pPr><a:r><a:rPr b="1" /><a:t>Lecture 10:</a:t></a:r><a:r><a:rPr /><a:t> Analyses</a:t></a:r></a:p></p:txBody></p:sp><p:sp><p:nvSpPr><p:cNvPr id="4" name="Text Placeholder 3" /><p:cNvSpPr><a:spLocks noGrp="1" /></p:cNvSpPr><p:nvPr><p:ph idx="2" sz="half" type="body" /></p:nvPr></p:nvSpPr><p:spPr /><p:txBody><a:bodyPr /><a:lstStyle /><a:p><a:pPr lvl="0" indent="0" marL="0"><a:buNone /></a:pPr><a:r><a:rPr /><a:t>SS converted to non-additive MS (SS/df)</a:t></a:r></a:p><a:p><a:pPr lvl="0" /><a:r><a:rPr /><a:t>MSresidual: estimate population variance</a:t></a:r></a:p><a:p><a:pPr lvl="0" /><a:r><a:rPr /><a:t>MSregression: estimate population variance + variation due to strength of X-Y relationships</a:t></a:r></a:p><a:p><a:pPr lvl="0" /><a:r><a:rPr /><a:t>MS do not depend on sample size</a:t></a:r></a:p></p:txBody></p:sp><p:graphicFrame><p:nvGraphicFramePr><p:cNvPr id="6" name="Content Placeholder 5" /><p:cNvGraphicFramePr><a:graphicFrameLocks noGrp="1" /></p:cNvGraphicFramePr><p:nvPr><p:ph idx="1" /></p:nvPr></p:nvGraphicFramePr><p:xfrm><a:off x="3657600" y="952500" /><a:ext cx="5232400" cy="3797300" /></p:xfrm><a:graphic><a:graphicData uri="http://schemas.openxmlformats.org/drawingml/2006/table"><a:tbl><a:tblPr firstRow="1" bandRow="1"><a:tableStyleId>{5C22544A-7EE6-4342-B048-85BDC9FD1C3A}</a:tableStyleId></a:tblPr><a:tblGrid><a:gridCol w="1308100" /><a:gridCol w="1308100" /><a:gridCol w="1308100" /><a:gridCol w="1308100" /></a:tblGrid><a:tr h="0"><a:tc><a:txBody><a:bodyPr /><a:lstStyle /><a:p><a:pPr lvl="0" indent="0" marL="0" algn="l"><a:buNone /></a:pPr><a:r><a:rPr /><a:t>Source of variation</a:t></a:r></a:p></a:txBody><a:tcPr /></a:tc><a:tc><a:txBody><a:bodyPr /><a:lstStyle /><a:p><a:pPr lvl="0" indent="0" marL="0" algn="l"><a:buNone /></a:pPr><a:r><a:rPr /><a:t>SS</a:t></a:r></a:p></a:txBody><a:tcPr /></a:tc><a:tc><a:txBody><a:bodyPr /><a:lstStyle /><a:p><a:pPr lvl="0" indent="0" marL="0" algn="l"><a:buNone /></a:pPr><a:r><a:rPr /><a:t>df</a:t></a:r></a:p></a:txBody><a:tcPr /></a:tc><a:tc><a:txBody><a:bodyPr /><a:lstStyle /><a:p><a:pPr lvl="0" indent="0" marL="0" algn="l"><a:buNone /></a:pPr><a:r><a:rPr /><a:t>MS</a:t></a:r></a:p></a:txBody><a:tcPr /></a:tc></a:tr><a:tr h="0"><a:tc><a:txBody><a:bodyPr /><a:lstStyle /><a:p><a:pPr lvl="0" indent="0" marL="0" algn="l"><a:buNone /></a:pPr><a:r><a:rPr /><a:t>Regression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acc><m:accPr><m:chr m:val="‾" /></m:accPr><m:e><m:r><m:t>y</m:t></m:r></m:e></m:acc></m:e></m:d></m:e><m:sup><m:r><m:t>2</m:t></m:r></m:sup></m:sSup></m:e></m:nary></m:oMath></a14:m></a:p></a:txBody></a:tc><a:tc><a:txBody><a:bodyPr /><a:lstStyle /><a:p><a:pPr lvl="0" indent="0" marL="0" algn="l"><a:buNone /></a:pPr><a14:m><m:oMath xmlns:m="http://schemas.openxmlformats.org/officeDocument/2006/math"><m:r><m:t>p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acc><m:accPr><m:chr m:val="‾" /></m:accPr><m:e><m:r><m:t>y</m:t></m:r></m:e></m:acc></m:e></m:d></m:e><m:sup><m:r><m:t>2</m:t></m:r></m:sup></m:sSup></m:e></m:nary></m:num><m:den><m:r><m:t>p</m:t></m:r></m:den></m:f></m:oMath></a14:m></a:p></a:txBody></a:tc></a:tr><a:tr h="0"><a:tc><a:txBody><a:bodyPr /><a:lstStyle /><a:p><a:pPr lvl="0" indent="0" marL="0" algn="l"><a:buNone /></a:pPr><a:r><a:rPr /><a:t>Residual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/m:e></m:d></m:e><m:sup><m:r><m:t>2</m:t></m:r></m:sup></m:sSup></m:e></m:nary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p</m:t></m:r><m:r><m:rPr><m:sty m:val="p" /></m:rPr><m:t>−</m:t></m:r><m:r><m:t>1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/m:e></m:d></m:e><m:sup><m:r><m:t>2</m:t></m:r></m:sup></m:sSup></m:e></m:nary></m:num><m:den><m:r><m:t>n</m:t></m:r><m:r><m:rPr><m:sty m:val="p" /></m:rPr><m:t>−</m:t></m:r><m:r><m:t>p</m:t></m:r><m:r><m:rPr><m:sty m:val="p" /></m:rPr><m:t>−</m:t></m:r><m:r><m:t>1</m:t></m:r></m:den></m:f></m:oMath></a14:m></a:p></a:txBody></a:tc></a:tr><a:tr h="0"><a:tc><a:txBody><a:bodyPr /><a:lstStyle /><a:p><a:pPr lvl="0" indent="0" marL="0" algn="l"><a:buNone /></a:pPr><a:r><a:rPr /><a:t>Total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sSup><m:e><m:d><m:dPr><m:begChr m:val="(" /><m:endChr m:val=")" /><m:sepChr m:val="" /><m:grow /></m:dPr><m:e><m:sSub><m:e><m:r><m:t>y</m:t></m:r></m:e><m:sub><m:r><m:t>i</m:t></m:r></m:sub></m:sSub><m:r><m:rPr><m:sty m:val="p" /></m:rPr><m:t>−</m:t></m:r><m:acc><m:accPr><m:chr m:val="‾" /></m:accPr><m:e><m:r><m:t>y</m:t></m:r></m:e></m:acc></m:e></m:d></m:e><m:sup><m:r><m:t>2</m:t></m:r></m:sup></m:sSup></m:e></m:nary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1</m:t></m:r></m:oMath></a14:m></a:p></a:txBody></a:tc><a:tc><a:txBody><a:bodyPr /><a:lstStyle /><a:p><a:endParaRPr /></a:p></a:txBody></a:tc></a:tr></a:tbl></a:graphicData></a:graphic></p:graphicFrame></p:spTree></p:cSld>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 Hos usually tested in MLR:</a:t>
            </a:r>
          </a:p>
          <a:p>
            <a:pPr lvl="0"/>
            <a:r>
              <a:rPr/>
              <a:t>“Basic” Ho: all partial regression slopes equal 0; β1 = β2 = … = βp = 0</a:t>
            </a:r>
          </a:p>
          <a:p>
            <a:pPr lvl="0"/>
            <a:r>
              <a:rPr/>
              <a:t>If “basic” Ho true, MSregression and MSresidual estimate variance and their ratio (F-ratio) = 1</a:t>
            </a:r>
          </a:p>
          <a:p>
            <a:pPr lvl="0"/>
            <a:r>
              <a:rPr/>
              <a:t>If “basic” Ho false (at least one β ≠ 0) MSregression estimates variance + partial regression slope and their ratio (F-ratio)</a:t>
            </a:r>
          </a:p>
          <a:p>
            <a:pPr lvl="0"/>
            <a:r>
              <a:rPr/>
              <a:t>will be &gt; 1 - F-ratio compared to F-distribution for p-value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Also: is any specific β = 0 (explanatory role)?</a:t>
            </a:r>
          </a:p>
          <a:p>
            <a:pPr lvl="0"/>
            <a:r>
              <a:rPr/>
              <a:t>E.g., does LAT have effect on NPP?</a:t>
            </a:r>
          </a:p>
          <a:p>
            <a:pPr lvl="0"/>
            <a:r>
              <a:rPr/>
              <a:t>These Hs tested through model comparison</a:t>
            </a:r>
          </a:p>
          <a:p>
            <a:pPr lvl="0"/>
            <a:r>
              <a:rPr/>
              <a:t>Model w 3 predictors X1, X2,X3 (model 1):</a:t>
            </a:r>
          </a:p>
          <a:p>
            <a:pPr lvl="0"/>
            <a:r>
              <a:rPr/>
              <a:t>yi= β0 +β1xi1+β2xi2+β3xi3+ εi</a:t>
            </a:r>
          </a:p>
          <a:p>
            <a:pPr lvl="0"/>
            <a:r>
              <a:rPr/>
              <a:t>To test Ho that β1 = 0 compare fit of model 1 to model 2:</a:t>
            </a:r>
          </a:p>
          <a:p>
            <a:pPr lvl="0"/>
            <a:r>
              <a:rPr/>
              <a:t>yi= β0 +β2xi2+β3xi3+ εi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Hypotheses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If SSregression of mod1=mod2, cannot reject Ho β1 = 0</a:t>
                </a:r>
              </a:p>
              <a:p>
                <a:pPr lvl="0"/>
                <a:r>
                  <a:rPr/>
                  <a:t>If SSregression of mod1 &gt; mod2, evidence to reject Ho β1 = 0</a:t>
                </a:r>
              </a:p>
              <a:p>
                <a:pPr lvl="0"/>
                <a:r>
                  <a:rPr/>
                  <a:t>SS for β1 is SSextraβ1 = Full SSregression - Reduced SSregression</a:t>
                </a:r>
              </a:p>
              <a:p>
                <a:pPr lvl="0"/>
                <a:r>
                  <a:rPr/>
                  <a:t>Use partial F-test to test Ho β1 = 0 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F</m:t>
                          </m:r>
                        </m:e>
                        <m:sub>
                          <m:r>
                            <m:t>w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M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E</m:t>
                              </m:r>
                              <m:r>
                                <m:t>x</m:t>
                              </m:r>
                              <m:r>
                                <m:t>t</m:t>
                              </m:r>
                              <m:r>
                                <m:t>r</m:t>
                              </m:r>
                              <m: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m:t>F</m:t>
                          </m:r>
                          <m:r>
                            <m:t>U</m:t>
                          </m:r>
                          <m:r>
                            <m:t>L</m:t>
                          </m:r>
                          <m:r>
                            <m:t>L</m:t>
                          </m:r>
                          <m:r>
                            <m:t> </m:t>
                          </m:r>
                          <m:r>
                            <m:t>M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s</m:t>
                              </m:r>
                              <m:r>
                                <m:t>i</m:t>
                              </m:r>
                              <m:r>
                                <m:t>d</m:t>
                              </m:r>
                              <m:r>
                                <m:t>u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Can also use t-test (R provides this value)</a:t>
                </a:r>
              </a:p>
            </p:txBody>
          </p:sp>
        </mc:Choice>
      </mc:AlternateContent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Explained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Explained variance (r2) is calculated the same way as for simple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p>
                        <m:e>
                          <m:r>
                            <m:t>r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g</m:t>
                              </m:r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s</m:t>
                              </m:r>
                              <m:r>
                                <m:t>s</m:t>
                              </m:r>
                              <m:r>
                                <m:t>i</m:t>
                              </m:r>
                              <m:r>
                                <m:t>o</m:t>
                              </m:r>
                              <m: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T</m:t>
                              </m:r>
                              <m:r>
                                <m:t>o</m:t>
                              </m:r>
                              <m:r>
                                <m:t>t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m:t>=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−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s</m:t>
                              </m:r>
                              <m:r>
                                <m:t>i</m:t>
                              </m:r>
                              <m:r>
                                <m:t>d</m:t>
                              </m:r>
                              <m:r>
                                <m:t>u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num>
                        <m:den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T</m:t>
                              </m:r>
                              <m:r>
                                <m:t>o</m:t>
                              </m:r>
                              <m:r>
                                <m:t>t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/>
                <a:r>
                  <a:rPr/>
                  <a:t>r2 values can not be used to directly compare models</a:t>
                </a:r>
              </a:p>
              <a:p>
                <a:pPr lvl="0"/>
                <a:r>
                  <a:rPr/>
                  <a:t>r2 values will always increase as predictors added</a:t>
                </a:r>
              </a:p>
              <a:p>
                <a:pPr lvl="0"/>
                <a:r>
                  <a:rPr/>
                  <a:t>r2 values with different transformation will differ</a:t>
                </a:r>
              </a:p>
            </p:txBody>
          </p:sp>
        </mc:Choice>
      </mc:AlternateContent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Assumptions 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Assume fixed Xs; unrealistic in most biological settings</a:t>
            </a:r>
          </a:p>
          <a:p>
            <a:pPr lvl="0"/>
            <a:r>
              <a:rPr/>
              <a:t>No major (influential) outliers</a:t>
            </a:r>
          </a:p>
          <a:p>
            <a:pPr lvl="0"/>
            <a:r>
              <a:rPr/>
              <a:t>Check leverage, influence- Cook’s Di</a:t>
            </a:r>
          </a:p>
        </p:txBody>
      </p:sp>
      <p:pic>
        <p:nvPicPr>
          <p:cNvPr descr="images/clipboard-26506686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66900"/>
            <a:ext cx="2781300" cy="2057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09: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Regression T-Test Anova</a:t>
            </a:r>
          </a:p>
          <a:p>
            <a:pPr lvl="0"/>
            <a:r>
              <a:rPr/>
              <a:t>Regression Assumptions</a:t>
            </a:r>
          </a:p>
          <a:p>
            <a:pPr lvl="0"/>
            <a:r>
              <a:rPr/>
              <a:t>Model II Regression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Assumptions 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Normality, equal variance, independence</a:t>
            </a:r>
          </a:p>
          <a:p>
            <a:pPr lvl="0"/>
            <a:r>
              <a:rPr/>
              <a:t>Residual QQ-plots, residuals vs. predicted values plot</a:t>
            </a:r>
          </a:p>
          <a:p>
            <a:pPr lvl="0"/>
            <a:r>
              <a:rPr/>
              <a:t>Distribution/variance often corrected by transforming Y</a:t>
            </a:r>
          </a:p>
        </p:txBody>
      </p:sp>
      <p:pic>
        <p:nvPicPr>
          <p:cNvPr descr="images/clipboard-309394843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12800"/>
            <a:ext cx="2781300" cy="415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Assumptions 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More observations than predictor variables</a:t>
            </a:r>
          </a:p>
          <a:p>
            <a:pPr lvl="0"/>
            <a:r>
              <a:rPr/>
              <a:t>Ideally at least 10x observations than predictors to avoid “overfitting”</a:t>
            </a:r>
          </a:p>
          <a:p>
            <a:pPr lvl="0"/>
            <a:r>
              <a:rPr/>
              <a:t>Uncorrelated predictor variables (assessed using scatterplot matrix; VIFs)</a:t>
            </a:r>
          </a:p>
          <a:p>
            <a:pPr lvl="0"/>
            <a:r>
              <a:rPr/>
              <a:t>Linear relationship between Y and each X, holding others constant (non-linearity assessed by AV plots)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Regression of Y vs. each X does not consider effect of other predictors:</a:t>
            </a:r>
          </a:p>
          <a:p>
            <a:pPr lvl="0" indent="0" marL="0">
              <a:buNone/>
            </a:pPr>
            <a:r>
              <a:rPr/>
              <a:t>want to know shape of relationship while holding other predictors constant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Collinearity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/>
            <a:r>
              <a:rPr/>
              <a:t>Potential predictor variables are often correlated (e.g., morphometrics, nutrients, climatic parameters)</a:t>
            </a:r>
          </a:p>
          <a:p>
            <a:pPr lvl="0"/>
            <a:r>
              <a:rPr/>
              <a:t>Multicollinearity (strong correlation between predictors) causes problems for parameter estimates</a:t>
            </a:r>
          </a:p>
          <a:p>
            <a:pPr lvl="0"/>
            <a:r>
              <a:rPr/>
              <a:t>Severe collinearity causes unstable parameter estimates: small change in a single value can result in large changes in βp - estimates</a:t>
            </a:r>
          </a:p>
          <a:p>
            <a:pPr lvl="0"/>
            <a:r>
              <a:rPr/>
              <a:t>Inflates partial slope error estimates, loss of power</a:t>
            </a:r>
          </a:p>
        </p:txBody>
      </p:sp>
      <p:pic>
        <p:nvPicPr>
          <p:cNvPr descr="images/clipboard-285405608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2362200"/>
            <a:ext cx="5232400" cy="96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Collinearity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Collinearity can be detected by:</a:t>
            </a:r>
          </a:p>
          <a:p>
            <a:pPr lvl="0"/>
            <a:r>
              <a:rPr/>
              <a:t>Variance inflation Factors:</a:t>
            </a:r>
          </a:p>
          <a:p>
            <a:pPr lvl="1"/>
            <a:r>
              <a:rPr/>
              <a:t>VIF for Xj=1/ (1-r2 )</a:t>
            </a:r>
          </a:p>
          <a:p>
            <a:pPr lvl="1"/>
            <a:r>
              <a:rPr/>
              <a:t>VIF &gt; 10 = bad</a:t>
            </a:r>
          </a:p>
          <a:p>
            <a:pPr lvl="0"/>
            <a:r>
              <a:rPr/>
              <a:t>Best/simplest solution:</a:t>
            </a:r>
          </a:p>
          <a:p>
            <a:pPr lvl="1"/>
            <a:r>
              <a:rPr/>
              <a:t>exclude variables that are highly correlated with other variables</a:t>
            </a:r>
          </a:p>
          <a:p>
            <a:pPr lvl="1"/>
            <a:r>
              <a:rPr/>
              <a:t>they are probably measuring similar</a:t>
            </a:r>
          </a:p>
          <a:p>
            <a:pPr lvl="1"/>
            <a:r>
              <a:rPr/>
              <a:t>thing and are redundant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Interactions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Predictors can be modeled as:</a:t>
                </a:r>
              </a:p>
              <a:p>
                <a:pPr lvl="0"/>
                <a:r>
                  <a:rPr/>
                  <a:t>additive (effect of temp, plus precip, plus fertility) or</a:t>
                </a:r>
              </a:p>
              <a:p>
                <a:pPr lvl="0"/>
                <a:r>
                  <a:rPr/>
                  <a:t>multiplicative (interactive)</a:t>
                </a:r>
              </a:p>
              <a:p>
                <a:pPr lvl="0"/>
                <a:r>
                  <a:rPr/>
                  <a:t>Interaction: effect of Xi depends on levels of Xj</a:t>
                </a:r>
              </a:p>
              <a:p>
                <a:pPr lvl="0"/>
                <a:r>
                  <a:rPr/>
                  <a:t>The partial slope of Y vs. X1 is different for different levels of X2 (and vice versa); measured by β3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t> </m:t>
                      </m:r>
                      <m:r>
                        <m:rPr>
                          <m:nor/>
                          <m:sty m:val="p"/>
                        </m:rPr>
                        <m:t>vs.</m:t>
                      </m:r>
                      <m:r>
                        <m:t> </m:t>
                      </m:r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3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3</m:t>
                          </m:r>
                        </m:sub>
                      </m:sSub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“Curvature” of the regression (hyper)plane</a:t>
                </a:r>
              </a:p>
            </p:txBody>
          </p:sp>
        </mc:Choice>
      </mc:AlternateContent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pic>
        <p:nvPicPr>
          <p:cNvPr descr="images/clipboard-424177268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27300" y="609600"/>
            <a:ext cx="40259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Adding interactions:</a:t>
            </a:r>
          </a:p>
          <a:p>
            <a:pPr lvl="0"/>
            <a:r>
              <a:rPr/>
              <a:t>many more predictors (“parameter proliferation”):</a:t>
            </a:r>
          </a:p>
          <a:p>
            <a:pPr lvl="0"/>
            <a:r>
              <a:rPr/>
              <a:t>2n; 6 params= 64 terms; 7 params= 128</a:t>
            </a:r>
          </a:p>
          <a:p>
            <a:pPr lvl="0"/>
            <a:r>
              <a:rPr/>
              <a:t>interpretation more complex</a:t>
            </a:r>
          </a:p>
          <a:p>
            <a:pPr lvl="0"/>
            <a:r>
              <a:rPr/>
              <a:t>When to include interactions? When they make biological sense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Dummy variables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Multiple Linear Regression accommodates continuous and categorical variables (gender, vegetation type, etc.) Categorical vars as “dummy vars”, n of dummy variables = n-1 categories</a:t>
            </a:r>
          </a:p>
          <a:p>
            <a:pPr lvl="0" indent="0" marL="0">
              <a:buNone/>
            </a:pPr>
            <a:r>
              <a:rPr b="1"/>
              <a:t>Sex M/F:</a:t>
            </a:r>
          </a:p>
          <a:p>
            <a:pPr lvl="0"/>
            <a:r>
              <a:rPr/>
              <a:t>Need 1 dummy var with two values (0, 1)</a:t>
            </a:r>
          </a:p>
          <a:p>
            <a:pPr lvl="0" indent="0" marL="0">
              <a:buNone/>
            </a:pPr>
            <a:r>
              <a:rPr b="1"/>
              <a:t>Fertility L/M/H:</a:t>
            </a:r>
          </a:p>
          <a:p>
            <a:pPr lvl="0"/>
            <a:r>
              <a:rPr/>
              <a:t>Need 2 dummy var, each with two values (0, 1): fert1 (0 if L or H, 1 if M), fert2 (1 if H, 0 if L or M)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57600" y="952500"/>
          <a:ext cx="5232400" cy="379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739900"/>
                <a:gridCol w="17399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fert1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fert2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Low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Med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High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Coefficients interpreted relative to reference condition</a:t>
            </a:r>
          </a:p>
          <a:p>
            <a:pPr lvl="0"/>
            <a:r>
              <a:rPr/>
              <a:t>R codes dummy variables automatically</a:t>
            </a:r>
          </a:p>
          <a:p>
            <a:pPr lvl="0"/>
            <a:r>
              <a:rPr/>
              <a:t>picks “reference” level alphabetically</a:t>
            </a:r>
          </a:p>
          <a:p>
            <a:pPr lvl="0"/>
            <a:r>
              <a:rPr/>
              <a:t>Dummy variables with more than 2 levels add extra predictor variables to model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57600" y="952500"/>
          <a:ext cx="5232400" cy="379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739900"/>
                <a:gridCol w="17399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fert1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fert2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Low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Med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High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10: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Multiple Linear Regression model</a:t>
            </a:r>
          </a:p>
          <a:p>
            <a:pPr lvl="0"/>
            <a:r>
              <a:rPr/>
              <a:t>Regression parameters</a:t>
            </a:r>
          </a:p>
          <a:p>
            <a:pPr lvl="0"/>
            <a:r>
              <a:rPr/>
              <a:t>Analysis of variance</a:t>
            </a:r>
          </a:p>
          <a:p>
            <a:pPr lvl="0"/>
            <a:r>
              <a:rPr/>
              <a:t>Null hypotheses</a:t>
            </a:r>
          </a:p>
          <a:p>
            <a:pPr lvl="0"/>
            <a:r>
              <a:rPr/>
              <a:t>Explained variance</a:t>
            </a:r>
          </a:p>
          <a:p>
            <a:pPr lvl="0"/>
            <a:r>
              <a:rPr/>
              <a:t>Assumptions and diagnostics</a:t>
            </a:r>
          </a:p>
          <a:p>
            <a:pPr lvl="0"/>
            <a:r>
              <a:rPr/>
              <a:t>Collinearity</a:t>
            </a:r>
          </a:p>
          <a:p>
            <a:pPr lvl="0"/>
            <a:r>
              <a:rPr/>
              <a:t>Interactions</a:t>
            </a:r>
          </a:p>
          <a:p>
            <a:pPr lvl="0"/>
            <a:r>
              <a:rPr/>
              <a:t>Dummy variables</a:t>
            </a:r>
          </a:p>
          <a:p>
            <a:pPr lvl="0"/>
            <a:r>
              <a:rPr/>
              <a:t>Model selection</a:t>
            </a:r>
          </a:p>
          <a:p>
            <a:pPr lvl="0"/>
            <a:r>
              <a:rPr/>
              <a:t>Importance of predictors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pic>
        <p:nvPicPr>
          <p:cNvPr descr="images/clipboard-384796269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52500"/>
            <a:ext cx="6007100" cy="388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Comparing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have multiple predictors (and interactions!)</a:t>
            </a:r>
          </a:p>
          <a:p>
            <a:pPr lvl="0"/>
            <a:r>
              <a:rPr/>
              <a:t>how to choose “best” model?</a:t>
            </a:r>
          </a:p>
          <a:p>
            <a:pPr lvl="0"/>
            <a:r>
              <a:rPr/>
              <a:t>Which predictors to include?</a:t>
            </a:r>
          </a:p>
          <a:p>
            <a:pPr lvl="0"/>
            <a:r>
              <a:rPr/>
              <a:t>Occam’s razor: “best” model balances complexity with fit to data</a:t>
            </a:r>
          </a:p>
          <a:p>
            <a:pPr lvl="0" indent="0" marL="0">
              <a:buNone/>
            </a:pPr>
            <a:r>
              <a:rPr/>
              <a:t>To chose:</a:t>
            </a:r>
          </a:p>
          <a:p>
            <a:pPr lvl="0"/>
            <a:r>
              <a:rPr/>
              <a:t>compare “nested” models</a:t>
            </a:r>
          </a:p>
          <a:p>
            <a:pPr lvl="0" indent="0" marL="0">
              <a:buNone/>
            </a:pPr>
            <a:r>
              <a:rPr/>
              <a:t>Overfitting</a:t>
            </a:r>
          </a:p>
          <a:p>
            <a:pPr lvl="0"/>
            <a:r>
              <a:rPr/>
              <a:t>getting high r2 just by having more (useless predictors)</a:t>
            </a:r>
          </a:p>
          <a:p>
            <a:pPr lvl="0"/>
            <a:r>
              <a:rPr/>
              <a:t>so r2 is not a good way of choosing between nested models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Comparing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Need to account for increase in fit with added predictors:</a:t>
                </a:r>
              </a:p>
              <a:p>
                <a:pPr lvl="0"/>
                <a:r>
                  <a:rPr/>
                  <a:t>Adjusted r2</a:t>
                </a:r>
              </a:p>
              <a:p>
                <a:pPr lvl="0"/>
                <a:r>
                  <a:rPr/>
                  <a:t>Akaike’s information criterion (AIC)</a:t>
                </a:r>
              </a:p>
              <a:p>
                <a:pPr lvl="0"/>
                <a:r>
                  <a:rPr/>
                  <a:t>Both “penalize” models for extra predictors</a:t>
                </a:r>
              </a:p>
              <a:p>
                <a:pPr lvl="0"/>
                <a:r>
                  <a:rPr/>
                  <a:t>Higher adjusted r2 and lower AIC are better when comparing models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Adjusted </m:t>
                      </m:r>
                      <m:sSup>
                        <m:e>
                          <m:r>
                            <m:t>r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−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Residual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/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d>
                                <m:dPr>
                                  <m:begChr m:val="("/>
                                  <m:endChr m:val=")"/>
                                  <m:sepChr m:val=""/>
                                  <m:grow/>
                                </m:dPr>
                                <m:e>
                                  <m: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m:t>+</m:t>
                                  </m:r>
                                  <m:r>
                                    <m:t>1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Total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/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Akaike Information Criterion (AIC)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n</m:t>
                      </m:r>
                      <m:d>
                        <m:dPr>
                          <m:begChr m:val="["/>
                          <m:endChr m:val="]"/>
                          <m:sepChr m:val=""/>
                          <m:grow/>
                        </m:dPr>
                        <m:e>
                          <m:r>
                            <m:rPr>
                              <m:sty m:val="p"/>
                            </m:rPr>
                            <m:t>ln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r>
                                <m:t>S</m:t>
                              </m:r>
                              <m:sSub>
                                <m:e>
                                  <m: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  <m:sty m:val="p"/>
                                    </m:rPr>
                                    <m:t>Residual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m:t>+</m:t>
                      </m:r>
                      <m:r>
                        <m:t>2</m:t>
                      </m:r>
                      <m:d>
                        <m:dPr>
                          <m:begChr m:val="("/>
                          <m:endChr m:val=")"/>
                          <m:sepChr m:val=""/>
                          <m:grow/>
                        </m:dPr>
                        <m:e>
                          <m:r>
                            <m:t>p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m:t>−</m:t>
                      </m:r>
                      <m:r>
                        <m:t>n</m:t>
                      </m:r>
                      <m:r>
                        <m:rPr>
                          <m:sty m:val="p"/>
                        </m:rPr>
                        <m:t>ln</m:t>
                      </m:r>
                      <m:d>
                        <m:dPr>
                          <m:begChr m:val="("/>
                          <m:endChr m:val=")"/>
                          <m:sepChr m:val=""/>
                          <m:grow/>
                        </m:dPr>
                        <m:e>
                          <m:r>
                            <m:t>n</m:t>
                          </m:r>
                        </m:e>
                      </m:d>
                    </m:oMath>
                  </m:oMathPara>
                </a14:m>
              </a:p>
            </p:txBody>
          </p:sp>
        </mc:Choice>
      </mc:AlternateContent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Comparing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But how to compare models?</a:t>
            </a:r>
          </a:p>
          <a:p>
            <a:pPr lvl="0"/>
            <a:r>
              <a:rPr/>
              <a:t>Can fit all possible models</a:t>
            </a:r>
          </a:p>
          <a:p>
            <a:pPr lvl="1"/>
            <a:r>
              <a:rPr/>
              <a:t>compare AICs or adj- r2,</a:t>
            </a:r>
          </a:p>
          <a:p>
            <a:pPr lvl="1"/>
            <a:r>
              <a:rPr/>
              <a:t>tedious w lots of predictors</a:t>
            </a:r>
          </a:p>
          <a:p>
            <a:pPr lvl="0"/>
            <a:r>
              <a:rPr/>
              <a:t>Automated forward (and backward) stepwise procedures: start w no terms (all terms), add (remove) terms w largest (smallest)</a:t>
            </a:r>
          </a:p>
          <a:p>
            <a:pPr lvl="1"/>
            <a:r>
              <a:rPr/>
              <a:t>partial F statistic</a:t>
            </a:r>
          </a:p>
          <a:p>
            <a:pPr lvl="0" indent="0" marL="0">
              <a:buNone/>
            </a:pPr>
            <a:r>
              <a:rPr/>
              <a:t>We will use manual form of backward selection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Usually want to know relative importance of predictors to explaining Y</a:t>
            </a:r>
          </a:p>
          <a:p>
            <a:pPr lvl="0"/>
            <a:r>
              <a:rPr/>
              <a:t>Three general approaches:</a:t>
            </a:r>
          </a:p>
          <a:p>
            <a:pPr lvl="0"/>
            <a:r>
              <a:rPr/>
              <a:t>Using F-tests (or t-tests) on partial regression slopes</a:t>
            </a:r>
          </a:p>
          <a:p>
            <a:pPr lvl="0"/>
            <a:r>
              <a:rPr/>
              <a:t>Using coefficient of partial determination</a:t>
            </a:r>
          </a:p>
          <a:p>
            <a:pPr lvl="0"/>
            <a:r>
              <a:rPr/>
              <a:t>Using standardized partial regression slopes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Using F-tests (or t-tests) on partial regression slopes:</a:t>
            </a:r>
          </a:p>
          <a:p>
            <a:pPr lvl="0"/>
            <a:r>
              <a:rPr/>
              <a:t>Conduct F tests of Ho that each partial regression slope = 0</a:t>
            </a:r>
          </a:p>
          <a:p>
            <a:pPr lvl="0"/>
            <a:r>
              <a:rPr/>
              <a:t>If cannot reject Ho, discard predictor</a:t>
            </a:r>
          </a:p>
          <a:p>
            <a:pPr lvl="0"/>
            <a:r>
              <a:rPr/>
              <a:t>Can get additional clues from relative size of F-values</a:t>
            </a:r>
          </a:p>
          <a:p>
            <a:pPr lvl="0"/>
            <a:r>
              <a:rPr/>
              <a:t>Does not tell us absolute importance of predictor (usually can not directly compare slope parameters)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Using coefficient of partial determination:</a:t>
                </a:r>
              </a:p>
              <a:p>
                <a:pPr lvl="0"/>
                <a:r>
                  <a:rPr/>
                  <a:t>the reduction in variation of Y due to addition of predictor (Xj)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Sup>
                        <m:e>
                          <m:r>
                            <m:t>r</m:t>
                          </m:r>
                        </m:e>
                        <m:sub>
                          <m:sSub>
                            <m:e>
                              <m:r>
                                <m:t>X</m:t>
                              </m:r>
                            </m:e>
                            <m:sub>
                              <m:r>
                                <m:t>j</m:t>
                              </m:r>
                            </m:sub>
                          </m:sSub>
                        </m:sub>
                        <m:sup>
                          <m: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Extra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  <m:sty m:val="p"/>
                            </m:rPr>
                            <m:t>Reduced </m:t>
                          </m:r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Residual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SSextra</a:t>
                </a:r>
              </a:p>
              <a:p>
                <a:pPr lvl="0"/>
                <a:r>
                  <a:rPr/>
                  <a:t>Increased in SSregression when Xj is added to model</a:t>
                </a:r>
              </a:p>
              <a:p>
                <a:pPr lvl="0"/>
                <a:r>
                  <a:rPr/>
                  <a:t>Reduced SSresidual is the unexplained SS from model without Xj</a:t>
                </a:r>
              </a:p>
            </p:txBody>
          </p:sp>
        </mc:Choice>
      </mc:AlternateContent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Using standardized partial regression slopes:</a:t>
            </a:r>
          </a:p>
          <a:p>
            <a:pPr lvl="0"/>
            <a:r>
              <a:rPr/>
              <a:t>predictors of predictor variables can not be directly compared</a:t>
            </a:r>
          </a:p>
          <a:p>
            <a:pPr lvl="0"/>
            <a:r>
              <a:rPr/>
              <a:t>Why?</a:t>
            </a:r>
          </a:p>
          <a:p>
            <a:pPr lvl="0"/>
            <a:r>
              <a:rPr/>
              <a:t>Standardize all vars (mean = 0, sd= 1)</a:t>
            </a:r>
          </a:p>
          <a:p>
            <a:pPr lvl="0"/>
            <a:r>
              <a:rPr/>
              <a:t>Scales are identical and larger PRS mean more important variable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Using partial r2 values:</a:t>
            </a:r>
          </a:p>
        </p:txBody>
      </p:sp>
      <p:pic>
        <p:nvPicPr>
          <p:cNvPr descr="images/clipboard-252191658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362200"/>
            <a:ext cx="2781300" cy="1066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if more than one predictor (X) variable?</a:t>
            </a:r>
          </a:p>
          <a:p>
            <a:pPr lvl="0"/>
            <a:r>
              <a:rPr/>
              <a:t>If predictors continuous</a:t>
            </a:r>
          </a:p>
          <a:p>
            <a:pPr lvl="0"/>
            <a:r>
              <a:rPr/>
              <a:t>Mix between categorical and continuous</a:t>
            </a:r>
          </a:p>
          <a:p>
            <a:pPr lvl="0"/>
            <a:r>
              <a:rPr/>
              <a:t>Can use multiple linear regression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21400" y="660400"/>
          <a:ext cx="27813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/>
                <a:gridCol w="927100"/>
                <a:gridCol w="927100"/>
              </a:tblGrid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Independent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Dependent variable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Continuous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Categorical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Continuous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Regression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ANOVA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Categorical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Logistic regression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Tabular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Reporting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Results are easiest to report in tabular format</a:t>
            </a:r>
          </a:p>
        </p:txBody>
      </p:sp>
      <p:pic>
        <p:nvPicPr>
          <p:cNvPr descr="images/clipboard-82916668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01800"/>
            <a:ext cx="2781300" cy="2387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Reporting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Results are easiest to report in tabular format</a:t>
            </a:r>
          </a:p>
        </p:txBody>
      </p:sp>
      <p:pic>
        <p:nvPicPr>
          <p:cNvPr descr="images/clipboard-280742867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324100"/>
            <a:ext cx="2781300" cy="1155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Abundance of C3 grasses can be modeled as function of</a:t>
            </a:r>
          </a:p>
          <a:p>
            <a:pPr lvl="0"/>
            <a:r>
              <a:rPr/>
              <a:t>latitude</a:t>
            </a:r>
          </a:p>
          <a:p>
            <a:pPr lvl="0"/>
            <a:r>
              <a:rPr/>
              <a:t>longitude</a:t>
            </a:r>
          </a:p>
          <a:p>
            <a:pPr lvl="0"/>
            <a:r>
              <a:rPr/>
              <a:t>both</a:t>
            </a:r>
          </a:p>
          <a:p>
            <a:pPr lvl="0" indent="0" marL="0">
              <a:buNone/>
            </a:pPr>
            <a:r>
              <a:rPr/>
              <a:t>Instead of line, modeled with (hyper)plane</a:t>
            </a:r>
          </a:p>
        </p:txBody>
      </p:sp>
      <p:pic>
        <p:nvPicPr>
          <p:cNvPr descr="images/clipboard-71600493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14500"/>
            <a:ext cx="2781300" cy="237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Used in similar way to simple linear regression:</a:t>
            </a:r>
          </a:p>
          <a:p>
            <a:pPr lvl="0"/>
            <a:r>
              <a:rPr/>
              <a:t>Describe nature of relationship between Y and X’s</a:t>
            </a:r>
          </a:p>
          <a:p>
            <a:pPr lvl="0"/>
            <a:r>
              <a:rPr/>
              <a:t>Determine explained / unexplained variation in Y</a:t>
            </a:r>
          </a:p>
          <a:p>
            <a:pPr lvl="0"/>
            <a:r>
              <a:rPr/>
              <a:t>Predict new Ys from X</a:t>
            </a:r>
          </a:p>
          <a:p>
            <a:pPr lvl="0"/>
            <a:r>
              <a:rPr/>
              <a:t>Find the “best”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Crawley 2012: “Multiple regression models provide some of the most profound challenges faced by the analyst”:</a:t>
            </a:r>
          </a:p>
          <a:p>
            <a:pPr lvl="0"/>
            <a:r>
              <a:rPr/>
              <a:t>Overfitting</a:t>
            </a:r>
          </a:p>
          <a:p>
            <a:pPr lvl="0"/>
            <a:r>
              <a:rPr/>
              <a:t>Parameter proliferation</a:t>
            </a:r>
          </a:p>
          <a:p>
            <a:pPr lvl="0"/>
            <a:r>
              <a:rPr/>
              <a:t>Multicollinearity</a:t>
            </a:r>
          </a:p>
          <a:p>
            <a:pPr lvl="0"/>
            <a:r>
              <a:rPr/>
              <a:t>Model selection</a:t>
            </a:r>
          </a:p>
        </p:txBody>
      </p:sp>
      <p:pic>
        <p:nvPicPr>
          <p:cNvPr descr="images/clipboard-173645374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54200"/>
            <a:ext cx="2781300" cy="207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/>
                <a:r>
                  <a:rPr/>
                  <a:t>Set of i= 1 to n observations</a:t>
                </a:r>
              </a:p>
              <a:p>
                <a:pPr lvl="0"/>
                <a:r>
                  <a:rPr/>
                  <a:t>fixed X-values for p predictor variables (X1, X2…Xp)</a:t>
                </a:r>
              </a:p>
              <a:p>
                <a:pPr lvl="0"/>
                <a:r>
                  <a:rPr/>
                  <a:t>random Y-values: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yi: value of Y for ith observation X1 = xi1, X2 = xi2,…, Xp = xip</a:t>
                </a:r>
              </a:p>
              <a:p>
                <a:pPr lvl="0"/>
                <a:r>
                  <a:rPr/>
                  <a:t>β0: population intercept, the mean value of Y when X1 = 0, X2 = 0,…, Xp = 0</a:t>
                </a:r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Multiple linear regression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β1: partial population slope, change in Y per unit change in X1 holding other X-vars constant</a:t>
                </a:r>
              </a:p>
              <a:p>
                <a:pPr lvl="0"/>
                <a:r>
                  <a:rPr/>
                  <a:t>β2: partial population slope, change in Y per unit change in X2 holding other X-vars constant</a:t>
                </a:r>
              </a:p>
              <a:p>
                <a:pPr lvl="0"/>
                <a:r>
                  <a:rPr/>
                  <a:t>βp: partial population slope, change in Y per unit change in Xp holding other X-vars constant</a:t>
                </a:r>
              </a:p>
            </p:txBody>
          </p:sp>
        </mc:Choice>
      </mc:AlternateContent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10 - Multiple Regression</dc:title>
  <dc:creator>Bill Perry</dc:creator>
  <cp:keywords/>
  <dcterms:created xsi:type="dcterms:W3CDTF">2025-08-22T22:22:08Z</dcterms:created>
  <dcterms:modified xsi:type="dcterms:W3CDTF">2025-08-22T22:22:08Z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