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1" Type="http://schemas.openxmlformats.org/officeDocument/2006/relationships/viewProps" Target="viewProps.xml" /><Relationship Id="rId3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33" Type="http://schemas.openxmlformats.org/officeDocument/2006/relationships/tableStyles" Target="tableStyles.xml" /><Relationship Id="rId3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png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13 - Multifactor ANOVA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Nested Design Example: Sea Urchin Grazing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Effects of sea urchin grazing on biomass of filamentous algae:</a:t>
            </a:r>
          </a:p>
          <a:p>
            <a:pPr lvl="0"/>
            <a:r>
              <a:rPr/>
              <a:t>4 levels of urchin grazing: none, L, M, H</a:t>
            </a:r>
          </a:p>
          <a:p>
            <a:pPr lvl="0"/>
            <a:r>
              <a:rPr/>
              <a:t>4 patches of rocky bottom (3-4 m2) nested in each level of grazing</a:t>
            </a:r>
          </a:p>
          <a:p>
            <a:pPr lvl="0"/>
            <a:r>
              <a:rPr/>
              <a:t>5 replicate quadrats per patch</a:t>
            </a:r>
          </a:p>
        </p:txBody>
      </p:sp>
      <p:pic>
        <p:nvPicPr>
          <p:cNvPr descr="images/clipboard-357010641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397000"/>
            <a:ext cx="2781300" cy="2997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Factorial Design Example: Seedling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Effects of light level on growth of seedlings of different size:</a:t>
            </a:r>
          </a:p>
          <a:p>
            <a:pPr lvl="0"/>
            <a:r>
              <a:rPr/>
              <a:t>3 light levels (factor A)</a:t>
            </a:r>
          </a:p>
          <a:p>
            <a:pPr lvl="0"/>
            <a:r>
              <a:rPr/>
              <a:t>3 size classes (factor B)</a:t>
            </a:r>
          </a:p>
          <a:p>
            <a:pPr lvl="0"/>
            <a:r>
              <a:rPr/>
              <a:t>5 replicate seeding in each cell</a:t>
            </a:r>
          </a:p>
        </p:txBody>
      </p:sp>
      <p:pic>
        <p:nvPicPr>
          <p:cNvPr descr="images/clipboard-105737669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93900"/>
            <a:ext cx="2781300" cy="1816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Factorial Design Example: Salamander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Effects of food level and tadpole presence on larval salamander growth</a:t>
            </a:r>
          </a:p>
          <a:p>
            <a:pPr lvl="0"/>
            <a:r>
              <a:rPr/>
              <a:t>2 food levels (factor A)</a:t>
            </a:r>
          </a:p>
          <a:p>
            <a:pPr lvl="0"/>
            <a:r>
              <a:rPr/>
              <a:t>presence/absence of tadpoles (factor B)</a:t>
            </a:r>
          </a:p>
          <a:p>
            <a:pPr lvl="0"/>
            <a:r>
              <a:rPr/>
              <a:t>8 replicates in each cell</a:t>
            </a:r>
          </a:p>
        </p:txBody>
      </p:sp>
      <p:pic>
        <p:nvPicPr>
          <p:cNvPr descr="images/clipboard-369784081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54200"/>
            <a:ext cx="2781300" cy="208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Factorial Design Example: Limpet Fecundity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Effect of season and density on limpet fecundity.</a:t>
            </a:r>
          </a:p>
          <a:p>
            <a:pPr lvl="0"/>
            <a:r>
              <a:rPr/>
              <a:t>2 seasons (factor A)</a:t>
            </a:r>
          </a:p>
          <a:p>
            <a:pPr lvl="0"/>
            <a:r>
              <a:rPr/>
              <a:t>4 density treatments (factor B)</a:t>
            </a:r>
          </a:p>
          <a:p>
            <a:pPr lvl="0"/>
            <a:r>
              <a:rPr/>
              <a:t>3 replicates in each cell</a:t>
            </a:r>
          </a:p>
        </p:txBody>
      </p:sp>
      <p:pic>
        <p:nvPicPr>
          <p:cNvPr descr="images/clipboard-122373244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57400"/>
            <a:ext cx="2781300" cy="168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Nested Design: Linear Model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Consider a nested design with:</a:t>
            </a:r>
          </a:p>
          <a:p>
            <a:pPr lvl="0"/>
            <a:r>
              <a:rPr/>
              <a:t>p levels of factor A (i= 1…p) (e.g., 4 grazing levels)</a:t>
            </a:r>
          </a:p>
          <a:p>
            <a:pPr lvl="0"/>
            <a:r>
              <a:rPr/>
              <a:t>q levels of factor B (j= 1…q), nested within each level of A (e.g., 4 - diff. patches per grazing level)</a:t>
            </a:r>
          </a:p>
          <a:p>
            <a:pPr lvl="0"/>
            <a:r>
              <a:rPr/>
              <a:t>n replicates (k= 1…n) in each combination of A and B (5 replicate - quadrats in each patch in each grazing level)</a:t>
            </a:r>
          </a:p>
        </p:txBody>
      </p:sp>
      <p:pic>
        <p:nvPicPr>
          <p:cNvPr descr="images/clipboard-246015343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92900" y="660400"/>
            <a:ext cx="16383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Calculating Means in Nested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Can calculate several means:</a:t>
            </a:r>
          </a:p>
          <a:p>
            <a:pPr lvl="0"/>
            <a:r>
              <a:rPr/>
              <a:t>overall mean (across all levels of A and B)= ȳ;</a:t>
            </a:r>
          </a:p>
          <a:p>
            <a:pPr lvl="0"/>
            <a:r>
              <a:rPr/>
              <a:t>a mean for each level of A (across all levels of B in that A)= ȳi;</a:t>
            </a:r>
          </a:p>
          <a:p>
            <a:pPr lvl="0"/>
            <a:r>
              <a:rPr/>
              <a:t>a mean for each level of B within each A= ȳj(i)</a:t>
            </a:r>
          </a:p>
        </p:txBody>
      </p:sp>
      <p:pic>
        <p:nvPicPr>
          <p:cNvPr descr="images/clipboard-160218344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641600"/>
            <a:ext cx="2781300" cy="508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Nested Design Means Visualization</a:t>
            </a:r>
          </a:p>
        </p:txBody>
      </p:sp>
      <p:pic>
        <p:nvPicPr>
          <p:cNvPr descr="images/clipboard-147461105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609600"/>
            <a:ext cx="77089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Nested Design Linear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linear model for a nested design is: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α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j</m:t>
                          </m:r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r>
                                <m:t>i</m:t>
                              </m:r>
                            </m:e>
                          </m:d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  <m:r>
                          <m:t>k</m:t>
                        </m:r>
                      </m:sub>
                    </m:sSub>
                  </m:oMath>
                </a14:m>
                <a:r>
                  <a:rPr/>
                  <a:t> is the response variable</a:t>
                </a:r>
              </a:p>
              <a:p>
                <a:pPr lvl="1"/>
                <a:r>
                  <a:rPr/>
                  <a:t>value of the k-th replicate in j-th level of B in the i-th level of A</a:t>
                </a:r>
              </a:p>
              <a:p>
                <a:pPr lvl="1"/>
                <a:r>
                  <a:rPr/>
                  <a:t>(algal biomass in 3rd quadrat, in 2nd patch in low grazing treatment)</a:t>
                </a:r>
              </a:p>
              <a:p>
                <a:pPr lvl="0"/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/>
                  <a:t> is the overall mean</a:t>
                </a:r>
              </a:p>
              <a:p>
                <a:pPr lvl="1"/>
                <a:r>
                  <a:rPr/>
                  <a:t>(overall average algal biomass)</a:t>
                </a:r>
              </a:p>
            </p:txBody>
          </p:sp>
        </mc:Choice>
      </mc:AlternateContent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Fixed Effects in Nested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linear model for a nested design is: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α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j</m:t>
                          </m:r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r>
                                <m:t>i</m:t>
                              </m:r>
                            </m:e>
                          </m:d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14:m>
                  <m:oMath xmlns:m="http://schemas.openxmlformats.org/officeDocument/2006/math">
                    <m:sSub>
                      <m:e>
                        <m:r>
                          <m:t>α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 is the fixed effect of factor </a:t>
                </a:r>
                <a14:m>
                  <m:oMath xmlns:m="http://schemas.openxmlformats.org/officeDocument/2006/math">
                    <m:r>
                      <m:t>i</m:t>
                    </m:r>
                  </m:oMath>
                </a14:m>
              </a:p>
              <a:p>
                <a:pPr lvl="0"/>
                <a:r>
                  <a:rPr/>
                  <a:t>(difference between average biomass in all low grazing level quadrats and overall mean)</a:t>
                </a:r>
              </a:p>
              <a:p>
                <a:pPr lvl="0"/>
                <a14:m>
                  <m:oMath xmlns:m="http://schemas.openxmlformats.org/officeDocument/2006/math">
                    <m:sSub>
                      <m:e>
                        <m:r>
                          <m:t>β</m:t>
                        </m:r>
                      </m:e>
                      <m:sub>
                        <m:r>
                          <m:t>j</m:t>
                        </m:r>
                        <m:d>
                          <m:dPr>
                            <m:begChr m:val="("/>
                            <m:endChr m:val=")"/>
                            <m:sepChr m:val=""/>
                            <m:grow/>
                          </m:dPr>
                          <m:e>
                            <m:r>
                              <m:t>i</m:t>
                            </m:r>
                          </m:e>
                        </m:d>
                      </m:sub>
                    </m:sSub>
                  </m:oMath>
                </a14:m>
                <a:r>
                  <a:rPr/>
                  <a:t> is the random effect of factor </a:t>
                </a:r>
                <a14:m>
                  <m:oMath xmlns:m="http://schemas.openxmlformats.org/officeDocument/2006/math">
                    <m:r>
                      <m:t>j</m:t>
                    </m:r>
                  </m:oMath>
                </a14:m>
                <a:r>
                  <a:rPr/>
                  <a:t> nested within factor </a:t>
                </a:r>
                <a14:m>
                  <m:oMath xmlns:m="http://schemas.openxmlformats.org/officeDocument/2006/math">
                    <m:r>
                      <m:t>i</m:t>
                    </m:r>
                  </m:oMath>
                </a14:m>
              </a:p>
              <a:p>
                <a:pPr lvl="0"/>
                <a:r>
                  <a:rPr/>
                  <a:t>usually random variable, measuring variance among all possible levels of B within each level of A</a:t>
                </a:r>
              </a:p>
              <a:p>
                <a:pPr lvl="0"/>
                <a:r>
                  <a:rPr/>
                  <a:t>(variance among all possible patches that may have been used in the low grazing treatment)</a:t>
                </a:r>
              </a:p>
            </p:txBody>
          </p:sp>
        </mc:Choice>
      </mc:AlternateContent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Error Term in Nested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linear model for a nested design is: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α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j</m:t>
                          </m:r>
                          <m:d>
                            <m:dPr>
                              <m:begChr m:val="("/>
                              <m:endChr m:val=")"/>
                              <m:sepChr m:val=""/>
                              <m:grow/>
                            </m:dPr>
                            <m:e>
                              <m:r>
                                <m:t>i</m:t>
                              </m:r>
                            </m:e>
                          </m:d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14:m>
                  <m:oMath xmlns:m="http://schemas.openxmlformats.org/officeDocument/2006/math">
                    <m:sSub>
                      <m:e>
                        <m:r>
                          <m:t>ε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  <m:r>
                          <m:t>k</m:t>
                        </m:r>
                      </m:sub>
                    </m:sSub>
                  </m:oMath>
                </a14:m>
                <a:r>
                  <a:rPr/>
                  <a:t> is the error term</a:t>
                </a:r>
              </a:p>
              <a:p>
                <a:pPr lvl="0"/>
                <a:r>
                  <a:rPr/>
                  <a:t>αi: is the effect of the ith level of A: µi- µ</a:t>
                </a:r>
              </a:p>
              <a:p>
                <a:pPr lvl="0"/>
                <a:r>
                  <a:rPr/>
                  <a:t>unexplained variance associated with the kth replicate in jth level of B in the ith level of A</a:t>
                </a:r>
              </a:p>
              <a:p>
                <a:pPr lvl="0"/>
                <a:r>
                  <a:rPr/>
                  <a:t>(difference bw observed algal biomass in 3rd quadrat in 2nd patch in low grazing treatment and predicted biomass - average biomass in 2nd patch in low grazing treatment)</a:t>
                </a:r>
              </a:p>
            </p:txBody>
          </p:sp>
        </mc:Choice>
      </mc:AlternateContent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13: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Multifactor ANOVA</a:t>
            </a:r>
          </a:p>
          <a:p>
            <a:pPr lvl="0"/>
            <a:r>
              <a:rPr/>
              <a:t>Example</a:t>
            </a:r>
          </a:p>
          <a:p>
            <a:pPr lvl="0"/>
            <a:r>
              <a:rPr/>
              <a:t>Linear model</a:t>
            </a:r>
          </a:p>
          <a:p>
            <a:pPr lvl="0"/>
            <a:r>
              <a:rPr/>
              <a:t>Analysis of variance</a:t>
            </a:r>
          </a:p>
          <a:p>
            <a:pPr lvl="0"/>
            <a:r>
              <a:rPr/>
              <a:t>Null hypotheses</a:t>
            </a:r>
          </a:p>
          <a:p>
            <a:pPr lvl="0"/>
            <a:r>
              <a:rPr/>
              <a:t>Interactions and main effects</a:t>
            </a:r>
          </a:p>
          <a:p>
            <a:pPr lvl="0"/>
            <a:r>
              <a:rPr/>
              <a:t>Unequal sample size</a:t>
            </a:r>
          </a:p>
          <a:p>
            <a:pPr lvl="0"/>
            <a:r>
              <a:rPr/>
              <a:t>Assumptions</a:t>
            </a:r>
          </a:p>
        </p:txBody>
      </p:sp>
      <p:pic>
        <p:nvPicPr>
          <p:cNvPr descr="images/clipboard-164276892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825500"/>
            <a:ext cx="2781300" cy="415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Analysis of Variance: 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As before, partition the variance in the response variable using SS SSA is SS of differences between means in each level of A and overall mean</a:t>
            </a:r>
          </a:p>
        </p:txBody>
      </p:sp>
      <p:pic>
        <p:nvPicPr>
          <p:cNvPr descr="images/clipboard-121987093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84400"/>
            <a:ext cx="2781300" cy="142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Analysis of Variance: SSB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SSB is SS of difference between means in each level of B and the mean of corresponding level of A summed across levels of A</a:t>
            </a:r>
          </a:p>
        </p:txBody>
      </p:sp>
      <p:pic>
        <p:nvPicPr>
          <p:cNvPr descr="images/clipboard-246711966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84400"/>
            <a:ext cx="2781300" cy="142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Analysis of Variance: Residual and Total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SSresid is difference bw each observation and mean for its level of factor B, summed over all observations</a:t>
            </a:r>
          </a:p>
          <a:p>
            <a:pPr lvl="0"/>
            <a:r>
              <a:rPr/>
              <a:t>SStotal = SSA + SSB + SSresid</a:t>
            </a:r>
          </a:p>
          <a:p>
            <a:pPr lvl="0"/>
            <a:r>
              <a:rPr/>
              <a:t>SS can be turned into MS by dividing by appropriate df</a:t>
            </a:r>
          </a:p>
        </p:txBody>
      </p:sp>
      <p:pic>
        <p:nvPicPr>
          <p:cNvPr descr="images/clipboard-235775617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84400"/>
            <a:ext cx="2781300" cy="142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Analysis of Variance Table</a:t>
            </a:r>
          </a:p>
        </p:txBody>
      </p:sp>
      <p:pic>
        <p:nvPicPr>
          <p:cNvPr descr="images/clipboard-44912194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4300" y="609600"/>
            <a:ext cx="63246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Null Hypotheses: Factor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Two hypotheses tested on values of MS:</a:t>
            </a:r>
          </a:p>
          <a:p>
            <a:pPr lvl="0" indent="-342900" marL="342900">
              <a:buAutoNum type="arabicPeriod"/>
            </a:pPr>
            <a:r>
              <a:rPr/>
              <a:t>no effects of factor A</a:t>
            </a:r>
          </a:p>
          <a:p>
            <a:pPr lvl="0"/>
            <a:r>
              <a:rPr/>
              <a:t>Assuming A is fixed:</a:t>
            </a:r>
          </a:p>
          <a:p>
            <a:pPr lvl="0"/>
            <a:r>
              <a:rPr/>
              <a:t>Ho(A): µ1= µ2= µ3=…. µi= µ</a:t>
            </a:r>
          </a:p>
          <a:p>
            <a:pPr lvl="0"/>
            <a:r>
              <a:rPr/>
              <a:t>Same as in 1-factor ANOVA, using means from B factors nested within each - level of A</a:t>
            </a:r>
          </a:p>
          <a:p>
            <a:pPr lvl="0"/>
            <a:r>
              <a:rPr/>
              <a:t>(no difference in algal biomass across all levels of grazing: µnone= - µlow= µmed= µhigh)</a:t>
            </a:r>
          </a:p>
        </p:txBody>
      </p:sp>
      <p:pic>
        <p:nvPicPr>
          <p:cNvPr descr="images/clipboard-131068530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55800"/>
            <a:ext cx="2781300" cy="1879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Null Hypotheses: Factor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Two hypotheses tested on values of MS:</a:t>
            </a:r>
          </a:p>
          <a:p>
            <a:pPr lvl="0" indent="-342900" marL="342900">
              <a:buAutoNum startAt="2" type="arabicPeriod"/>
            </a:pPr>
            <a:r>
              <a:rPr/>
              <a:t>No effects of factor B nested in A</a:t>
            </a:r>
          </a:p>
          <a:p>
            <a:pPr lvl="0"/>
            <a:r>
              <a:rPr/>
              <a:t>Assuming B is random:</a:t>
            </a:r>
          </a:p>
          <a:p>
            <a:pPr lvl="0"/>
            <a:r>
              <a:rPr/>
              <a:t>Ho(B): σβ2= 0 (no variance added due to differences between all possible - levels of B)</a:t>
            </a:r>
          </a:p>
          <a:p>
            <a:pPr lvl="0"/>
            <a:r>
              <a:rPr/>
              <a:t>(no variance added due to differences between patches)</a:t>
            </a:r>
          </a:p>
        </p:txBody>
      </p:sp>
      <p:pic>
        <p:nvPicPr>
          <p:cNvPr descr="images/clipboard-131068530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55800"/>
            <a:ext cx="2781300" cy="1879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Conclusions from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Conclusions?</a:t>
            </a:r>
          </a:p>
          <a:p>
            <a:pPr lvl="0" indent="0" marL="0">
              <a:buNone/>
            </a:pPr>
            <a:r>
              <a:rPr/>
              <a:t>“significant variation between replicate patches within each treatment, but no significant difference in amount of filamentous algae between treatments”</a:t>
            </a:r>
          </a:p>
        </p:txBody>
      </p:sp>
      <p:pic>
        <p:nvPicPr>
          <p:cNvPr descr="images/clipboard-359666969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01800"/>
            <a:ext cx="2781300" cy="2374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Unbalanced Nested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Unequal sample sizes can be because of:</a:t>
            </a:r>
          </a:p>
          <a:p>
            <a:pPr lvl="0"/>
            <a:r>
              <a:rPr/>
              <a:t>uneven number of B levels within each A</a:t>
            </a:r>
          </a:p>
          <a:p>
            <a:pPr lvl="0"/>
            <a:r>
              <a:rPr/>
              <a:t>uneven number of replicates within each level of B</a:t>
            </a:r>
          </a:p>
          <a:p>
            <a:pPr lvl="0" indent="0" marL="0">
              <a:buNone/>
            </a:pPr>
            <a:r>
              <a:rPr/>
              <a:t>Not a problem, unless have unequal variance or large deviation from - normality</a:t>
            </a:r>
          </a:p>
        </p:txBody>
      </p:sp>
      <p:pic>
        <p:nvPicPr>
          <p:cNvPr descr="images/clipboard-305581347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641600"/>
            <a:ext cx="2781300" cy="508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Nested Design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As usual, we assume</a:t>
            </a:r>
          </a:p>
          <a:p>
            <a:pPr lvl="0"/>
            <a:r>
              <a:rPr/>
              <a:t>equal variance</a:t>
            </a:r>
          </a:p>
          <a:p>
            <a:pPr lvl="0"/>
            <a:r>
              <a:rPr/>
              <a:t>normality</a:t>
            </a:r>
          </a:p>
          <a:p>
            <a:pPr lvl="0"/>
            <a:r>
              <a:rPr/>
              <a:t>independence of observations</a:t>
            </a:r>
          </a:p>
          <a:p>
            <a:pPr lvl="0" indent="0" marL="0">
              <a:buNone/>
            </a:pPr>
            <a:r>
              <a:rPr/>
              <a:t>Equal variance + normality need to be assessed at both levels:</a:t>
            </a:r>
          </a:p>
          <a:p>
            <a:pPr lvl="0"/>
            <a:r>
              <a:rPr/>
              <a:t>Since means for each level of B within each A are used for the H-test about A, need to assess whether those means meet normality and equal variance</a:t>
            </a:r>
          </a:p>
          <a:p>
            <a:pPr lvl="0"/>
            <a:r>
              <a:rPr/>
              <a:t>Examine residuals for H-test about B</a:t>
            </a:r>
          </a:p>
          <a:p>
            <a:pPr lvl="0"/>
            <a:r>
              <a:rPr/>
              <a:t>Transformations can be used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13: 2 Factor or 2 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Often consider more than 1 factor (independent categorical variable):</a:t>
            </a:r>
          </a:p>
          <a:p>
            <a:pPr lvl="0"/>
            <a:r>
              <a:rPr/>
              <a:t>reduce unexplained variance</a:t>
            </a:r>
          </a:p>
          <a:p>
            <a:pPr lvl="0"/>
            <a:r>
              <a:rPr/>
              <a:t>look at interactions</a:t>
            </a:r>
          </a:p>
          <a:p>
            <a:pPr lvl="0" indent="0" marL="0">
              <a:buNone/>
            </a:pPr>
            <a:r>
              <a:rPr/>
              <a:t>2-factor designs (2-way ANOVA) very common in ecology</a:t>
            </a:r>
          </a:p>
          <a:p>
            <a:pPr lvl="0"/>
            <a:r>
              <a:rPr/>
              <a:t>Can have more factors (e.g., 3-way ANOVA)</a:t>
            </a:r>
          </a:p>
          <a:p>
            <a:pPr lvl="1"/>
            <a:r>
              <a:rPr/>
              <a:t>interpretation tricky…</a:t>
            </a:r>
          </a:p>
          <a:p>
            <a:pPr lvl="0" indent="0" marL="0">
              <a:buNone/>
            </a:pPr>
            <a:r>
              <a:rPr/>
              <a:t>Most multifactor designs: nested or factorial</a:t>
            </a:r>
          </a:p>
        </p:txBody>
      </p:sp>
      <p:pic>
        <p:nvPicPr>
          <p:cNvPr descr="images/clipboard-117386937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59500" y="660400"/>
            <a:ext cx="27051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Factorial Versus Nested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Consider two factors: A and B</a:t>
            </a:r>
          </a:p>
          <a:p>
            <a:pPr lvl="0"/>
            <a:r>
              <a:rPr/>
              <a:t>Factorial/crossed: every level of B in every level of A</a:t>
            </a:r>
          </a:p>
          <a:p>
            <a:pPr lvl="0"/>
            <a:r>
              <a:rPr/>
              <a:t>Nested/hierarchical: levels of B occur only in 1 level of A</a:t>
            </a:r>
          </a:p>
        </p:txBody>
      </p:sp>
      <p:pic>
        <p:nvPicPr>
          <p:cNvPr descr="images/clipboard-75801904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97600" y="660400"/>
            <a:ext cx="26289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13: Nested ANOVA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Nested design examples</a:t>
            </a:r>
          </a:p>
          <a:p>
            <a:pPr lvl="0"/>
            <a:r>
              <a:rPr/>
              <a:t>Nested designs</a:t>
            </a:r>
          </a:p>
          <a:p>
            <a:pPr lvl="0"/>
            <a:r>
              <a:rPr/>
              <a:t>Linear model</a:t>
            </a:r>
          </a:p>
          <a:p>
            <a:pPr lvl="0"/>
            <a:r>
              <a:rPr/>
              <a:t>Analysis of variance</a:t>
            </a:r>
          </a:p>
          <a:p>
            <a:pPr lvl="0"/>
            <a:r>
              <a:rPr/>
              <a:t>Null hypotheses</a:t>
            </a:r>
          </a:p>
          <a:p>
            <a:pPr lvl="0"/>
            <a:r>
              <a:rPr/>
              <a:t>Unbalanced designs</a:t>
            </a:r>
          </a:p>
          <a:p>
            <a:pPr lvl="0"/>
            <a:r>
              <a:rPr/>
              <a:t>Assumptions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Nested Designs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Nested Designs:</a:t>
            </a:r>
          </a:p>
          <a:p>
            <a:pPr lvl="0"/>
            <a:r>
              <a:rPr/>
              <a:t>Factor A usually fixed</a:t>
            </a:r>
          </a:p>
          <a:p>
            <a:pPr lvl="0"/>
            <a:r>
              <a:rPr/>
              <a:t>Factor B usually random</a:t>
            </a:r>
          </a:p>
        </p:txBody>
      </p:sp>
      <p:pic>
        <p:nvPicPr>
          <p:cNvPr descr="images/clipboard-312525661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616200"/>
            <a:ext cx="2781300" cy="546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Factorial Designs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Factorial Designs:</a:t>
            </a:r>
          </a:p>
          <a:p>
            <a:pPr lvl="0"/>
            <a:r>
              <a:rPr/>
              <a:t>Both factors typically fixed (but not always)</a:t>
            </a:r>
          </a:p>
        </p:txBody>
      </p:sp>
      <p:pic>
        <p:nvPicPr>
          <p:cNvPr descr="images/clipboard-72364825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Nested Design Example: Limpet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Study on effects of enclosure size on limpet growth:</a:t>
            </a:r>
          </a:p>
          <a:p>
            <a:pPr lvl="0"/>
            <a:r>
              <a:rPr/>
              <a:t>2 enclosure sizes (factor A)</a:t>
            </a:r>
          </a:p>
          <a:p>
            <a:pPr lvl="0"/>
            <a:r>
              <a:rPr/>
              <a:t>5 replicate enclosures (factor B)</a:t>
            </a:r>
          </a:p>
          <a:p>
            <a:pPr lvl="0"/>
            <a:r>
              <a:rPr/>
              <a:t>5 replicate limpets per enclosure</a:t>
            </a:r>
          </a:p>
        </p:txBody>
      </p:sp>
      <p:pic>
        <p:nvPicPr>
          <p:cNvPr descr="images/clipboard-186791795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52600"/>
            <a:ext cx="2781300" cy="2298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Nested Design Example: Reef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Study on reef fish recruitment: 5 sites (factor A) 6 transects at each site (factor B) replicate observations along each transect</a:t>
            </a:r>
          </a:p>
        </p:txBody>
      </p:sp>
      <p:pic>
        <p:nvPicPr>
          <p:cNvPr descr="images/clipboard-162178171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60500"/>
            <a:ext cx="2781300" cy="2870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13 - Multifactor ANOVA</dc:title>
  <dc:creator>Bill Perry</dc:creator>
  <cp:keywords/>
  <dcterms:created xsi:type="dcterms:W3CDTF">2025-08-22T22:20:32Z</dcterms:created>
  <dcterms:modified xsi:type="dcterms:W3CDTF">2025-08-22T22:20:32Z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format">
    <vt:lpwstr/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toc-title">
    <vt:lpwstr>Table of contents</vt:lpwstr>
  </property>
</Properties>
</file>