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Override PartName="/docProps/app.xml" ContentType="application/vnd.openxmlformats-officedocument.extended-properties+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custom.xml" ContentType="application/vnd.openxmlformats-officedocument.custom-properties+xml"/>
  <Override PartName="/ppt/presentation.xml" ContentType="application/vnd.openxmlformats-officedocument.presentationml.presentation.main+xml"/>
  <Override PartName="/ppt/viewProps.xml" ContentType="application/vnd.openxmlformats-officedocument.presentationml.viewProps+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Types>
</file>

<file path=_rels/.rels><?xml version="1.0" encoding="UTF-8"?><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package/2006/relationships/metadata/extended-properties" Target="docProps/app.xml" /><Relationship Id="rId4" Type="http://schemas.openxmlformats.org/officeDocument/2006/relationships/custom-properties" Target="docProps/custom.xml" /></Relationships>
</file>

<file path=ppt/presentation.xml><?xml version="1.0" encoding="utf-8"?>
<p:presentation xmlns:a="http://schemas.openxmlformats.org/drawingml/2006/main" xmlns:p="http://schemas.openxmlformats.org/presentationml/2006/main" xmlns:r="http://schemas.openxmlformats.org/officeDocument/2006/relationships" autoCompressPictures="0"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Lst>
  <p:sldSz cx="9144000" cy="5143500" type="screen16x9"/>
  <p:notesSz cx="6858000" cy="9144000"/>
  <p:defaultTextStyle>
    <a:defPPr>
      <a:defRPr lang="en-US"/>
    </a:defPPr>
    <a:lvl1pPr algn="l" defTabSz="457200" eaLnBrk="1" hangingPunct="1" latinLnBrk="0" marL="0" rtl="0">
      <a:defRPr kern="1200" sz="1800">
        <a:solidFill>
          <a:schemeClr val="tx1"/>
        </a:solidFill>
        <a:latin typeface="+mn-lt"/>
        <a:ea typeface="+mn-ea"/>
        <a:cs typeface="+mn-cs"/>
      </a:defRPr>
    </a:lvl1pPr>
    <a:lvl2pPr algn="l" defTabSz="457200" eaLnBrk="1" hangingPunct="1" latinLnBrk="0" marL="457200" rtl="0">
      <a:defRPr kern="1200" sz="1800">
        <a:solidFill>
          <a:schemeClr val="tx1"/>
        </a:solidFill>
        <a:latin typeface="+mn-lt"/>
        <a:ea typeface="+mn-ea"/>
        <a:cs typeface="+mn-cs"/>
      </a:defRPr>
    </a:lvl2pPr>
    <a:lvl3pPr algn="l" defTabSz="457200" eaLnBrk="1" hangingPunct="1" latinLnBrk="0" marL="914400" rtl="0">
      <a:defRPr kern="1200" sz="1800">
        <a:solidFill>
          <a:schemeClr val="tx1"/>
        </a:solidFill>
        <a:latin typeface="+mn-lt"/>
        <a:ea typeface="+mn-ea"/>
        <a:cs typeface="+mn-cs"/>
      </a:defRPr>
    </a:lvl3pPr>
    <a:lvl4pPr algn="l" defTabSz="457200" eaLnBrk="1" hangingPunct="1" latinLnBrk="0" marL="1371600" rtl="0">
      <a:defRPr kern="1200" sz="1800">
        <a:solidFill>
          <a:schemeClr val="tx1"/>
        </a:solidFill>
        <a:latin typeface="+mn-lt"/>
        <a:ea typeface="+mn-ea"/>
        <a:cs typeface="+mn-cs"/>
      </a:defRPr>
    </a:lvl4pPr>
    <a:lvl5pPr algn="l" defTabSz="457200" eaLnBrk="1" hangingPunct="1" latinLnBrk="0" marL="1828800" rtl="0">
      <a:defRPr kern="1200" sz="1800">
        <a:solidFill>
          <a:schemeClr val="tx1"/>
        </a:solidFill>
        <a:latin typeface="+mn-lt"/>
        <a:ea typeface="+mn-ea"/>
        <a:cs typeface="+mn-cs"/>
      </a:defRPr>
    </a:lvl5pPr>
    <a:lvl6pPr algn="l" defTabSz="457200" eaLnBrk="1" hangingPunct="1" latinLnBrk="0" marL="2286000" rtl="0">
      <a:defRPr kern="1200" sz="1800">
        <a:solidFill>
          <a:schemeClr val="tx1"/>
        </a:solidFill>
        <a:latin typeface="+mn-lt"/>
        <a:ea typeface="+mn-ea"/>
        <a:cs typeface="+mn-cs"/>
      </a:defRPr>
    </a:lvl6pPr>
    <a:lvl7pPr algn="l" defTabSz="457200" eaLnBrk="1" hangingPunct="1" latinLnBrk="0" marL="2743200" rtl="0">
      <a:defRPr kern="1200" sz="1800">
        <a:solidFill>
          <a:schemeClr val="tx1"/>
        </a:solidFill>
        <a:latin typeface="+mn-lt"/>
        <a:ea typeface="+mn-ea"/>
        <a:cs typeface="+mn-cs"/>
      </a:defRPr>
    </a:lvl7pPr>
    <a:lvl8pPr algn="l" defTabSz="457200" eaLnBrk="1" hangingPunct="1" latinLnBrk="0" marL="3200400" rtl="0">
      <a:defRPr kern="1200" sz="1800">
        <a:solidFill>
          <a:schemeClr val="tx1"/>
        </a:solidFill>
        <a:latin typeface="+mn-lt"/>
        <a:ea typeface="+mn-ea"/>
        <a:cs typeface="+mn-cs"/>
      </a:defRPr>
    </a:lvl8pPr>
    <a:lvl9pPr algn="l" defTabSz="457200" eaLnBrk="1" hangingPunct="1" latinLnBrk="0" marL="3657600" rtl="0">
      <a:defRPr kern="1200" sz="18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DCC31"/>
    <a:srgbClr val="70121D"/>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p="http://schemas.openxmlformats.org/presentationml/2006/main" xmlns:r="http://schemas.openxmlformats.org/officeDocument/2006/relationships">
  <p:normalViewPr>
    <p:restoredLeft autoAdjust="0" sz="15643"/>
    <p:restoredTop autoAdjust="0" sz="94726"/>
  </p:normalViewPr>
  <p:slideViewPr>
    <p:cSldViewPr snapToGrid="0" snapToObjects="1">
      <p:cViewPr varScale="1">
        <p:scale>
          <a:sx d="100" n="165"/>
          <a:sy d="100" n="165"/>
        </p:scale>
        <p:origin x="560" y="176"/>
      </p:cViewPr>
      <p:guideLst>
        <p:guide orient="horz" pos="1620"/>
        <p:guide pos="2880"/>
      </p:guideLst>
    </p:cSldViewPr>
  </p:slideViewPr>
  <p:outlineViewPr>
    <p:cViewPr>
      <p:scale>
        <a:sx d="100" n="33"/>
        <a:sy d="100" n="33"/>
      </p:scale>
      <p:origin x="0" y="0"/>
    </p:cViewPr>
  </p:outlineViewPr>
  <p:notesTextViewPr>
    <p:cViewPr>
      <p:scale>
        <a:sx d="100" n="100"/>
        <a:sy d="100" n="100"/>
      </p:scale>
      <p:origin x="0" y="0"/>
    </p:cViewPr>
  </p:notesTextViewPr>
  <p:gridSpacing cx="76200" cy="76200"/>
</p:viewPr>
</file>

<file path=ppt/_rels/presentation.xml.rels><?xml version="1.0" encoding="UTF-8"?><Relationships xmlns="http://schemas.openxmlformats.org/package/2006/relationships"><Relationship Id="rId2" Type="http://schemas.openxmlformats.org/officeDocument/2006/relationships/slide" Target="slides/slide1.xml" /><Relationship Id="rId3" Type="http://schemas.openxmlformats.org/officeDocument/2006/relationships/slide" Target="slides/slide2.xml" /><Relationship Id="rId4" Type="http://schemas.openxmlformats.org/officeDocument/2006/relationships/slide" Target="slides/slide3.xml" /><Relationship Id="rId5" Type="http://schemas.openxmlformats.org/officeDocument/2006/relationships/slide" Target="slides/slide4.xml" /><Relationship Id="rId6" Type="http://schemas.openxmlformats.org/officeDocument/2006/relationships/slide" Target="slides/slide5.xml" /><Relationship Id="rId7" Type="http://schemas.openxmlformats.org/officeDocument/2006/relationships/slide" Target="slides/slide6.xml" /><Relationship Id="rId8" Type="http://schemas.openxmlformats.org/officeDocument/2006/relationships/slide" Target="slides/slide7.xml" /><Relationship Id="rId9" Type="http://schemas.openxmlformats.org/officeDocument/2006/relationships/slide" Target="slides/slide8.xml" /><Relationship Id="rId10" Type="http://schemas.openxmlformats.org/officeDocument/2006/relationships/slide" Target="slides/slide9.xml" /><Relationship Id="rId11" Type="http://schemas.openxmlformats.org/officeDocument/2006/relationships/slide" Target="slides/slide10.xml" /><Relationship Id="rId12" Type="http://schemas.openxmlformats.org/officeDocument/2006/relationships/slide" Target="slides/slide11.xml" /><Relationship Id="rId13" Type="http://schemas.openxmlformats.org/officeDocument/2006/relationships/slide" Target="slides/slide12.xml" /><Relationship Id="rId14" Type="http://schemas.openxmlformats.org/officeDocument/2006/relationships/slide" Target="slides/slide13.xml" /><Relationship Id="rId15" Type="http://schemas.openxmlformats.org/officeDocument/2006/relationships/slide" Target="slides/slide14.xml" /><Relationship Id="rId16" Type="http://schemas.openxmlformats.org/officeDocument/2006/relationships/slide" Target="slides/slide15.xml" /><Relationship Id="rId17" Type="http://schemas.openxmlformats.org/officeDocument/2006/relationships/slide" Target="slides/slide16.xml" /><Relationship Id="rId18" Type="http://schemas.openxmlformats.org/officeDocument/2006/relationships/slide" Target="slides/slide17.xml" /><Relationship Id="rId19" Type="http://schemas.openxmlformats.org/officeDocument/2006/relationships/slide" Target="slides/slide18.xml" /><Relationship Id="rId20" Type="http://schemas.openxmlformats.org/officeDocument/2006/relationships/slide" Target="slides/slide19.xml" /><Relationship Id="rId21" Type="http://schemas.openxmlformats.org/officeDocument/2006/relationships/slide" Target="slides/slide20.xml" /><Relationship Id="rId22" Type="http://schemas.openxmlformats.org/officeDocument/2006/relationships/slide" Target="slides/slide21.xml" /><Relationship Id="rId23" Type="http://schemas.openxmlformats.org/officeDocument/2006/relationships/slide" Target="slides/slide22.xml" /><Relationship Id="rId24" Type="http://schemas.openxmlformats.org/officeDocument/2006/relationships/slide" Target="slides/slide23.xml" /><Relationship Id="rId25" Type="http://schemas.openxmlformats.org/officeDocument/2006/relationships/slide" Target="slides/slide24.xml" /><Relationship Id="rId26" Type="http://schemas.openxmlformats.org/officeDocument/2006/relationships/slide" Target="slides/slide25.xml" /><Relationship Id="rId27" Type="http://schemas.openxmlformats.org/officeDocument/2006/relationships/slide" Target="slides/slide26.xml" /><Relationship Id="rId28" Type="http://schemas.openxmlformats.org/officeDocument/2006/relationships/slide" Target="slides/slide27.xml" /><Relationship Id="rId29" Type="http://schemas.openxmlformats.org/officeDocument/2006/relationships/slide" Target="slides/slide28.xml" /><Relationship Id="rId30" Type="http://schemas.openxmlformats.org/officeDocument/2006/relationships/slide" Target="slides/slide29.xml" /><Relationship Id="rId31" Type="http://schemas.openxmlformats.org/officeDocument/2006/relationships/slide" Target="slides/slide30.xml" /><Relationship Id="rId32" Type="http://schemas.openxmlformats.org/officeDocument/2006/relationships/slide" Target="slides/slide31.xml" /><Relationship Id="rId33" Type="http://schemas.openxmlformats.org/officeDocument/2006/relationships/slide" Target="slides/slide32.xml" /><Relationship Id="rId34" Type="http://schemas.openxmlformats.org/officeDocument/2006/relationships/slide" Target="slides/slide33.xml" /><Relationship Id="rId35" Type="http://schemas.openxmlformats.org/officeDocument/2006/relationships/slide" Target="slides/slide34.xml" /><Relationship Id="rId36" Type="http://schemas.openxmlformats.org/officeDocument/2006/relationships/slide" Target="slides/slide35.xml" /><Relationship Id="rId37" Type="http://schemas.openxmlformats.org/officeDocument/2006/relationships/slide" Target="slides/slide36.xml" /><Relationship Id="rId38" Type="http://schemas.openxmlformats.org/officeDocument/2006/relationships/slide" Target="slides/slide37.xml" /><Relationship Id="rId39" Type="http://schemas.openxmlformats.org/officeDocument/2006/relationships/slide" Target="slides/slide38.xml" /><Relationship Id="rId40" Type="http://schemas.openxmlformats.org/officeDocument/2006/relationships/slide" Target="slides/slide39.xml" /><Relationship Id="rId41" Type="http://schemas.openxmlformats.org/officeDocument/2006/relationships/slide" Target="slides/slide40.xml" /><Relationship Id="rId42" Type="http://schemas.openxmlformats.org/officeDocument/2006/relationships/slide" Target="slides/slide41.xml" /><Relationship Id="rId43" Type="http://schemas.openxmlformats.org/officeDocument/2006/relationships/slide" Target="slides/slide42.xml" /><Relationship Id="rId44" Type="http://schemas.openxmlformats.org/officeDocument/2006/relationships/slide" Target="slides/slide43.xml" /><Relationship Id="rId45" Type="http://schemas.openxmlformats.org/officeDocument/2006/relationships/slide" Target="slides/slide44.xml" /><Relationship Id="rId46" Type="http://schemas.openxmlformats.org/officeDocument/2006/relationships/slide" Target="slides/slide45.xml" /><Relationship Id="rId47" Type="http://schemas.openxmlformats.org/officeDocument/2006/relationships/slide" Target="slides/slide46.xml" /><Relationship Id="rId48" Type="http://schemas.openxmlformats.org/officeDocument/2006/relationships/slide" Target="slides/slide47.xml" /><Relationship Id="rId50" Type="http://schemas.openxmlformats.org/officeDocument/2006/relationships/viewProps" Target="viewProps.xml" /><Relationship Id="rId49" Type="http://schemas.openxmlformats.org/officeDocument/2006/relationships/presProps" Target="presProps.xml" /><Relationship Id="rId1" Type="http://schemas.openxmlformats.org/officeDocument/2006/relationships/slideMaster" Target="slideMasters/slideMaster1.xml" /><Relationship Id="rId52" Type="http://schemas.openxmlformats.org/officeDocument/2006/relationships/tableStyles" Target="tableStyles.xml" /><Relationship Id="rId51" Type="http://schemas.openxmlformats.org/officeDocument/2006/relationships/theme" Target="theme/theme1.xml" /></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65688"/>
          </a:xfrm>
        </p:spPr>
        <p:txBody>
          <a:bodyPr>
            <a:normAutofit/>
          </a:bodyPr>
          <a:lstStyle>
            <a:lvl1pPr>
              <a:defRPr sz="2400"/>
            </a:lvl1pPr>
          </a:lstStyle>
          <a:p>
            <a:r>
              <a:rPr lang="en-US" dirty="0"/>
              <a:t>Click to edit Master title style</a:t>
            </a:r>
          </a:p>
        </p:txBody>
      </p:sp>
      <p:sp>
        <p:nvSpPr>
          <p:cNvPr id="3" name="Subtitle 2"/>
          <p:cNvSpPr>
            <a:spLocks noGrp="1"/>
          </p:cNvSpPr>
          <p:nvPr>
            <p:ph type="subTitle" idx="1"/>
          </p:nvPr>
        </p:nvSpPr>
        <p:spPr>
          <a:xfrm>
            <a:off x="255722" y="565689"/>
            <a:ext cx="6400800" cy="1314450"/>
          </a:xfrm>
        </p:spPr>
        <p:txBody>
          <a:bodyPr>
            <a:normAutofit/>
          </a:bodyPr>
          <a:lstStyle>
            <a:lvl1pPr marL="0" indent="0" algn="ctr">
              <a:buNone/>
              <a:defRPr sz="2000">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41EB5C9-1307-BA42-ABA2-0BC069CD8E7F}" type="datetimeFigureOut">
              <a:rPr lang="en-US" smtClean="0"/>
              <a:t>3/24/25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EF2332-01BF-834F-8236-50238282D533}" type="slidenum">
              <a:rPr lang="en-US" smtClean="0"/>
              <a:t>‹#›</a:t>
            </a:fld>
            <a:endParaRPr lang="en-US"/>
          </a:p>
        </p:txBody>
      </p:sp>
    </p:spTree>
    <p:extLst>
      <p:ext uri="{BB962C8B-B14F-4D97-AF65-F5344CB8AC3E}">
        <p14:creationId xmlns:p14="http://schemas.microsoft.com/office/powerpoint/2010/main" val="14443575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41EB5C9-1307-BA42-ABA2-0BC069CD8E7F}" type="datetimeFigureOut">
              <a:rPr lang="en-US" smtClean="0"/>
              <a:t>3/24/25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EF2332-01BF-834F-8236-50238282D533}" type="slidenum">
              <a:rPr lang="en-US" smtClean="0"/>
              <a:t>‹#›</a:t>
            </a:fld>
            <a:endParaRPr lang="en-US"/>
          </a:p>
        </p:txBody>
      </p:sp>
    </p:spTree>
    <p:extLst>
      <p:ext uri="{BB962C8B-B14F-4D97-AF65-F5344CB8AC3E}">
        <p14:creationId xmlns:p14="http://schemas.microsoft.com/office/powerpoint/2010/main" val="3139147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41EB5C9-1307-BA42-ABA2-0BC069CD8E7F}" type="datetimeFigureOut">
              <a:rPr lang="en-US" smtClean="0"/>
              <a:t>3/24/25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EF2332-01BF-834F-8236-50238282D533}" type="slidenum">
              <a:rPr lang="en-US" smtClean="0"/>
              <a:t>‹#›</a:t>
            </a:fld>
            <a:endParaRPr lang="en-US"/>
          </a:p>
        </p:txBody>
      </p:sp>
    </p:spTree>
    <p:extLst>
      <p:ext uri="{BB962C8B-B14F-4D97-AF65-F5344CB8AC3E}">
        <p14:creationId xmlns:p14="http://schemas.microsoft.com/office/powerpoint/2010/main" val="25815290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582780"/>
          </a:xfrm>
        </p:spPr>
        <p:txBody>
          <a:bodyPr>
            <a:normAutofit/>
          </a:bodyPr>
          <a:lstStyle>
            <a:lvl1pPr algn="l">
              <a:defRPr sz="2400"/>
            </a:lvl1pPr>
          </a:lstStyle>
          <a:p>
            <a:r>
              <a:rPr lang="en-US" dirty="0"/>
              <a:t>Click to edit Master title style</a:t>
            </a:r>
          </a:p>
        </p:txBody>
      </p:sp>
      <p:sp>
        <p:nvSpPr>
          <p:cNvPr id="3" name="Content Placeholder 2"/>
          <p:cNvSpPr>
            <a:spLocks noGrp="1"/>
          </p:cNvSpPr>
          <p:nvPr>
            <p:ph idx="1"/>
          </p:nvPr>
        </p:nvSpPr>
        <p:spPr>
          <a:xfrm>
            <a:off x="0" y="614605"/>
            <a:ext cx="9089756" cy="3914289"/>
          </a:xfrm>
        </p:spPr>
        <p:txBody>
          <a:bodyPr>
            <a:normAutofit/>
          </a:bodyPr>
          <a:lstStyle>
            <a:lvl1pPr marL="230188" indent="-230188">
              <a:tabLst/>
              <a:defRPr sz="1800"/>
            </a:lvl1pPr>
            <a:lvl2pPr marL="514350" indent="-284163">
              <a:spcBef>
                <a:spcPts val="0"/>
              </a:spcBef>
              <a:tabLst/>
              <a:defRPr sz="1600"/>
            </a:lvl2pPr>
            <a:lvl3pPr marL="692150" indent="-177800">
              <a:spcBef>
                <a:spcPts val="0"/>
              </a:spcBef>
              <a:tabLst/>
              <a:defRPr sz="1400"/>
            </a:lvl3pPr>
            <a:lvl4pPr marL="914400" indent="-222250">
              <a:spcBef>
                <a:spcPts val="0"/>
              </a:spcBef>
              <a:tabLst/>
              <a:defRPr sz="1400"/>
            </a:lvl4pPr>
            <a:lvl5pPr marL="1146175" indent="-231775">
              <a:spcBef>
                <a:spcPts val="0"/>
              </a:spcBef>
              <a:tabLst/>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241EB5C9-1307-BA42-ABA2-0BC069CD8E7F}" type="datetimeFigureOut">
              <a:rPr lang="en-US" smtClean="0"/>
              <a:t>3/24/25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EF2332-01BF-834F-8236-50238282D533}" type="slidenum">
              <a:rPr lang="en-US" smtClean="0"/>
              <a:t>‹#›</a:t>
            </a:fld>
            <a:endParaRPr lang="en-US"/>
          </a:p>
        </p:txBody>
      </p:sp>
    </p:spTree>
    <p:extLst>
      <p:ext uri="{BB962C8B-B14F-4D97-AF65-F5344CB8AC3E}">
        <p14:creationId xmlns:p14="http://schemas.microsoft.com/office/powerpoint/2010/main" val="3383460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21556"/>
          </a:xfrm>
        </p:spPr>
        <p:txBody>
          <a:bodyPr anchor="t">
            <a:normAutofit/>
          </a:bodyPr>
          <a:lstStyle>
            <a:lvl1pPr algn="l">
              <a:defRPr sz="2400" b="1" cap="all"/>
            </a:lvl1pPr>
          </a:lstStyle>
          <a:p>
            <a:r>
              <a:rPr lang="en-US" dirty="0"/>
              <a:t>Click to edit Master title style</a:t>
            </a:r>
          </a:p>
        </p:txBody>
      </p:sp>
      <p:sp>
        <p:nvSpPr>
          <p:cNvPr id="3" name="Text Placeholder 2"/>
          <p:cNvSpPr>
            <a:spLocks noGrp="1"/>
          </p:cNvSpPr>
          <p:nvPr>
            <p:ph type="body" idx="1"/>
          </p:nvPr>
        </p:nvSpPr>
        <p:spPr>
          <a:xfrm>
            <a:off x="457200" y="1141649"/>
            <a:ext cx="7772400" cy="1125140"/>
          </a:xfrm>
        </p:spPr>
        <p:txBody>
          <a:bodyPr anchor="b">
            <a:normAutofit/>
          </a:bodyPr>
          <a:lstStyle>
            <a:lvl1pPr marL="0" indent="0">
              <a:buNone/>
              <a:defRPr sz="16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41EB5C9-1307-BA42-ABA2-0BC069CD8E7F}" type="datetimeFigureOut">
              <a:rPr lang="en-US" smtClean="0"/>
              <a:t>3/24/25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EF2332-01BF-834F-8236-50238282D533}" type="slidenum">
              <a:rPr lang="en-US" smtClean="0"/>
              <a:t>‹#›</a:t>
            </a:fld>
            <a:endParaRPr lang="en-US"/>
          </a:p>
        </p:txBody>
      </p:sp>
    </p:spTree>
    <p:extLst>
      <p:ext uri="{BB962C8B-B14F-4D97-AF65-F5344CB8AC3E}">
        <p14:creationId xmlns:p14="http://schemas.microsoft.com/office/powerpoint/2010/main" val="10730690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02780"/>
          </a:xfrm>
          <a:solidFill>
            <a:srgbClr val="70121D"/>
          </a:solidFill>
        </p:spPr>
        <p:txBody>
          <a:bodyPr/>
          <a:lstStyle>
            <a:lvl1pPr algn="l">
              <a:defRPr b="0">
                <a:solidFill>
                  <a:srgbClr val="FDCC31"/>
                </a:solidFill>
              </a:defRPr>
            </a:lvl1pPr>
          </a:lstStyle>
          <a:p>
            <a:r>
              <a:rPr lang="en-US" dirty="0"/>
              <a:t>Click to edit Master title style</a:t>
            </a:r>
          </a:p>
        </p:txBody>
      </p:sp>
      <p:sp>
        <p:nvSpPr>
          <p:cNvPr id="3" name="Content Placeholder 2"/>
          <p:cNvSpPr>
            <a:spLocks noGrp="1"/>
          </p:cNvSpPr>
          <p:nvPr>
            <p:ph sz="half" idx="1"/>
          </p:nvPr>
        </p:nvSpPr>
        <p:spPr>
          <a:xfrm>
            <a:off x="9040" y="662663"/>
            <a:ext cx="6010759" cy="4480837"/>
          </a:xfrm>
        </p:spPr>
        <p:txBody>
          <a:bodyPr>
            <a:normAutofit/>
          </a:bodyPr>
          <a:lstStyle>
            <a:lvl1pPr marL="230188" indent="-230188">
              <a:tabLst/>
              <a:defRPr sz="1800"/>
            </a:lvl1pPr>
            <a:lvl2pPr marL="460375" indent="-230188">
              <a:tabLst/>
              <a:defRPr sz="1600"/>
            </a:lvl2pPr>
            <a:lvl3pPr marL="630238" indent="-169863">
              <a:tabLst/>
              <a:defRPr sz="1400"/>
            </a:lvl3pPr>
            <a:lvl4pPr marL="914400" indent="-284163">
              <a:tabLst/>
              <a:defRPr sz="1400"/>
            </a:lvl4pPr>
            <a:lvl5pPr marL="1146175" indent="-231775">
              <a:tabLst/>
              <a:defRPr sz="1400"/>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29580" y="662664"/>
            <a:ext cx="2790986" cy="4480836"/>
          </a:xfrm>
        </p:spPr>
        <p:txBody>
          <a:bodyPr>
            <a:normAutofit/>
          </a:bodyPr>
          <a:lstStyle>
            <a:lvl1pPr marL="342900" indent="-342900">
              <a:defRPr lang="en-US" sz="1800" kern="1200" dirty="0">
                <a:solidFill>
                  <a:schemeClr val="tx1"/>
                </a:solidFill>
                <a:latin typeface="+mn-lt"/>
                <a:ea typeface="+mn-ea"/>
                <a:cs typeface="+mn-cs"/>
              </a:defRPr>
            </a:lvl1pPr>
            <a:lvl2pPr marL="515937" indent="-285750">
              <a:defRPr lang="en-US" sz="1600" kern="1200" dirty="0">
                <a:solidFill>
                  <a:schemeClr val="tx1"/>
                </a:solidFill>
                <a:latin typeface="+mn-lt"/>
                <a:ea typeface="+mn-ea"/>
                <a:cs typeface="+mn-cs"/>
              </a:defRPr>
            </a:lvl2pPr>
            <a:lvl3pPr marL="746125" indent="-285750">
              <a:defRPr lang="en-US" sz="1400" kern="1200" dirty="0">
                <a:solidFill>
                  <a:schemeClr val="tx1"/>
                </a:solidFill>
                <a:latin typeface="+mn-lt"/>
                <a:ea typeface="+mn-ea"/>
                <a:cs typeface="+mn-cs"/>
              </a:defRPr>
            </a:lvl3pPr>
            <a:lvl4pPr marL="915987" indent="-285750">
              <a:defRPr lang="en-US" sz="1400" kern="1200" dirty="0">
                <a:solidFill>
                  <a:schemeClr val="tx1"/>
                </a:solidFill>
                <a:latin typeface="+mn-lt"/>
                <a:ea typeface="+mn-ea"/>
                <a:cs typeface="+mn-cs"/>
              </a:defRPr>
            </a:lvl4pPr>
            <a:lvl5pPr marL="1200150" indent="-285750">
              <a:defRPr lang="en-US" sz="1400" kern="1200" dirty="0">
                <a:solidFill>
                  <a:schemeClr val="tx1"/>
                </a:solidFill>
                <a:latin typeface="+mn-lt"/>
                <a:ea typeface="+mn-ea"/>
                <a:cs typeface="+mn-cs"/>
              </a:defRPr>
            </a:lvl5pPr>
            <a:lvl6pPr>
              <a:defRPr sz="1350"/>
            </a:lvl6pPr>
            <a:lvl7pPr>
              <a:defRPr sz="1350"/>
            </a:lvl7pPr>
            <a:lvl8pPr>
              <a:defRPr sz="1350"/>
            </a:lvl8pPr>
            <a:lvl9pPr>
              <a:defRPr sz="1350"/>
            </a:lvl9pPr>
          </a:lstStyle>
          <a:p>
            <a:pPr marL="230188" lvl="0" indent="-230188" algn="l" defTabSz="342900" rtl="0" eaLnBrk="1" latinLnBrk="0" hangingPunct="1">
              <a:spcBef>
                <a:spcPct val="20000"/>
              </a:spcBef>
              <a:buFont typeface="Arial"/>
              <a:buChar char="•"/>
              <a:tabLst/>
            </a:pPr>
            <a:r>
              <a:rPr lang="en-US" dirty="0"/>
              <a:t>Click to edit Master text styles</a:t>
            </a:r>
          </a:p>
          <a:p>
            <a:pPr marL="460375" lvl="1" indent="-230188" algn="l" defTabSz="342900" rtl="0" eaLnBrk="1" latinLnBrk="0" hangingPunct="1">
              <a:spcBef>
                <a:spcPct val="20000"/>
              </a:spcBef>
              <a:buFont typeface="Arial"/>
              <a:buChar char="–"/>
              <a:tabLst/>
            </a:pPr>
            <a:r>
              <a:rPr lang="en-US" dirty="0"/>
              <a:t>Second level</a:t>
            </a:r>
          </a:p>
          <a:p>
            <a:pPr marL="630238" lvl="2" indent="-169863" algn="l" defTabSz="342900" rtl="0" eaLnBrk="1" latinLnBrk="0" hangingPunct="1">
              <a:spcBef>
                <a:spcPct val="20000"/>
              </a:spcBef>
              <a:buFont typeface="Arial"/>
              <a:buChar char="•"/>
              <a:tabLst/>
            </a:pPr>
            <a:r>
              <a:rPr lang="en-US" dirty="0"/>
              <a:t>Third level</a:t>
            </a:r>
          </a:p>
          <a:p>
            <a:pPr marL="914400" lvl="3" indent="-284163" algn="l" defTabSz="342900" rtl="0" eaLnBrk="1" latinLnBrk="0" hangingPunct="1">
              <a:spcBef>
                <a:spcPct val="20000"/>
              </a:spcBef>
              <a:buFont typeface="Arial"/>
              <a:buChar char="–"/>
              <a:tabLst/>
            </a:pPr>
            <a:r>
              <a:rPr lang="en-US" dirty="0"/>
              <a:t>Fourth level</a:t>
            </a:r>
          </a:p>
          <a:p>
            <a:pPr marL="1146175" lvl="4" indent="-231775" algn="l" defTabSz="342900" rtl="0" eaLnBrk="1" latinLnBrk="0" hangingPunct="1">
              <a:spcBef>
                <a:spcPct val="20000"/>
              </a:spcBef>
              <a:buFont typeface="Arial"/>
              <a:buChar char="»"/>
              <a:tabLst/>
            </a:pPr>
            <a:r>
              <a:rPr lang="en-US" dirty="0"/>
              <a:t>Fifth level</a:t>
            </a:r>
          </a:p>
        </p:txBody>
      </p:sp>
      <p:sp>
        <p:nvSpPr>
          <p:cNvPr id="5" name="Date Placeholder 4"/>
          <p:cNvSpPr>
            <a:spLocks noGrp="1"/>
          </p:cNvSpPr>
          <p:nvPr>
            <p:ph type="dt" sz="half" idx="10"/>
          </p:nvPr>
        </p:nvSpPr>
        <p:spPr/>
        <p:txBody>
          <a:bodyPr/>
          <a:lstStyle/>
          <a:p>
            <a:fld id="{241EB5C9-1307-BA42-ABA2-0BC069CD8E7F}" type="datetimeFigureOut">
              <a:rPr lang="en-US" smtClean="0"/>
              <a:t>3/24/25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EF2332-01BF-834F-8236-50238282D533}" type="slidenum">
              <a:rPr lang="en-US" smtClean="0"/>
              <a:t>‹#›</a:t>
            </a:fld>
            <a:endParaRPr lang="en-US"/>
          </a:p>
        </p:txBody>
      </p:sp>
    </p:spTree>
    <p:extLst>
      <p:ext uri="{BB962C8B-B14F-4D97-AF65-F5344CB8AC3E}">
        <p14:creationId xmlns:p14="http://schemas.microsoft.com/office/powerpoint/2010/main" val="26198862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9485" y="78119"/>
            <a:ext cx="8229600" cy="607682"/>
          </a:xfrm>
        </p:spPr>
        <p:txBody>
          <a:bodyPr>
            <a:normAutofit/>
          </a:bodyPr>
          <a:lstStyle>
            <a:lvl1pPr algn="l">
              <a:defRPr sz="2800"/>
            </a:lvl1pPr>
          </a:lstStyle>
          <a:p>
            <a:r>
              <a:rPr lang="en-US" dirty="0"/>
              <a:t>Click to edit Master title style</a:t>
            </a:r>
          </a:p>
        </p:txBody>
      </p:sp>
      <p:sp>
        <p:nvSpPr>
          <p:cNvPr id="3" name="Text Placeholder 2"/>
          <p:cNvSpPr>
            <a:spLocks noGrp="1"/>
          </p:cNvSpPr>
          <p:nvPr>
            <p:ph type="body" idx="1"/>
          </p:nvPr>
        </p:nvSpPr>
        <p:spPr>
          <a:xfrm>
            <a:off x="136201" y="802623"/>
            <a:ext cx="4435799" cy="479822"/>
          </a:xfrm>
        </p:spPr>
        <p:txBody>
          <a:bodyPr anchor="b">
            <a:normAutofit/>
          </a:bodyPr>
          <a:lstStyle>
            <a:lvl1pPr marL="0" indent="0">
              <a:buNone/>
              <a:defRPr sz="16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4" name="Content Placeholder 3"/>
          <p:cNvSpPr>
            <a:spLocks noGrp="1"/>
          </p:cNvSpPr>
          <p:nvPr>
            <p:ph sz="half" idx="2"/>
          </p:nvPr>
        </p:nvSpPr>
        <p:spPr>
          <a:xfrm>
            <a:off x="136201" y="1282444"/>
            <a:ext cx="4435799" cy="3305054"/>
          </a:xfrm>
        </p:spPr>
        <p:txBody>
          <a:bodyPr/>
          <a:lstStyle>
            <a:lvl1pPr>
              <a:defRPr sz="16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753514" y="823389"/>
            <a:ext cx="4041775" cy="479822"/>
          </a:xfrm>
        </p:spPr>
        <p:txBody>
          <a:bodyPr anchor="b">
            <a:normAutofit/>
          </a:bodyPr>
          <a:lstStyle>
            <a:lvl1pPr marL="0" indent="0">
              <a:buNone/>
              <a:defRPr sz="16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753514" y="1303210"/>
            <a:ext cx="4041775" cy="3284288"/>
          </a:xfrm>
        </p:spPr>
        <p:txBody>
          <a:bodyPr/>
          <a:lstStyle>
            <a:lvl1pPr>
              <a:defRPr sz="16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241EB5C9-1307-BA42-ABA2-0BC069CD8E7F}" type="datetimeFigureOut">
              <a:rPr lang="en-US" smtClean="0"/>
              <a:t>3/24/25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5EF2332-01BF-834F-8236-50238282D533}" type="slidenum">
              <a:rPr lang="en-US" smtClean="0"/>
              <a:t>‹#›</a:t>
            </a:fld>
            <a:endParaRPr lang="en-US"/>
          </a:p>
        </p:txBody>
      </p:sp>
    </p:spTree>
    <p:extLst>
      <p:ext uri="{BB962C8B-B14F-4D97-AF65-F5344CB8AC3E}">
        <p14:creationId xmlns:p14="http://schemas.microsoft.com/office/powerpoint/2010/main" val="25357939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41EB5C9-1307-BA42-ABA2-0BC069CD8E7F}" type="datetimeFigureOut">
              <a:rPr lang="en-US" smtClean="0"/>
              <a:t>3/24/25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5EF2332-01BF-834F-8236-50238282D533}" type="slidenum">
              <a:rPr lang="en-US" smtClean="0"/>
              <a:t>‹#›</a:t>
            </a:fld>
            <a:endParaRPr lang="en-US"/>
          </a:p>
        </p:txBody>
      </p:sp>
    </p:spTree>
    <p:extLst>
      <p:ext uri="{BB962C8B-B14F-4D97-AF65-F5344CB8AC3E}">
        <p14:creationId xmlns:p14="http://schemas.microsoft.com/office/powerpoint/2010/main" val="34727212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41EB5C9-1307-BA42-ABA2-0BC069CD8E7F}" type="datetimeFigureOut">
              <a:rPr lang="en-US" smtClean="0"/>
              <a:t>3/24/25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5EF2332-01BF-834F-8236-50238282D533}" type="slidenum">
              <a:rPr lang="en-US" smtClean="0"/>
              <a:t>‹#›</a:t>
            </a:fld>
            <a:endParaRPr lang="en-US"/>
          </a:p>
        </p:txBody>
      </p:sp>
    </p:spTree>
    <p:extLst>
      <p:ext uri="{BB962C8B-B14F-4D97-AF65-F5344CB8AC3E}">
        <p14:creationId xmlns:p14="http://schemas.microsoft.com/office/powerpoint/2010/main" val="21309010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71538"/>
          </a:xfrm>
        </p:spPr>
        <p:txBody>
          <a:bodyPr anchor="t" anchorCtr="0">
            <a:normAutofit/>
          </a:bodyPr>
          <a:lstStyle>
            <a:lvl1pPr algn="l">
              <a:defRPr sz="2400" b="1"/>
            </a:lvl1pPr>
          </a:lstStyle>
          <a:p>
            <a:r>
              <a:rPr lang="en-US"/>
              <a:t>Click to edit Master title style</a:t>
            </a:r>
          </a:p>
        </p:txBody>
      </p:sp>
      <p:sp>
        <p:nvSpPr>
          <p:cNvPr id="3" name="Content Placeholder 2"/>
          <p:cNvSpPr>
            <a:spLocks noGrp="1"/>
          </p:cNvSpPr>
          <p:nvPr>
            <p:ph idx="1"/>
          </p:nvPr>
        </p:nvSpPr>
        <p:spPr>
          <a:xfrm>
            <a:off x="3657600" y="960804"/>
            <a:ext cx="5238426" cy="3806460"/>
          </a:xfrm>
        </p:spPr>
        <p:txBody>
          <a:bodyPr>
            <a:normAutofit/>
          </a:bodyPr>
          <a:lstStyle>
            <a:lvl1pPr>
              <a:defRPr sz="1800"/>
            </a:lvl1pPr>
            <a:lvl2pPr>
              <a:defRPr sz="1600"/>
            </a:lvl2pPr>
            <a:lvl3pPr>
              <a:defRPr sz="1600"/>
            </a:lvl3pPr>
            <a:lvl4pPr>
              <a:defRPr sz="1600"/>
            </a:lvl4pPr>
            <a:lvl5pPr>
              <a:defRPr sz="1600"/>
            </a:lvl5pPr>
            <a:lvl6pPr>
              <a:defRPr sz="1500"/>
            </a:lvl6pPr>
            <a:lvl7pPr>
              <a:defRPr sz="1500"/>
            </a:lvl7pPr>
            <a:lvl8pPr>
              <a:defRPr sz="1500"/>
            </a:lvl8pPr>
            <a:lvl9pPr>
              <a:defRPr sz="15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0" y="960803"/>
            <a:ext cx="3541363" cy="3518297"/>
          </a:xfrm>
        </p:spPr>
        <p:txBody>
          <a:bodyPr>
            <a:normAutofit/>
          </a:bodyPr>
          <a:lstStyle>
            <a:lvl1pPr marL="0" indent="0">
              <a:buNone/>
              <a:defRPr sz="16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dirty="0"/>
              <a:t>Click to edit Master text styles</a:t>
            </a:r>
          </a:p>
        </p:txBody>
      </p:sp>
      <p:sp>
        <p:nvSpPr>
          <p:cNvPr id="5" name="Date Placeholder 4"/>
          <p:cNvSpPr>
            <a:spLocks noGrp="1"/>
          </p:cNvSpPr>
          <p:nvPr>
            <p:ph type="dt" sz="half" idx="10"/>
          </p:nvPr>
        </p:nvSpPr>
        <p:spPr/>
        <p:txBody>
          <a:bodyPr/>
          <a:lstStyle/>
          <a:p>
            <a:fld id="{241EB5C9-1307-BA42-ABA2-0BC069CD8E7F}" type="datetimeFigureOut">
              <a:rPr lang="en-US" smtClean="0"/>
              <a:t>3/24/25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EF2332-01BF-834F-8236-50238282D533}" type="slidenum">
              <a:rPr lang="en-US" smtClean="0"/>
              <a:t>‹#›</a:t>
            </a:fld>
            <a:endParaRPr lang="en-US"/>
          </a:p>
        </p:txBody>
      </p:sp>
    </p:spTree>
    <p:extLst>
      <p:ext uri="{BB962C8B-B14F-4D97-AF65-F5344CB8AC3E}">
        <p14:creationId xmlns:p14="http://schemas.microsoft.com/office/powerpoint/2010/main" val="35408956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241EB5C9-1307-BA42-ABA2-0BC069CD8E7F}" type="datetimeFigureOut">
              <a:rPr lang="en-US" smtClean="0"/>
              <a:t>3/24/25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EF2332-01BF-834F-8236-50238282D533}" type="slidenum">
              <a:rPr lang="en-US" smtClean="0"/>
              <a:t>‹#›</a:t>
            </a:fld>
            <a:endParaRPr lang="en-US"/>
          </a:p>
        </p:txBody>
      </p:sp>
    </p:spTree>
    <p:extLst>
      <p:ext uri="{BB962C8B-B14F-4D97-AF65-F5344CB8AC3E}">
        <p14:creationId xmlns:p14="http://schemas.microsoft.com/office/powerpoint/2010/main" val="3566899855"/>
      </p:ext>
    </p:extLst>
  </p:cSld>
  <p:clrMapOvr>
    <a:masterClrMapping/>
  </p:clrMapOvr>
</p:sldLayout>
</file>

<file path=ppt/slideMasters/_rels/slideMaster1.xml.rels><?xml version="1.0" encoding="UTF-8"?><Relationships xmlns="http://schemas.openxmlformats.org/package/2006/relationships"><Relationship Id="rId8" Target="../slideLayouts/slideLayout8.xml" Type="http://schemas.openxmlformats.org/officeDocument/2006/relationships/slideLayout" /><Relationship Id="rId3" Target="../slideLayouts/slideLayout3.xml" Type="http://schemas.openxmlformats.org/officeDocument/2006/relationships/slideLayout" /><Relationship Id="rId7" Target="../slideLayouts/slideLayout7.xml" Type="http://schemas.openxmlformats.org/officeDocument/2006/relationships/slideLayout" /><Relationship Id="rId12" Target="../theme/theme1.xml" Type="http://schemas.openxmlformats.org/officeDocument/2006/relationships/theme" /><Relationship Id="rId2" Target="../slideLayouts/slideLayout2.xml" Type="http://schemas.openxmlformats.org/officeDocument/2006/relationships/slideLayout" /><Relationship Id="rId1" Target="../slideLayouts/slideLayout1.xml" Type="http://schemas.openxmlformats.org/officeDocument/2006/relationships/slideLayout" /><Relationship Id="rId6" Target="../slideLayouts/slideLayout6.xml" Type="http://schemas.openxmlformats.org/officeDocument/2006/relationships/slideLayout" /><Relationship Id="rId11" Target="../slideLayouts/slideLayout11.xml" Type="http://schemas.openxmlformats.org/officeDocument/2006/relationships/slideLayout" /><Relationship Id="rId5" Target="../slideLayouts/slideLayout5.xml" Type="http://schemas.openxmlformats.org/officeDocument/2006/relationships/slideLayout" /><Relationship Id="rId10" Target="../slideLayouts/slideLayout10.xml" Type="http://schemas.openxmlformats.org/officeDocument/2006/relationships/slideLayout" /><Relationship Id="rId4" Target="../slideLayouts/slideLayout4.xml" Type="http://schemas.openxmlformats.org/officeDocument/2006/relationships/slideLayout" /><Relationship Id="rId9" Target="../slideLayouts/slideLayout9.xml" Type="http://schemas.openxmlformats.org/officeDocument/2006/relationships/slideLayout" /></Relationships>
</file>

<file path=ppt/slideMasters/slideMaster1.xml><?xml version="1.0" encoding="utf-8"?>
<p:sldMaster xmlns:a="http://schemas.openxmlformats.org/drawingml/2006/main" xmlns:p="http://schemas.openxmlformats.org/presentationml/2006/main" xmlns:r="http://schemas.openxmlformats.org/officeDocument/2006/relationships">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7490" y="102393"/>
            <a:ext cx="8934774" cy="582780"/>
          </a:xfrm>
          <a:prstGeom prst="rect">
            <a:avLst/>
          </a:prstGeom>
          <a:solidFill>
            <a:srgbClr val="70121D"/>
          </a:solidFill>
        </p:spPr>
        <p:txBody>
          <a:bodyPr anchor="ctr" bIns="45720" lIns="91440" rIns="91440" rtlCol="0" tIns="45720" vert="horz">
            <a:normAutofit/>
          </a:bodyPr>
          <a:lstStyle/>
          <a:p>
            <a:r>
              <a:rPr lang="en-US"/>
              <a:t>Click to edit Master title style</a:t>
            </a:r>
          </a:p>
        </p:txBody>
      </p:sp>
      <p:sp>
        <p:nvSpPr>
          <p:cNvPr id="3" name="Text Placeholder 2"/>
          <p:cNvSpPr>
            <a:spLocks noGrp="1"/>
          </p:cNvSpPr>
          <p:nvPr>
            <p:ph idx="1" type="body"/>
          </p:nvPr>
        </p:nvSpPr>
        <p:spPr>
          <a:xfrm>
            <a:off x="77489" y="781696"/>
            <a:ext cx="8934773" cy="3914289"/>
          </a:xfrm>
          <a:prstGeom prst="rect">
            <a:avLst/>
          </a:prstGeom>
        </p:spPr>
        <p:txBody>
          <a:bodyPr bIns="45720" lIns="91440" rIns="91440" rtlCol="0" tIns="45720" vert="horz">
            <a:normAutofit/>
          </a:bodyPr>
          <a:lstStyle/>
          <a:p>
            <a:pPr lvl="0"/>
            <a:r>
              <a:rPr dirty="0" lang="en-US"/>
              <a:t>Click to edit Master text styles</a:t>
            </a:r>
          </a:p>
          <a:p>
            <a:pPr lvl="1"/>
            <a:r>
              <a:rPr dirty="0" lang="en-US"/>
              <a:t>Second level</a:t>
            </a:r>
          </a:p>
          <a:p>
            <a:pPr lvl="2"/>
            <a:r>
              <a:rPr dirty="0" lang="en-US"/>
              <a:t>Third level</a:t>
            </a:r>
          </a:p>
          <a:p>
            <a:pPr lvl="3"/>
            <a:r>
              <a:rPr dirty="0" lang="en-US"/>
              <a:t>Fourth level</a:t>
            </a:r>
          </a:p>
          <a:p>
            <a:pPr lvl="4"/>
            <a:r>
              <a:rPr dirty="0" lang="en-US"/>
              <a:t>Fifth level</a:t>
            </a:r>
          </a:p>
        </p:txBody>
      </p:sp>
      <p:sp>
        <p:nvSpPr>
          <p:cNvPr id="4" name="Date Placeholder 3"/>
          <p:cNvSpPr>
            <a:spLocks noGrp="1"/>
          </p:cNvSpPr>
          <p:nvPr>
            <p:ph idx="2" sz="half" type="dt"/>
          </p:nvPr>
        </p:nvSpPr>
        <p:spPr>
          <a:xfrm>
            <a:off x="457200" y="4767263"/>
            <a:ext cx="2133600" cy="273844"/>
          </a:xfrm>
          <a:prstGeom prst="rect">
            <a:avLst/>
          </a:prstGeom>
        </p:spPr>
        <p:txBody>
          <a:bodyPr anchor="ctr" bIns="45720" lIns="91440" rIns="91440" rtlCol="0" tIns="45720" vert="horz"/>
          <a:lstStyle>
            <a:lvl1pPr algn="l">
              <a:defRPr sz="900">
                <a:solidFill>
                  <a:schemeClr val="tx1">
                    <a:tint val="75000"/>
                  </a:schemeClr>
                </a:solidFill>
              </a:defRPr>
            </a:lvl1pPr>
          </a:lstStyle>
          <a:p>
            <a:fld id="{241EB5C9-1307-BA42-ABA2-0BC069CD8E7F}" type="datetimeFigureOut">
              <a:rPr lang="en-US" smtClean="0"/>
              <a:t>3/24/25</a:t>
            </a:fld>
            <a:endParaRPr lang="en-US"/>
          </a:p>
        </p:txBody>
      </p:sp>
      <p:sp>
        <p:nvSpPr>
          <p:cNvPr id="5" name="Footer Placeholder 4"/>
          <p:cNvSpPr>
            <a:spLocks noGrp="1"/>
          </p:cNvSpPr>
          <p:nvPr>
            <p:ph idx="3" sz="quarter" type="ftr"/>
          </p:nvPr>
        </p:nvSpPr>
        <p:spPr>
          <a:xfrm>
            <a:off x="3124200" y="4767263"/>
            <a:ext cx="2895600" cy="273844"/>
          </a:xfrm>
          <a:prstGeom prst="rect">
            <a:avLst/>
          </a:prstGeom>
        </p:spPr>
        <p:txBody>
          <a:bodyPr anchor="ctr" bIns="45720" lIns="91440" rIns="91440" rtlCol="0" tIns="45720" vert="horz"/>
          <a:lstStyle>
            <a:lvl1pPr algn="ctr">
              <a:defRPr sz="900">
                <a:solidFill>
                  <a:schemeClr val="tx1">
                    <a:tint val="75000"/>
                  </a:schemeClr>
                </a:solidFill>
              </a:defRPr>
            </a:lvl1pPr>
          </a:lstStyle>
          <a:p>
            <a:endParaRPr lang="en-US"/>
          </a:p>
        </p:txBody>
      </p:sp>
      <p:sp>
        <p:nvSpPr>
          <p:cNvPr id="6" name="Slide Number Placeholder 5"/>
          <p:cNvSpPr>
            <a:spLocks noGrp="1"/>
          </p:cNvSpPr>
          <p:nvPr>
            <p:ph idx="4" sz="quarter" type="sldNum"/>
          </p:nvPr>
        </p:nvSpPr>
        <p:spPr>
          <a:xfrm>
            <a:off x="6553200" y="4767263"/>
            <a:ext cx="2133600" cy="273844"/>
          </a:xfrm>
          <a:prstGeom prst="rect">
            <a:avLst/>
          </a:prstGeom>
        </p:spPr>
        <p:txBody>
          <a:bodyPr anchor="ctr" bIns="45720" lIns="91440" rIns="91440" rtlCol="0" tIns="45720" vert="horz"/>
          <a:lstStyle>
            <a:lvl1pPr algn="r">
              <a:defRPr sz="900">
                <a:solidFill>
                  <a:schemeClr val="tx1">
                    <a:tint val="75000"/>
                  </a:schemeClr>
                </a:solidFill>
              </a:defRPr>
            </a:lvl1pPr>
          </a:lstStyle>
          <a:p>
            <a:fld id="{C5EF2332-01BF-834F-8236-50238282D533}" type="slidenum">
              <a:rPr lang="en-US" smtClean="0"/>
              <a:t>‹#›</a:t>
            </a:fld>
            <a:endParaRPr lang="en-US"/>
          </a:p>
        </p:txBody>
      </p:sp>
    </p:spTree>
    <p:extLst>
      <p:ext uri="{BB962C8B-B14F-4D97-AF65-F5344CB8AC3E}">
        <p14:creationId xmlns:p14="http://schemas.microsoft.com/office/powerpoint/2010/main" val="3676200875"/>
      </p:ext>
    </p:extLst>
  </p:cSld>
  <p:clrMap accent1="accent1" accent2="accent2" accent3="accent3" accent4="accent4" accent5="accent5" accent6="accent6" bg1="lt1" bg2="lt2" folHlink="folHlink" hlink="hlink" tx1="dk1" tx2="dk2"/>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342900" eaLnBrk="1" hangingPunct="1" latinLnBrk="0" rtl="0">
        <a:spcBef>
          <a:spcPct val="0"/>
        </a:spcBef>
        <a:buNone/>
        <a:defRPr kern="1200" sz="2800">
          <a:solidFill>
            <a:srgbClr val="FDCC31"/>
          </a:solidFill>
          <a:latin typeface="+mj-lt"/>
          <a:ea typeface="+mj-ea"/>
          <a:cs typeface="+mj-cs"/>
        </a:defRPr>
      </a:lvl1pPr>
    </p:titleStyle>
    <p:bodyStyle>
      <a:lvl1pPr algn="l" defTabSz="342900" eaLnBrk="1" hangingPunct="1" indent="-342900" latinLnBrk="0" marL="342900" rtl="0">
        <a:spcBef>
          <a:spcPts val="0"/>
        </a:spcBef>
        <a:buFont typeface="Arial"/>
        <a:buChar char="•"/>
        <a:defRPr b="0" kern="1200" sz="1800">
          <a:solidFill>
            <a:schemeClr val="tx1"/>
          </a:solidFill>
          <a:latin typeface="+mn-lt"/>
          <a:ea typeface="+mn-ea"/>
          <a:cs typeface="+mn-cs"/>
        </a:defRPr>
      </a:lvl1pPr>
      <a:lvl2pPr algn="l" defTabSz="342900" eaLnBrk="1" hangingPunct="1" indent="-342900" latinLnBrk="0" marL="685800" rtl="0">
        <a:spcBef>
          <a:spcPts val="0"/>
        </a:spcBef>
        <a:buFont typeface="Arial"/>
        <a:buChar char="–"/>
        <a:defRPr kern="1200" sz="1600">
          <a:solidFill>
            <a:schemeClr val="tx1"/>
          </a:solidFill>
          <a:latin typeface="+mn-lt"/>
          <a:ea typeface="+mn-ea"/>
          <a:cs typeface="+mn-cs"/>
        </a:defRPr>
      </a:lvl2pPr>
      <a:lvl3pPr algn="l" defTabSz="342900" eaLnBrk="1" hangingPunct="1" indent="-342900" latinLnBrk="0" marL="1028700" rtl="0">
        <a:spcBef>
          <a:spcPts val="0"/>
        </a:spcBef>
        <a:buFont typeface="Arial"/>
        <a:buChar char="•"/>
        <a:defRPr kern="1200" sz="1600">
          <a:solidFill>
            <a:schemeClr val="tx1"/>
          </a:solidFill>
          <a:latin typeface="+mn-lt"/>
          <a:ea typeface="+mn-ea"/>
          <a:cs typeface="+mn-cs"/>
        </a:defRPr>
      </a:lvl3pPr>
      <a:lvl4pPr algn="l" defTabSz="342900" eaLnBrk="1" hangingPunct="1" indent="-342900" latinLnBrk="0" marL="1371600" rtl="0">
        <a:spcBef>
          <a:spcPts val="0"/>
        </a:spcBef>
        <a:buFont typeface="Arial"/>
        <a:buChar char="–"/>
        <a:defRPr kern="1200" sz="1600">
          <a:solidFill>
            <a:schemeClr val="tx1"/>
          </a:solidFill>
          <a:latin typeface="+mn-lt"/>
          <a:ea typeface="+mn-ea"/>
          <a:cs typeface="+mn-cs"/>
        </a:defRPr>
      </a:lvl4pPr>
      <a:lvl5pPr algn="l" defTabSz="342900" eaLnBrk="1" hangingPunct="1" indent="-342900" latinLnBrk="0" marL="1714500" rtl="0">
        <a:spcBef>
          <a:spcPts val="0"/>
        </a:spcBef>
        <a:buFont typeface="Arial"/>
        <a:buChar char="»"/>
        <a:defRPr kern="1200" sz="1600">
          <a:solidFill>
            <a:schemeClr val="tx1"/>
          </a:solidFill>
          <a:latin typeface="+mn-lt"/>
          <a:ea typeface="+mn-ea"/>
          <a:cs typeface="+mn-cs"/>
        </a:defRPr>
      </a:lvl5pPr>
      <a:lvl6pPr algn="l" defTabSz="342900" eaLnBrk="1" hangingPunct="1" indent="-342900" latinLnBrk="0" marL="2057400" rtl="0">
        <a:spcBef>
          <a:spcPct val="20000"/>
        </a:spcBef>
        <a:buFont typeface="Arial"/>
        <a:buChar char="•"/>
        <a:defRPr kern="1200" sz="1500">
          <a:solidFill>
            <a:schemeClr val="tx1"/>
          </a:solidFill>
          <a:latin typeface="+mn-lt"/>
          <a:ea typeface="+mn-ea"/>
          <a:cs typeface="+mn-cs"/>
        </a:defRPr>
      </a:lvl6pPr>
      <a:lvl7pPr algn="l" defTabSz="342900" eaLnBrk="1" hangingPunct="1" indent="-342900" latinLnBrk="0" marL="2400300" rtl="0">
        <a:spcBef>
          <a:spcPct val="20000"/>
        </a:spcBef>
        <a:buFont typeface="Arial"/>
        <a:buChar char="•"/>
        <a:defRPr kern="1200" sz="1500">
          <a:solidFill>
            <a:schemeClr val="tx1"/>
          </a:solidFill>
          <a:latin typeface="+mn-lt"/>
          <a:ea typeface="+mn-ea"/>
          <a:cs typeface="+mn-cs"/>
        </a:defRPr>
      </a:lvl7pPr>
      <a:lvl8pPr algn="l" defTabSz="342900" eaLnBrk="1" hangingPunct="1" indent="-342900" latinLnBrk="0" marL="2743200" rtl="0">
        <a:spcBef>
          <a:spcPct val="20000"/>
        </a:spcBef>
        <a:buFont typeface="Arial"/>
        <a:buChar char="•"/>
        <a:defRPr kern="1200" sz="1500">
          <a:solidFill>
            <a:schemeClr val="tx1"/>
          </a:solidFill>
          <a:latin typeface="+mn-lt"/>
          <a:ea typeface="+mn-ea"/>
          <a:cs typeface="+mn-cs"/>
        </a:defRPr>
      </a:lvl8pPr>
      <a:lvl9pPr algn="l" defTabSz="342900" eaLnBrk="1" hangingPunct="1" indent="-342900" latinLnBrk="0" marL="3086100" rtl="0">
        <a:spcBef>
          <a:spcPct val="20000"/>
        </a:spcBef>
        <a:buFont typeface="Arial"/>
        <a:buChar char="•"/>
        <a:defRPr kern="1200" sz="1500">
          <a:solidFill>
            <a:schemeClr val="tx1"/>
          </a:solidFill>
          <a:latin typeface="+mn-lt"/>
          <a:ea typeface="+mn-ea"/>
          <a:cs typeface="+mn-cs"/>
        </a:defRPr>
      </a:lvl9pPr>
    </p:bodyStyle>
    <p:otherStyle>
      <a:defPPr>
        <a:defRPr lang="en-US"/>
      </a:defPPr>
      <a:lvl1pPr algn="l" defTabSz="342900" eaLnBrk="1" hangingPunct="1" latinLnBrk="0" marL="0" rtl="0">
        <a:defRPr kern="1200" sz="1350">
          <a:solidFill>
            <a:schemeClr val="tx1"/>
          </a:solidFill>
          <a:latin typeface="+mn-lt"/>
          <a:ea typeface="+mn-ea"/>
          <a:cs typeface="+mn-cs"/>
        </a:defRPr>
      </a:lvl1pPr>
      <a:lvl2pPr algn="l" defTabSz="342900" eaLnBrk="1" hangingPunct="1" latinLnBrk="0" marL="342900" rtl="0">
        <a:defRPr kern="1200" sz="1350">
          <a:solidFill>
            <a:schemeClr val="tx1"/>
          </a:solidFill>
          <a:latin typeface="+mn-lt"/>
          <a:ea typeface="+mn-ea"/>
          <a:cs typeface="+mn-cs"/>
        </a:defRPr>
      </a:lvl2pPr>
      <a:lvl3pPr algn="l" defTabSz="342900" eaLnBrk="1" hangingPunct="1" latinLnBrk="0" marL="685800" rtl="0">
        <a:defRPr kern="1200" sz="1350">
          <a:solidFill>
            <a:schemeClr val="tx1"/>
          </a:solidFill>
          <a:latin typeface="+mn-lt"/>
          <a:ea typeface="+mn-ea"/>
          <a:cs typeface="+mn-cs"/>
        </a:defRPr>
      </a:lvl3pPr>
      <a:lvl4pPr algn="l" defTabSz="342900" eaLnBrk="1" hangingPunct="1" latinLnBrk="0" marL="1028700" rtl="0">
        <a:defRPr kern="1200" sz="1350">
          <a:solidFill>
            <a:schemeClr val="tx1"/>
          </a:solidFill>
          <a:latin typeface="+mn-lt"/>
          <a:ea typeface="+mn-ea"/>
          <a:cs typeface="+mn-cs"/>
        </a:defRPr>
      </a:lvl4pPr>
      <a:lvl5pPr algn="l" defTabSz="342900" eaLnBrk="1" hangingPunct="1" latinLnBrk="0" marL="1371600" rtl="0">
        <a:defRPr kern="1200" sz="1350">
          <a:solidFill>
            <a:schemeClr val="tx1"/>
          </a:solidFill>
          <a:latin typeface="+mn-lt"/>
          <a:ea typeface="+mn-ea"/>
          <a:cs typeface="+mn-cs"/>
        </a:defRPr>
      </a:lvl5pPr>
      <a:lvl6pPr algn="l" defTabSz="342900" eaLnBrk="1" hangingPunct="1" latinLnBrk="0" marL="1714500" rtl="0">
        <a:defRPr kern="1200" sz="1350">
          <a:solidFill>
            <a:schemeClr val="tx1"/>
          </a:solidFill>
          <a:latin typeface="+mn-lt"/>
          <a:ea typeface="+mn-ea"/>
          <a:cs typeface="+mn-cs"/>
        </a:defRPr>
      </a:lvl6pPr>
      <a:lvl7pPr algn="l" defTabSz="342900" eaLnBrk="1" hangingPunct="1" latinLnBrk="0" marL="2057400" rtl="0">
        <a:defRPr kern="1200" sz="1350">
          <a:solidFill>
            <a:schemeClr val="tx1"/>
          </a:solidFill>
          <a:latin typeface="+mn-lt"/>
          <a:ea typeface="+mn-ea"/>
          <a:cs typeface="+mn-cs"/>
        </a:defRPr>
      </a:lvl7pPr>
      <a:lvl8pPr algn="l" defTabSz="342900" eaLnBrk="1" hangingPunct="1" latinLnBrk="0" marL="2400300" rtl="0">
        <a:defRPr kern="1200" sz="1350">
          <a:solidFill>
            <a:schemeClr val="tx1"/>
          </a:solidFill>
          <a:latin typeface="+mn-lt"/>
          <a:ea typeface="+mn-ea"/>
          <a:cs typeface="+mn-cs"/>
        </a:defRPr>
      </a:lvl8pPr>
      <a:lvl9pPr algn="l" defTabSz="342900" eaLnBrk="1" hangingPunct="1" latinLnBrk="0" marL="2743200" rtl="0">
        <a:defRPr kern="1200" sz="1350">
          <a:solidFill>
            <a:schemeClr val="tx1"/>
          </a:solidFill>
          <a:latin typeface="+mn-lt"/>
          <a:ea typeface="+mn-ea"/>
          <a:cs typeface="+mn-cs"/>
        </a:defRPr>
      </a:lvl9pPr>
    </p:otherStyle>
  </p:txStyles>
</p:sldMaster>
</file>

<file path=ppt/slides/_rels/slide1.xml.rels><?xml version="1.0" encoding="UTF-8"?><Relationships xmlns="http://schemas.openxmlformats.org/package/2006/relationships"><Relationship Id="rId1" Type="http://schemas.openxmlformats.org/officeDocument/2006/relationships/slideLayout" Target="../slideLayouts/slideLayout1.xml" /></Relationships>
</file>

<file path=ppt/slides/_rels/slide10.xml.rels><?xml version="1.0" encoding="UTF-8"?><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image" Target="../media/image9.png" /></Relationships>
</file>

<file path=ppt/slides/_rels/slide11.xml.rels><?xml version="1.0" encoding="UTF-8"?><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image" Target="../media/image10.png" /></Relationships>
</file>

<file path=ppt/slides/_rels/slide12.xml.rels><?xml version="1.0" encoding="UTF-8"?><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image" Target="../media/image11.png" /></Relationships>
</file>

<file path=ppt/slides/_rels/slide13.xml.rels><?xml version="1.0" encoding="UTF-8"?><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image" Target="../media/image12.png" /></Relationships>
</file>

<file path=ppt/slides/_rels/slide14.xml.rels><?xml version="1.0" encoding="UTF-8"?><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image" Target="../media/image13.png" /></Relationships>
</file>

<file path=ppt/slides/_rels/slide15.xml.rels><?xml version="1.0" encoding="UTF-8"?><Relationships xmlns="http://schemas.openxmlformats.org/package/2006/relationships"><Relationship Id="rId1" Type="http://schemas.openxmlformats.org/officeDocument/2006/relationships/slideLayout" Target="../slideLayouts/slideLayout2.xml" /></Relationships>
</file>

<file path=ppt/slides/_rels/slide16.xml.rels><?xml version="1.0" encoding="UTF-8"?><Relationships xmlns="http://schemas.openxmlformats.org/package/2006/relationships"><Relationship Id="rId1" Type="http://schemas.openxmlformats.org/officeDocument/2006/relationships/slideLayout" Target="../slideLayouts/slideLayout2.xml" /></Relationships>
</file>

<file path=ppt/slides/_rels/slide17.xml.rels><?xml version="1.0" encoding="UTF-8"?><Relationships xmlns="http://schemas.openxmlformats.org/package/2006/relationships"><Relationship Id="rId1" Type="http://schemas.openxmlformats.org/officeDocument/2006/relationships/slideLayout" Target="../slideLayouts/slideLayout2.xml" /></Relationships>
</file>

<file path=ppt/slides/_rels/slide18.xml.rels><?xml version="1.0" encoding="UTF-8"?><Relationships xmlns="http://schemas.openxmlformats.org/package/2006/relationships"><Relationship Id="rId1" Type="http://schemas.openxmlformats.org/officeDocument/2006/relationships/slideLayout" Target="../slideLayouts/slideLayout2.xml" /></Relationships>
</file>

<file path=ppt/slides/_rels/slide19.xml.rels><?xml version="1.0" encoding="UTF-8"?><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image" Target="../media/image14.png" /></Relationships>
</file>

<file path=ppt/slides/_rels/slide2.xml.rels><?xml version="1.0" encoding="UTF-8"?><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image" Target="../media/image1.png" /></Relationships>
</file>

<file path=ppt/slides/_rels/slide20.xml.rels><?xml version="1.0" encoding="UTF-8"?><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image" Target="../media/image15.png" /></Relationships>
</file>

<file path=ppt/slides/_rels/slide21.xml.rels><?xml version="1.0" encoding="UTF-8"?><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image" Target="../media/image16.png" /></Relationships>
</file>

<file path=ppt/slides/_rels/slide22.xml.rels><?xml version="1.0" encoding="UTF-8"?><Relationships xmlns="http://schemas.openxmlformats.org/package/2006/relationships"><Relationship Id="rId1" Type="http://schemas.openxmlformats.org/officeDocument/2006/relationships/slideLayout" Target="../slideLayouts/slideLayout2.xml" /></Relationships>
</file>

<file path=ppt/slides/_rels/slide23.xml.rels><?xml version="1.0" encoding="UTF-8"?><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image" Target="../media/image17.png" /></Relationships>
</file>

<file path=ppt/slides/_rels/slide24.xml.rels><?xml version="1.0" encoding="UTF-8"?><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image" Target="../media/image17.png" /></Relationships>
</file>

<file path=ppt/slides/_rels/slide25.xml.rels><?xml version="1.0" encoding="UTF-8"?><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image" Target="../media/image18.png" /></Relationships>
</file>

<file path=ppt/slides/_rels/slide26.xml.rels><?xml version="1.0" encoding="UTF-8"?><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image" Target="../media/image13.png" /></Relationships>
</file>

<file path=ppt/slides/_rels/slide27.xml.rels><?xml version="1.0" encoding="UTF-8"?><Relationships xmlns="http://schemas.openxmlformats.org/package/2006/relationships"><Relationship Id="rId1" Type="http://schemas.openxmlformats.org/officeDocument/2006/relationships/slideLayout" Target="../slideLayouts/slideLayout2.xml" /></Relationships>
</file>

<file path=ppt/slides/_rels/slide28.xml.rels><?xml version="1.0" encoding="UTF-8"?><Relationships xmlns="http://schemas.openxmlformats.org/package/2006/relationships"><Relationship Id="rId1" Type="http://schemas.openxmlformats.org/officeDocument/2006/relationships/slideLayout" Target="../slideLayouts/slideLayout2.xml" /></Relationships>
</file>

<file path=ppt/slides/_rels/slide29.xml.rels><?xml version="1.0" encoding="UTF-8"?><Relationships xmlns="http://schemas.openxmlformats.org/package/2006/relationships"><Relationship Id="rId1" Type="http://schemas.openxmlformats.org/officeDocument/2006/relationships/slideLayout" Target="../slideLayouts/slideLayout4.xml" /></Relationships>
</file>

<file path=ppt/slides/_rels/slide3.xml.rels><?xml version="1.0" encoding="UTF-8"?><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image" Target="../media/image2.png" /></Relationships>
</file>

<file path=ppt/slides/_rels/slide30.xml.rels><?xml version="1.0" encoding="UTF-8"?><Relationships xmlns="http://schemas.openxmlformats.org/package/2006/relationships"><Relationship Id="rId1" Type="http://schemas.openxmlformats.org/officeDocument/2006/relationships/slideLayout" Target="../slideLayouts/slideLayout2.xml" /></Relationships>
</file>

<file path=ppt/slides/_rels/slide31.xml.rels><?xml version="1.0" encoding="UTF-8"?><Relationships xmlns="http://schemas.openxmlformats.org/package/2006/relationships"><Relationship Id="rId1" Type="http://schemas.openxmlformats.org/officeDocument/2006/relationships/slideLayout" Target="../slideLayouts/slideLayout4.xml" /></Relationships>
</file>

<file path=ppt/slides/_rels/slide32.xml.rels><?xml version="1.0" encoding="UTF-8"?><Relationships xmlns="http://schemas.openxmlformats.org/package/2006/relationships"><Relationship Id="rId1" Type="http://schemas.openxmlformats.org/officeDocument/2006/relationships/slideLayout" Target="../slideLayouts/slideLayout4.xml" /></Relationships>
</file>

<file path=ppt/slides/_rels/slide33.xml.rels><?xml version="1.0" encoding="UTF-8"?><Relationships xmlns="http://schemas.openxmlformats.org/package/2006/relationships"><Relationship Id="rId1" Type="http://schemas.openxmlformats.org/officeDocument/2006/relationships/slideLayout" Target="../slideLayouts/slideLayout5.xml" /><Relationship Id="rId3" Type="http://schemas.openxmlformats.org/officeDocument/2006/relationships/image" Target="../media/image20.png" /><Relationship Id="rId2" Type="http://schemas.openxmlformats.org/officeDocument/2006/relationships/image" Target="../media/image19.png" /></Relationships>
</file>

<file path=ppt/slides/_rels/slide34.xml.rels><?xml version="1.0" encoding="UTF-8"?><Relationships xmlns="http://schemas.openxmlformats.org/package/2006/relationships"><Relationship Id="rId1" Type="http://schemas.openxmlformats.org/officeDocument/2006/relationships/slideLayout" Target="../slideLayouts/slideLayout4.xml" /></Relationships>
</file>

<file path=ppt/slides/_rels/slide35.xml.rels><?xml version="1.0" encoding="UTF-8"?><Relationships xmlns="http://schemas.openxmlformats.org/package/2006/relationships"><Relationship Id="rId1" Type="http://schemas.openxmlformats.org/officeDocument/2006/relationships/slideLayout" Target="../slideLayouts/slideLayout4.xml" /></Relationships>
</file>

<file path=ppt/slides/_rels/slide36.xml.rels><?xml version="1.0" encoding="UTF-8"?><Relationships xmlns="http://schemas.openxmlformats.org/package/2006/relationships"><Relationship Id="rId1" Type="http://schemas.openxmlformats.org/officeDocument/2006/relationships/slideLayout" Target="../slideLayouts/slideLayout4.xml" /></Relationships>
</file>

<file path=ppt/slides/_rels/slide37.xml.rels><?xml version="1.0" encoding="UTF-8"?><Relationships xmlns="http://schemas.openxmlformats.org/package/2006/relationships"><Relationship Id="rId1" Type="http://schemas.openxmlformats.org/officeDocument/2006/relationships/slideLayout" Target="../slideLayouts/slideLayout4.xml" /></Relationships>
</file>

<file path=ppt/slides/_rels/slide38.xml.rels><?xml version="1.0" encoding="UTF-8"?><Relationships xmlns="http://schemas.openxmlformats.org/package/2006/relationships"><Relationship Id="rId1" Type="http://schemas.openxmlformats.org/officeDocument/2006/relationships/slideLayout" Target="../slideLayouts/slideLayout2.xml" /></Relationships>
</file>

<file path=ppt/slides/_rels/slide39.xml.rels><?xml version="1.0" encoding="UTF-8"?><Relationships xmlns="http://schemas.openxmlformats.org/package/2006/relationships"><Relationship Id="rId1" Type="http://schemas.openxmlformats.org/officeDocument/2006/relationships/slideLayout" Target="../slideLayouts/slideLayout2.xml" /></Relationships>
</file>

<file path=ppt/slides/_rels/slide4.xml.rels><?xml version="1.0" encoding="UTF-8"?><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image" Target="../media/image3.png" /></Relationships>
</file>

<file path=ppt/slides/_rels/slide40.xml.rels><?xml version="1.0" encoding="UTF-8"?><Relationships xmlns="http://schemas.openxmlformats.org/package/2006/relationships"><Relationship Id="rId1" Type="http://schemas.openxmlformats.org/officeDocument/2006/relationships/slideLayout" Target="../slideLayouts/slideLayout2.xml" /></Relationships>
</file>

<file path=ppt/slides/_rels/slide41.xml.rels><?xml version="1.0" encoding="UTF-8"?><Relationships xmlns="http://schemas.openxmlformats.org/package/2006/relationships"><Relationship Id="rId1" Type="http://schemas.openxmlformats.org/officeDocument/2006/relationships/slideLayout" Target="../slideLayouts/slideLayout2.xml" /></Relationships>
</file>

<file path=ppt/slides/_rels/slide42.xml.rels><?xml version="1.0" encoding="UTF-8"?><Relationships xmlns="http://schemas.openxmlformats.org/package/2006/relationships"><Relationship Id="rId1" Type="http://schemas.openxmlformats.org/officeDocument/2006/relationships/slideLayout" Target="../slideLayouts/slideLayout2.xml" /></Relationships>
</file>

<file path=ppt/slides/_rels/slide43.xml.rels><?xml version="1.0" encoding="UTF-8"?><Relationships xmlns="http://schemas.openxmlformats.org/package/2006/relationships"><Relationship Id="rId1" Type="http://schemas.openxmlformats.org/officeDocument/2006/relationships/slideLayout" Target="../slideLayouts/slideLayout4.xml" /></Relationships>
</file>

<file path=ppt/slides/_rels/slide44.xml.rels><?xml version="1.0" encoding="UTF-8"?><Relationships xmlns="http://schemas.openxmlformats.org/package/2006/relationships"><Relationship Id="rId1" Type="http://schemas.openxmlformats.org/officeDocument/2006/relationships/slideLayout" Target="../slideLayouts/slideLayout2.xml" /></Relationships>
</file>

<file path=ppt/slides/_rels/slide45.xml.rels><?xml version="1.0" encoding="UTF-8"?><Relationships xmlns="http://schemas.openxmlformats.org/package/2006/relationships"><Relationship Id="rId1" Type="http://schemas.openxmlformats.org/officeDocument/2006/relationships/slideLayout" Target="../slideLayouts/slideLayout2.xml" /></Relationships>
</file>

<file path=ppt/slides/_rels/slide46.xml.rels><?xml version="1.0" encoding="UTF-8"?><Relationships xmlns="http://schemas.openxmlformats.org/package/2006/relationships"><Relationship Id="rId1" Type="http://schemas.openxmlformats.org/officeDocument/2006/relationships/slideLayout" Target="../slideLayouts/slideLayout2.xml" /></Relationships>
</file>

<file path=ppt/slides/_rels/slide47.xml.rels><?xml version="1.0" encoding="UTF-8"?><Relationships xmlns="http://schemas.openxmlformats.org/package/2006/relationships"><Relationship Id="rId1" Type="http://schemas.openxmlformats.org/officeDocument/2006/relationships/slideLayout" Target="../slideLayouts/slideLayout4.xml" /></Relationships>
</file>

<file path=ppt/slides/_rels/slide5.xml.rels><?xml version="1.0" encoding="UTF-8"?><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image" Target="../media/image4.png" /></Relationships>
</file>

<file path=ppt/slides/_rels/slide6.xml.rels><?xml version="1.0" encoding="UTF-8"?><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image" Target="../media/image5.png" /></Relationships>
</file>

<file path=ppt/slides/_rels/slide7.xml.rels><?xml version="1.0" encoding="UTF-8"?><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image" Target="../media/image6.png" /></Relationships>
</file>

<file path=ppt/slides/_rels/slide8.xml.rels><?xml version="1.0" encoding="UTF-8"?><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image" Target="../media/image7.png" /></Relationships>
</file>

<file path=ppt/slides/_rels/slide9.xml.rels><?xml version="1.0" encoding="UTF-8"?><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image" Target="../media/image8.png"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65688"/>
          </a:xfrm>
        </p:spPr>
        <p:txBody>
          <a:bodyPr/>
          <a:lstStyle/>
          <a:p>
            <a:pPr lvl="0" indent="0" marL="0">
              <a:buNone/>
            </a:pPr>
            <a:r>
              <a:rPr/>
              <a:t>Lecture 13 - Nested ANOVA</a:t>
            </a:r>
          </a:p>
        </p:txBody>
      </p:sp>
      <p:sp>
        <p:nvSpPr>
          <p:cNvPr id="3" name="Subtitle 2"/>
          <p:cNvSpPr>
            <a:spLocks noGrp="1"/>
          </p:cNvSpPr>
          <p:nvPr>
            <p:ph idx="1" type="subTitle"/>
          </p:nvPr>
        </p:nvSpPr>
        <p:spPr>
          <a:xfrm>
            <a:off x="255722" y="565689"/>
            <a:ext cx="6400800" cy="1314450"/>
          </a:xfrm>
        </p:spPr>
        <p:txBody>
          <a:bodyPr/>
          <a:lstStyle/>
          <a:p>
            <a:pPr lvl="0" indent="0" marL="0">
              <a:buNone/>
            </a:pPr>
            <a:br/>
            <a:br/>
            <a:r>
              <a:rPr/>
              <a:t>Bill Perry</a:t>
            </a:r>
          </a:p>
        </p:txBody>
      </p:sp>
    </p:spTree>
  </p:cSl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02780"/>
          </a:xfrm>
          <a:solidFill>
            <a:srgbClr val="70121D"/>
          </a:solidFill>
        </p:spPr>
        <p:txBody>
          <a:bodyPr/>
          <a:lstStyle/>
          <a:p>
            <a:pPr lvl="0" indent="0" marL="0">
              <a:buNone/>
            </a:pPr>
            <a:r>
              <a:rPr/>
              <a:t>Nested Design Example: Limpet Growth</a:t>
            </a:r>
          </a:p>
        </p:txBody>
      </p:sp>
      <p:sp>
        <p:nvSpPr>
          <p:cNvPr id="3" name="Content Placeholder 2"/>
          <p:cNvSpPr>
            <a:spLocks noGrp="1"/>
          </p:cNvSpPr>
          <p:nvPr>
            <p:ph idx="1" sz="half"/>
          </p:nvPr>
        </p:nvSpPr>
        <p:spPr/>
        <p:txBody>
          <a:bodyPr/>
          <a:lstStyle/>
          <a:p>
            <a:pPr lvl="0"/>
            <a:r>
              <a:rPr/>
              <a:t>Study on effects of enclosure size on limpet growth:</a:t>
            </a:r>
          </a:p>
          <a:p>
            <a:pPr lvl="1"/>
            <a:r>
              <a:rPr/>
              <a:t>2 enclosure sizes (factor A)</a:t>
            </a:r>
          </a:p>
          <a:p>
            <a:pPr lvl="1"/>
            <a:r>
              <a:rPr/>
              <a:t>5 replicate enclosures (factor B)</a:t>
            </a:r>
          </a:p>
          <a:p>
            <a:pPr lvl="1"/>
            <a:r>
              <a:rPr/>
              <a:t>5 replicate limpets per enclosure</a:t>
            </a:r>
          </a:p>
        </p:txBody>
      </p:sp>
      <p:pic>
        <p:nvPicPr>
          <p:cNvPr descr="images/clipboard-1867917958.png" id="0" name="Picture 1"/>
          <p:cNvPicPr>
            <a:picLocks noGrp="1" noChangeAspect="1"/>
          </p:cNvPicPr>
          <p:nvPr/>
        </p:nvPicPr>
        <p:blipFill>
          <a:blip r:embed="rId2"/>
          <a:stretch>
            <a:fillRect/>
          </a:stretch>
        </p:blipFill>
        <p:spPr bwMode="auto">
          <a:xfrm>
            <a:off x="6121400" y="1752600"/>
            <a:ext cx="2781300" cy="2298700"/>
          </a:xfrm>
          <a:prstGeom prst="rect">
            <a:avLst/>
          </a:prstGeom>
          <a:noFill/>
          <a:ln w="9525">
            <a:noFill/>
            <a:headEnd/>
            <a:tailEnd/>
          </a:ln>
        </p:spPr>
      </p:pic>
    </p:spTree>
  </p:cSl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02780"/>
          </a:xfrm>
          <a:solidFill>
            <a:srgbClr val="70121D"/>
          </a:solidFill>
        </p:spPr>
        <p:txBody>
          <a:bodyPr/>
          <a:lstStyle/>
          <a:p>
            <a:pPr lvl="0" indent="0" marL="0">
              <a:buNone/>
            </a:pPr>
            <a:r>
              <a:rPr/>
              <a:t>Nested Design Example: Reef Fish</a:t>
            </a:r>
          </a:p>
        </p:txBody>
      </p:sp>
      <p:sp>
        <p:nvSpPr>
          <p:cNvPr id="3" name="Content Placeholder 2"/>
          <p:cNvSpPr>
            <a:spLocks noGrp="1"/>
          </p:cNvSpPr>
          <p:nvPr>
            <p:ph idx="1" sz="half"/>
          </p:nvPr>
        </p:nvSpPr>
        <p:spPr/>
        <p:txBody>
          <a:bodyPr/>
          <a:lstStyle/>
          <a:p>
            <a:pPr lvl="0"/>
            <a:r>
              <a:rPr/>
              <a:t>Study on reef fish recruitment:</a:t>
            </a:r>
          </a:p>
          <a:p>
            <a:pPr lvl="1"/>
            <a:r>
              <a:rPr/>
              <a:t>5 sites (factor A)</a:t>
            </a:r>
          </a:p>
          <a:p>
            <a:pPr lvl="1"/>
            <a:r>
              <a:rPr/>
              <a:t>6 transects at each site (factor B)</a:t>
            </a:r>
          </a:p>
          <a:p>
            <a:pPr lvl="1"/>
            <a:r>
              <a:rPr/>
              <a:t>replicate observations along each transect</a:t>
            </a:r>
          </a:p>
        </p:txBody>
      </p:sp>
      <p:pic>
        <p:nvPicPr>
          <p:cNvPr descr="images/clipboard-1621781711.png" id="0" name="Picture 1"/>
          <p:cNvPicPr>
            <a:picLocks noGrp="1" noChangeAspect="1"/>
          </p:cNvPicPr>
          <p:nvPr/>
        </p:nvPicPr>
        <p:blipFill>
          <a:blip r:embed="rId2"/>
          <a:stretch>
            <a:fillRect/>
          </a:stretch>
        </p:blipFill>
        <p:spPr bwMode="auto">
          <a:xfrm>
            <a:off x="6121400" y="1460500"/>
            <a:ext cx="2781300" cy="2870200"/>
          </a:xfrm>
          <a:prstGeom prst="rect">
            <a:avLst/>
          </a:prstGeom>
          <a:noFill/>
          <a:ln w="9525">
            <a:noFill/>
            <a:headEnd/>
            <a:tailEnd/>
          </a:ln>
        </p:spPr>
      </p:pic>
    </p:spTree>
  </p:cSl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02780"/>
          </a:xfrm>
          <a:solidFill>
            <a:srgbClr val="70121D"/>
          </a:solidFill>
        </p:spPr>
        <p:txBody>
          <a:bodyPr/>
          <a:lstStyle/>
          <a:p>
            <a:pPr lvl="0" indent="0" marL="0">
              <a:buNone/>
            </a:pPr>
            <a:r>
              <a:rPr/>
              <a:t>Nested Design Example: Sea Urchin Grazing</a:t>
            </a:r>
          </a:p>
        </p:txBody>
      </p:sp>
      <p:sp>
        <p:nvSpPr>
          <p:cNvPr id="3" name="Content Placeholder 2"/>
          <p:cNvSpPr>
            <a:spLocks noGrp="1"/>
          </p:cNvSpPr>
          <p:nvPr>
            <p:ph idx="1" sz="half"/>
          </p:nvPr>
        </p:nvSpPr>
        <p:spPr/>
        <p:txBody>
          <a:bodyPr/>
          <a:lstStyle/>
          <a:p>
            <a:pPr lvl="0" indent="0" marL="0">
              <a:buNone/>
            </a:pPr>
            <a:r>
              <a:rPr/>
              <a:t>Effects of sea urchin grazing on biomass of filamentous algae:</a:t>
            </a:r>
          </a:p>
          <a:p>
            <a:pPr lvl="0"/>
            <a:r>
              <a:rPr/>
              <a:t>4 levels of urchin grazing: none, L, M, H</a:t>
            </a:r>
          </a:p>
          <a:p>
            <a:pPr lvl="0"/>
            <a:r>
              <a:rPr/>
              <a:t>4 patches of rocky bottom (3-4 m2) nested in each level of grazing</a:t>
            </a:r>
          </a:p>
          <a:p>
            <a:pPr lvl="0"/>
            <a:r>
              <a:rPr/>
              <a:t>5 replicate quadrats per patch</a:t>
            </a:r>
          </a:p>
        </p:txBody>
      </p:sp>
      <p:pic>
        <p:nvPicPr>
          <p:cNvPr descr="images/clipboard-3570106410.png" id="0" name="Picture 1"/>
          <p:cNvPicPr>
            <a:picLocks noGrp="1" noChangeAspect="1"/>
          </p:cNvPicPr>
          <p:nvPr/>
        </p:nvPicPr>
        <p:blipFill>
          <a:blip r:embed="rId2"/>
          <a:stretch>
            <a:fillRect/>
          </a:stretch>
        </p:blipFill>
        <p:spPr bwMode="auto">
          <a:xfrm>
            <a:off x="6121400" y="1397000"/>
            <a:ext cx="2781300" cy="2997200"/>
          </a:xfrm>
          <a:prstGeom prst="rect">
            <a:avLst/>
          </a:prstGeom>
          <a:noFill/>
          <a:ln w="9525">
            <a:noFill/>
            <a:headEnd/>
            <a:tailEnd/>
          </a:ln>
        </p:spPr>
      </p:pic>
    </p:spTree>
  </p:cSl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02780"/>
          </a:xfrm>
          <a:solidFill>
            <a:srgbClr val="70121D"/>
          </a:solidFill>
        </p:spPr>
        <p:txBody>
          <a:bodyPr/>
          <a:lstStyle/>
          <a:p>
            <a:pPr lvl="0" indent="0" marL="0">
              <a:buNone/>
            </a:pPr>
            <a:r>
              <a:rPr/>
              <a:t>Nested Design: Linear Model Structure</a:t>
            </a:r>
          </a:p>
        </p:txBody>
      </p:sp>
      <p:sp>
        <p:nvSpPr>
          <p:cNvPr id="3" name="Content Placeholder 2"/>
          <p:cNvSpPr>
            <a:spLocks noGrp="1"/>
          </p:cNvSpPr>
          <p:nvPr>
            <p:ph idx="1" sz="half"/>
          </p:nvPr>
        </p:nvSpPr>
        <p:spPr/>
        <p:txBody>
          <a:bodyPr/>
          <a:lstStyle/>
          <a:p>
            <a:pPr lvl="0"/>
            <a:r>
              <a:rPr/>
              <a:t>Consider a nested design with:</a:t>
            </a:r>
          </a:p>
          <a:p>
            <a:pPr lvl="1"/>
            <a:r>
              <a:rPr/>
              <a:t>p levels of factor A (i= 1…p) (e.g., 4 grazing levels)</a:t>
            </a:r>
          </a:p>
          <a:p>
            <a:pPr lvl="1"/>
            <a:r>
              <a:rPr/>
              <a:t>q levels of factor B (j= 1…q), nested within each level of A (e.g., 4 - diff. patches per grazing level)</a:t>
            </a:r>
          </a:p>
          <a:p>
            <a:pPr lvl="1"/>
            <a:r>
              <a:rPr/>
              <a:t>n replicates (k= 1…n) in each combination of A and B (5 replicate - quadrats in each patch in each grazing level)</a:t>
            </a:r>
          </a:p>
        </p:txBody>
      </p:sp>
      <p:pic>
        <p:nvPicPr>
          <p:cNvPr descr="images/clipboard-2460153431.png" id="0" name="Picture 1"/>
          <p:cNvPicPr>
            <a:picLocks noGrp="1" noChangeAspect="1"/>
          </p:cNvPicPr>
          <p:nvPr/>
        </p:nvPicPr>
        <p:blipFill>
          <a:blip r:embed="rId2"/>
          <a:stretch>
            <a:fillRect/>
          </a:stretch>
        </p:blipFill>
        <p:spPr bwMode="auto">
          <a:xfrm>
            <a:off x="6692900" y="660400"/>
            <a:ext cx="1638300" cy="4470400"/>
          </a:xfrm>
          <a:prstGeom prst="rect">
            <a:avLst/>
          </a:prstGeom>
          <a:noFill/>
          <a:ln w="9525">
            <a:noFill/>
            <a:headEnd/>
            <a:tailEnd/>
          </a:ln>
        </p:spPr>
      </p:pic>
    </p:spTree>
  </p:cSl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02780"/>
          </a:xfrm>
          <a:solidFill>
            <a:srgbClr val="70121D"/>
          </a:solidFill>
        </p:spPr>
        <p:txBody>
          <a:bodyPr/>
          <a:lstStyle/>
          <a:p>
            <a:pPr lvl="0" indent="0" marL="0">
              <a:buNone/>
            </a:pPr>
            <a:r>
              <a:rPr/>
              <a:t>Calculating Means in Nested Design</a:t>
            </a:r>
          </a:p>
        </p:txBody>
      </p:sp>
      <p:sp>
        <p:nvSpPr>
          <p:cNvPr id="3" name="Content Placeholder 2"/>
          <p:cNvSpPr>
            <a:spLocks noGrp="1"/>
          </p:cNvSpPr>
          <p:nvPr>
            <p:ph idx="1" sz="half"/>
          </p:nvPr>
        </p:nvSpPr>
        <p:spPr/>
        <p:txBody>
          <a:bodyPr/>
          <a:lstStyle/>
          <a:p>
            <a:pPr lvl="0"/>
            <a:r>
              <a:rPr/>
              <a:t>Can calculate several means:</a:t>
            </a:r>
          </a:p>
          <a:p>
            <a:pPr lvl="1"/>
            <a:r>
              <a:rPr/>
              <a:t>overall mean (across all levels of A and B)= ȳ;</a:t>
            </a:r>
          </a:p>
          <a:p>
            <a:pPr lvl="1"/>
            <a:r>
              <a:rPr/>
              <a:t>a mean for each level of A (across all levels of B in that A)= ȳi;</a:t>
            </a:r>
          </a:p>
          <a:p>
            <a:pPr lvl="1"/>
            <a:r>
              <a:rPr/>
              <a:t>a mean for each level of B within each A= ȳj(i)</a:t>
            </a:r>
          </a:p>
        </p:txBody>
      </p:sp>
      <p:pic>
        <p:nvPicPr>
          <p:cNvPr descr="images/clipboard-2098022400.png" id="0" name="Picture 1"/>
          <p:cNvPicPr>
            <a:picLocks noGrp="1" noChangeAspect="1"/>
          </p:cNvPicPr>
          <p:nvPr/>
        </p:nvPicPr>
        <p:blipFill>
          <a:blip r:embed="rId2"/>
          <a:stretch>
            <a:fillRect/>
          </a:stretch>
        </p:blipFill>
        <p:spPr bwMode="auto">
          <a:xfrm>
            <a:off x="6121400" y="2032000"/>
            <a:ext cx="2781300" cy="1727200"/>
          </a:xfrm>
          <a:prstGeom prst="rect">
            <a:avLst/>
          </a:prstGeom>
          <a:noFill/>
          <a:ln w="9525">
            <a:noFill/>
            <a:headEnd/>
            <a:tailEnd/>
          </a:ln>
        </p:spPr>
      </p:pic>
    </p:spTree>
  </p:cSl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582780"/>
          </a:xfrm>
        </p:spPr>
        <p:txBody>
          <a:bodyPr/>
          <a:lstStyle/>
          <a:p>
            <a:pPr lvl="0" indent="0" marL="0">
              <a:buNone/>
            </a:pPr>
            <a:r>
              <a:rPr/>
              <a:t>Nested Design Means Visualization</a:t>
            </a:r>
          </a:p>
        </p:txBody>
      </p:sp>
      <p:sp>
        <p:nvSpPr>
          <p:cNvPr id="3" name="Content Placeholder 2"/>
          <p:cNvSpPr>
            <a:spLocks noGrp="1"/>
          </p:cNvSpPr>
          <p:nvPr>
            <p:ph idx="1"/>
          </p:nvPr>
        </p:nvSpPr>
        <p:spPr/>
        <p:txBody>
          <a:bodyPr/>
          <a:lstStyle/>
          <a:p>
            <a:pPr lvl="0" indent="0" marL="0">
              <a:buNone/>
            </a:pPr>
          </a:p>
        </p:txBody>
      </p:sp>
    </p:spTree>
  </p:cSl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582780"/>
          </a:xfrm>
        </p:spPr>
        <p:txBody>
          <a:bodyPr/>
          <a:lstStyle/>
          <a:p>
            <a:pPr lvl="0" indent="0" marL="0">
              <a:buNone/>
            </a:pPr>
            <a:r>
              <a:rPr/>
              <a:t>Nested Design Linear Model</a:t>
            </a:r>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lstStyle/>
              <a:p>
                <a:pPr lvl="0" indent="0" marL="0">
                  <a:buNone/>
                </a:pPr>
                <a:r>
                  <a:rPr/>
                  <a:t>The linear model for a nested design is:</a:t>
                </a:r>
              </a:p>
              <a:p>
                <a:pPr lvl="0" indent="0" marL="0">
                  <a:spcBef>
                    <a:spcPts val="3000"/>
                  </a:spcBef>
                  <a:buNone/>
                </a:pPr>
                <a14:m>
                  <m:oMathPara xmlns:m="http://schemas.openxmlformats.org/officeDocument/2006/math">
                    <m:oMathParaPr>
                      <m:jc m:val="center"/>
                    </m:oMathParaPr>
                    <m:oMath>
                      <m:sSub>
                        <m:e>
                          <m:r>
                            <m:t>y</m:t>
                          </m:r>
                        </m:e>
                        <m:sub>
                          <m:r>
                            <m:t>i</m:t>
                          </m:r>
                          <m:r>
                            <m:t>j</m:t>
                          </m:r>
                          <m:r>
                            <m:t>k</m:t>
                          </m:r>
                        </m:sub>
                      </m:sSub>
                      <m:r>
                        <m:rPr>
                          <m:sty m:val="p"/>
                        </m:rPr>
                        <m:t>=</m:t>
                      </m:r>
                      <m:r>
                        <m:t>μ</m:t>
                      </m:r>
                      <m:r>
                        <m:rPr>
                          <m:sty m:val="p"/>
                        </m:rPr>
                        <m:t>+</m:t>
                      </m:r>
                      <m:sSub>
                        <m:e>
                          <m:r>
                            <m:t>α</m:t>
                          </m:r>
                        </m:e>
                        <m:sub>
                          <m:r>
                            <m:t>i</m:t>
                          </m:r>
                        </m:sub>
                      </m:sSub>
                      <m:r>
                        <m:rPr>
                          <m:sty m:val="p"/>
                        </m:rPr>
                        <m:t>+</m:t>
                      </m:r>
                      <m:sSub>
                        <m:e>
                          <m:r>
                            <m:t>β</m:t>
                          </m:r>
                        </m:e>
                        <m:sub>
                          <m:r>
                            <m:t>j</m:t>
                          </m:r>
                          <m:d>
                            <m:dPr>
                              <m:begChr m:val="("/>
                              <m:sepChr m:val=""/>
                              <m:endChr m:val=")"/>
                              <m:grow/>
                            </m:dPr>
                            <m:e>
                              <m:r>
                                <m:t>i</m:t>
                              </m:r>
                            </m:e>
                          </m:d>
                        </m:sub>
                      </m:sSub>
                      <m:r>
                        <m:rPr>
                          <m:sty m:val="p"/>
                        </m:rPr>
                        <m:t>+</m:t>
                      </m:r>
                      <m:sSub>
                        <m:e>
                          <m:r>
                            <m:t>ε</m:t>
                          </m:r>
                        </m:e>
                        <m:sub>
                          <m:r>
                            <m:t>i</m:t>
                          </m:r>
                          <m:r>
                            <m:t>j</m:t>
                          </m:r>
                          <m:r>
                            <m:t>k</m:t>
                          </m:r>
                        </m:sub>
                      </m:sSub>
                    </m:oMath>
                  </m:oMathPara>
                </a14:m>
              </a:p>
              <a:p>
                <a:pPr lvl="0"/>
                <a:r>
                  <a:rPr/>
                  <a:t>Where:</a:t>
                </a:r>
              </a:p>
              <a:p>
                <a:pPr lvl="1"/>
                <a14:m>
                  <m:oMath xmlns:m="http://schemas.openxmlformats.org/officeDocument/2006/math">
                    <m:sSub>
                      <m:e>
                        <m:r>
                          <m:t>y</m:t>
                        </m:r>
                      </m:e>
                      <m:sub>
                        <m:r>
                          <m:t>i</m:t>
                        </m:r>
                        <m:r>
                          <m:t>j</m:t>
                        </m:r>
                        <m:r>
                          <m:t>k</m:t>
                        </m:r>
                      </m:sub>
                    </m:sSub>
                  </m:oMath>
                </a14:m>
                <a:r>
                  <a:rPr/>
                  <a:t> is the response variable</a:t>
                </a:r>
              </a:p>
              <a:p>
                <a:pPr lvl="2"/>
                <a:r>
                  <a:rPr/>
                  <a:t>value of the k-th replicate in j-th level of B in the i-th level of A</a:t>
                </a:r>
              </a:p>
              <a:p>
                <a:pPr lvl="2"/>
                <a:r>
                  <a:rPr/>
                  <a:t>(algal biomass in 3rd quadrat, in 2nd patch in low grazing treatment)</a:t>
                </a:r>
              </a:p>
              <a:p>
                <a:pPr lvl="1"/>
                <a14:m>
                  <m:oMath xmlns:m="http://schemas.openxmlformats.org/officeDocument/2006/math">
                    <m:r>
                      <m:t>μ</m:t>
                    </m:r>
                  </m:oMath>
                </a14:m>
                <a:r>
                  <a:rPr/>
                  <a:t> is the overall mean</a:t>
                </a:r>
              </a:p>
              <a:p>
                <a:pPr lvl="2"/>
                <a:r>
                  <a:rPr/>
                  <a:t>(overall average algal biomass)</a:t>
                </a:r>
              </a:p>
            </p:txBody>
          </p:sp>
        </mc:Choice>
      </mc:AlternateContent>
    </p:spTree>
  </p:cSl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582780"/>
          </a:xfrm>
        </p:spPr>
        <p:txBody>
          <a:bodyPr/>
          <a:lstStyle/>
          <a:p>
            <a:pPr lvl="0" indent="0" marL="0">
              <a:buNone/>
            </a:pPr>
            <a:r>
              <a:rPr/>
              <a:t>Fixed Effects in Nested Model</a:t>
            </a:r>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lstStyle/>
              <a:p>
                <a:pPr lvl="0" indent="0" marL="0">
                  <a:buNone/>
                </a:pPr>
                <a:r>
                  <a:rPr/>
                  <a:t>The linear model for a nested design is:</a:t>
                </a:r>
              </a:p>
              <a:p>
                <a:pPr lvl="0" indent="0" marL="0">
                  <a:spcBef>
                    <a:spcPts val="3000"/>
                  </a:spcBef>
                  <a:buNone/>
                </a:pPr>
                <a14:m>
                  <m:oMathPara xmlns:m="http://schemas.openxmlformats.org/officeDocument/2006/math">
                    <m:oMathParaPr>
                      <m:jc m:val="center"/>
                    </m:oMathParaPr>
                    <m:oMath>
                      <m:sSub>
                        <m:e>
                          <m:r>
                            <m:t>y</m:t>
                          </m:r>
                        </m:e>
                        <m:sub>
                          <m:r>
                            <m:t>i</m:t>
                          </m:r>
                          <m:r>
                            <m:t>j</m:t>
                          </m:r>
                          <m:r>
                            <m:t>k</m:t>
                          </m:r>
                        </m:sub>
                      </m:sSub>
                      <m:r>
                        <m:rPr>
                          <m:sty m:val="p"/>
                        </m:rPr>
                        <m:t>=</m:t>
                      </m:r>
                      <m:r>
                        <m:t>μ</m:t>
                      </m:r>
                      <m:r>
                        <m:rPr>
                          <m:sty m:val="p"/>
                        </m:rPr>
                        <m:t>+</m:t>
                      </m:r>
                      <m:sSub>
                        <m:e>
                          <m:r>
                            <m:t>α</m:t>
                          </m:r>
                        </m:e>
                        <m:sub>
                          <m:r>
                            <m:t>i</m:t>
                          </m:r>
                        </m:sub>
                      </m:sSub>
                      <m:r>
                        <m:rPr>
                          <m:sty m:val="p"/>
                        </m:rPr>
                        <m:t>+</m:t>
                      </m:r>
                      <m:sSub>
                        <m:e>
                          <m:r>
                            <m:t>β</m:t>
                          </m:r>
                        </m:e>
                        <m:sub>
                          <m:r>
                            <m:t>j</m:t>
                          </m:r>
                          <m:d>
                            <m:dPr>
                              <m:begChr m:val="("/>
                              <m:sepChr m:val=""/>
                              <m:endChr m:val=")"/>
                              <m:grow/>
                            </m:dPr>
                            <m:e>
                              <m:r>
                                <m:t>i</m:t>
                              </m:r>
                            </m:e>
                          </m:d>
                        </m:sub>
                      </m:sSub>
                      <m:r>
                        <m:rPr>
                          <m:sty m:val="p"/>
                        </m:rPr>
                        <m:t>+</m:t>
                      </m:r>
                      <m:sSub>
                        <m:e>
                          <m:r>
                            <m:t>ε</m:t>
                          </m:r>
                        </m:e>
                        <m:sub>
                          <m:r>
                            <m:t>i</m:t>
                          </m:r>
                          <m:r>
                            <m:t>j</m:t>
                          </m:r>
                          <m:r>
                            <m:t>k</m:t>
                          </m:r>
                        </m:sub>
                      </m:sSub>
                    </m:oMath>
                  </m:oMathPara>
                </a14:m>
              </a:p>
              <a:p>
                <a:pPr lvl="0"/>
                <a14:m>
                  <m:oMath xmlns:m="http://schemas.openxmlformats.org/officeDocument/2006/math">
                    <m:sSub>
                      <m:e>
                        <m:r>
                          <m:t>α</m:t>
                        </m:r>
                      </m:e>
                      <m:sub>
                        <m:r>
                          <m:t>i</m:t>
                        </m:r>
                      </m:sub>
                    </m:sSub>
                  </m:oMath>
                </a14:m>
                <a:r>
                  <a:rPr/>
                  <a:t> is the fixed effect of factor </a:t>
                </a:r>
                <a14:m>
                  <m:oMath xmlns:m="http://schemas.openxmlformats.org/officeDocument/2006/math">
                    <m:r>
                      <m:t>i</m:t>
                    </m:r>
                  </m:oMath>
                </a14:m>
              </a:p>
              <a:p>
                <a:pPr lvl="0"/>
                <a:r>
                  <a:rPr/>
                  <a:t>(difference between average biomass in all low grazing level quadrats and overall mean)</a:t>
                </a:r>
              </a:p>
              <a:p>
                <a:pPr lvl="0"/>
                <a14:m>
                  <m:oMath xmlns:m="http://schemas.openxmlformats.org/officeDocument/2006/math">
                    <m:sSub>
                      <m:e>
                        <m:r>
                          <m:t>β</m:t>
                        </m:r>
                      </m:e>
                      <m:sub>
                        <m:r>
                          <m:t>j</m:t>
                        </m:r>
                        <m:d>
                          <m:dPr>
                            <m:begChr m:val="("/>
                            <m:sepChr m:val=""/>
                            <m:endChr m:val=")"/>
                            <m:grow/>
                          </m:dPr>
                          <m:e>
                            <m:r>
                              <m:t>i</m:t>
                            </m:r>
                          </m:e>
                        </m:d>
                      </m:sub>
                    </m:sSub>
                  </m:oMath>
                </a14:m>
                <a:r>
                  <a:rPr/>
                  <a:t> is the random effect of factor </a:t>
                </a:r>
                <a14:m>
                  <m:oMath xmlns:m="http://schemas.openxmlformats.org/officeDocument/2006/math">
                    <m:r>
                      <m:t>j</m:t>
                    </m:r>
                  </m:oMath>
                </a14:m>
                <a:r>
                  <a:rPr/>
                  <a:t> nested within factor </a:t>
                </a:r>
                <a14:m>
                  <m:oMath xmlns:m="http://schemas.openxmlformats.org/officeDocument/2006/math">
                    <m:r>
                      <m:t>i</m:t>
                    </m:r>
                  </m:oMath>
                </a14:m>
              </a:p>
              <a:p>
                <a:pPr lvl="0"/>
                <a:r>
                  <a:rPr/>
                  <a:t>usually random variable, measuring variance among all possible levels of B within each level of A</a:t>
                </a:r>
              </a:p>
              <a:p>
                <a:pPr lvl="0"/>
                <a:r>
                  <a:rPr/>
                  <a:t>(variance among all possible patches that may have been used in the low grazing treatment)</a:t>
                </a:r>
              </a:p>
            </p:txBody>
          </p:sp>
        </mc:Choice>
      </mc:AlternateContent>
    </p:spTree>
  </p:cSl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582780"/>
          </a:xfrm>
        </p:spPr>
        <p:txBody>
          <a:bodyPr/>
          <a:lstStyle/>
          <a:p>
            <a:pPr lvl="0" indent="0" marL="0">
              <a:buNone/>
            </a:pPr>
            <a:r>
              <a:rPr/>
              <a:t>Error Term in Nested Model</a:t>
            </a:r>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lstStyle/>
              <a:p>
                <a:pPr lvl="0" indent="0" marL="0">
                  <a:spcBef>
                    <a:spcPts val="3000"/>
                  </a:spcBef>
                  <a:buNone/>
                </a:pPr>
                <a:r>
                  <a:rPr b="1"/>
                  <a:t>The linear model for a nested design is:</a:t>
                </a:r>
              </a:p>
              <a:p>
                <a:pPr lvl="0" indent="0" marL="0">
                  <a:spcBef>
                    <a:spcPts val="3000"/>
                  </a:spcBef>
                  <a:buNone/>
                </a:pPr>
                <a14:m>
                  <m:oMath xmlns:m="http://schemas.openxmlformats.org/officeDocument/2006/math">
                    <m:sSub>
                      <m:e>
                        <m:r>
                          <m:t>y</m:t>
                        </m:r>
                      </m:e>
                      <m:sub>
                        <m:r>
                          <m:t>i</m:t>
                        </m:r>
                        <m:r>
                          <m:t>j</m:t>
                        </m:r>
                        <m:r>
                          <m:t>k</m:t>
                        </m:r>
                      </m:sub>
                    </m:sSub>
                    <m:r>
                      <m:rPr>
                        <m:sty m:val="p"/>
                      </m:rPr>
                      <m:t>=</m:t>
                    </m:r>
                    <m:r>
                      <m:t>μ</m:t>
                    </m:r>
                    <m:r>
                      <m:rPr>
                        <m:sty m:val="p"/>
                      </m:rPr>
                      <m:t>+</m:t>
                    </m:r>
                    <m:sSub>
                      <m:e>
                        <m:r>
                          <m:t>α</m:t>
                        </m:r>
                      </m:e>
                      <m:sub>
                        <m:r>
                          <m:t>i</m:t>
                        </m:r>
                      </m:sub>
                    </m:sSub>
                    <m:r>
                      <m:rPr>
                        <m:sty m:val="p"/>
                      </m:rPr>
                      <m:t>+</m:t>
                    </m:r>
                    <m:sSub>
                      <m:e>
                        <m:r>
                          <m:t>β</m:t>
                        </m:r>
                      </m:e>
                      <m:sub>
                        <m:r>
                          <m:t>j</m:t>
                        </m:r>
                        <m:d>
                          <m:dPr>
                            <m:begChr m:val="("/>
                            <m:sepChr m:val=""/>
                            <m:endChr m:val=")"/>
                            <m:grow/>
                          </m:dPr>
                          <m:e>
                            <m:r>
                              <m:t>i</m:t>
                            </m:r>
                          </m:e>
                        </m:d>
                      </m:sub>
                    </m:sSub>
                    <m:r>
                      <m:rPr>
                        <m:sty m:val="p"/>
                      </m:rPr>
                      <m:t>+</m:t>
                    </m:r>
                    <m:sSub>
                      <m:e>
                        <m:r>
                          <m:t>ε</m:t>
                        </m:r>
                      </m:e>
                      <m:sub>
                        <m:r>
                          <m:t>i</m:t>
                        </m:r>
                        <m:r>
                          <m:t>j</m:t>
                        </m:r>
                        <m:r>
                          <m:t>k</m:t>
                        </m:r>
                      </m:sub>
                    </m:sSub>
                  </m:oMath>
                </a14:m>
              </a:p>
              <a:p>
                <a:pPr lvl="0"/>
                <a:r>
                  <a:rPr/>
                  <a:t>where:</a:t>
                </a:r>
              </a:p>
              <a:p>
                <a:pPr lvl="1"/>
                <a14:m>
                  <m:oMath xmlns:m="http://schemas.openxmlformats.org/officeDocument/2006/math">
                    <m:sSub>
                      <m:e>
                        <m:r>
                          <m:t>ε</m:t>
                        </m:r>
                      </m:e>
                      <m:sub>
                        <m:r>
                          <m:t>i</m:t>
                        </m:r>
                        <m:r>
                          <m:t>j</m:t>
                        </m:r>
                        <m:r>
                          <m:t>k</m:t>
                        </m:r>
                      </m:sub>
                    </m:sSub>
                  </m:oMath>
                </a14:m>
                <a:r>
                  <a:rPr/>
                  <a:t> is the error term</a:t>
                </a:r>
              </a:p>
              <a:p>
                <a:pPr lvl="1"/>
                <a:r>
                  <a:rPr/>
                  <a:t>αi: is the effect of the ith level of A: µi- µ</a:t>
                </a:r>
              </a:p>
              <a:p>
                <a:pPr lvl="1"/>
                <a:r>
                  <a:rPr/>
                  <a:t>unexplained variance associated with the kth replicate in jth level of B in the ith level of A</a:t>
                </a:r>
              </a:p>
              <a:p>
                <a:pPr lvl="1"/>
                <a:r>
                  <a:rPr/>
                  <a:t>(difference bw observed algal biomass in 3rd quadrat in 2nd patch in low grazing treatment and predicted biomass - average biomass in 2nd patch in low grazing treatment)</a:t>
                </a:r>
              </a:p>
            </p:txBody>
          </p:sp>
        </mc:Choice>
      </mc:AlternateContent>
    </p:spTree>
  </p:cSl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02780"/>
          </a:xfrm>
          <a:solidFill>
            <a:srgbClr val="70121D"/>
          </a:solidFill>
        </p:spPr>
        <p:txBody>
          <a:bodyPr/>
          <a:lstStyle/>
          <a:p>
            <a:pPr lvl="0" indent="0" marL="0">
              <a:buNone/>
            </a:pPr>
            <a:r>
              <a:rPr/>
              <a:t>Analysis of Variance: Residual and Total</a:t>
            </a:r>
          </a:p>
        </p:txBody>
      </p:sp>
      <p:sp>
        <p:nvSpPr>
          <p:cNvPr id="3" name="Content Placeholder 2"/>
          <p:cNvSpPr>
            <a:spLocks noGrp="1"/>
          </p:cNvSpPr>
          <p:nvPr>
            <p:ph idx="1" sz="half"/>
          </p:nvPr>
        </p:nvSpPr>
        <p:spPr/>
        <p:txBody>
          <a:bodyPr/>
          <a:lstStyle/>
          <a:p>
            <a:pPr lvl="0"/>
            <a:r>
              <a:rPr/>
              <a:t>SSresid is difference bw each observation and mean for its level of factor B, summed over all observations</a:t>
            </a:r>
          </a:p>
          <a:p>
            <a:pPr lvl="0"/>
            <a:r>
              <a:rPr/>
              <a:t>SStotal = SSA + SSB + SSresid</a:t>
            </a:r>
          </a:p>
          <a:p>
            <a:pPr lvl="0"/>
            <a:r>
              <a:rPr/>
              <a:t>SS can be turned into MS by dividing by appropriate df</a:t>
            </a:r>
          </a:p>
        </p:txBody>
      </p:sp>
      <p:pic>
        <p:nvPicPr>
          <p:cNvPr descr="images/clipboard-2357756170.png" id="0" name="Picture 1"/>
          <p:cNvPicPr>
            <a:picLocks noGrp="1" noChangeAspect="1"/>
          </p:cNvPicPr>
          <p:nvPr/>
        </p:nvPicPr>
        <p:blipFill>
          <a:blip r:embed="rId2"/>
          <a:stretch>
            <a:fillRect/>
          </a:stretch>
        </p:blipFill>
        <p:spPr bwMode="auto">
          <a:xfrm>
            <a:off x="6121400" y="2184400"/>
            <a:ext cx="2781300" cy="1422400"/>
          </a:xfrm>
          <a:prstGeom prst="rect">
            <a:avLst/>
          </a:prstGeom>
          <a:noFill/>
          <a:ln w="9525">
            <a:noFill/>
            <a:headEnd/>
            <a:tailEnd/>
          </a:ln>
        </p:spPr>
      </p:pic>
    </p:spTree>
  </p:cSl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02780"/>
          </a:xfrm>
          <a:solidFill>
            <a:srgbClr val="70121D"/>
          </a:solidFill>
        </p:spPr>
        <p:txBody>
          <a:bodyPr/>
          <a:lstStyle/>
          <a:p>
            <a:pPr lvl="0" indent="0" marL="0">
              <a:buNone/>
            </a:pPr>
            <a:r>
              <a:rPr/>
              <a:t>Lecture 12: Review</a:t>
            </a:r>
          </a:p>
        </p:txBody>
      </p:sp>
      <p:sp>
        <p:nvSpPr>
          <p:cNvPr id="3" name="Content Placeholder 2"/>
          <p:cNvSpPr>
            <a:spLocks noGrp="1"/>
          </p:cNvSpPr>
          <p:nvPr>
            <p:ph idx="1" sz="half"/>
          </p:nvPr>
        </p:nvSpPr>
        <p:spPr/>
        <p:txBody>
          <a:bodyPr/>
          <a:lstStyle/>
          <a:p>
            <a:pPr lvl="0"/>
            <a:r>
              <a:rPr/>
              <a:t>Two Factor ANOVA</a:t>
            </a:r>
          </a:p>
          <a:p>
            <a:pPr lvl="1"/>
            <a:r>
              <a:rPr/>
              <a:t>Example</a:t>
            </a:r>
          </a:p>
          <a:p>
            <a:pPr lvl="1"/>
            <a:r>
              <a:rPr/>
              <a:t>Linear model</a:t>
            </a:r>
          </a:p>
          <a:p>
            <a:pPr lvl="1"/>
            <a:r>
              <a:rPr/>
              <a:t>Analysis of variance</a:t>
            </a:r>
          </a:p>
          <a:p>
            <a:pPr lvl="1"/>
            <a:r>
              <a:rPr/>
              <a:t>Null hypotheses</a:t>
            </a:r>
          </a:p>
          <a:p>
            <a:pPr lvl="1"/>
            <a:r>
              <a:rPr/>
              <a:t>Interactions and main effects</a:t>
            </a:r>
          </a:p>
          <a:p>
            <a:pPr lvl="1"/>
            <a:r>
              <a:rPr/>
              <a:t>Unequal sample size</a:t>
            </a:r>
          </a:p>
          <a:p>
            <a:pPr lvl="1"/>
            <a:r>
              <a:rPr/>
              <a:t>Assumptions</a:t>
            </a:r>
          </a:p>
        </p:txBody>
      </p:sp>
      <p:pic>
        <p:nvPicPr>
          <p:cNvPr descr="images/clipboard-1642768928.png" id="0" name="Picture 1"/>
          <p:cNvPicPr>
            <a:picLocks noGrp="1" noChangeAspect="1"/>
          </p:cNvPicPr>
          <p:nvPr/>
        </p:nvPicPr>
        <p:blipFill>
          <a:blip r:embed="rId2"/>
          <a:stretch>
            <a:fillRect/>
          </a:stretch>
        </p:blipFill>
        <p:spPr bwMode="auto">
          <a:xfrm>
            <a:off x="6121400" y="825500"/>
            <a:ext cx="2781300" cy="4152900"/>
          </a:xfrm>
          <a:prstGeom prst="rect">
            <a:avLst/>
          </a:prstGeom>
          <a:noFill/>
          <a:ln w="9525">
            <a:noFill/>
            <a:headEnd/>
            <a:tailEnd/>
          </a:ln>
        </p:spPr>
      </p:pic>
    </p:spTree>
  </p:cSl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02780"/>
          </a:xfrm>
          <a:solidFill>
            <a:srgbClr val="70121D"/>
          </a:solidFill>
        </p:spPr>
        <p:txBody>
          <a:bodyPr/>
          <a:lstStyle/>
          <a:p>
            <a:pPr lvl="0" indent="0" marL="0">
              <a:buNone/>
            </a:pPr>
            <a:r>
              <a:rPr/>
              <a:t>Analysis of Variance: SSA</a:t>
            </a:r>
          </a:p>
        </p:txBody>
      </p:sp>
      <p:sp>
        <p:nvSpPr>
          <p:cNvPr id="3" name="Content Placeholder 2"/>
          <p:cNvSpPr>
            <a:spLocks noGrp="1"/>
          </p:cNvSpPr>
          <p:nvPr>
            <p:ph idx="1" sz="half"/>
          </p:nvPr>
        </p:nvSpPr>
        <p:spPr/>
        <p:txBody>
          <a:bodyPr/>
          <a:lstStyle/>
          <a:p>
            <a:pPr lvl="0" indent="0" marL="0">
              <a:buNone/>
            </a:pPr>
            <a:r>
              <a:rPr/>
              <a:t>As before, partition the variance in the response variable using SS SSA is SS of differences between means in each level of A and overall mean</a:t>
            </a:r>
          </a:p>
        </p:txBody>
      </p:sp>
      <p:pic>
        <p:nvPicPr>
          <p:cNvPr descr="images/clipboard-1219870939.png" id="0" name="Picture 1"/>
          <p:cNvPicPr>
            <a:picLocks noGrp="1" noChangeAspect="1"/>
          </p:cNvPicPr>
          <p:nvPr/>
        </p:nvPicPr>
        <p:blipFill>
          <a:blip r:embed="rId2"/>
          <a:stretch>
            <a:fillRect/>
          </a:stretch>
        </p:blipFill>
        <p:spPr bwMode="auto">
          <a:xfrm>
            <a:off x="6121400" y="2184400"/>
            <a:ext cx="2781300" cy="1422400"/>
          </a:xfrm>
          <a:prstGeom prst="rect">
            <a:avLst/>
          </a:prstGeom>
          <a:noFill/>
          <a:ln w="9525">
            <a:noFill/>
            <a:headEnd/>
            <a:tailEnd/>
          </a:ln>
        </p:spPr>
      </p:pic>
    </p:spTree>
  </p:cSl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02780"/>
          </a:xfrm>
          <a:solidFill>
            <a:srgbClr val="70121D"/>
          </a:solidFill>
        </p:spPr>
        <p:txBody>
          <a:bodyPr/>
          <a:lstStyle/>
          <a:p>
            <a:pPr lvl="0" indent="0" marL="0">
              <a:buNone/>
            </a:pPr>
            <a:r>
              <a:rPr/>
              <a:t>Analysis of Variance: SSB</a:t>
            </a:r>
          </a:p>
        </p:txBody>
      </p:sp>
      <p:sp>
        <p:nvSpPr>
          <p:cNvPr id="3" name="Content Placeholder 2"/>
          <p:cNvSpPr>
            <a:spLocks noGrp="1"/>
          </p:cNvSpPr>
          <p:nvPr>
            <p:ph idx="1" sz="half"/>
          </p:nvPr>
        </p:nvSpPr>
        <p:spPr/>
        <p:txBody>
          <a:bodyPr/>
          <a:lstStyle/>
          <a:p>
            <a:pPr lvl="0" indent="0" marL="0">
              <a:buNone/>
            </a:pPr>
            <a:r>
              <a:rPr/>
              <a:t>SSB is SS of difference between means in each level of B and the mean of corresponding level of A summed across levels of A</a:t>
            </a:r>
          </a:p>
        </p:txBody>
      </p:sp>
      <p:pic>
        <p:nvPicPr>
          <p:cNvPr descr="images/clipboard-2467119661.png" id="0" name="Picture 1"/>
          <p:cNvPicPr>
            <a:picLocks noGrp="1" noChangeAspect="1"/>
          </p:cNvPicPr>
          <p:nvPr/>
        </p:nvPicPr>
        <p:blipFill>
          <a:blip r:embed="rId2"/>
          <a:stretch>
            <a:fillRect/>
          </a:stretch>
        </p:blipFill>
        <p:spPr bwMode="auto">
          <a:xfrm>
            <a:off x="6121400" y="2184400"/>
            <a:ext cx="2781300" cy="1422400"/>
          </a:xfrm>
          <a:prstGeom prst="rect">
            <a:avLst/>
          </a:prstGeom>
          <a:noFill/>
          <a:ln w="9525">
            <a:noFill/>
            <a:headEnd/>
            <a:tailEnd/>
          </a:ln>
        </p:spPr>
      </p:pic>
    </p:spTree>
  </p:cSl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582780"/>
          </a:xfrm>
        </p:spPr>
        <p:txBody>
          <a:bodyPr/>
          <a:lstStyle/>
          <a:p>
            <a:pPr lvl="0" indent="0" marL="0">
              <a:buNone/>
            </a:pPr>
            <a:r>
              <a:rPr/>
              <a:t>Analysis of Variance Table</a:t>
            </a:r>
          </a:p>
        </p:txBody>
      </p:sp>
      <p:sp>
        <p:nvSpPr>
          <p:cNvPr id="3" name="Content Placeholder 2"/>
          <p:cNvSpPr>
            <a:spLocks noGrp="1"/>
          </p:cNvSpPr>
          <p:nvPr>
            <p:ph idx="1"/>
          </p:nvPr>
        </p:nvSpPr>
        <p:spPr/>
        <p:txBody>
          <a:bodyPr/>
          <a:lstStyle/>
          <a:p>
            <a:pPr lvl="0" indent="0" marL="0">
              <a:buNone/>
            </a:pPr>
          </a:p>
        </p:txBody>
      </p:sp>
    </p:spTree>
  </p:cSl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02780"/>
          </a:xfrm>
          <a:solidFill>
            <a:srgbClr val="70121D"/>
          </a:solidFill>
        </p:spPr>
        <p:txBody>
          <a:bodyPr/>
          <a:lstStyle/>
          <a:p>
            <a:pPr lvl="0" indent="0" marL="0">
              <a:buNone/>
            </a:pPr>
            <a:r>
              <a:rPr/>
              <a:t>Null Hypotheses: Factor A</a:t>
            </a:r>
          </a:p>
        </p:txBody>
      </p:sp>
      <p:sp>
        <p:nvSpPr>
          <p:cNvPr id="3" name="Content Placeholder 2"/>
          <p:cNvSpPr>
            <a:spLocks noGrp="1"/>
          </p:cNvSpPr>
          <p:nvPr>
            <p:ph idx="1" sz="half"/>
          </p:nvPr>
        </p:nvSpPr>
        <p:spPr/>
        <p:txBody>
          <a:bodyPr/>
          <a:lstStyle/>
          <a:p>
            <a:pPr lvl="0" indent="0" marL="0">
              <a:buNone/>
            </a:pPr>
            <a:r>
              <a:rPr/>
              <a:t>Two hypotheses tested on values of MS:</a:t>
            </a:r>
          </a:p>
          <a:p>
            <a:pPr lvl="0" indent="-342900" marL="342900">
              <a:buAutoNum type="arabicPeriod"/>
            </a:pPr>
            <a:r>
              <a:rPr/>
              <a:t>no effects of factor A</a:t>
            </a:r>
          </a:p>
          <a:p>
            <a:pPr lvl="0"/>
            <a:r>
              <a:rPr/>
              <a:t>Assuming A is fixed:</a:t>
            </a:r>
          </a:p>
          <a:p>
            <a:pPr lvl="0"/>
            <a:r>
              <a:rPr/>
              <a:t>Ho(A): µ1= µ2= µ3=…. µi= µ</a:t>
            </a:r>
          </a:p>
          <a:p>
            <a:pPr lvl="0"/>
            <a:r>
              <a:rPr/>
              <a:t>Same as in 1-factor ANOVA, using means from B factors nested within each - level of A</a:t>
            </a:r>
          </a:p>
          <a:p>
            <a:pPr lvl="0"/>
            <a:r>
              <a:rPr/>
              <a:t>(no difference in algal biomass across all levels of grazing: µnone= - µlow= µmed= µhigh)</a:t>
            </a:r>
          </a:p>
        </p:txBody>
      </p:sp>
      <p:pic>
        <p:nvPicPr>
          <p:cNvPr descr="images/clipboard-1310685300.png" id="0" name="Picture 1"/>
          <p:cNvPicPr>
            <a:picLocks noGrp="1" noChangeAspect="1"/>
          </p:cNvPicPr>
          <p:nvPr/>
        </p:nvPicPr>
        <p:blipFill>
          <a:blip r:embed="rId2"/>
          <a:stretch>
            <a:fillRect/>
          </a:stretch>
        </p:blipFill>
        <p:spPr bwMode="auto">
          <a:xfrm>
            <a:off x="6121400" y="1955800"/>
            <a:ext cx="2781300" cy="1879600"/>
          </a:xfrm>
          <a:prstGeom prst="rect">
            <a:avLst/>
          </a:prstGeom>
          <a:noFill/>
          <a:ln w="9525">
            <a:noFill/>
            <a:headEnd/>
            <a:tailEnd/>
          </a:ln>
        </p:spPr>
      </p:pic>
    </p:spTree>
  </p:cSl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02780"/>
          </a:xfrm>
          <a:solidFill>
            <a:srgbClr val="70121D"/>
          </a:solidFill>
        </p:spPr>
        <p:txBody>
          <a:bodyPr/>
          <a:lstStyle/>
          <a:p>
            <a:pPr lvl="0" indent="0" marL="0">
              <a:buNone/>
            </a:pPr>
            <a:r>
              <a:rPr/>
              <a:t>Null Hypotheses: Factor B</a:t>
            </a:r>
          </a:p>
        </p:txBody>
      </p:sp>
      <p:sp>
        <p:nvSpPr>
          <p:cNvPr id="3" name="Content Placeholder 2"/>
          <p:cNvSpPr>
            <a:spLocks noGrp="1"/>
          </p:cNvSpPr>
          <p:nvPr>
            <p:ph idx="1" sz="half"/>
          </p:nvPr>
        </p:nvSpPr>
        <p:spPr/>
        <p:txBody>
          <a:bodyPr/>
          <a:lstStyle/>
          <a:p>
            <a:pPr lvl="0" indent="0" marL="0">
              <a:buNone/>
            </a:pPr>
            <a:r>
              <a:rPr/>
              <a:t>Two hypotheses tested on values of MS:</a:t>
            </a:r>
          </a:p>
          <a:p>
            <a:pPr lvl="0" indent="-342900" marL="342900">
              <a:buAutoNum startAt="2" type="arabicPeriod"/>
            </a:pPr>
            <a:r>
              <a:rPr/>
              <a:t>No effects of factor B nested in A</a:t>
            </a:r>
          </a:p>
          <a:p>
            <a:pPr lvl="0"/>
            <a:r>
              <a:rPr/>
              <a:t>Assuming B is random:</a:t>
            </a:r>
          </a:p>
          <a:p>
            <a:pPr lvl="0"/>
            <a:r>
              <a:rPr/>
              <a:t>Ho(B): σβ2= 0 (no variance added due to differences between all possible - levels of B)</a:t>
            </a:r>
          </a:p>
          <a:p>
            <a:pPr lvl="0"/>
            <a:r>
              <a:rPr/>
              <a:t>(no variance added due to differences between patches)</a:t>
            </a:r>
          </a:p>
        </p:txBody>
      </p:sp>
      <p:pic>
        <p:nvPicPr>
          <p:cNvPr descr="images/clipboard-1310685300.png" id="0" name="Picture 1"/>
          <p:cNvPicPr>
            <a:picLocks noGrp="1" noChangeAspect="1"/>
          </p:cNvPicPr>
          <p:nvPr/>
        </p:nvPicPr>
        <p:blipFill>
          <a:blip r:embed="rId2"/>
          <a:stretch>
            <a:fillRect/>
          </a:stretch>
        </p:blipFill>
        <p:spPr bwMode="auto">
          <a:xfrm>
            <a:off x="6121400" y="1955800"/>
            <a:ext cx="2781300" cy="1879600"/>
          </a:xfrm>
          <a:prstGeom prst="rect">
            <a:avLst/>
          </a:prstGeom>
          <a:noFill/>
          <a:ln w="9525">
            <a:noFill/>
            <a:headEnd/>
            <a:tailEnd/>
          </a:ln>
        </p:spPr>
      </p:pic>
    </p:spTree>
  </p:cSl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02780"/>
          </a:xfrm>
          <a:solidFill>
            <a:srgbClr val="70121D"/>
          </a:solidFill>
        </p:spPr>
        <p:txBody>
          <a:bodyPr/>
          <a:lstStyle/>
          <a:p>
            <a:pPr lvl="0" indent="0" marL="0">
              <a:buNone/>
            </a:pPr>
            <a:r>
              <a:rPr/>
              <a:t>Conclusions from Analysis</a:t>
            </a:r>
          </a:p>
        </p:txBody>
      </p:sp>
      <p:sp>
        <p:nvSpPr>
          <p:cNvPr id="3" name="Content Placeholder 2"/>
          <p:cNvSpPr>
            <a:spLocks noGrp="1"/>
          </p:cNvSpPr>
          <p:nvPr>
            <p:ph idx="1" sz="half"/>
          </p:nvPr>
        </p:nvSpPr>
        <p:spPr/>
        <p:txBody>
          <a:bodyPr/>
          <a:lstStyle/>
          <a:p>
            <a:pPr lvl="0" indent="0" marL="0">
              <a:buNone/>
            </a:pPr>
            <a:r>
              <a:rPr b="1"/>
              <a:t>Conclusions?</a:t>
            </a:r>
          </a:p>
          <a:p>
            <a:pPr lvl="0" indent="0" marL="0">
              <a:buNone/>
            </a:pPr>
            <a:r>
              <a:rPr/>
              <a:t>“significant variation between replicate patches within each treatment, but no significant difference in amount of filamentous algae between treatments”</a:t>
            </a:r>
          </a:p>
        </p:txBody>
      </p:sp>
      <p:pic>
        <p:nvPicPr>
          <p:cNvPr descr="images/clipboard-3596669693.png" id="0" name="Picture 1"/>
          <p:cNvPicPr>
            <a:picLocks noGrp="1" noChangeAspect="1"/>
          </p:cNvPicPr>
          <p:nvPr/>
        </p:nvPicPr>
        <p:blipFill>
          <a:blip r:embed="rId2"/>
          <a:stretch>
            <a:fillRect/>
          </a:stretch>
        </p:blipFill>
        <p:spPr bwMode="auto">
          <a:xfrm>
            <a:off x="6121400" y="1701800"/>
            <a:ext cx="2781300" cy="2374900"/>
          </a:xfrm>
          <a:prstGeom prst="rect">
            <a:avLst/>
          </a:prstGeom>
          <a:noFill/>
          <a:ln w="9525">
            <a:noFill/>
            <a:headEnd/>
            <a:tailEnd/>
          </a:ln>
        </p:spPr>
      </p:pic>
    </p:spTree>
  </p:cSl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02780"/>
          </a:xfrm>
          <a:solidFill>
            <a:srgbClr val="70121D"/>
          </a:solidFill>
        </p:spPr>
        <p:txBody>
          <a:bodyPr/>
          <a:lstStyle/>
          <a:p>
            <a:pPr lvl="0" indent="0" marL="0">
              <a:buNone/>
            </a:pPr>
            <a:r>
              <a:rPr/>
              <a:t>Unbalanced Nested Designs</a:t>
            </a:r>
          </a:p>
        </p:txBody>
      </p:sp>
      <p:sp>
        <p:nvSpPr>
          <p:cNvPr id="3" name="Content Placeholder 2"/>
          <p:cNvSpPr>
            <a:spLocks noGrp="1"/>
          </p:cNvSpPr>
          <p:nvPr>
            <p:ph idx="1" sz="half"/>
          </p:nvPr>
        </p:nvSpPr>
        <p:spPr/>
        <p:txBody>
          <a:bodyPr/>
          <a:lstStyle/>
          <a:p>
            <a:pPr lvl="0" indent="0" marL="0">
              <a:buNone/>
            </a:pPr>
            <a:r>
              <a:rPr/>
              <a:t>Unequal sample sizes can be because of:</a:t>
            </a:r>
          </a:p>
          <a:p>
            <a:pPr lvl="0"/>
            <a:r>
              <a:rPr/>
              <a:t>uneven number of B levels within each A</a:t>
            </a:r>
          </a:p>
          <a:p>
            <a:pPr lvl="0"/>
            <a:r>
              <a:rPr/>
              <a:t>uneven number of replicates within each level of B</a:t>
            </a:r>
          </a:p>
          <a:p>
            <a:pPr lvl="0" indent="0" marL="0">
              <a:buNone/>
            </a:pPr>
            <a:r>
              <a:rPr/>
              <a:t>Not a problem, unless have unequal variance or large deviation from - normality</a:t>
            </a:r>
          </a:p>
        </p:txBody>
      </p:sp>
      <p:pic>
        <p:nvPicPr>
          <p:cNvPr descr="images/clipboard-2098022400.png" id="0" name="Picture 1"/>
          <p:cNvPicPr>
            <a:picLocks noGrp="1" noChangeAspect="1"/>
          </p:cNvPicPr>
          <p:nvPr/>
        </p:nvPicPr>
        <p:blipFill>
          <a:blip r:embed="rId2"/>
          <a:stretch>
            <a:fillRect/>
          </a:stretch>
        </p:blipFill>
        <p:spPr bwMode="auto">
          <a:xfrm>
            <a:off x="6121400" y="2032000"/>
            <a:ext cx="2781300" cy="1727200"/>
          </a:xfrm>
          <a:prstGeom prst="rect">
            <a:avLst/>
          </a:prstGeom>
          <a:noFill/>
          <a:ln w="9525">
            <a:noFill/>
            <a:headEnd/>
            <a:tailEnd/>
          </a:ln>
        </p:spPr>
      </p:pic>
    </p:spTree>
  </p:cSl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582780"/>
          </a:xfrm>
        </p:spPr>
        <p:txBody>
          <a:bodyPr/>
          <a:lstStyle/>
          <a:p>
            <a:pPr lvl="0" indent="0" marL="0">
              <a:buNone/>
            </a:pPr>
            <a:r>
              <a:rPr/>
              <a:t>Nested Design Assumptions</a:t>
            </a:r>
          </a:p>
        </p:txBody>
      </p:sp>
      <p:sp>
        <p:nvSpPr>
          <p:cNvPr id="3" name="Content Placeholder 2"/>
          <p:cNvSpPr>
            <a:spLocks noGrp="1"/>
          </p:cNvSpPr>
          <p:nvPr>
            <p:ph idx="1"/>
          </p:nvPr>
        </p:nvSpPr>
        <p:spPr/>
        <p:txBody>
          <a:bodyPr/>
          <a:lstStyle/>
          <a:p>
            <a:pPr lvl="0"/>
            <a:r>
              <a:rPr/>
              <a:t>As usual, we assume</a:t>
            </a:r>
          </a:p>
          <a:p>
            <a:pPr lvl="1"/>
            <a:r>
              <a:rPr/>
              <a:t>equal variance</a:t>
            </a:r>
          </a:p>
          <a:p>
            <a:pPr lvl="1"/>
            <a:r>
              <a:rPr/>
              <a:t>normality</a:t>
            </a:r>
          </a:p>
          <a:p>
            <a:pPr lvl="1"/>
            <a:r>
              <a:rPr/>
              <a:t>no outliers</a:t>
            </a:r>
          </a:p>
          <a:p>
            <a:pPr lvl="1"/>
            <a:r>
              <a:rPr/>
              <a:t>independence of observations</a:t>
            </a:r>
          </a:p>
          <a:p>
            <a:pPr lvl="0"/>
            <a:r>
              <a:rPr/>
              <a:t>Equal variance + normality need to be assessed at both levels:</a:t>
            </a:r>
          </a:p>
          <a:p>
            <a:pPr lvl="1"/>
            <a:r>
              <a:rPr/>
              <a:t>Since means for each level of B within each A are used for the H-test about A, need to assess whether those means meet normality and equal variance</a:t>
            </a:r>
          </a:p>
          <a:p>
            <a:pPr lvl="1"/>
            <a:r>
              <a:rPr/>
              <a:t>Examine residuals for H-test about B</a:t>
            </a:r>
          </a:p>
          <a:p>
            <a:pPr lvl="1"/>
            <a:r>
              <a:rPr/>
              <a:t>Transformations can be used</a:t>
            </a:r>
          </a:p>
        </p:txBody>
      </p:sp>
    </p:spTree>
  </p:cSl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582780"/>
          </a:xfrm>
        </p:spPr>
        <p:txBody>
          <a:bodyPr/>
          <a:lstStyle/>
          <a:p>
            <a:pPr lvl="0" indent="0" marL="0">
              <a:buNone/>
            </a:pPr>
            <a:r>
              <a:rPr/>
              <a:t>Lecture 13: The nested design the hard way</a:t>
            </a:r>
          </a:p>
        </p:txBody>
      </p:sp>
      <p:sp>
        <p:nvSpPr>
          <p:cNvPr id="3" name="Content Placeholder 2"/>
          <p:cNvSpPr>
            <a:spLocks noGrp="1"/>
          </p:cNvSpPr>
          <p:nvPr>
            <p:ph idx="1"/>
          </p:nvPr>
        </p:nvSpPr>
        <p:spPr/>
        <p:txBody>
          <a:bodyPr/>
          <a:lstStyle/>
          <a:p>
            <a:pPr lvl="0" indent="0" marL="0">
              <a:buNone/>
            </a:pPr>
            <a:r>
              <a:rPr/>
              <a:t>This analysis examines the effects of varying sea urchin densities on the percentage cover of filamentous algae. The experiment was designed with:</a:t>
            </a:r>
          </a:p>
          <a:p>
            <a:pPr lvl="0"/>
            <a:r>
              <a:rPr/>
              <a:t>four random patches</a:t>
            </a:r>
          </a:p>
          <a:p>
            <a:pPr lvl="0"/>
            <a:r>
              <a:rPr/>
              <a:t>four urchin density treatments (</a:t>
            </a:r>
          </a:p>
          <a:p>
            <a:pPr lvl="1"/>
            <a:r>
              <a:rPr/>
              <a:t>none = removed</a:t>
            </a:r>
          </a:p>
          <a:p>
            <a:pPr lvl="1"/>
            <a:r>
              <a:rPr/>
              <a:t>low = control</a:t>
            </a:r>
          </a:p>
          <a:p>
            <a:pPr lvl="1"/>
            <a:r>
              <a:rPr/>
              <a:t>medium = 33% of original density</a:t>
            </a:r>
          </a:p>
          <a:p>
            <a:pPr lvl="1"/>
            <a:r>
              <a:rPr/>
              <a:t>high = 66% of original density)</a:t>
            </a:r>
          </a:p>
          <a:p>
            <a:pPr lvl="0"/>
            <a:r>
              <a:rPr/>
              <a:t>Five replicate quadrats were measured within each treatment-patch combination.</a:t>
            </a:r>
          </a:p>
        </p:txBody>
      </p:sp>
    </p:spTree>
  </p:cSl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02780"/>
          </a:xfrm>
          <a:solidFill>
            <a:srgbClr val="70121D"/>
          </a:solidFill>
        </p:spPr>
        <p:txBody>
          <a:bodyPr/>
          <a:lstStyle/>
          <a:p>
            <a:pPr lvl="0" indent="0" marL="0">
              <a:buNone/>
            </a:pPr>
            <a:r>
              <a:rPr/>
              <a:t>Lecture 13: Data Overview</a:t>
            </a:r>
          </a:p>
        </p:txBody>
      </p:sp>
      <p:sp>
        <p:nvSpPr>
          <p:cNvPr id="3" name="Content Placeholder 2"/>
          <p:cNvSpPr>
            <a:spLocks noGrp="1"/>
          </p:cNvSpPr>
          <p:nvPr>
            <p:ph idx="1" sz="half"/>
          </p:nvPr>
        </p:nvSpPr>
        <p:spPr/>
        <p:txBody>
          <a:bodyPr/>
          <a:lstStyle/>
          <a:p>
            <a:pPr lvl="0"/>
            <a:r>
              <a:rPr/>
              <a:t>The dataframe contains the following variables:</a:t>
            </a:r>
          </a:p>
          <a:p>
            <a:pPr lvl="1"/>
            <a:r>
              <a:rPr/>
              <a:t>patch: Random patches (1-16) where treatments were applied</a:t>
            </a:r>
          </a:p>
          <a:p>
            <a:pPr lvl="1"/>
            <a:r>
              <a:rPr/>
              <a:t>treat: Urchin density treatment (None/Removed, Low/Control, Medium/33% Density, High/66% Density)</a:t>
            </a:r>
          </a:p>
          <a:p>
            <a:pPr lvl="1"/>
            <a:r>
              <a:rPr/>
              <a:t>quad: Replicate quadrats within each treatment-patch combination</a:t>
            </a:r>
          </a:p>
          <a:p>
            <a:pPr lvl="1"/>
            <a:r>
              <a:rPr/>
              <a:t>algae: Percentage cover of filamentous algae (response variable)</a:t>
            </a:r>
          </a:p>
          <a:p>
            <a:pPr lvl="0"/>
            <a:r>
              <a:rPr/>
              <a:t>Read data and make factors</a:t>
            </a:r>
          </a:p>
        </p:txBody>
      </p:sp>
      <p:sp>
        <p:nvSpPr>
          <p:cNvPr id="4" name="Content Placeholder 3"/>
          <p:cNvSpPr>
            <a:spLocks noGrp="1"/>
          </p:cNvSpPr>
          <p:nvPr>
            <p:ph idx="2" sz="half"/>
          </p:nvPr>
        </p:nvSpPr>
        <p:spPr/>
        <p:txBody>
          <a:bodyPr/>
          <a:lstStyle/>
          <a:p>
            <a:pPr lvl="0" indent="0">
              <a:buNone/>
            </a:pPr>
            <a:r>
              <a:rPr>
                <a:latin typeface="Courier"/>
              </a:rPr>
              <a:t>## Data
## # A tibble: 6 × 4
##   treat patch  quad algae
##   &lt;fct&gt; &lt;fct&gt; &lt;dbl&gt; &lt;dbl&gt;
## 1 high  1         1     0
## 2 high  1         2     0
## 3 high  1         3     0
## 4 high  1         4     6
## 5 high  1         5     2
## 6 high  2         1     0
## 
## 
## Treatment levels:
## [1] "none"   "low"    "medium" "high"</a:t>
            </a:r>
          </a:p>
          <a:p>
            <a:pPr lvl="0" indent="0" marL="0">
              <a:spcBef>
                <a:spcPts val="3000"/>
              </a:spcBef>
              <a:buNone/>
            </a:pPr>
            <a:r>
              <a:rPr b="1"/>
              <a:t>Summary statistics</a:t>
            </a:r>
          </a:p>
          <a:p>
            <a:pPr lvl="0" indent="0">
              <a:buNone/>
            </a:pPr>
            <a:r>
              <a:rPr>
                <a:latin typeface="Courier"/>
              </a:rPr>
              <a:t>## Summary statistics by treatment:
## # A tibble: 4 × 7
##   treat      n  mean    sd    se   min   max
##   &lt;fct&gt;  &lt;int&gt; &lt;dbl&gt; &lt;dbl&gt; &lt;dbl&gt; &lt;dbl&gt; &lt;dbl&gt;
## 1 none      20  39.2 28.7  6.41      0    83
## 2 low       20   1.3  3.18 0.711     0    13
## 3 medium    20  21.6 25.1  5.62      0    79
## 4 high      20  19   25.7  5.74      0    71</a:t>
            </a:r>
          </a:p>
        </p:txBody>
      </p:sp>
    </p:spTree>
  </p:cSl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02780"/>
          </a:xfrm>
          <a:solidFill>
            <a:srgbClr val="70121D"/>
          </a:solidFill>
        </p:spPr>
        <p:txBody>
          <a:bodyPr/>
          <a:lstStyle/>
          <a:p>
            <a:pPr lvl="0" indent="0" marL="0">
              <a:buNone/>
            </a:pPr>
            <a:r>
              <a:rPr/>
              <a:t>Lecture 12: 2 Factor or 2 Way ANOVA</a:t>
            </a:r>
          </a:p>
        </p:txBody>
      </p:sp>
      <p:sp>
        <p:nvSpPr>
          <p:cNvPr id="3" name="Content Placeholder 2"/>
          <p:cNvSpPr>
            <a:spLocks noGrp="1"/>
          </p:cNvSpPr>
          <p:nvPr>
            <p:ph idx="1" sz="half"/>
          </p:nvPr>
        </p:nvSpPr>
        <p:spPr/>
        <p:txBody>
          <a:bodyPr/>
          <a:lstStyle/>
          <a:p>
            <a:pPr lvl="0"/>
            <a:r>
              <a:rPr/>
              <a:t>Often consider more than 1 factor (independent categorical variables):</a:t>
            </a:r>
          </a:p>
          <a:p>
            <a:pPr lvl="1"/>
            <a:r>
              <a:rPr/>
              <a:t>reduce unexplained variance</a:t>
            </a:r>
          </a:p>
          <a:p>
            <a:pPr lvl="1"/>
            <a:r>
              <a:rPr/>
              <a:t>look at interactions</a:t>
            </a:r>
          </a:p>
          <a:p>
            <a:pPr lvl="0"/>
            <a:r>
              <a:rPr/>
              <a:t>2-factor designs (2-way ANOVA) very common in ecology</a:t>
            </a:r>
          </a:p>
          <a:p>
            <a:pPr lvl="0"/>
            <a:r>
              <a:rPr/>
              <a:t>Can have more factors (e.g., 3-way ANOVA)</a:t>
            </a:r>
          </a:p>
          <a:p>
            <a:pPr lvl="1"/>
            <a:r>
              <a:rPr/>
              <a:t>interpretation tricky…</a:t>
            </a:r>
          </a:p>
          <a:p>
            <a:pPr lvl="0"/>
            <a:r>
              <a:rPr/>
              <a:t>Most tests are multifactor designs:</a:t>
            </a:r>
          </a:p>
          <a:p>
            <a:pPr lvl="1"/>
            <a:r>
              <a:rPr/>
              <a:t>factorial</a:t>
            </a:r>
          </a:p>
          <a:p>
            <a:pPr lvl="1"/>
            <a:r>
              <a:rPr/>
              <a:t>nested</a:t>
            </a:r>
          </a:p>
          <a:p>
            <a:pPr lvl="1"/>
            <a:r>
              <a:rPr/>
              <a:t>mixed</a:t>
            </a:r>
          </a:p>
        </p:txBody>
      </p:sp>
      <p:pic>
        <p:nvPicPr>
          <p:cNvPr descr="images/clipboard-1173869376.png" id="0" name="Picture 1"/>
          <p:cNvPicPr>
            <a:picLocks noGrp="1" noChangeAspect="1"/>
          </p:cNvPicPr>
          <p:nvPr/>
        </p:nvPicPr>
        <p:blipFill>
          <a:blip r:embed="rId2"/>
          <a:stretch>
            <a:fillRect/>
          </a:stretch>
        </p:blipFill>
        <p:spPr bwMode="auto">
          <a:xfrm>
            <a:off x="6159500" y="660400"/>
            <a:ext cx="2705100" cy="4470400"/>
          </a:xfrm>
          <a:prstGeom prst="rect">
            <a:avLst/>
          </a:prstGeom>
          <a:noFill/>
          <a:ln w="9525">
            <a:noFill/>
            <a:headEnd/>
            <a:tailEnd/>
          </a:ln>
        </p:spPr>
      </p:pic>
    </p:spTree>
  </p:cSl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582780"/>
          </a:xfrm>
        </p:spPr>
        <p:txBody>
          <a:bodyPr/>
          <a:lstStyle/>
          <a:p>
            <a:pPr lvl="0" indent="0" marL="0">
              <a:buNone/>
            </a:pPr>
            <a:r>
              <a:rPr/>
              <a:t>Plots</a:t>
            </a:r>
          </a:p>
        </p:txBody>
      </p:sp>
      <p:sp>
        <p:nvSpPr>
          <p:cNvPr id="3" name="Content Placeholder 2"/>
          <p:cNvSpPr>
            <a:spLocks noGrp="1"/>
          </p:cNvSpPr>
          <p:nvPr>
            <p:ph idx="1"/>
          </p:nvPr>
        </p:nvSpPr>
        <p:spPr/>
        <p:txBody>
          <a:bodyPr/>
          <a:lstStyle/>
          <a:p>
            <a:pPr lvl="0" indent="0">
              <a:buNone/>
            </a:pPr>
            <a:r>
              <a:rPr>
                <a:solidFill>
                  <a:srgbClr val="003B4F"/>
                </a:solidFill>
                <a:latin typeface="Courier"/>
              </a:rPr>
              <a:t>u_df </a:t>
            </a:r>
            <a:r>
              <a:rPr>
                <a:solidFill>
                  <a:srgbClr val="5E5E5E"/>
                </a:solidFill>
                <a:latin typeface="Courier"/>
              </a:rPr>
              <a:t>%&gt;%</a:t>
            </a:r>
            <a:r>
              <a:rPr>
                <a:solidFill>
                  <a:srgbClr val="003B4F"/>
                </a:solidFill>
                <a:latin typeface="Courier"/>
              </a:rPr>
              <a:t> </a:t>
            </a:r>
            <a:r>
              <a:rPr>
                <a:solidFill>
                  <a:srgbClr val="4758AB"/>
                </a:solidFill>
                <a:latin typeface="Courier"/>
              </a:rPr>
              <a:t>ggplot</a:t>
            </a:r>
            <a:r>
              <a:rPr>
                <a:solidFill>
                  <a:srgbClr val="003B4F"/>
                </a:solidFill>
                <a:latin typeface="Courier"/>
              </a:rPr>
              <a:t>(</a:t>
            </a:r>
            <a:r>
              <a:rPr>
                <a:solidFill>
                  <a:srgbClr val="4758AB"/>
                </a:solidFill>
                <a:latin typeface="Courier"/>
              </a:rPr>
              <a:t>aes</a:t>
            </a:r>
            <a:r>
              <a:rPr>
                <a:solidFill>
                  <a:srgbClr val="003B4F"/>
                </a:solidFill>
                <a:latin typeface="Courier"/>
              </a:rPr>
              <a:t>(treat, algae)) </a:t>
            </a:r>
            <a:r>
              <a:rPr>
                <a:solidFill>
                  <a:srgbClr val="5E5E5E"/>
                </a:solidFill>
                <a:latin typeface="Courier"/>
              </a:rPr>
              <a:t>+</a:t>
            </a:r>
            <a:br/>
            <a:r>
              <a:rPr>
                <a:solidFill>
                  <a:srgbClr val="003B4F"/>
                </a:solidFill>
                <a:latin typeface="Courier"/>
              </a:rPr>
              <a:t>  </a:t>
            </a:r>
            <a:r>
              <a:rPr>
                <a:solidFill>
                  <a:srgbClr val="4758AB"/>
                </a:solidFill>
                <a:latin typeface="Courier"/>
              </a:rPr>
              <a:t>stat_summary</a:t>
            </a:r>
            <a:r>
              <a:rPr>
                <a:solidFill>
                  <a:srgbClr val="003B4F"/>
                </a:solidFill>
                <a:latin typeface="Courier"/>
              </a:rPr>
              <a:t>(</a:t>
            </a:r>
            <a:r>
              <a:rPr>
                <a:solidFill>
                  <a:srgbClr val="657422"/>
                </a:solidFill>
                <a:latin typeface="Courier"/>
              </a:rPr>
              <a:t>fun =</a:t>
            </a:r>
            <a:r>
              <a:rPr>
                <a:solidFill>
                  <a:srgbClr val="003B4F"/>
                </a:solidFill>
                <a:latin typeface="Courier"/>
              </a:rPr>
              <a:t> </a:t>
            </a:r>
            <a:r>
              <a:rPr>
                <a:solidFill>
                  <a:srgbClr val="20794D"/>
                </a:solidFill>
                <a:latin typeface="Courier"/>
              </a:rPr>
              <a:t>"mean"</a:t>
            </a:r>
            <a:r>
              <a:rPr>
                <a:solidFill>
                  <a:srgbClr val="003B4F"/>
                </a:solidFill>
                <a:latin typeface="Courier"/>
              </a:rPr>
              <a:t>, </a:t>
            </a:r>
            <a:r>
              <a:rPr>
                <a:solidFill>
                  <a:srgbClr val="657422"/>
                </a:solidFill>
                <a:latin typeface="Courier"/>
              </a:rPr>
              <a:t>geom=</a:t>
            </a:r>
            <a:r>
              <a:rPr>
                <a:solidFill>
                  <a:srgbClr val="20794D"/>
                </a:solidFill>
                <a:latin typeface="Courier"/>
              </a:rPr>
              <a:t>"point"</a:t>
            </a:r>
            <a:r>
              <a:rPr>
                <a:solidFill>
                  <a:srgbClr val="003B4F"/>
                </a:solidFill>
                <a:latin typeface="Courier"/>
              </a:rPr>
              <a:t>) </a:t>
            </a:r>
          </a:p>
          <a:p>
            <a:pPr lvl="0" indent="0" marL="0">
              <a:buNone/>
            </a:pPr>
          </a:p>
        </p:txBody>
      </p:sp>
    </p:spTree>
  </p:cSl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02780"/>
          </a:xfrm>
          <a:solidFill>
            <a:srgbClr val="70121D"/>
          </a:solidFill>
        </p:spPr>
        <p:txBody>
          <a:bodyPr/>
          <a:lstStyle/>
          <a:p>
            <a:pPr lvl="0" indent="0" marL="0">
              <a:buNone/>
            </a:pPr>
            <a:r>
              <a:rPr/>
              <a:t>Manual nested ANOVA</a:t>
            </a:r>
          </a:p>
        </p:txBody>
      </p:sp>
      <p:sp>
        <p:nvSpPr>
          <p:cNvPr id="3" name="Content Placeholder 2"/>
          <p:cNvSpPr>
            <a:spLocks noGrp="1"/>
          </p:cNvSpPr>
          <p:nvPr>
            <p:ph idx="1" sz="half"/>
          </p:nvPr>
        </p:nvSpPr>
        <p:spPr/>
        <p:txBody>
          <a:bodyPr/>
          <a:lstStyle/>
          <a:p>
            <a:pPr lvl="0"/>
            <a:r>
              <a:rPr/>
              <a:t>In this experimental design,</a:t>
            </a:r>
          </a:p>
          <a:p>
            <a:pPr lvl="1"/>
            <a:r>
              <a:rPr/>
              <a:t>patch is nested within treat because each patch received only one treatment level.</a:t>
            </a:r>
          </a:p>
          <a:p>
            <a:pPr lvl="1"/>
            <a:r>
              <a:rPr/>
              <a:t>a hierarchical design where the effect of patches must be considered within each treatment.</a:t>
            </a:r>
          </a:p>
          <a:p>
            <a:pPr lvl="1"/>
            <a:r>
              <a:rPr/>
              <a:t>in Quinn &amp; Keough (2002)</a:t>
            </a:r>
          </a:p>
          <a:p>
            <a:pPr lvl="0"/>
            <a:r>
              <a:rPr/>
              <a:t>we’ll use a traditional nested ANOVA</a:t>
            </a:r>
          </a:p>
          <a:p>
            <a:pPr lvl="1"/>
            <a:r>
              <a:rPr/>
              <a:t>you could make this easy and take the averages of the response variable algae</a:t>
            </a:r>
          </a:p>
          <a:p>
            <a:pPr lvl="1"/>
            <a:r>
              <a:rPr/>
              <a:t>do a one way anova</a:t>
            </a:r>
          </a:p>
          <a:p>
            <a:pPr lvl="2"/>
            <a:r>
              <a:rPr/>
              <a:t>your power is significantly reduced</a:t>
            </a:r>
          </a:p>
          <a:p>
            <a:pPr lvl="2"/>
            <a:r>
              <a:rPr/>
              <a:t>you don’t get estimates of variability of patches</a:t>
            </a:r>
          </a:p>
          <a:p>
            <a:pPr lvl="0"/>
            <a:r>
              <a:rPr/>
              <a:t>This is really a regular factorial anova</a:t>
            </a:r>
          </a:p>
          <a:p>
            <a:pPr lvl="1"/>
            <a:r>
              <a:rPr/>
              <a:t>really not appropriate as it is pseudoreplicated</a:t>
            </a:r>
          </a:p>
          <a:p>
            <a:pPr lvl="1"/>
            <a:r>
              <a:rPr/>
              <a:t>also the F value for Treat is using the MSresid</a:t>
            </a:r>
          </a:p>
          <a:p>
            <a:pPr lvl="1"/>
            <a:r>
              <a:rPr/>
              <a:t>should use MStreat:patch</a:t>
            </a:r>
          </a:p>
        </p:txBody>
      </p:sp>
      <p:sp>
        <p:nvSpPr>
          <p:cNvPr id="4" name="Content Placeholder 3"/>
          <p:cNvSpPr>
            <a:spLocks noGrp="1"/>
          </p:cNvSpPr>
          <p:nvPr>
            <p:ph idx="2" sz="half"/>
          </p:nvPr>
        </p:nvSpPr>
        <p:spPr/>
        <p:txBody>
          <a:bodyPr/>
          <a:lstStyle/>
          <a:p>
            <a:pPr lvl="0" indent="0">
              <a:buNone/>
            </a:pPr>
            <a:r>
              <a:rPr>
                <a:solidFill>
                  <a:srgbClr val="5E5E5E"/>
                </a:solidFill>
                <a:latin typeface="Courier"/>
              </a:rPr>
              <a:t># Full model for patch effect and residual - proper nesting notation</a:t>
            </a:r>
            <a:br/>
            <a:r>
              <a:rPr>
                <a:solidFill>
                  <a:srgbClr val="5E5E5E"/>
                </a:solidFill>
                <a:latin typeface="Courier"/>
              </a:rPr>
              <a:t># First, get the standard ANOVA table to extract MS values</a:t>
            </a:r>
            <a:br/>
            <a:r>
              <a:rPr>
                <a:solidFill>
                  <a:srgbClr val="003B4F"/>
                </a:solidFill>
                <a:latin typeface="Courier"/>
              </a:rPr>
              <a:t>u_fact_model &lt;- </a:t>
            </a:r>
            <a:r>
              <a:rPr>
                <a:solidFill>
                  <a:srgbClr val="4758AB"/>
                </a:solidFill>
                <a:latin typeface="Courier"/>
              </a:rPr>
              <a:t>aov</a:t>
            </a:r>
            <a:r>
              <a:rPr>
                <a:solidFill>
                  <a:srgbClr val="003B4F"/>
                </a:solidFill>
                <a:latin typeface="Courier"/>
              </a:rPr>
              <a:t>(algae </a:t>
            </a:r>
            <a:r>
              <a:rPr>
                <a:solidFill>
                  <a:srgbClr val="5E5E5E"/>
                </a:solidFill>
                <a:latin typeface="Courier"/>
              </a:rPr>
              <a:t>~</a:t>
            </a:r>
            <a:r>
              <a:rPr>
                <a:solidFill>
                  <a:srgbClr val="003B4F"/>
                </a:solidFill>
                <a:latin typeface="Courier"/>
              </a:rPr>
              <a:t> treat </a:t>
            </a:r>
            <a:r>
              <a:rPr>
                <a:solidFill>
                  <a:srgbClr val="5E5E5E"/>
                </a:solidFill>
                <a:latin typeface="Courier"/>
              </a:rPr>
              <a:t>+</a:t>
            </a:r>
            <a:r>
              <a:rPr>
                <a:solidFill>
                  <a:srgbClr val="003B4F"/>
                </a:solidFill>
                <a:latin typeface="Courier"/>
              </a:rPr>
              <a:t> treat</a:t>
            </a:r>
            <a:r>
              <a:rPr>
                <a:solidFill>
                  <a:srgbClr val="5E5E5E"/>
                </a:solidFill>
                <a:latin typeface="Courier"/>
              </a:rPr>
              <a:t>:</a:t>
            </a:r>
            <a:r>
              <a:rPr>
                <a:solidFill>
                  <a:srgbClr val="003B4F"/>
                </a:solidFill>
                <a:latin typeface="Courier"/>
              </a:rPr>
              <a:t>patch, </a:t>
            </a:r>
            <a:r>
              <a:rPr>
                <a:solidFill>
                  <a:srgbClr val="657422"/>
                </a:solidFill>
                <a:latin typeface="Courier"/>
              </a:rPr>
              <a:t>data =</a:t>
            </a:r>
            <a:r>
              <a:rPr>
                <a:solidFill>
                  <a:srgbClr val="003B4F"/>
                </a:solidFill>
                <a:latin typeface="Courier"/>
              </a:rPr>
              <a:t> u_df)</a:t>
            </a:r>
            <a:br/>
            <a:br/>
            <a:r>
              <a:rPr>
                <a:solidFill>
                  <a:srgbClr val="4758AB"/>
                </a:solidFill>
                <a:latin typeface="Courier"/>
              </a:rPr>
              <a:t>cat</a:t>
            </a:r>
            <a:r>
              <a:rPr>
                <a:solidFill>
                  <a:srgbClr val="003B4F"/>
                </a:solidFill>
                <a:latin typeface="Courier"/>
              </a:rPr>
              <a:t>(</a:t>
            </a:r>
            <a:r>
              <a:rPr>
                <a:solidFill>
                  <a:srgbClr val="20794D"/>
                </a:solidFill>
                <a:latin typeface="Courier"/>
              </a:rPr>
              <a:t>"Factorial model summary:</a:t>
            </a:r>
            <a:r>
              <a:rPr>
                <a:solidFill>
                  <a:srgbClr val="5E5E5E"/>
                </a:solidFill>
                <a:latin typeface="Courier"/>
              </a:rPr>
              <a:t>\n\n</a:t>
            </a:r>
            <a:r>
              <a:rPr>
                <a:solidFill>
                  <a:srgbClr val="20794D"/>
                </a:solidFill>
                <a:latin typeface="Courier"/>
              </a:rPr>
              <a:t>"</a:t>
            </a:r>
            <a:r>
              <a:rPr>
                <a:solidFill>
                  <a:srgbClr val="003B4F"/>
                </a:solidFill>
                <a:latin typeface="Courier"/>
              </a:rPr>
              <a:t>)</a:t>
            </a:r>
            <a:br/>
            <a:r>
              <a:rPr i="1">
                <a:solidFill>
                  <a:srgbClr val="5E5E5E"/>
                </a:solidFill>
                <a:latin typeface="Courier"/>
              </a:rPr>
              <a:t>## Factorial model summary:</a:t>
            </a:r>
            <a:br/>
            <a:r>
              <a:rPr>
                <a:solidFill>
                  <a:srgbClr val="4758AB"/>
                </a:solidFill>
                <a:latin typeface="Courier"/>
              </a:rPr>
              <a:t>summary</a:t>
            </a:r>
            <a:r>
              <a:rPr>
                <a:solidFill>
                  <a:srgbClr val="003B4F"/>
                </a:solidFill>
                <a:latin typeface="Courier"/>
              </a:rPr>
              <a:t>(u_fact_model)</a:t>
            </a:r>
            <a:br/>
            <a:r>
              <a:rPr i="1">
                <a:solidFill>
                  <a:srgbClr val="5E5E5E"/>
                </a:solidFill>
                <a:latin typeface="Courier"/>
              </a:rPr>
              <a:t>##             Df Sum Sq Mean Sq F value       Pr(&gt;F)    </a:t>
            </a:r>
            <a:br/>
            <a:r>
              <a:rPr i="1">
                <a:solidFill>
                  <a:srgbClr val="5E5E5E"/>
                </a:solidFill>
                <a:latin typeface="Courier"/>
              </a:rPr>
              <a:t>## treat        3  14429    4810  16.108 0.0000000658 ***</a:t>
            </a:r>
            <a:br/>
            <a:r>
              <a:rPr i="1">
                <a:solidFill>
                  <a:srgbClr val="5E5E5E"/>
                </a:solidFill>
                <a:latin typeface="Courier"/>
              </a:rPr>
              <a:t>## treat:patch 12  21242    1770   5.928 0.0000008323 ***</a:t>
            </a:r>
            <a:br/>
            <a:r>
              <a:rPr i="1">
                <a:solidFill>
                  <a:srgbClr val="5E5E5E"/>
                </a:solidFill>
                <a:latin typeface="Courier"/>
              </a:rPr>
              <a:t>## Residuals   64  19110     299                         </a:t>
            </a:r>
            <a:br/>
            <a:r>
              <a:rPr i="1">
                <a:solidFill>
                  <a:srgbClr val="5E5E5E"/>
                </a:solidFill>
                <a:latin typeface="Courier"/>
              </a:rPr>
              <a:t>## ---</a:t>
            </a:r>
            <a:br/>
            <a:r>
              <a:rPr i="1">
                <a:solidFill>
                  <a:srgbClr val="5E5E5E"/>
                </a:solidFill>
                <a:latin typeface="Courier"/>
              </a:rPr>
              <a:t>## Signif. codes:  0 '***' 0.001 '**' 0.01 '*' 0.05 '.' 0.1 ' ' 1</a:t>
            </a:r>
          </a:p>
        </p:txBody>
      </p:sp>
    </p:spTree>
  </p:cSl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02780"/>
          </a:xfrm>
          <a:solidFill>
            <a:srgbClr val="70121D"/>
          </a:solidFill>
        </p:spPr>
        <p:txBody>
          <a:bodyPr/>
          <a:lstStyle/>
          <a:p>
            <a:pPr lvl="0" indent="0" marL="0">
              <a:buNone/>
            </a:pPr>
            <a:r>
              <a:rPr/>
              <a:t>The factorial anova is not correct</a:t>
            </a:r>
          </a:p>
        </p:txBody>
      </p:sp>
      <p:sp>
        <p:nvSpPr>
          <p:cNvPr id="3" name="Content Placeholder 2"/>
          <p:cNvSpPr>
            <a:spLocks noGrp="1"/>
          </p:cNvSpPr>
          <p:nvPr>
            <p:ph idx="1" sz="half"/>
          </p:nvPr>
        </p:nvSpPr>
        <p:spPr/>
        <p:txBody>
          <a:bodyPr/>
          <a:lstStyle/>
          <a:p>
            <a:pPr lvl="0"/>
            <a:r>
              <a:rPr/>
              <a:t>We can correct this by specifying the error term</a:t>
            </a:r>
          </a:p>
          <a:p>
            <a:pPr lvl="0"/>
            <a:r>
              <a:rPr/>
              <a:t>The MS needed for the F value is really MS patch nested in treatments as those are the replicates</a:t>
            </a:r>
          </a:p>
          <a:p>
            <a:pPr lvl="0"/>
            <a:r>
              <a:rPr/>
              <a:t>we can specify that</a:t>
            </a:r>
          </a:p>
          <a:p>
            <a:pPr lvl="1"/>
            <a:r>
              <a:rPr/>
              <a:t>problem is that we can’t really handle unbalanced designs.</a:t>
            </a:r>
          </a:p>
        </p:txBody>
      </p:sp>
      <p:sp>
        <p:nvSpPr>
          <p:cNvPr id="4" name="Content Placeholder 3"/>
          <p:cNvSpPr>
            <a:spLocks noGrp="1"/>
          </p:cNvSpPr>
          <p:nvPr>
            <p:ph idx="2" sz="half"/>
          </p:nvPr>
        </p:nvSpPr>
        <p:spPr/>
        <p:txBody>
          <a:bodyPr/>
          <a:lstStyle/>
          <a:p>
            <a:pPr lvl="0" indent="0">
              <a:buNone/>
            </a:pPr>
            <a:r>
              <a:rPr>
                <a:solidFill>
                  <a:srgbClr val="5E5E5E"/>
                </a:solidFill>
                <a:latin typeface="Courier"/>
              </a:rPr>
              <a:t># Explicitly specify the nesting</a:t>
            </a:r>
            <a:br/>
            <a:r>
              <a:rPr>
                <a:solidFill>
                  <a:srgbClr val="5E5E5E"/>
                </a:solidFill>
                <a:latin typeface="Courier"/>
              </a:rPr>
              <a:t># This will give you the correct F-test using patch within treat as error term</a:t>
            </a:r>
            <a:br/>
            <a:r>
              <a:rPr>
                <a:solidFill>
                  <a:srgbClr val="003B4F"/>
                </a:solidFill>
                <a:latin typeface="Courier"/>
              </a:rPr>
              <a:t>u_nested_model &lt;- </a:t>
            </a:r>
            <a:r>
              <a:rPr>
                <a:solidFill>
                  <a:srgbClr val="4758AB"/>
                </a:solidFill>
                <a:latin typeface="Courier"/>
              </a:rPr>
              <a:t>aov</a:t>
            </a:r>
            <a:r>
              <a:rPr>
                <a:solidFill>
                  <a:srgbClr val="003B4F"/>
                </a:solidFill>
                <a:latin typeface="Courier"/>
              </a:rPr>
              <a:t>(algae </a:t>
            </a:r>
            <a:r>
              <a:rPr>
                <a:solidFill>
                  <a:srgbClr val="5E5E5E"/>
                </a:solidFill>
                <a:latin typeface="Courier"/>
              </a:rPr>
              <a:t>~</a:t>
            </a:r>
            <a:r>
              <a:rPr>
                <a:solidFill>
                  <a:srgbClr val="003B4F"/>
                </a:solidFill>
                <a:latin typeface="Courier"/>
              </a:rPr>
              <a:t> treat </a:t>
            </a:r>
            <a:r>
              <a:rPr>
                <a:solidFill>
                  <a:srgbClr val="5E5E5E"/>
                </a:solidFill>
                <a:latin typeface="Courier"/>
              </a:rPr>
              <a:t>+</a:t>
            </a:r>
            <a:r>
              <a:rPr>
                <a:solidFill>
                  <a:srgbClr val="003B4F"/>
                </a:solidFill>
                <a:latin typeface="Courier"/>
              </a:rPr>
              <a:t> </a:t>
            </a:r>
            <a:r>
              <a:rPr>
                <a:solidFill>
                  <a:srgbClr val="4758AB"/>
                </a:solidFill>
                <a:latin typeface="Courier"/>
              </a:rPr>
              <a:t>Error</a:t>
            </a:r>
            <a:r>
              <a:rPr>
                <a:solidFill>
                  <a:srgbClr val="003B4F"/>
                </a:solidFill>
                <a:latin typeface="Courier"/>
              </a:rPr>
              <a:t>(treat</a:t>
            </a:r>
            <a:r>
              <a:rPr>
                <a:solidFill>
                  <a:srgbClr val="5E5E5E"/>
                </a:solidFill>
                <a:latin typeface="Courier"/>
              </a:rPr>
              <a:t>:</a:t>
            </a:r>
            <a:r>
              <a:rPr>
                <a:solidFill>
                  <a:srgbClr val="003B4F"/>
                </a:solidFill>
                <a:latin typeface="Courier"/>
              </a:rPr>
              <a:t>patch), </a:t>
            </a:r>
            <a:r>
              <a:rPr>
                <a:solidFill>
                  <a:srgbClr val="657422"/>
                </a:solidFill>
                <a:latin typeface="Courier"/>
              </a:rPr>
              <a:t>data =</a:t>
            </a:r>
            <a:r>
              <a:rPr>
                <a:solidFill>
                  <a:srgbClr val="003B4F"/>
                </a:solidFill>
                <a:latin typeface="Courier"/>
              </a:rPr>
              <a:t> u_df)</a:t>
            </a:r>
            <a:br/>
            <a:br/>
            <a:r>
              <a:rPr>
                <a:solidFill>
                  <a:srgbClr val="4758AB"/>
                </a:solidFill>
                <a:latin typeface="Courier"/>
              </a:rPr>
              <a:t>cat</a:t>
            </a:r>
            <a:r>
              <a:rPr>
                <a:solidFill>
                  <a:srgbClr val="003B4F"/>
                </a:solidFill>
                <a:latin typeface="Courier"/>
              </a:rPr>
              <a:t>(</a:t>
            </a:r>
            <a:r>
              <a:rPr>
                <a:solidFill>
                  <a:srgbClr val="20794D"/>
                </a:solidFill>
                <a:latin typeface="Courier"/>
              </a:rPr>
              <a:t>"Correctly specified nested ANOVA:</a:t>
            </a:r>
            <a:r>
              <a:rPr>
                <a:solidFill>
                  <a:srgbClr val="5E5E5E"/>
                </a:solidFill>
                <a:latin typeface="Courier"/>
              </a:rPr>
              <a:t>\n\n</a:t>
            </a:r>
            <a:r>
              <a:rPr>
                <a:solidFill>
                  <a:srgbClr val="20794D"/>
                </a:solidFill>
                <a:latin typeface="Courier"/>
              </a:rPr>
              <a:t>"</a:t>
            </a:r>
            <a:r>
              <a:rPr>
                <a:solidFill>
                  <a:srgbClr val="003B4F"/>
                </a:solidFill>
                <a:latin typeface="Courier"/>
              </a:rPr>
              <a:t>)</a:t>
            </a:r>
            <a:br/>
            <a:r>
              <a:rPr i="1">
                <a:solidFill>
                  <a:srgbClr val="5E5E5E"/>
                </a:solidFill>
                <a:latin typeface="Courier"/>
              </a:rPr>
              <a:t>## Correctly specified nested ANOVA:</a:t>
            </a:r>
            <a:br/>
            <a:r>
              <a:rPr>
                <a:solidFill>
                  <a:srgbClr val="4758AB"/>
                </a:solidFill>
                <a:latin typeface="Courier"/>
              </a:rPr>
              <a:t>summary</a:t>
            </a:r>
            <a:r>
              <a:rPr>
                <a:solidFill>
                  <a:srgbClr val="003B4F"/>
                </a:solidFill>
                <a:latin typeface="Courier"/>
              </a:rPr>
              <a:t>(u_nested_model)</a:t>
            </a:r>
            <a:br/>
            <a:r>
              <a:rPr i="1">
                <a:solidFill>
                  <a:srgbClr val="5E5E5E"/>
                </a:solidFill>
                <a:latin typeface="Courier"/>
              </a:rPr>
              <a:t>## </a:t>
            </a:r>
            <a:br/>
            <a:r>
              <a:rPr i="1">
                <a:solidFill>
                  <a:srgbClr val="5E5E5E"/>
                </a:solidFill>
                <a:latin typeface="Courier"/>
              </a:rPr>
              <a:t>## Error: treat:patch</a:t>
            </a:r>
            <a:br/>
            <a:r>
              <a:rPr i="1">
                <a:solidFill>
                  <a:srgbClr val="5E5E5E"/>
                </a:solidFill>
                <a:latin typeface="Courier"/>
              </a:rPr>
              <a:t>##           Df Sum Sq Mean Sq F value Pr(&gt;F)  </a:t>
            </a:r>
            <a:br/>
            <a:r>
              <a:rPr i="1">
                <a:solidFill>
                  <a:srgbClr val="5E5E5E"/>
                </a:solidFill>
                <a:latin typeface="Courier"/>
              </a:rPr>
              <a:t>## treat      3  14429    4810   2.717 0.0913 .</a:t>
            </a:r>
            <a:br/>
            <a:r>
              <a:rPr i="1">
                <a:solidFill>
                  <a:srgbClr val="5E5E5E"/>
                </a:solidFill>
                <a:latin typeface="Courier"/>
              </a:rPr>
              <a:t>## Residuals 12  21242    1770                 </a:t>
            </a:r>
            <a:br/>
            <a:r>
              <a:rPr i="1">
                <a:solidFill>
                  <a:srgbClr val="5E5E5E"/>
                </a:solidFill>
                <a:latin typeface="Courier"/>
              </a:rPr>
              <a:t>## ---</a:t>
            </a:r>
            <a:br/>
            <a:r>
              <a:rPr i="1">
                <a:solidFill>
                  <a:srgbClr val="5E5E5E"/>
                </a:solidFill>
                <a:latin typeface="Courier"/>
              </a:rPr>
              <a:t>## Signif. codes:  0 '***' 0.001 '**' 0.01 '*' 0.05 '.' 0.1 ' ' 1</a:t>
            </a:r>
            <a:br/>
            <a:r>
              <a:rPr i="1">
                <a:solidFill>
                  <a:srgbClr val="5E5E5E"/>
                </a:solidFill>
                <a:latin typeface="Courier"/>
              </a:rPr>
              <a:t>## </a:t>
            </a:r>
            <a:br/>
            <a:r>
              <a:rPr i="1">
                <a:solidFill>
                  <a:srgbClr val="5E5E5E"/>
                </a:solidFill>
                <a:latin typeface="Courier"/>
              </a:rPr>
              <a:t>## Error: Within</a:t>
            </a:r>
            <a:br/>
            <a:r>
              <a:rPr i="1">
                <a:solidFill>
                  <a:srgbClr val="5E5E5E"/>
                </a:solidFill>
                <a:latin typeface="Courier"/>
              </a:rPr>
              <a:t>##           Df Sum Sq Mean Sq F value Pr(&gt;F)</a:t>
            </a:r>
            <a:br/>
            <a:r>
              <a:rPr i="1">
                <a:solidFill>
                  <a:srgbClr val="5E5E5E"/>
                </a:solidFill>
                <a:latin typeface="Courier"/>
              </a:rPr>
              <a:t>## Residuals 64  19110   298.6</a:t>
            </a:r>
          </a:p>
        </p:txBody>
      </p:sp>
    </p:spTree>
  </p:cSl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9485" y="78119"/>
            <a:ext cx="8229600" cy="607682"/>
          </a:xfrm>
        </p:spPr>
        <p:txBody>
          <a:bodyPr/>
          <a:lstStyle/>
          <a:p>
            <a:pPr lvl="0" indent="0" marL="0">
              <a:buNone/>
            </a:pPr>
            <a:r>
              <a:rPr/>
              <a:t>What to do if it is unbalanced design</a:t>
            </a:r>
          </a:p>
        </p:txBody>
      </p:sp>
      <p:sp>
        <p:nvSpPr>
          <p:cNvPr id="3" name="Text Placeholder 2"/>
          <p:cNvSpPr>
            <a:spLocks noGrp="1"/>
          </p:cNvSpPr>
          <p:nvPr>
            <p:ph idx="1" type="body"/>
          </p:nvPr>
        </p:nvSpPr>
        <p:spPr/>
        <p:txBody>
          <a:bodyPr/>
          <a:lstStyle/>
          <a:p>
            <a:pPr lvl="0" indent="0" marL="0">
              <a:buNone/>
            </a:pPr>
            <a:r>
              <a:rPr/>
              <a:t>And you are from the 80’s and had big hair</a:t>
            </a:r>
          </a:p>
        </p:txBody>
      </p:sp>
      <p:pic>
        <p:nvPicPr>
          <p:cNvPr descr="images/clipboard-3990741592.png" id="0" name="Picture 1"/>
          <p:cNvPicPr>
            <a:picLocks noGrp="1" noChangeAspect="1"/>
          </p:cNvPicPr>
          <p:nvPr/>
        </p:nvPicPr>
        <p:blipFill>
          <a:blip r:embed="rId2"/>
          <a:stretch>
            <a:fillRect/>
          </a:stretch>
        </p:blipFill>
        <p:spPr bwMode="auto">
          <a:xfrm>
            <a:off x="127000" y="1447800"/>
            <a:ext cx="4432300" cy="2959100"/>
          </a:xfrm>
          <a:prstGeom prst="rect">
            <a:avLst/>
          </a:prstGeom>
          <a:noFill/>
          <a:ln w="9525">
            <a:noFill/>
            <a:headEnd/>
            <a:tailEnd/>
          </a:ln>
        </p:spPr>
      </p:pic>
      <p:sp>
        <p:nvSpPr>
          <p:cNvPr id="4" name="Content Placeholder 3"/>
          <p:cNvSpPr>
            <a:spLocks noGrp="1"/>
          </p:cNvSpPr>
          <p:nvPr>
            <p:ph idx="2" sz="half"/>
          </p:nvPr>
        </p:nvSpPr>
        <p:spPr/>
        <p:txBody>
          <a:bodyPr/>
          <a:lstStyle/>
          <a:p>
            <a:pPr lvl="0" indent="0" marL="0">
              <a:buNone/>
            </a:pPr>
            <a:r>
              <a:rPr b="1"/>
              <a:t>Bon Jovi</a:t>
            </a:r>
          </a:p>
        </p:txBody>
      </p:sp>
      <p:pic>
        <p:nvPicPr>
          <p:cNvPr descr="images/clipboard-1147189835.png" id="0" name="Picture 1"/>
          <p:cNvPicPr>
            <a:picLocks noGrp="1" noChangeAspect="1"/>
          </p:cNvPicPr>
          <p:nvPr/>
        </p:nvPicPr>
        <p:blipFill>
          <a:blip r:embed="rId3"/>
          <a:stretch>
            <a:fillRect/>
          </a:stretch>
        </p:blipFill>
        <p:spPr bwMode="auto">
          <a:xfrm>
            <a:off x="127000" y="1447800"/>
            <a:ext cx="4432300" cy="2959100"/>
          </a:xfrm>
          <a:prstGeom prst="rect">
            <a:avLst/>
          </a:prstGeom>
          <a:noFill/>
          <a:ln w="9525">
            <a:noFill/>
            <a:headEnd/>
            <a:tailEnd/>
          </a:ln>
        </p:spPr>
      </p:pic>
      <p:sp>
        <p:nvSpPr>
          <p:cNvPr id="4" name="Content Placeholder 3"/>
          <p:cNvSpPr>
            <a:spLocks noGrp="1"/>
          </p:cNvSpPr>
          <p:nvPr>
            <p:ph idx="2" sz="half"/>
          </p:nvPr>
        </p:nvSpPr>
        <p:spPr/>
        <p:txBody>
          <a:bodyPr/>
          <a:lstStyle/>
          <a:p>
            <a:pPr lvl="0" indent="0" marL="0">
              <a:buNone/>
            </a:pPr>
            <a:r>
              <a:rPr/>
              <a:t>David Bowie</a:t>
            </a:r>
          </a:p>
        </p:txBody>
      </p:sp>
      <p:sp>
        <p:nvSpPr>
          <p:cNvPr id="5" name="Text Placeholder 4"/>
          <p:cNvSpPr>
            <a:spLocks noGrp="1"/>
          </p:cNvSpPr>
          <p:nvPr>
            <p:ph idx="3" sz="quarter" type="body"/>
          </p:nvPr>
        </p:nvSpPr>
        <p:spPr/>
        <p:txBody>
          <a:bodyPr/>
          <a:lstStyle/>
          <a:p>
            <a:pPr lvl="0" indent="0">
              <a:buNone/>
            </a:pPr>
            <a:r>
              <a:rPr>
                <a:solidFill>
                  <a:srgbClr val="5E5E5E"/>
                </a:solidFill>
                <a:latin typeface="Courier"/>
              </a:rPr>
              <a:t># Using afex package (recommended for unbalanced designs)</a:t>
            </a:r>
            <a:br/>
            <a:r>
              <a:rPr>
                <a:solidFill>
                  <a:srgbClr val="5E5E5E"/>
                </a:solidFill>
                <a:latin typeface="Courier"/>
              </a:rPr>
              <a:t># The afex package is specifically designed for ANOVA with </a:t>
            </a:r>
            <a:br/>
            <a:r>
              <a:rPr>
                <a:solidFill>
                  <a:srgbClr val="5E5E5E"/>
                </a:solidFill>
                <a:latin typeface="Courier"/>
              </a:rPr>
              <a:t># Type III SS and handles nested designs pretty well:</a:t>
            </a:r>
            <a:br/>
            <a:br/>
            <a:r>
              <a:rPr>
                <a:solidFill>
                  <a:srgbClr val="4758AB"/>
                </a:solidFill>
                <a:latin typeface="Courier"/>
              </a:rPr>
              <a:t>options</a:t>
            </a:r>
            <a:r>
              <a:rPr>
                <a:solidFill>
                  <a:srgbClr val="003B4F"/>
                </a:solidFill>
                <a:latin typeface="Courier"/>
              </a:rPr>
              <a:t>(</a:t>
            </a:r>
            <a:r>
              <a:rPr>
                <a:solidFill>
                  <a:srgbClr val="657422"/>
                </a:solidFill>
                <a:latin typeface="Courier"/>
              </a:rPr>
              <a:t>contrasts =</a:t>
            </a:r>
            <a:r>
              <a:rPr>
                <a:solidFill>
                  <a:srgbClr val="003B4F"/>
                </a:solidFill>
                <a:latin typeface="Courier"/>
              </a:rPr>
              <a:t> </a:t>
            </a:r>
            <a:r>
              <a:rPr>
                <a:solidFill>
                  <a:srgbClr val="4758AB"/>
                </a:solidFill>
                <a:latin typeface="Courier"/>
              </a:rPr>
              <a:t>c</a:t>
            </a:r>
            <a:r>
              <a:rPr>
                <a:solidFill>
                  <a:srgbClr val="003B4F"/>
                </a:solidFill>
                <a:latin typeface="Courier"/>
              </a:rPr>
              <a:t>(</a:t>
            </a:r>
            <a:r>
              <a:rPr>
                <a:solidFill>
                  <a:srgbClr val="20794D"/>
                </a:solidFill>
                <a:latin typeface="Courier"/>
              </a:rPr>
              <a:t>"contr.sum"</a:t>
            </a:r>
            <a:r>
              <a:rPr>
                <a:solidFill>
                  <a:srgbClr val="003B4F"/>
                </a:solidFill>
                <a:latin typeface="Courier"/>
              </a:rPr>
              <a:t>, </a:t>
            </a:r>
            <a:r>
              <a:rPr>
                <a:solidFill>
                  <a:srgbClr val="20794D"/>
                </a:solidFill>
                <a:latin typeface="Courier"/>
              </a:rPr>
              <a:t>"contr.poly"</a:t>
            </a:r>
            <a:r>
              <a:rPr>
                <a:solidFill>
                  <a:srgbClr val="003B4F"/>
                </a:solidFill>
                <a:latin typeface="Courier"/>
              </a:rPr>
              <a:t>))</a:t>
            </a:r>
            <a:br/>
            <a:br/>
            <a:r>
              <a:rPr>
                <a:solidFill>
                  <a:srgbClr val="5E5E5E"/>
                </a:solidFill>
                <a:latin typeface="Courier"/>
              </a:rPr>
              <a:t># This works and gives you the correct answer</a:t>
            </a:r>
            <a:br/>
            <a:r>
              <a:rPr>
                <a:solidFill>
                  <a:srgbClr val="003B4F"/>
                </a:solidFill>
                <a:latin typeface="Courier"/>
              </a:rPr>
              <a:t>u_afex_model &lt;- </a:t>
            </a:r>
            <a:r>
              <a:rPr>
                <a:solidFill>
                  <a:srgbClr val="4758AB"/>
                </a:solidFill>
                <a:latin typeface="Courier"/>
              </a:rPr>
              <a:t>aov_car</a:t>
            </a:r>
            <a:r>
              <a:rPr>
                <a:solidFill>
                  <a:srgbClr val="003B4F"/>
                </a:solidFill>
                <a:latin typeface="Courier"/>
              </a:rPr>
              <a:t>(algae </a:t>
            </a:r>
            <a:r>
              <a:rPr>
                <a:solidFill>
                  <a:srgbClr val="5E5E5E"/>
                </a:solidFill>
                <a:latin typeface="Courier"/>
              </a:rPr>
              <a:t>~</a:t>
            </a:r>
            <a:r>
              <a:rPr>
                <a:solidFill>
                  <a:srgbClr val="003B4F"/>
                </a:solidFill>
                <a:latin typeface="Courier"/>
              </a:rPr>
              <a:t> treat </a:t>
            </a:r>
            <a:r>
              <a:rPr>
                <a:solidFill>
                  <a:srgbClr val="5E5E5E"/>
                </a:solidFill>
                <a:latin typeface="Courier"/>
              </a:rPr>
              <a:t>+</a:t>
            </a:r>
            <a:r>
              <a:rPr>
                <a:solidFill>
                  <a:srgbClr val="003B4F"/>
                </a:solidFill>
                <a:latin typeface="Courier"/>
              </a:rPr>
              <a:t> </a:t>
            </a:r>
            <a:r>
              <a:rPr>
                <a:solidFill>
                  <a:srgbClr val="4758AB"/>
                </a:solidFill>
                <a:latin typeface="Courier"/>
              </a:rPr>
              <a:t>Error</a:t>
            </a:r>
            <a:r>
              <a:rPr>
                <a:solidFill>
                  <a:srgbClr val="003B4F"/>
                </a:solidFill>
                <a:latin typeface="Courier"/>
              </a:rPr>
              <a:t>(patch), </a:t>
            </a:r>
            <a:br/>
            <a:r>
              <a:rPr>
                <a:solidFill>
                  <a:srgbClr val="003B4F"/>
                </a:solidFill>
                <a:latin typeface="Courier"/>
              </a:rPr>
              <a:t>                     </a:t>
            </a:r>
            <a:r>
              <a:rPr>
                <a:solidFill>
                  <a:srgbClr val="657422"/>
                </a:solidFill>
                <a:latin typeface="Courier"/>
              </a:rPr>
              <a:t>data =</a:t>
            </a:r>
            <a:r>
              <a:rPr>
                <a:solidFill>
                  <a:srgbClr val="003B4F"/>
                </a:solidFill>
                <a:latin typeface="Courier"/>
              </a:rPr>
              <a:t> u_df,</a:t>
            </a:r>
            <a:br/>
            <a:r>
              <a:rPr>
                <a:solidFill>
                  <a:srgbClr val="003B4F"/>
                </a:solidFill>
                <a:latin typeface="Courier"/>
              </a:rPr>
              <a:t>                     </a:t>
            </a:r>
            <a:r>
              <a:rPr>
                <a:solidFill>
                  <a:srgbClr val="657422"/>
                </a:solidFill>
                <a:latin typeface="Courier"/>
              </a:rPr>
              <a:t>fun_aggregate =</a:t>
            </a:r>
            <a:r>
              <a:rPr>
                <a:solidFill>
                  <a:srgbClr val="003B4F"/>
                </a:solidFill>
                <a:latin typeface="Courier"/>
              </a:rPr>
              <a:t> mean)</a:t>
            </a:r>
            <a:br/>
            <a:br/>
            <a:r>
              <a:rPr>
                <a:solidFill>
                  <a:srgbClr val="4758AB"/>
                </a:solidFill>
                <a:latin typeface="Courier"/>
              </a:rPr>
              <a:t>cat</a:t>
            </a:r>
            <a:r>
              <a:rPr>
                <a:solidFill>
                  <a:srgbClr val="003B4F"/>
                </a:solidFill>
                <a:latin typeface="Courier"/>
              </a:rPr>
              <a:t>(</a:t>
            </a:r>
            <a:r>
              <a:rPr>
                <a:solidFill>
                  <a:srgbClr val="20794D"/>
                </a:solidFill>
                <a:latin typeface="Courier"/>
              </a:rPr>
              <a:t>"AFEX nested ANOVA results:</a:t>
            </a:r>
            <a:r>
              <a:rPr>
                <a:solidFill>
                  <a:srgbClr val="5E5E5E"/>
                </a:solidFill>
                <a:latin typeface="Courier"/>
              </a:rPr>
              <a:t>\n\n</a:t>
            </a:r>
            <a:r>
              <a:rPr>
                <a:solidFill>
                  <a:srgbClr val="20794D"/>
                </a:solidFill>
                <a:latin typeface="Courier"/>
              </a:rPr>
              <a:t>"</a:t>
            </a:r>
            <a:r>
              <a:rPr>
                <a:solidFill>
                  <a:srgbClr val="003B4F"/>
                </a:solidFill>
                <a:latin typeface="Courier"/>
              </a:rPr>
              <a:t>)</a:t>
            </a:r>
            <a:br/>
            <a:r>
              <a:rPr i="1">
                <a:solidFill>
                  <a:srgbClr val="5E5E5E"/>
                </a:solidFill>
                <a:latin typeface="Courier"/>
              </a:rPr>
              <a:t>## AFEX nested ANOVA results:</a:t>
            </a:r>
            <a:br/>
            <a:r>
              <a:rPr>
                <a:solidFill>
                  <a:srgbClr val="4758AB"/>
                </a:solidFill>
                <a:latin typeface="Courier"/>
              </a:rPr>
              <a:t>summary</a:t>
            </a:r>
            <a:r>
              <a:rPr>
                <a:solidFill>
                  <a:srgbClr val="003B4F"/>
                </a:solidFill>
                <a:latin typeface="Courier"/>
              </a:rPr>
              <a:t>(u_afex_model)</a:t>
            </a:r>
            <a:br/>
            <a:r>
              <a:rPr i="1">
                <a:solidFill>
                  <a:srgbClr val="5E5E5E"/>
                </a:solidFill>
                <a:latin typeface="Courier"/>
              </a:rPr>
              <a:t>## Anova Table (Type 3 tests)</a:t>
            </a:r>
            <a:br/>
            <a:r>
              <a:rPr i="1">
                <a:solidFill>
                  <a:srgbClr val="5E5E5E"/>
                </a:solidFill>
                <a:latin typeface="Courier"/>
              </a:rPr>
              <a:t>## </a:t>
            </a:r>
            <a:br/>
            <a:r>
              <a:rPr i="1">
                <a:solidFill>
                  <a:srgbClr val="5E5E5E"/>
                </a:solidFill>
                <a:latin typeface="Courier"/>
              </a:rPr>
              <a:t>## Response: algae</a:t>
            </a:r>
            <a:br/>
            <a:r>
              <a:rPr i="1">
                <a:solidFill>
                  <a:srgbClr val="5E5E5E"/>
                </a:solidFill>
                <a:latin typeface="Courier"/>
              </a:rPr>
              <a:t>##       num Df den Df    MSE      F     ges  Pr(&gt;F)  </a:t>
            </a:r>
            <a:br/>
            <a:r>
              <a:rPr i="1">
                <a:solidFill>
                  <a:srgbClr val="5E5E5E"/>
                </a:solidFill>
                <a:latin typeface="Courier"/>
              </a:rPr>
              <a:t>## treat      3     12 354.03 2.7171 0.40451 0.09126 .</a:t>
            </a:r>
            <a:br/>
            <a:r>
              <a:rPr i="1">
                <a:solidFill>
                  <a:srgbClr val="5E5E5E"/>
                </a:solidFill>
                <a:latin typeface="Courier"/>
              </a:rPr>
              <a:t>## ---</a:t>
            </a:r>
            <a:br/>
            <a:r>
              <a:rPr i="1">
                <a:solidFill>
                  <a:srgbClr val="5E5E5E"/>
                </a:solidFill>
                <a:latin typeface="Courier"/>
              </a:rPr>
              <a:t>## Signif. codes:  0 '***' 0.001 '**' 0.01 '*' 0.05 '.' 0.1 ' ' 1</a:t>
            </a:r>
          </a:p>
        </p:txBody>
      </p:sp>
    </p:spTree>
  </p:cSld>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02780"/>
          </a:xfrm>
          <a:solidFill>
            <a:srgbClr val="70121D"/>
          </a:solidFill>
        </p:spPr>
        <p:txBody>
          <a:bodyPr/>
          <a:lstStyle/>
          <a:p>
            <a:pPr lvl="0" indent="0" marL="0">
              <a:buNone/>
            </a:pPr>
            <a:r>
              <a:rPr/>
              <a:t>The modern way - mixed model ANOVA</a:t>
            </a:r>
          </a:p>
        </p:txBody>
      </p:sp>
      <p:sp>
        <p:nvSpPr>
          <p:cNvPr id="3" name="Content Placeholder 2"/>
          <p:cNvSpPr>
            <a:spLocks noGrp="1"/>
          </p:cNvSpPr>
          <p:nvPr>
            <p:ph idx="1" sz="half"/>
          </p:nvPr>
        </p:nvSpPr>
        <p:spPr/>
        <p:txBody>
          <a:bodyPr/>
          <a:lstStyle/>
          <a:p>
            <a:pPr lvl="0"/>
            <a:r>
              <a:rPr/>
              <a:t>Fit the model with treatment as fixed effect and patch nested within treatment as random lmer(algae ~ treat + (1|treat:patch), data = u_df, control = lmerControl(optimizer = “bobyqa”, optCtrl = list(maxfun = 2e5)))</a:t>
            </a:r>
          </a:p>
          <a:p>
            <a:pPr lvl="0"/>
            <a:r>
              <a:rPr/>
              <a:t>BOBYQA (Bound Optimization BY Quadratic Approximation)</a:t>
            </a:r>
          </a:p>
          <a:p>
            <a:pPr lvl="1"/>
            <a:r>
              <a:rPr/>
              <a:t>optimization algorithm in mixed-effects modeling to find the best parameter values maximizing the likelihood function</a:t>
            </a:r>
          </a:p>
          <a:p>
            <a:pPr lvl="1"/>
            <a:r>
              <a:rPr/>
              <a:t>Useful when fitting complex models like the ones you’re working with in your nested ANOVA analysis</a:t>
            </a:r>
          </a:p>
          <a:p>
            <a:pPr lvl="0"/>
            <a:r>
              <a:rPr/>
              <a:t>Notation we will get into later</a:t>
            </a:r>
          </a:p>
          <a:p>
            <a:pPr lvl="1"/>
            <a:r>
              <a:rPr/>
              <a:t>random intercept - fixed slope - (1|patch)</a:t>
            </a:r>
          </a:p>
          <a:p>
            <a:pPr lvl="1"/>
            <a:r>
              <a:rPr/>
              <a:t>random intercept - random slope - (1|treat:patch)</a:t>
            </a:r>
          </a:p>
        </p:txBody>
      </p:sp>
      <p:sp>
        <p:nvSpPr>
          <p:cNvPr id="4" name="Content Placeholder 3"/>
          <p:cNvSpPr>
            <a:spLocks noGrp="1"/>
          </p:cNvSpPr>
          <p:nvPr>
            <p:ph idx="2" sz="half"/>
          </p:nvPr>
        </p:nvSpPr>
        <p:spPr/>
        <p:txBody>
          <a:bodyPr/>
          <a:lstStyle/>
          <a:p>
            <a:pPr lvl="0" indent="0">
              <a:buNone/>
            </a:pPr>
            <a:r>
              <a:rPr>
                <a:solidFill>
                  <a:srgbClr val="5E5E5E"/>
                </a:solidFill>
                <a:latin typeface="Courier"/>
              </a:rPr>
              <a:t># Fit the model with treatment as fixed effect and patch nested within treatment as random</a:t>
            </a:r>
            <a:br/>
            <a:r>
              <a:rPr>
                <a:solidFill>
                  <a:srgbClr val="003B4F"/>
                </a:solidFill>
                <a:latin typeface="Courier"/>
              </a:rPr>
              <a:t>u_lmer_model &lt;- </a:t>
            </a:r>
            <a:r>
              <a:rPr>
                <a:solidFill>
                  <a:srgbClr val="4758AB"/>
                </a:solidFill>
                <a:latin typeface="Courier"/>
              </a:rPr>
              <a:t>lmer</a:t>
            </a:r>
            <a:r>
              <a:rPr>
                <a:solidFill>
                  <a:srgbClr val="003B4F"/>
                </a:solidFill>
                <a:latin typeface="Courier"/>
              </a:rPr>
              <a:t>(algae </a:t>
            </a:r>
            <a:r>
              <a:rPr>
                <a:solidFill>
                  <a:srgbClr val="5E5E5E"/>
                </a:solidFill>
                <a:latin typeface="Courier"/>
              </a:rPr>
              <a:t>~</a:t>
            </a:r>
            <a:r>
              <a:rPr>
                <a:solidFill>
                  <a:srgbClr val="003B4F"/>
                </a:solidFill>
                <a:latin typeface="Courier"/>
              </a:rPr>
              <a:t> treat </a:t>
            </a:r>
            <a:r>
              <a:rPr>
                <a:solidFill>
                  <a:srgbClr val="5E5E5E"/>
                </a:solidFill>
                <a:latin typeface="Courier"/>
              </a:rPr>
              <a:t>+</a:t>
            </a:r>
            <a:r>
              <a:rPr>
                <a:solidFill>
                  <a:srgbClr val="003B4F"/>
                </a:solidFill>
                <a:latin typeface="Courier"/>
              </a:rPr>
              <a:t> (</a:t>
            </a:r>
            <a:r>
              <a:rPr>
                <a:solidFill>
                  <a:srgbClr val="AD0000"/>
                </a:solidFill>
                <a:latin typeface="Courier"/>
              </a:rPr>
              <a:t>1</a:t>
            </a:r>
            <a:r>
              <a:rPr>
                <a:solidFill>
                  <a:srgbClr val="5E5E5E"/>
                </a:solidFill>
                <a:latin typeface="Courier"/>
              </a:rPr>
              <a:t>|</a:t>
            </a:r>
            <a:r>
              <a:rPr>
                <a:solidFill>
                  <a:srgbClr val="003B4F"/>
                </a:solidFill>
                <a:latin typeface="Courier"/>
              </a:rPr>
              <a:t>treat</a:t>
            </a:r>
            <a:r>
              <a:rPr>
                <a:solidFill>
                  <a:srgbClr val="5E5E5E"/>
                </a:solidFill>
                <a:latin typeface="Courier"/>
              </a:rPr>
              <a:t>:</a:t>
            </a:r>
            <a:r>
              <a:rPr>
                <a:solidFill>
                  <a:srgbClr val="003B4F"/>
                </a:solidFill>
                <a:latin typeface="Courier"/>
              </a:rPr>
              <a:t>patch), </a:t>
            </a:r>
            <a:r>
              <a:rPr>
                <a:solidFill>
                  <a:srgbClr val="657422"/>
                </a:solidFill>
                <a:latin typeface="Courier"/>
              </a:rPr>
              <a:t>data =</a:t>
            </a:r>
            <a:r>
              <a:rPr>
                <a:solidFill>
                  <a:srgbClr val="003B4F"/>
                </a:solidFill>
                <a:latin typeface="Courier"/>
              </a:rPr>
              <a:t> u_df,</a:t>
            </a:r>
            <a:br/>
            <a:r>
              <a:rPr>
                <a:solidFill>
                  <a:srgbClr val="003B4F"/>
                </a:solidFill>
                <a:latin typeface="Courier"/>
              </a:rPr>
              <a:t>                    </a:t>
            </a:r>
            <a:r>
              <a:rPr>
                <a:solidFill>
                  <a:srgbClr val="657422"/>
                </a:solidFill>
                <a:latin typeface="Courier"/>
              </a:rPr>
              <a:t>control =</a:t>
            </a:r>
            <a:r>
              <a:rPr>
                <a:solidFill>
                  <a:srgbClr val="003B4F"/>
                </a:solidFill>
                <a:latin typeface="Courier"/>
              </a:rPr>
              <a:t> </a:t>
            </a:r>
            <a:r>
              <a:rPr>
                <a:solidFill>
                  <a:srgbClr val="4758AB"/>
                </a:solidFill>
                <a:latin typeface="Courier"/>
              </a:rPr>
              <a:t>lmerControl</a:t>
            </a:r>
            <a:r>
              <a:rPr>
                <a:solidFill>
                  <a:srgbClr val="003B4F"/>
                </a:solidFill>
                <a:latin typeface="Courier"/>
              </a:rPr>
              <a:t>(</a:t>
            </a:r>
            <a:r>
              <a:rPr>
                <a:solidFill>
                  <a:srgbClr val="657422"/>
                </a:solidFill>
                <a:latin typeface="Courier"/>
              </a:rPr>
              <a:t>optimizer =</a:t>
            </a:r>
            <a:r>
              <a:rPr>
                <a:solidFill>
                  <a:srgbClr val="003B4F"/>
                </a:solidFill>
                <a:latin typeface="Courier"/>
              </a:rPr>
              <a:t> </a:t>
            </a:r>
            <a:r>
              <a:rPr>
                <a:solidFill>
                  <a:srgbClr val="20794D"/>
                </a:solidFill>
                <a:latin typeface="Courier"/>
              </a:rPr>
              <a:t>"bobyqa"</a:t>
            </a:r>
            <a:r>
              <a:rPr>
                <a:solidFill>
                  <a:srgbClr val="003B4F"/>
                </a:solidFill>
                <a:latin typeface="Courier"/>
              </a:rPr>
              <a:t>,</a:t>
            </a:r>
            <a:br/>
            <a:r>
              <a:rPr>
                <a:solidFill>
                  <a:srgbClr val="003B4F"/>
                </a:solidFill>
                <a:latin typeface="Courier"/>
              </a:rPr>
              <a:t>                                         </a:t>
            </a:r>
            <a:r>
              <a:rPr>
                <a:solidFill>
                  <a:srgbClr val="657422"/>
                </a:solidFill>
                <a:latin typeface="Courier"/>
              </a:rPr>
              <a:t>optCtrl =</a:t>
            </a:r>
            <a:r>
              <a:rPr>
                <a:solidFill>
                  <a:srgbClr val="003B4F"/>
                </a:solidFill>
                <a:latin typeface="Courier"/>
              </a:rPr>
              <a:t> </a:t>
            </a:r>
            <a:r>
              <a:rPr>
                <a:solidFill>
                  <a:srgbClr val="4758AB"/>
                </a:solidFill>
                <a:latin typeface="Courier"/>
              </a:rPr>
              <a:t>list</a:t>
            </a:r>
            <a:r>
              <a:rPr>
                <a:solidFill>
                  <a:srgbClr val="003B4F"/>
                </a:solidFill>
                <a:latin typeface="Courier"/>
              </a:rPr>
              <a:t>(</a:t>
            </a:r>
            <a:r>
              <a:rPr>
                <a:solidFill>
                  <a:srgbClr val="657422"/>
                </a:solidFill>
                <a:latin typeface="Courier"/>
              </a:rPr>
              <a:t>maxfun =</a:t>
            </a:r>
            <a:r>
              <a:rPr>
                <a:solidFill>
                  <a:srgbClr val="003B4F"/>
                </a:solidFill>
                <a:latin typeface="Courier"/>
              </a:rPr>
              <a:t> </a:t>
            </a:r>
            <a:r>
              <a:rPr>
                <a:solidFill>
                  <a:srgbClr val="AD0000"/>
                </a:solidFill>
                <a:latin typeface="Courier"/>
              </a:rPr>
              <a:t>2e5</a:t>
            </a:r>
            <a:r>
              <a:rPr>
                <a:solidFill>
                  <a:srgbClr val="003B4F"/>
                </a:solidFill>
                <a:latin typeface="Courier"/>
              </a:rPr>
              <a:t>)))</a:t>
            </a:r>
            <a:br/>
            <a:br/>
            <a:r>
              <a:rPr>
                <a:solidFill>
                  <a:srgbClr val="5E5E5E"/>
                </a:solidFill>
                <a:latin typeface="Courier"/>
              </a:rPr>
              <a:t># BOBYQA (Bound Optimization BY Quadratic Approximation) is an optimization algorithm used in mixed-effects modeling to find the best parameter values that maximize the likelihood function. It's especially useful when fitting complex models like the ones you're working with in your nested ANOVA analysis.</a:t>
            </a:r>
            <a:br/>
            <a:br/>
            <a:r>
              <a:rPr>
                <a:solidFill>
                  <a:srgbClr val="4758AB"/>
                </a:solidFill>
                <a:latin typeface="Courier"/>
              </a:rPr>
              <a:t>cat</a:t>
            </a:r>
            <a:r>
              <a:rPr>
                <a:solidFill>
                  <a:srgbClr val="003B4F"/>
                </a:solidFill>
                <a:latin typeface="Courier"/>
              </a:rPr>
              <a:t>(</a:t>
            </a:r>
            <a:r>
              <a:rPr>
                <a:solidFill>
                  <a:srgbClr val="20794D"/>
                </a:solidFill>
                <a:latin typeface="Courier"/>
              </a:rPr>
              <a:t>"Mixed model summary:</a:t>
            </a:r>
            <a:r>
              <a:rPr>
                <a:solidFill>
                  <a:srgbClr val="5E5E5E"/>
                </a:solidFill>
                <a:latin typeface="Courier"/>
              </a:rPr>
              <a:t>\n\n</a:t>
            </a:r>
            <a:r>
              <a:rPr>
                <a:solidFill>
                  <a:srgbClr val="20794D"/>
                </a:solidFill>
                <a:latin typeface="Courier"/>
              </a:rPr>
              <a:t>"</a:t>
            </a:r>
            <a:r>
              <a:rPr>
                <a:solidFill>
                  <a:srgbClr val="003B4F"/>
                </a:solidFill>
                <a:latin typeface="Courier"/>
              </a:rPr>
              <a:t>)</a:t>
            </a:r>
            <a:br/>
            <a:r>
              <a:rPr i="1">
                <a:solidFill>
                  <a:srgbClr val="5E5E5E"/>
                </a:solidFill>
                <a:latin typeface="Courier"/>
              </a:rPr>
              <a:t>## Mixed model summary:</a:t>
            </a:r>
            <a:br/>
            <a:r>
              <a:rPr>
                <a:solidFill>
                  <a:srgbClr val="4758AB"/>
                </a:solidFill>
                <a:latin typeface="Courier"/>
              </a:rPr>
              <a:t>summary</a:t>
            </a:r>
            <a:r>
              <a:rPr>
                <a:solidFill>
                  <a:srgbClr val="003B4F"/>
                </a:solidFill>
                <a:latin typeface="Courier"/>
              </a:rPr>
              <a:t>(u_lmer_model)</a:t>
            </a:r>
            <a:br/>
            <a:r>
              <a:rPr i="1">
                <a:solidFill>
                  <a:srgbClr val="5E5E5E"/>
                </a:solidFill>
                <a:latin typeface="Courier"/>
              </a:rPr>
              <a:t>## Linear mixed model fit by REML. t-tests use Satterthwaite's method [</a:t>
            </a:r>
            <a:br/>
            <a:r>
              <a:rPr i="1">
                <a:solidFill>
                  <a:srgbClr val="5E5E5E"/>
                </a:solidFill>
                <a:latin typeface="Courier"/>
              </a:rPr>
              <a:t>## lmerModLmerTest]</a:t>
            </a:r>
            <a:br/>
            <a:r>
              <a:rPr i="1">
                <a:solidFill>
                  <a:srgbClr val="5E5E5E"/>
                </a:solidFill>
                <a:latin typeface="Courier"/>
              </a:rPr>
              <a:t>## Formula: algae ~ treat + (1 | treat:patch)</a:t>
            </a:r>
            <a:br/>
            <a:r>
              <a:rPr i="1">
                <a:solidFill>
                  <a:srgbClr val="5E5E5E"/>
                </a:solidFill>
                <a:latin typeface="Courier"/>
              </a:rPr>
              <a:t>##    Data: u_df</a:t>
            </a:r>
            <a:br/>
            <a:r>
              <a:rPr i="1">
                <a:solidFill>
                  <a:srgbClr val="5E5E5E"/>
                </a:solidFill>
                <a:latin typeface="Courier"/>
              </a:rPr>
              <a:t>## Control: lmerControl(optimizer = "bobyqa", optCtrl = list(maxfun = 200000))</a:t>
            </a:r>
            <a:br/>
            <a:r>
              <a:rPr i="1">
                <a:solidFill>
                  <a:srgbClr val="5E5E5E"/>
                </a:solidFill>
                <a:latin typeface="Courier"/>
              </a:rPr>
              <a:t>## </a:t>
            </a:r>
            <a:br/>
            <a:r>
              <a:rPr i="1">
                <a:solidFill>
                  <a:srgbClr val="5E5E5E"/>
                </a:solidFill>
                <a:latin typeface="Courier"/>
              </a:rPr>
              <a:t>## REML criterion at convergence: 684.9</a:t>
            </a:r>
            <a:br/>
            <a:r>
              <a:rPr i="1">
                <a:solidFill>
                  <a:srgbClr val="5E5E5E"/>
                </a:solidFill>
                <a:latin typeface="Courier"/>
              </a:rPr>
              <a:t>## </a:t>
            </a:r>
            <a:br/>
            <a:r>
              <a:rPr i="1">
                <a:solidFill>
                  <a:srgbClr val="5E5E5E"/>
                </a:solidFill>
                <a:latin typeface="Courier"/>
              </a:rPr>
              <a:t>## Scaled residuals: </a:t>
            </a:r>
            <a:br/>
            <a:r>
              <a:rPr i="1">
                <a:solidFill>
                  <a:srgbClr val="5E5E5E"/>
                </a:solidFill>
                <a:latin typeface="Courier"/>
              </a:rPr>
              <a:t>##     Min      1Q  Median      3Q     Max </a:t>
            </a:r>
            <a:br/>
            <a:r>
              <a:rPr i="1">
                <a:solidFill>
                  <a:srgbClr val="5E5E5E"/>
                </a:solidFill>
                <a:latin typeface="Courier"/>
              </a:rPr>
              <a:t>## -1.9808 -0.3106 -0.1093  0.2831  2.5910 </a:t>
            </a:r>
            <a:br/>
            <a:r>
              <a:rPr i="1">
                <a:solidFill>
                  <a:srgbClr val="5E5E5E"/>
                </a:solidFill>
                <a:latin typeface="Courier"/>
              </a:rPr>
              <a:t>## </a:t>
            </a:r>
            <a:br/>
            <a:r>
              <a:rPr i="1">
                <a:solidFill>
                  <a:srgbClr val="5E5E5E"/>
                </a:solidFill>
                <a:latin typeface="Courier"/>
              </a:rPr>
              <a:t>## Random effects:</a:t>
            </a:r>
            <a:br/>
            <a:r>
              <a:rPr i="1">
                <a:solidFill>
                  <a:srgbClr val="5E5E5E"/>
                </a:solidFill>
                <a:latin typeface="Courier"/>
              </a:rPr>
              <a:t>##  Groups      Name        Variance Std.Dev.</a:t>
            </a:r>
            <a:br/>
            <a:r>
              <a:rPr i="1">
                <a:solidFill>
                  <a:srgbClr val="5E5E5E"/>
                </a:solidFill>
                <a:latin typeface="Courier"/>
              </a:rPr>
              <a:t>##  treat:patch (Intercept) 294.3    17.16   </a:t>
            </a:r>
            <a:br/>
            <a:r>
              <a:rPr i="1">
                <a:solidFill>
                  <a:srgbClr val="5E5E5E"/>
                </a:solidFill>
                <a:latin typeface="Courier"/>
              </a:rPr>
              <a:t>##  Residual                298.6    17.28   </a:t>
            </a:r>
            <a:br/>
            <a:r>
              <a:rPr i="1">
                <a:solidFill>
                  <a:srgbClr val="5E5E5E"/>
                </a:solidFill>
                <a:latin typeface="Courier"/>
              </a:rPr>
              <a:t>## Number of obs: 80, groups:  treat:patch, 16</a:t>
            </a:r>
            <a:br/>
            <a:r>
              <a:rPr i="1">
                <a:solidFill>
                  <a:srgbClr val="5E5E5E"/>
                </a:solidFill>
                <a:latin typeface="Courier"/>
              </a:rPr>
              <a:t>## </a:t>
            </a:r>
            <a:br/>
            <a:r>
              <a:rPr i="1">
                <a:solidFill>
                  <a:srgbClr val="5E5E5E"/>
                </a:solidFill>
                <a:latin typeface="Courier"/>
              </a:rPr>
              <a:t>## Fixed effects:</a:t>
            </a:r>
            <a:br/>
            <a:r>
              <a:rPr i="1">
                <a:solidFill>
                  <a:srgbClr val="5E5E5E"/>
                </a:solidFill>
                <a:latin typeface="Courier"/>
              </a:rPr>
              <a:t>##             Estimate Std. Error      df t value Pr(&gt;|t|)   </a:t>
            </a:r>
            <a:br/>
            <a:r>
              <a:rPr i="1">
                <a:solidFill>
                  <a:srgbClr val="5E5E5E"/>
                </a:solidFill>
                <a:latin typeface="Courier"/>
              </a:rPr>
              <a:t>## (Intercept)   20.262      4.704  12.000   4.308  0.00102 **</a:t>
            </a:r>
            <a:br/>
            <a:r>
              <a:rPr i="1">
                <a:solidFill>
                  <a:srgbClr val="5E5E5E"/>
                </a:solidFill>
                <a:latin typeface="Courier"/>
              </a:rPr>
              <a:t>## treat1        18.937      8.147  12.000   2.324  0.03846 * </a:t>
            </a:r>
            <a:br/>
            <a:r>
              <a:rPr i="1">
                <a:solidFill>
                  <a:srgbClr val="5E5E5E"/>
                </a:solidFill>
                <a:latin typeface="Courier"/>
              </a:rPr>
              <a:t>## treat2       -18.962      8.147  12.000  -2.327  0.03825 * </a:t>
            </a:r>
            <a:br/>
            <a:r>
              <a:rPr i="1">
                <a:solidFill>
                  <a:srgbClr val="5E5E5E"/>
                </a:solidFill>
                <a:latin typeface="Courier"/>
              </a:rPr>
              <a:t>## treat3         1.287      8.147  12.000   0.158  0.87707   </a:t>
            </a:r>
            <a:br/>
            <a:r>
              <a:rPr i="1">
                <a:solidFill>
                  <a:srgbClr val="5E5E5E"/>
                </a:solidFill>
                <a:latin typeface="Courier"/>
              </a:rPr>
              <a:t>## ---</a:t>
            </a:r>
            <a:br/>
            <a:r>
              <a:rPr i="1">
                <a:solidFill>
                  <a:srgbClr val="5E5E5E"/>
                </a:solidFill>
                <a:latin typeface="Courier"/>
              </a:rPr>
              <a:t>## Signif. codes:  0 '***' 0.001 '**' 0.01 '*' 0.05 '.' 0.1 ' ' 1</a:t>
            </a:r>
            <a:br/>
            <a:r>
              <a:rPr i="1">
                <a:solidFill>
                  <a:srgbClr val="5E5E5E"/>
                </a:solidFill>
                <a:latin typeface="Courier"/>
              </a:rPr>
              <a:t>## </a:t>
            </a:r>
            <a:br/>
            <a:r>
              <a:rPr i="1">
                <a:solidFill>
                  <a:srgbClr val="5E5E5E"/>
                </a:solidFill>
                <a:latin typeface="Courier"/>
              </a:rPr>
              <a:t>## Correlation of Fixed Effects:</a:t>
            </a:r>
            <a:br/>
            <a:r>
              <a:rPr i="1">
                <a:solidFill>
                  <a:srgbClr val="5E5E5E"/>
                </a:solidFill>
                <a:latin typeface="Courier"/>
              </a:rPr>
              <a:t>##        (Intr) treat1 treat2</a:t>
            </a:r>
            <a:br/>
            <a:r>
              <a:rPr i="1">
                <a:solidFill>
                  <a:srgbClr val="5E5E5E"/>
                </a:solidFill>
                <a:latin typeface="Courier"/>
              </a:rPr>
              <a:t>## treat1  0.000              </a:t>
            </a:r>
            <a:br/>
            <a:r>
              <a:rPr i="1">
                <a:solidFill>
                  <a:srgbClr val="5E5E5E"/>
                </a:solidFill>
                <a:latin typeface="Courier"/>
              </a:rPr>
              <a:t>## treat2  0.000 -0.333       </a:t>
            </a:r>
            <a:br/>
            <a:r>
              <a:rPr i="1">
                <a:solidFill>
                  <a:srgbClr val="5E5E5E"/>
                </a:solidFill>
                <a:latin typeface="Courier"/>
              </a:rPr>
              <a:t>## treat3  0.000 -0.333 -0.333</a:t>
            </a:r>
          </a:p>
        </p:txBody>
      </p:sp>
    </p:spTree>
  </p:cSld>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02780"/>
          </a:xfrm>
          <a:solidFill>
            <a:srgbClr val="70121D"/>
          </a:solidFill>
        </p:spPr>
        <p:txBody>
          <a:bodyPr/>
          <a:lstStyle/>
          <a:p>
            <a:pPr lvl="0" indent="0" marL="0">
              <a:buNone/>
            </a:pPr>
            <a:r>
              <a:rPr/>
              <a:t>The modern way - mixed model ANOVA</a:t>
            </a:r>
          </a:p>
        </p:txBody>
      </p:sp>
      <p:sp>
        <p:nvSpPr>
          <p:cNvPr id="3" name="Content Placeholder 2"/>
          <p:cNvSpPr>
            <a:spLocks noGrp="1"/>
          </p:cNvSpPr>
          <p:nvPr>
            <p:ph idx="1" sz="half"/>
          </p:nvPr>
        </p:nvSpPr>
        <p:spPr/>
        <p:txBody>
          <a:bodyPr/>
          <a:lstStyle/>
          <a:p>
            <a:pPr lvl="0"/>
            <a:r>
              <a:rPr/>
              <a:t>METHOD 1 - the F-distribution with estimated degrees of freedom</a:t>
            </a:r>
          </a:p>
          <a:p>
            <a:pPr lvl="1"/>
            <a:r>
              <a:rPr/>
              <a:t>Accounts for the uncertainty in variance component estimation</a:t>
            </a:r>
          </a:p>
          <a:p>
            <a:pPr lvl="1"/>
            <a:r>
              <a:rPr/>
              <a:t>More conservative (higher p-values)</a:t>
            </a:r>
          </a:p>
          <a:p>
            <a:pPr lvl="1"/>
            <a:r>
              <a:rPr/>
              <a:t>Better for small samples</a:t>
            </a:r>
          </a:p>
        </p:txBody>
      </p:sp>
      <p:sp>
        <p:nvSpPr>
          <p:cNvPr id="4" name="Content Placeholder 3"/>
          <p:cNvSpPr>
            <a:spLocks noGrp="1"/>
          </p:cNvSpPr>
          <p:nvPr>
            <p:ph idx="2" sz="half"/>
          </p:nvPr>
        </p:nvSpPr>
        <p:spPr/>
        <p:txBody>
          <a:bodyPr/>
          <a:lstStyle/>
          <a:p>
            <a:pPr lvl="0" indent="0">
              <a:buNone/>
            </a:pPr>
            <a:r>
              <a:rPr>
                <a:solidFill>
                  <a:srgbClr val="5E5E5E"/>
                </a:solidFill>
                <a:latin typeface="Courier"/>
              </a:rPr>
              <a:t># Type III ANOVA with F-statistics (not chi-square) using Satterthwaite's method</a:t>
            </a:r>
            <a:br/>
            <a:r>
              <a:rPr>
                <a:solidFill>
                  <a:srgbClr val="003B4F"/>
                </a:solidFill>
                <a:latin typeface="Courier"/>
              </a:rPr>
              <a:t>u_anova_result &lt;- </a:t>
            </a:r>
            <a:r>
              <a:rPr>
                <a:solidFill>
                  <a:srgbClr val="4758AB"/>
                </a:solidFill>
                <a:latin typeface="Courier"/>
              </a:rPr>
              <a:t>Anova</a:t>
            </a:r>
            <a:r>
              <a:rPr>
                <a:solidFill>
                  <a:srgbClr val="003B4F"/>
                </a:solidFill>
                <a:latin typeface="Courier"/>
              </a:rPr>
              <a:t>(u_lmer_model, </a:t>
            </a:r>
            <a:r>
              <a:rPr>
                <a:solidFill>
                  <a:srgbClr val="657422"/>
                </a:solidFill>
                <a:latin typeface="Courier"/>
              </a:rPr>
              <a:t>type =</a:t>
            </a:r>
            <a:r>
              <a:rPr>
                <a:solidFill>
                  <a:srgbClr val="003B4F"/>
                </a:solidFill>
                <a:latin typeface="Courier"/>
              </a:rPr>
              <a:t> </a:t>
            </a:r>
            <a:r>
              <a:rPr>
                <a:solidFill>
                  <a:srgbClr val="AD0000"/>
                </a:solidFill>
                <a:latin typeface="Courier"/>
              </a:rPr>
              <a:t>3</a:t>
            </a:r>
            <a:r>
              <a:rPr>
                <a:solidFill>
                  <a:srgbClr val="003B4F"/>
                </a:solidFill>
                <a:latin typeface="Courier"/>
              </a:rPr>
              <a:t>, </a:t>
            </a:r>
            <a:r>
              <a:rPr>
                <a:solidFill>
                  <a:srgbClr val="657422"/>
                </a:solidFill>
                <a:latin typeface="Courier"/>
              </a:rPr>
              <a:t>ddf =</a:t>
            </a:r>
            <a:r>
              <a:rPr>
                <a:solidFill>
                  <a:srgbClr val="003B4F"/>
                </a:solidFill>
                <a:latin typeface="Courier"/>
              </a:rPr>
              <a:t> </a:t>
            </a:r>
            <a:r>
              <a:rPr>
                <a:solidFill>
                  <a:srgbClr val="20794D"/>
                </a:solidFill>
                <a:latin typeface="Courier"/>
              </a:rPr>
              <a:t>"Satterthwaite"</a:t>
            </a:r>
            <a:r>
              <a:rPr>
                <a:solidFill>
                  <a:srgbClr val="003B4F"/>
                </a:solidFill>
                <a:latin typeface="Courier"/>
              </a:rPr>
              <a:t>,</a:t>
            </a:r>
            <a:br/>
            <a:r>
              <a:rPr>
                <a:solidFill>
                  <a:srgbClr val="003B4F"/>
                </a:solidFill>
                <a:latin typeface="Courier"/>
              </a:rPr>
              <a:t>                       </a:t>
            </a:r>
            <a:r>
              <a:rPr>
                <a:solidFill>
                  <a:srgbClr val="657422"/>
                </a:solidFill>
                <a:latin typeface="Courier"/>
              </a:rPr>
              <a:t>test.statistic =</a:t>
            </a:r>
            <a:r>
              <a:rPr>
                <a:solidFill>
                  <a:srgbClr val="003B4F"/>
                </a:solidFill>
                <a:latin typeface="Courier"/>
              </a:rPr>
              <a:t> </a:t>
            </a:r>
            <a:r>
              <a:rPr>
                <a:solidFill>
                  <a:srgbClr val="20794D"/>
                </a:solidFill>
                <a:latin typeface="Courier"/>
              </a:rPr>
              <a:t>"F"</a:t>
            </a:r>
            <a:r>
              <a:rPr>
                <a:solidFill>
                  <a:srgbClr val="003B4F"/>
                </a:solidFill>
                <a:latin typeface="Courier"/>
              </a:rPr>
              <a:t>)</a:t>
            </a:r>
            <a:br/>
            <a:br/>
            <a:r>
              <a:rPr>
                <a:solidFill>
                  <a:srgbClr val="4758AB"/>
                </a:solidFill>
                <a:latin typeface="Courier"/>
              </a:rPr>
              <a:t>cat</a:t>
            </a:r>
            <a:r>
              <a:rPr>
                <a:solidFill>
                  <a:srgbClr val="003B4F"/>
                </a:solidFill>
                <a:latin typeface="Courier"/>
              </a:rPr>
              <a:t>(</a:t>
            </a:r>
            <a:r>
              <a:rPr>
                <a:solidFill>
                  <a:srgbClr val="20794D"/>
                </a:solidFill>
                <a:latin typeface="Courier"/>
              </a:rPr>
              <a:t>"Type III ANOVA with F test:</a:t>
            </a:r>
            <a:r>
              <a:rPr>
                <a:solidFill>
                  <a:srgbClr val="5E5E5E"/>
                </a:solidFill>
                <a:latin typeface="Courier"/>
              </a:rPr>
              <a:t>\n\n</a:t>
            </a:r>
            <a:r>
              <a:rPr>
                <a:solidFill>
                  <a:srgbClr val="20794D"/>
                </a:solidFill>
                <a:latin typeface="Courier"/>
              </a:rPr>
              <a:t>"</a:t>
            </a:r>
            <a:r>
              <a:rPr>
                <a:solidFill>
                  <a:srgbClr val="003B4F"/>
                </a:solidFill>
                <a:latin typeface="Courier"/>
              </a:rPr>
              <a:t>)</a:t>
            </a:r>
            <a:br/>
            <a:r>
              <a:rPr i="1">
                <a:solidFill>
                  <a:srgbClr val="5E5E5E"/>
                </a:solidFill>
                <a:latin typeface="Courier"/>
              </a:rPr>
              <a:t>## Type III ANOVA with F test:</a:t>
            </a:r>
            <a:br/>
            <a:r>
              <a:rPr>
                <a:solidFill>
                  <a:srgbClr val="003B4F"/>
                </a:solidFill>
                <a:latin typeface="Courier"/>
              </a:rPr>
              <a:t>u_anova_result</a:t>
            </a:r>
            <a:br/>
            <a:r>
              <a:rPr i="1">
                <a:solidFill>
                  <a:srgbClr val="5E5E5E"/>
                </a:solidFill>
                <a:latin typeface="Courier"/>
              </a:rPr>
              <a:t>## Analysis of Deviance Table (Type III Wald F tests with Kenward-Roger df)</a:t>
            </a:r>
            <a:br/>
            <a:r>
              <a:rPr i="1">
                <a:solidFill>
                  <a:srgbClr val="5E5E5E"/>
                </a:solidFill>
                <a:latin typeface="Courier"/>
              </a:rPr>
              <a:t>## </a:t>
            </a:r>
            <a:br/>
            <a:r>
              <a:rPr i="1">
                <a:solidFill>
                  <a:srgbClr val="5E5E5E"/>
                </a:solidFill>
                <a:latin typeface="Courier"/>
              </a:rPr>
              <a:t>## Response: algae</a:t>
            </a:r>
            <a:br/>
            <a:r>
              <a:rPr i="1">
                <a:solidFill>
                  <a:srgbClr val="5E5E5E"/>
                </a:solidFill>
                <a:latin typeface="Courier"/>
              </a:rPr>
              <a:t>##                   F Df Df.res   Pr(&gt;F)   </a:t>
            </a:r>
            <a:br/>
            <a:r>
              <a:rPr i="1">
                <a:solidFill>
                  <a:srgbClr val="5E5E5E"/>
                </a:solidFill>
                <a:latin typeface="Courier"/>
              </a:rPr>
              <a:t>## (Intercept) 18.5551  1     12 0.001018 **</a:t>
            </a:r>
            <a:br/>
            <a:r>
              <a:rPr i="1">
                <a:solidFill>
                  <a:srgbClr val="5E5E5E"/>
                </a:solidFill>
                <a:latin typeface="Courier"/>
              </a:rPr>
              <a:t>## treat        2.7171  3     12 0.091262 . </a:t>
            </a:r>
            <a:br/>
            <a:r>
              <a:rPr i="1">
                <a:solidFill>
                  <a:srgbClr val="5E5E5E"/>
                </a:solidFill>
                <a:latin typeface="Courier"/>
              </a:rPr>
              <a:t>## ---</a:t>
            </a:r>
            <a:br/>
            <a:r>
              <a:rPr i="1">
                <a:solidFill>
                  <a:srgbClr val="5E5E5E"/>
                </a:solidFill>
                <a:latin typeface="Courier"/>
              </a:rPr>
              <a:t>## Signif. codes:  0 '***' 0.001 '**' 0.01 '*' 0.05 '.' 0.1 ' ' 1</a:t>
            </a:r>
          </a:p>
        </p:txBody>
      </p:sp>
    </p:spTree>
  </p:cSld>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02780"/>
          </a:xfrm>
          <a:solidFill>
            <a:srgbClr val="70121D"/>
          </a:solidFill>
        </p:spPr>
        <p:txBody>
          <a:bodyPr/>
          <a:lstStyle/>
          <a:p>
            <a:pPr lvl="0" indent="0" marL="0">
              <a:buNone/>
            </a:pPr>
            <a:r>
              <a:rPr/>
              <a:t>The modern way - mixed model ANOVA</a:t>
            </a:r>
          </a:p>
        </p:txBody>
      </p:sp>
      <p:sp>
        <p:nvSpPr>
          <p:cNvPr id="3" name="Content Placeholder 2"/>
          <p:cNvSpPr>
            <a:spLocks noGrp="1"/>
          </p:cNvSpPr>
          <p:nvPr>
            <p:ph idx="1" sz="half"/>
          </p:nvPr>
        </p:nvSpPr>
        <p:spPr/>
        <p:txBody>
          <a:bodyPr/>
          <a:lstStyle/>
          <a:p>
            <a:pPr lvl="0"/>
            <a:r>
              <a:rPr/>
              <a:t>METHOD 2 - the Chi Square</a:t>
            </a:r>
          </a:p>
          <a:p>
            <a:pPr lvl="1"/>
            <a:r>
              <a:rPr/>
              <a:t>Assumes variance components are known (not estimated)</a:t>
            </a:r>
          </a:p>
          <a:p>
            <a:pPr lvl="1"/>
            <a:r>
              <a:rPr/>
              <a:t>More liberal (lower p-values)</a:t>
            </a:r>
          </a:p>
          <a:p>
            <a:pPr lvl="1"/>
            <a:r>
              <a:rPr/>
              <a:t>Assumes large samples</a:t>
            </a:r>
          </a:p>
          <a:p>
            <a:pPr lvl="0"/>
            <a:r>
              <a:rPr/>
              <a:t>Why Different Results?</a:t>
            </a:r>
          </a:p>
          <a:p>
            <a:pPr lvl="1"/>
            <a:r>
              <a:rPr/>
              <a:t>relationship between these tests is:</a:t>
            </a:r>
          </a:p>
          <a:p>
            <a:pPr lvl="1"/>
            <a:r>
              <a:rPr/>
              <a:t>Chi-square = F × numerator df</a:t>
            </a:r>
          </a:p>
          <a:p>
            <a:pPr lvl="0"/>
            <a:r>
              <a:rPr/>
              <a:t>The p-values differ because:</a:t>
            </a:r>
          </a:p>
          <a:p>
            <a:pPr lvl="1"/>
            <a:r>
              <a:rPr/>
              <a:t>F-test accounts for denominator df (12 in your case) - reflects sample size</a:t>
            </a:r>
          </a:p>
          <a:p>
            <a:pPr lvl="1"/>
            <a:r>
              <a:rPr/>
              <a:t>Chi-square assumes infinite denominator df - assumes large samples</a:t>
            </a:r>
          </a:p>
          <a:p>
            <a:pPr lvl="0"/>
            <a:r>
              <a:rPr b="1"/>
              <a:t>Rule of Thumb</a:t>
            </a:r>
          </a:p>
          <a:p>
            <a:pPr lvl="0"/>
            <a:r>
              <a:rPr/>
              <a:t>under 100 observations or &lt; 20 random effect levels: Use F-test</a:t>
            </a:r>
          </a:p>
          <a:p>
            <a:pPr lvl="0"/>
            <a:r>
              <a:rPr/>
              <a:t>over 500 observations and &gt; 50 random effect levels: Chi-square is okay</a:t>
            </a:r>
          </a:p>
          <a:p>
            <a:pPr lvl="0"/>
            <a:r>
              <a:rPr/>
              <a:t>In between: F-test is safer</a:t>
            </a:r>
          </a:p>
        </p:txBody>
      </p:sp>
      <p:sp>
        <p:nvSpPr>
          <p:cNvPr id="4" name="Content Placeholder 3"/>
          <p:cNvSpPr>
            <a:spLocks noGrp="1"/>
          </p:cNvSpPr>
          <p:nvPr>
            <p:ph idx="2" sz="half"/>
          </p:nvPr>
        </p:nvSpPr>
        <p:spPr/>
        <p:txBody>
          <a:bodyPr/>
          <a:lstStyle/>
          <a:p>
            <a:pPr lvl="0" indent="0">
              <a:buNone/>
            </a:pPr>
            <a:r>
              <a:rPr>
                <a:solidFill>
                  <a:srgbClr val="5E5E5E"/>
                </a:solidFill>
                <a:latin typeface="Courier"/>
              </a:rPr>
              <a:t># Alternative using car package with F-statistic</a:t>
            </a:r>
            <a:br/>
            <a:r>
              <a:rPr>
                <a:solidFill>
                  <a:srgbClr val="003B4F"/>
                </a:solidFill>
                <a:latin typeface="Courier"/>
              </a:rPr>
              <a:t>u_anova_f &lt;- </a:t>
            </a:r>
            <a:r>
              <a:rPr>
                <a:solidFill>
                  <a:srgbClr val="4758AB"/>
                </a:solidFill>
                <a:latin typeface="Courier"/>
              </a:rPr>
              <a:t>Anova</a:t>
            </a:r>
            <a:r>
              <a:rPr>
                <a:solidFill>
                  <a:srgbClr val="003B4F"/>
                </a:solidFill>
                <a:latin typeface="Courier"/>
              </a:rPr>
              <a:t>(u_lmer_model, </a:t>
            </a:r>
            <a:r>
              <a:rPr>
                <a:solidFill>
                  <a:srgbClr val="657422"/>
                </a:solidFill>
                <a:latin typeface="Courier"/>
              </a:rPr>
              <a:t>type =</a:t>
            </a:r>
            <a:r>
              <a:rPr>
                <a:solidFill>
                  <a:srgbClr val="003B4F"/>
                </a:solidFill>
                <a:latin typeface="Courier"/>
              </a:rPr>
              <a:t> </a:t>
            </a:r>
            <a:r>
              <a:rPr>
                <a:solidFill>
                  <a:srgbClr val="AD0000"/>
                </a:solidFill>
                <a:latin typeface="Courier"/>
              </a:rPr>
              <a:t>3</a:t>
            </a:r>
            <a:r>
              <a:rPr>
                <a:solidFill>
                  <a:srgbClr val="003B4F"/>
                </a:solidFill>
                <a:latin typeface="Courier"/>
              </a:rPr>
              <a:t>, </a:t>
            </a:r>
            <a:r>
              <a:rPr>
                <a:solidFill>
                  <a:srgbClr val="657422"/>
                </a:solidFill>
                <a:latin typeface="Courier"/>
              </a:rPr>
              <a:t>test.statistic =</a:t>
            </a:r>
            <a:r>
              <a:rPr>
                <a:solidFill>
                  <a:srgbClr val="003B4F"/>
                </a:solidFill>
                <a:latin typeface="Courier"/>
              </a:rPr>
              <a:t> </a:t>
            </a:r>
            <a:r>
              <a:rPr>
                <a:solidFill>
                  <a:srgbClr val="20794D"/>
                </a:solidFill>
                <a:latin typeface="Courier"/>
              </a:rPr>
              <a:t>"Chisq"</a:t>
            </a:r>
            <a:r>
              <a:rPr>
                <a:solidFill>
                  <a:srgbClr val="003B4F"/>
                </a:solidFill>
                <a:latin typeface="Courier"/>
              </a:rPr>
              <a:t>)</a:t>
            </a:r>
            <a:br/>
            <a:br/>
            <a:r>
              <a:rPr>
                <a:solidFill>
                  <a:srgbClr val="4758AB"/>
                </a:solidFill>
                <a:latin typeface="Courier"/>
              </a:rPr>
              <a:t>cat</a:t>
            </a:r>
            <a:r>
              <a:rPr>
                <a:solidFill>
                  <a:srgbClr val="003B4F"/>
                </a:solidFill>
                <a:latin typeface="Courier"/>
              </a:rPr>
              <a:t>(</a:t>
            </a:r>
            <a:r>
              <a:rPr>
                <a:solidFill>
                  <a:srgbClr val="20794D"/>
                </a:solidFill>
                <a:latin typeface="Courier"/>
              </a:rPr>
              <a:t>"Type III ANOVA with F test:</a:t>
            </a:r>
            <a:r>
              <a:rPr>
                <a:solidFill>
                  <a:srgbClr val="5E5E5E"/>
                </a:solidFill>
                <a:latin typeface="Courier"/>
              </a:rPr>
              <a:t>\n\n</a:t>
            </a:r>
            <a:r>
              <a:rPr>
                <a:solidFill>
                  <a:srgbClr val="20794D"/>
                </a:solidFill>
                <a:latin typeface="Courier"/>
              </a:rPr>
              <a:t>"</a:t>
            </a:r>
            <a:r>
              <a:rPr>
                <a:solidFill>
                  <a:srgbClr val="003B4F"/>
                </a:solidFill>
                <a:latin typeface="Courier"/>
              </a:rPr>
              <a:t>)</a:t>
            </a:r>
            <a:br/>
            <a:r>
              <a:rPr i="1">
                <a:solidFill>
                  <a:srgbClr val="5E5E5E"/>
                </a:solidFill>
                <a:latin typeface="Courier"/>
              </a:rPr>
              <a:t>## Type III ANOVA with F test:</a:t>
            </a:r>
            <a:br/>
            <a:r>
              <a:rPr>
                <a:solidFill>
                  <a:srgbClr val="003B4F"/>
                </a:solidFill>
                <a:latin typeface="Courier"/>
              </a:rPr>
              <a:t>u_anova_f</a:t>
            </a:r>
            <a:br/>
            <a:r>
              <a:rPr i="1">
                <a:solidFill>
                  <a:srgbClr val="5E5E5E"/>
                </a:solidFill>
                <a:latin typeface="Courier"/>
              </a:rPr>
              <a:t>## Analysis of Deviance Table (Type III Wald chisquare tests)</a:t>
            </a:r>
            <a:br/>
            <a:r>
              <a:rPr i="1">
                <a:solidFill>
                  <a:srgbClr val="5E5E5E"/>
                </a:solidFill>
                <a:latin typeface="Courier"/>
              </a:rPr>
              <a:t>## </a:t>
            </a:r>
            <a:br/>
            <a:r>
              <a:rPr i="1">
                <a:solidFill>
                  <a:srgbClr val="5E5E5E"/>
                </a:solidFill>
                <a:latin typeface="Courier"/>
              </a:rPr>
              <a:t>## Response: algae</a:t>
            </a:r>
            <a:br/>
            <a:r>
              <a:rPr i="1">
                <a:solidFill>
                  <a:srgbClr val="5E5E5E"/>
                </a:solidFill>
                <a:latin typeface="Courier"/>
              </a:rPr>
              <a:t>##               Chisq Df Pr(&gt;Chisq)    </a:t>
            </a:r>
            <a:br/>
            <a:r>
              <a:rPr i="1">
                <a:solidFill>
                  <a:srgbClr val="5E5E5E"/>
                </a:solidFill>
                <a:latin typeface="Courier"/>
              </a:rPr>
              <a:t>## (Intercept) 18.5551  1 0.00001651 ***</a:t>
            </a:r>
            <a:br/>
            <a:r>
              <a:rPr i="1">
                <a:solidFill>
                  <a:srgbClr val="5E5E5E"/>
                </a:solidFill>
                <a:latin typeface="Courier"/>
              </a:rPr>
              <a:t>## treat        8.1513  3    0.04299 *  </a:t>
            </a:r>
            <a:br/>
            <a:r>
              <a:rPr i="1">
                <a:solidFill>
                  <a:srgbClr val="5E5E5E"/>
                </a:solidFill>
                <a:latin typeface="Courier"/>
              </a:rPr>
              <a:t>## ---</a:t>
            </a:r>
            <a:br/>
            <a:r>
              <a:rPr i="1">
                <a:solidFill>
                  <a:srgbClr val="5E5E5E"/>
                </a:solidFill>
                <a:latin typeface="Courier"/>
              </a:rPr>
              <a:t>## Signif. codes:  0 '***' 0.001 '**' 0.01 '*' 0.05 '.' 0.1 ' ' 1</a:t>
            </a:r>
          </a:p>
        </p:txBody>
      </p:sp>
    </p:spTree>
  </p:cSld>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02780"/>
          </a:xfrm>
          <a:solidFill>
            <a:srgbClr val="70121D"/>
          </a:solidFill>
        </p:spPr>
        <p:txBody>
          <a:bodyPr/>
          <a:lstStyle/>
          <a:p>
            <a:pPr lvl="0" indent="0" marL="0">
              <a:buNone/>
            </a:pPr>
            <a:r>
              <a:rPr/>
              <a:t>The modern way - mixed model ANOVA</a:t>
            </a:r>
          </a:p>
        </p:txBody>
      </p:sp>
      <mc:AlternateContent xmlns:mc="http://schemas.openxmlformats.org/markup-compatibility/2006">
        <mc:Choice xmlns:a14="http://schemas.microsoft.com/office/drawing/2010/main" Requires="a14">
          <p:sp>
            <p:nvSpPr>
              <p:cNvPr id="3" name="Content Placeholder 2"/>
              <p:cNvSpPr>
                <a:spLocks noGrp="1"/>
              </p:cNvSpPr>
              <p:nvPr>
                <p:ph idx="1" sz="half"/>
              </p:nvPr>
            </p:nvSpPr>
            <p:spPr/>
            <p:txBody>
              <a:bodyPr/>
              <a:lstStyle/>
              <a:p>
                <a:pPr lvl="0" indent="0" marL="0">
                  <a:buNone/>
                </a:pPr>
                <a:r>
                  <a:rPr/>
                  <a:t>The nested ANOVA model is specified as:</a:t>
                </a:r>
              </a:p>
              <a:p>
                <a:pPr lvl="0" indent="0" marL="0">
                  <a:buNone/>
                </a:pPr>
                <a14:m>
                  <m:oMath xmlns:m="http://schemas.openxmlformats.org/officeDocument/2006/math">
                    <m:r>
                      <m:t>a</m:t>
                    </m:r>
                    <m:r>
                      <m:t>l</m:t>
                    </m:r>
                    <m:r>
                      <m:t>g</m:t>
                    </m:r>
                    <m:r>
                      <m:t>a</m:t>
                    </m:r>
                    <m:sSub>
                      <m:e>
                        <m:r>
                          <m:t>e</m:t>
                        </m:r>
                      </m:e>
                      <m:sub>
                        <m:r>
                          <m:t>i</m:t>
                        </m:r>
                        <m:r>
                          <m:t>j</m:t>
                        </m:r>
                        <m:r>
                          <m:t>k</m:t>
                        </m:r>
                      </m:sub>
                    </m:sSub>
                    <m:r>
                      <m:rPr>
                        <m:sty m:val="p"/>
                      </m:rPr>
                      <m:t>=</m:t>
                    </m:r>
                    <m:r>
                      <m:t>μ</m:t>
                    </m:r>
                    <m:r>
                      <m:rPr>
                        <m:sty m:val="p"/>
                      </m:rPr>
                      <m:t>+</m:t>
                    </m:r>
                    <m:sSub>
                      <m:e>
                        <m:r>
                          <m:t>α</m:t>
                        </m:r>
                      </m:e>
                      <m:sub>
                        <m:r>
                          <m:t>i</m:t>
                        </m:r>
                      </m:sub>
                    </m:sSub>
                    <m:r>
                      <m:rPr>
                        <m:sty m:val="p"/>
                      </m:rPr>
                      <m:t>+</m:t>
                    </m:r>
                    <m:sSub>
                      <m:e>
                        <m:r>
                          <m:t>β</m:t>
                        </m:r>
                      </m:e>
                      <m:sub>
                        <m:r>
                          <m:t>j</m:t>
                        </m:r>
                        <m:d>
                          <m:dPr>
                            <m:begChr m:val="("/>
                            <m:sepChr m:val=""/>
                            <m:endChr m:val=")"/>
                            <m:grow/>
                          </m:dPr>
                          <m:e>
                            <m:r>
                              <m:t>i</m:t>
                            </m:r>
                          </m:e>
                        </m:d>
                      </m:sub>
                    </m:sSub>
                    <m:r>
                      <m:rPr>
                        <m:sty m:val="p"/>
                      </m:rPr>
                      <m:t>+</m:t>
                    </m:r>
                    <m:sSub>
                      <m:e>
                        <m:r>
                          <m:t>ϵ</m:t>
                        </m:r>
                      </m:e>
                      <m:sub>
                        <m:r>
                          <m:t>i</m:t>
                        </m:r>
                        <m:r>
                          <m:t>j</m:t>
                        </m:r>
                        <m:r>
                          <m:t>k</m:t>
                        </m:r>
                      </m:sub>
                    </m:sSub>
                  </m:oMath>
                </a14:m>
              </a:p>
              <a:p>
                <a:pPr lvl="0" indent="0" marL="0">
                  <a:buNone/>
                </a:pPr>
                <a:r>
                  <a:rPr/>
                  <a:t>Where:</a:t>
                </a:r>
              </a:p>
              <a:p>
                <a:pPr lvl="0"/>
                <a14:m>
                  <m:oMath xmlns:m="http://schemas.openxmlformats.org/officeDocument/2006/math">
                    <m:r>
                      <m:t>μ</m:t>
                    </m:r>
                  </m:oMath>
                </a14:m>
                <a:r>
                  <a:rPr/>
                  <a:t> is the overall mean</a:t>
                </a:r>
                <a:br/>
              </a:p>
              <a:p>
                <a:pPr lvl="0"/>
                <a14:m>
                  <m:oMath xmlns:m="http://schemas.openxmlformats.org/officeDocument/2006/math">
                    <m:sSub>
                      <m:e>
                        <m:r>
                          <m:t>α</m:t>
                        </m:r>
                      </m:e>
                      <m:sub>
                        <m:r>
                          <m:t>i</m:t>
                        </m:r>
                      </m:sub>
                    </m:sSub>
                  </m:oMath>
                </a14:m>
                <a:r>
                  <a:rPr/>
                  <a:t> is the fixed effect of treatment </a:t>
                </a:r>
                <a14:m>
                  <m:oMath xmlns:m="http://schemas.openxmlformats.org/officeDocument/2006/math">
                    <m:r>
                      <m:t>i</m:t>
                    </m:r>
                  </m:oMath>
                </a14:m>
                <a:br/>
              </a:p>
              <a:p>
                <a:pPr lvl="0"/>
                <a14:m>
                  <m:oMath xmlns:m="http://schemas.openxmlformats.org/officeDocument/2006/math">
                    <m:sSub>
                      <m:e>
                        <m:r>
                          <m:t>β</m:t>
                        </m:r>
                      </m:e>
                      <m:sub>
                        <m:r>
                          <m:t>j</m:t>
                        </m:r>
                        <m:d>
                          <m:dPr>
                            <m:begChr m:val="("/>
                            <m:sepChr m:val=""/>
                            <m:endChr m:val=")"/>
                            <m:grow/>
                          </m:dPr>
                          <m:e>
                            <m:r>
                              <m:t>i</m:t>
                            </m:r>
                          </m:e>
                        </m:d>
                      </m:sub>
                    </m:sSub>
                  </m:oMath>
                </a14:m>
                <a:r>
                  <a:rPr/>
                  <a:t> is the random effect of patch </a:t>
                </a:r>
                <a14:m>
                  <m:oMath xmlns:m="http://schemas.openxmlformats.org/officeDocument/2006/math">
                    <m:r>
                      <m:t>j</m:t>
                    </m:r>
                  </m:oMath>
                </a14:m>
                <a:r>
                  <a:rPr/>
                  <a:t> nested within treatment </a:t>
                </a:r>
                <a14:m>
                  <m:oMath xmlns:m="http://schemas.openxmlformats.org/officeDocument/2006/math">
                    <m:r>
                      <m:t>i</m:t>
                    </m:r>
                  </m:oMath>
                </a14:m>
                <a:br/>
              </a:p>
              <a:p>
                <a:pPr lvl="0"/>
                <a14:m>
                  <m:oMath xmlns:m="http://schemas.openxmlformats.org/officeDocument/2006/math">
                    <m:sSub>
                      <m:e>
                        <m:r>
                          <m:t>ϵ</m:t>
                        </m:r>
                      </m:e>
                      <m:sub>
                        <m:r>
                          <m:t>i</m:t>
                        </m:r>
                        <m:r>
                          <m:t>j</m:t>
                        </m:r>
                        <m:r>
                          <m:t>k</m:t>
                        </m:r>
                      </m:sub>
                    </m:sSub>
                  </m:oMath>
                </a14:m>
                <a:r>
                  <a:rPr/>
                  <a:t> is the residual error for quadrat </a:t>
                </a:r>
                <a14:m>
                  <m:oMath xmlns:m="http://schemas.openxmlformats.org/officeDocument/2006/math">
                    <m:r>
                      <m:t>k</m:t>
                    </m:r>
                  </m:oMath>
                </a14:m>
                <a:r>
                  <a:rPr/>
                  <a:t> in patch </a:t>
                </a:r>
                <a14:m>
                  <m:oMath xmlns:m="http://schemas.openxmlformats.org/officeDocument/2006/math">
                    <m:r>
                      <m:t>j</m:t>
                    </m:r>
                  </m:oMath>
                </a14:m>
                <a:r>
                  <a:rPr/>
                  <a:t> within treatment </a:t>
                </a:r>
                <a14:m>
                  <m:oMath xmlns:m="http://schemas.openxmlformats.org/officeDocument/2006/math">
                    <m:r>
                      <m:t>i</m:t>
                    </m:r>
                  </m:oMath>
                </a14:m>
              </a:p>
            </p:txBody>
          </p:sp>
        </mc:Choice>
      </mc:AlternateContent>
      <p:sp>
        <p:nvSpPr>
          <p:cNvPr id="4" name="Content Placeholder 3"/>
          <p:cNvSpPr>
            <a:spLocks noGrp="1"/>
          </p:cNvSpPr>
          <p:nvPr>
            <p:ph idx="2" sz="half"/>
          </p:nvPr>
        </p:nvSpPr>
        <p:spPr/>
        <p:txBody>
          <a:bodyPr/>
          <a:lstStyle/>
          <a:p>
            <a:pPr lvl="0" indent="0">
              <a:buNone/>
            </a:pPr>
            <a:r>
              <a:rPr>
                <a:latin typeface="Courier"/>
              </a:rPr>
              <a:t>## Final ANOVA results:
## Analysis of Deviance Table (Type III Wald F tests with Kenward-Roger df)
## 
## Response: algae
##                   F Df Df.res   Pr(&gt;F)   
## (Intercept) 18.5551  1     12 0.001018 **
## treat        2.7171  3     12 0.091262 . 
## ---
## Signif. codes:  0 '***' 0.001 '**' 0.01 '*' 0.05 '.' 0.1 ' ' 1</a:t>
            </a:r>
          </a:p>
        </p:txBody>
      </p:sp>
    </p:spTree>
  </p:cSld>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582780"/>
          </a:xfrm>
        </p:spPr>
        <p:txBody>
          <a:bodyPr/>
          <a:lstStyle/>
          <a:p>
            <a:pPr lvl="0" indent="0" marL="0">
              <a:buNone/>
            </a:pPr>
            <a:r>
              <a:rPr/>
              <a:t>Lecture 13: Variance Components</a:t>
            </a:r>
          </a:p>
        </p:txBody>
      </p:sp>
      <p:sp>
        <p:nvSpPr>
          <p:cNvPr id="3" name="Content Placeholder 2"/>
          <p:cNvSpPr>
            <a:spLocks noGrp="1"/>
          </p:cNvSpPr>
          <p:nvPr>
            <p:ph idx="1"/>
          </p:nvPr>
        </p:nvSpPr>
        <p:spPr/>
        <p:txBody>
          <a:bodyPr/>
          <a:lstStyle/>
          <a:p>
            <a:pPr lvl="0" indent="0" marL="1270000">
              <a:buNone/>
            </a:pPr>
            <a:r>
              <a:rPr sz="2000" b="1"/>
              <a:t>Important</a:t>
            </a:r>
          </a:p>
          <a:p>
            <a:pPr lvl="0" indent="0" marL="1270000">
              <a:buNone/>
            </a:pPr>
            <a:r>
              <a:rPr sz="2000"/>
              <a:t>Interpretation of ANOVA Results The nested ANOVA reveals that there was no significant effect of urchin density treatment on algae cover (χ² = 8.1513, df = 3, p = 0.04306). The variance component for patches nested within treatments (294.3) indicates substantial spatial heterogeneity in algae cover, highlighting the importance of accounting for this spatial variation in the analysis.</a:t>
            </a:r>
          </a:p>
        </p:txBody>
      </p:sp>
    </p:spTree>
  </p:cSld>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582780"/>
          </a:xfrm>
        </p:spPr>
        <p:txBody>
          <a:bodyPr/>
          <a:lstStyle/>
          <a:p>
            <a:pPr lvl="0" indent="0" marL="0">
              <a:buNone/>
            </a:pPr>
            <a:r>
              <a:rPr/>
              <a:t>Lecture 13: Post-hoc Comparisons</a:t>
            </a:r>
          </a:p>
        </p:txBody>
      </p:sp>
      <p:sp>
        <p:nvSpPr>
          <p:cNvPr id="3" name="Content Placeholder 2"/>
          <p:cNvSpPr>
            <a:spLocks noGrp="1"/>
          </p:cNvSpPr>
          <p:nvPr>
            <p:ph idx="1"/>
          </p:nvPr>
        </p:nvSpPr>
        <p:spPr/>
        <p:txBody>
          <a:bodyPr/>
          <a:lstStyle/>
          <a:p>
            <a:pPr lvl="0" indent="0" marL="0">
              <a:buNone/>
            </a:pPr>
            <a:r>
              <a:rPr/>
              <a:t>Although the main effect of treatment was marginally significant in the nested ANOVA (p = 0.04306), we can examine the mean differences between treatments to understand patterns in the data.</a:t>
            </a:r>
          </a:p>
          <a:p>
            <a:pPr lvl="0" indent="0">
              <a:buNone/>
            </a:pPr>
            <a:r>
              <a:rPr>
                <a:solidFill>
                  <a:srgbClr val="5E5E5E"/>
                </a:solidFill>
                <a:latin typeface="Courier"/>
              </a:rPr>
              <a:t># Calculate estimated marginal means</a:t>
            </a:r>
            <a:br/>
            <a:r>
              <a:rPr>
                <a:solidFill>
                  <a:srgbClr val="003B4F"/>
                </a:solidFill>
                <a:latin typeface="Courier"/>
              </a:rPr>
              <a:t>u_emm &lt;- </a:t>
            </a:r>
            <a:r>
              <a:rPr>
                <a:solidFill>
                  <a:srgbClr val="4758AB"/>
                </a:solidFill>
                <a:latin typeface="Courier"/>
              </a:rPr>
              <a:t>emmeans</a:t>
            </a:r>
            <a:r>
              <a:rPr>
                <a:solidFill>
                  <a:srgbClr val="003B4F"/>
                </a:solidFill>
                <a:latin typeface="Courier"/>
              </a:rPr>
              <a:t>(u_lmer_model, </a:t>
            </a:r>
            <a:r>
              <a:rPr>
                <a:solidFill>
                  <a:srgbClr val="5E5E5E"/>
                </a:solidFill>
                <a:latin typeface="Courier"/>
              </a:rPr>
              <a:t>~</a:t>
            </a:r>
            <a:r>
              <a:rPr>
                <a:solidFill>
                  <a:srgbClr val="003B4F"/>
                </a:solidFill>
                <a:latin typeface="Courier"/>
              </a:rPr>
              <a:t> treat)</a:t>
            </a:r>
            <a:br/>
            <a:br/>
            <a:r>
              <a:rPr>
                <a:solidFill>
                  <a:srgbClr val="4758AB"/>
                </a:solidFill>
                <a:latin typeface="Courier"/>
              </a:rPr>
              <a:t>cat</a:t>
            </a:r>
            <a:r>
              <a:rPr>
                <a:solidFill>
                  <a:srgbClr val="003B4F"/>
                </a:solidFill>
                <a:latin typeface="Courier"/>
              </a:rPr>
              <a:t>(</a:t>
            </a:r>
            <a:r>
              <a:rPr>
                <a:solidFill>
                  <a:srgbClr val="20794D"/>
                </a:solidFill>
                <a:latin typeface="Courier"/>
              </a:rPr>
              <a:t>"Estimated marginal means:</a:t>
            </a:r>
            <a:r>
              <a:rPr>
                <a:solidFill>
                  <a:srgbClr val="5E5E5E"/>
                </a:solidFill>
                <a:latin typeface="Courier"/>
              </a:rPr>
              <a:t>\n\n</a:t>
            </a:r>
            <a:r>
              <a:rPr>
                <a:solidFill>
                  <a:srgbClr val="20794D"/>
                </a:solidFill>
                <a:latin typeface="Courier"/>
              </a:rPr>
              <a:t>"</a:t>
            </a:r>
            <a:r>
              <a:rPr>
                <a:solidFill>
                  <a:srgbClr val="003B4F"/>
                </a:solidFill>
                <a:latin typeface="Courier"/>
              </a:rPr>
              <a:t>)</a:t>
            </a:r>
            <a:br/>
            <a:r>
              <a:rPr i="1">
                <a:solidFill>
                  <a:srgbClr val="5E5E5E"/>
                </a:solidFill>
                <a:latin typeface="Courier"/>
              </a:rPr>
              <a:t>## Estimated marginal means:</a:t>
            </a:r>
            <a:br/>
            <a:r>
              <a:rPr>
                <a:solidFill>
                  <a:srgbClr val="003B4F"/>
                </a:solidFill>
                <a:latin typeface="Courier"/>
              </a:rPr>
              <a:t>u_emm</a:t>
            </a:r>
            <a:br/>
            <a:r>
              <a:rPr i="1">
                <a:solidFill>
                  <a:srgbClr val="5E5E5E"/>
                </a:solidFill>
                <a:latin typeface="Courier"/>
              </a:rPr>
              <a:t>##  treat  emmean   SE df lower.CL upper.CL</a:t>
            </a:r>
            <a:br/>
            <a:r>
              <a:rPr i="1">
                <a:solidFill>
                  <a:srgbClr val="5E5E5E"/>
                </a:solidFill>
                <a:latin typeface="Courier"/>
              </a:rPr>
              <a:t>##  none     39.2 9.41 12    18.70     59.7</a:t>
            </a:r>
            <a:br/>
            <a:r>
              <a:rPr i="1">
                <a:solidFill>
                  <a:srgbClr val="5E5E5E"/>
                </a:solidFill>
                <a:latin typeface="Courier"/>
              </a:rPr>
              <a:t>##  low       1.3 9.41 12   -19.20     21.8</a:t>
            </a:r>
            <a:br/>
            <a:r>
              <a:rPr i="1">
                <a:solidFill>
                  <a:srgbClr val="5E5E5E"/>
                </a:solidFill>
                <a:latin typeface="Courier"/>
              </a:rPr>
              <a:t>##  medium   21.6 9.41 12     1.05     42.0</a:t>
            </a:r>
            <a:br/>
            <a:r>
              <a:rPr i="1">
                <a:solidFill>
                  <a:srgbClr val="5E5E5E"/>
                </a:solidFill>
                <a:latin typeface="Courier"/>
              </a:rPr>
              <a:t>##  high     19.0 9.41 12    -1.50     39.5</a:t>
            </a:r>
            <a:br/>
            <a:r>
              <a:rPr i="1">
                <a:solidFill>
                  <a:srgbClr val="5E5E5E"/>
                </a:solidFill>
                <a:latin typeface="Courier"/>
              </a:rPr>
              <a:t>## </a:t>
            </a:r>
            <a:br/>
            <a:r>
              <a:rPr i="1">
                <a:solidFill>
                  <a:srgbClr val="5E5E5E"/>
                </a:solidFill>
                <a:latin typeface="Courier"/>
              </a:rPr>
              <a:t>## Degrees-of-freedom method: kenward-roger </a:t>
            </a:r>
            <a:br/>
            <a:r>
              <a:rPr i="1">
                <a:solidFill>
                  <a:srgbClr val="5E5E5E"/>
                </a:solidFill>
                <a:latin typeface="Courier"/>
              </a:rPr>
              <a:t>## Confidence level used: 0.95</a:t>
            </a:r>
          </a:p>
        </p:txBody>
      </p:sp>
    </p:spTree>
  </p:cSl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02780"/>
          </a:xfrm>
          <a:solidFill>
            <a:srgbClr val="70121D"/>
          </a:solidFill>
        </p:spPr>
        <p:txBody>
          <a:bodyPr/>
          <a:lstStyle/>
          <a:p>
            <a:pPr lvl="0" indent="0" marL="0">
              <a:buNone/>
            </a:pPr>
            <a:r>
              <a:rPr/>
              <a:t>Factorial Versus Nested Designs</a:t>
            </a:r>
          </a:p>
        </p:txBody>
      </p:sp>
      <p:sp>
        <p:nvSpPr>
          <p:cNvPr id="3" name="Content Placeholder 2"/>
          <p:cNvSpPr>
            <a:spLocks noGrp="1"/>
          </p:cNvSpPr>
          <p:nvPr>
            <p:ph idx="1" sz="half"/>
          </p:nvPr>
        </p:nvSpPr>
        <p:spPr/>
        <p:txBody>
          <a:bodyPr/>
          <a:lstStyle/>
          <a:p>
            <a:pPr lvl="0"/>
            <a:r>
              <a:rPr/>
              <a:t>Consider two factors: A and B</a:t>
            </a:r>
          </a:p>
          <a:p>
            <a:pPr lvl="1"/>
            <a:r>
              <a:rPr/>
              <a:t>Factorial/crossed: every level of B in every level of A</a:t>
            </a:r>
          </a:p>
          <a:p>
            <a:pPr lvl="1"/>
            <a:r>
              <a:rPr/>
              <a:t>Nested/hierarchical: levels of B occur only in 1 level of A</a:t>
            </a:r>
          </a:p>
          <a:p>
            <a:pPr lvl="2"/>
            <a:r>
              <a:rPr/>
              <a:t>both can be fixed - rare</a:t>
            </a:r>
          </a:p>
          <a:p>
            <a:pPr lvl="2"/>
            <a:r>
              <a:rPr/>
              <a:t>one fixed one random</a:t>
            </a:r>
          </a:p>
          <a:p>
            <a:pPr lvl="2"/>
            <a:r>
              <a:rPr/>
              <a:t>both random - rare in ecology common in genetics</a:t>
            </a:r>
          </a:p>
        </p:txBody>
      </p:sp>
      <p:pic>
        <p:nvPicPr>
          <p:cNvPr descr="images/clipboard-758019042.png" id="0" name="Picture 1"/>
          <p:cNvPicPr>
            <a:picLocks noGrp="1" noChangeAspect="1"/>
          </p:cNvPicPr>
          <p:nvPr/>
        </p:nvPicPr>
        <p:blipFill>
          <a:blip r:embed="rId2"/>
          <a:stretch>
            <a:fillRect/>
          </a:stretch>
        </p:blipFill>
        <p:spPr bwMode="auto">
          <a:xfrm>
            <a:off x="6197600" y="660400"/>
            <a:ext cx="2628900" cy="4470400"/>
          </a:xfrm>
          <a:prstGeom prst="rect">
            <a:avLst/>
          </a:prstGeom>
          <a:noFill/>
          <a:ln w="9525">
            <a:noFill/>
            <a:headEnd/>
            <a:tailEnd/>
          </a:ln>
        </p:spPr>
      </p:pic>
    </p:spTree>
  </p:cSld>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582780"/>
          </a:xfrm>
        </p:spPr>
        <p:txBody>
          <a:bodyPr/>
          <a:lstStyle/>
          <a:p>
            <a:pPr lvl="0" indent="0" marL="0">
              <a:buNone/>
            </a:pPr>
            <a:r>
              <a:rPr/>
              <a:t>Lecture 13: Tukey Pairwise Comparisons</a:t>
            </a:r>
          </a:p>
        </p:txBody>
      </p:sp>
      <p:sp>
        <p:nvSpPr>
          <p:cNvPr id="3" name="Content Placeholder 2"/>
          <p:cNvSpPr>
            <a:spLocks noGrp="1"/>
          </p:cNvSpPr>
          <p:nvPr>
            <p:ph idx="1"/>
          </p:nvPr>
        </p:nvSpPr>
        <p:spPr/>
        <p:txBody>
          <a:bodyPr/>
          <a:lstStyle/>
          <a:p>
            <a:pPr lvl="0" indent="0">
              <a:buNone/>
            </a:pPr>
            <a:r>
              <a:rPr>
                <a:solidFill>
                  <a:srgbClr val="5E5E5E"/>
                </a:solidFill>
                <a:latin typeface="Courier"/>
              </a:rPr>
              <a:t># Pairwise comparisons with Sidak adjustment</a:t>
            </a:r>
            <a:br/>
            <a:r>
              <a:rPr>
                <a:solidFill>
                  <a:srgbClr val="003B4F"/>
                </a:solidFill>
                <a:latin typeface="Courier"/>
              </a:rPr>
              <a:t>u_pairs &lt;- </a:t>
            </a:r>
            <a:r>
              <a:rPr>
                <a:solidFill>
                  <a:srgbClr val="4758AB"/>
                </a:solidFill>
                <a:latin typeface="Courier"/>
              </a:rPr>
              <a:t>pairs</a:t>
            </a:r>
            <a:r>
              <a:rPr>
                <a:solidFill>
                  <a:srgbClr val="003B4F"/>
                </a:solidFill>
                <a:latin typeface="Courier"/>
              </a:rPr>
              <a:t>(u_emm, </a:t>
            </a:r>
            <a:r>
              <a:rPr>
                <a:solidFill>
                  <a:srgbClr val="657422"/>
                </a:solidFill>
                <a:latin typeface="Courier"/>
              </a:rPr>
              <a:t>adjust =</a:t>
            </a:r>
            <a:r>
              <a:rPr>
                <a:solidFill>
                  <a:srgbClr val="003B4F"/>
                </a:solidFill>
                <a:latin typeface="Courier"/>
              </a:rPr>
              <a:t> </a:t>
            </a:r>
            <a:r>
              <a:rPr>
                <a:solidFill>
                  <a:srgbClr val="20794D"/>
                </a:solidFill>
                <a:latin typeface="Courier"/>
              </a:rPr>
              <a:t>"sidak"</a:t>
            </a:r>
            <a:r>
              <a:rPr>
                <a:solidFill>
                  <a:srgbClr val="003B4F"/>
                </a:solidFill>
                <a:latin typeface="Courier"/>
              </a:rPr>
              <a:t>)</a:t>
            </a:r>
            <a:br/>
            <a:br/>
            <a:r>
              <a:rPr>
                <a:solidFill>
                  <a:srgbClr val="4758AB"/>
                </a:solidFill>
                <a:latin typeface="Courier"/>
              </a:rPr>
              <a:t>cat</a:t>
            </a:r>
            <a:r>
              <a:rPr>
                <a:solidFill>
                  <a:srgbClr val="003B4F"/>
                </a:solidFill>
                <a:latin typeface="Courier"/>
              </a:rPr>
              <a:t>(</a:t>
            </a:r>
            <a:r>
              <a:rPr>
                <a:solidFill>
                  <a:srgbClr val="20794D"/>
                </a:solidFill>
                <a:latin typeface="Courier"/>
              </a:rPr>
              <a:t>"Pairwise comparisons (Sidak adjusted):</a:t>
            </a:r>
            <a:r>
              <a:rPr>
                <a:solidFill>
                  <a:srgbClr val="5E5E5E"/>
                </a:solidFill>
                <a:latin typeface="Courier"/>
              </a:rPr>
              <a:t>\n\n</a:t>
            </a:r>
            <a:r>
              <a:rPr>
                <a:solidFill>
                  <a:srgbClr val="20794D"/>
                </a:solidFill>
                <a:latin typeface="Courier"/>
              </a:rPr>
              <a:t>"</a:t>
            </a:r>
            <a:r>
              <a:rPr>
                <a:solidFill>
                  <a:srgbClr val="003B4F"/>
                </a:solidFill>
                <a:latin typeface="Courier"/>
              </a:rPr>
              <a:t>)</a:t>
            </a:r>
            <a:br/>
            <a:r>
              <a:rPr i="1">
                <a:solidFill>
                  <a:srgbClr val="5E5E5E"/>
                </a:solidFill>
                <a:latin typeface="Courier"/>
              </a:rPr>
              <a:t>## Pairwise comparisons (Sidak adjusted):</a:t>
            </a:r>
            <a:br/>
            <a:r>
              <a:rPr>
                <a:solidFill>
                  <a:srgbClr val="003B4F"/>
                </a:solidFill>
                <a:latin typeface="Courier"/>
              </a:rPr>
              <a:t>u_pairs</a:t>
            </a:r>
            <a:br/>
            <a:r>
              <a:rPr i="1">
                <a:solidFill>
                  <a:srgbClr val="5E5E5E"/>
                </a:solidFill>
                <a:latin typeface="Courier"/>
              </a:rPr>
              <a:t>##  contrast      estimate   SE df t.ratio p.value</a:t>
            </a:r>
            <a:br/>
            <a:r>
              <a:rPr i="1">
                <a:solidFill>
                  <a:srgbClr val="5E5E5E"/>
                </a:solidFill>
                <a:latin typeface="Courier"/>
              </a:rPr>
              <a:t>##  none - low       37.90 13.3 12   2.849  0.0848</a:t>
            </a:r>
            <a:br/>
            <a:r>
              <a:rPr i="1">
                <a:solidFill>
                  <a:srgbClr val="5E5E5E"/>
                </a:solidFill>
                <a:latin typeface="Courier"/>
              </a:rPr>
              <a:t>##  none - medium    17.65 13.3 12   1.327  0.7557</a:t>
            </a:r>
            <a:br/>
            <a:r>
              <a:rPr i="1">
                <a:solidFill>
                  <a:srgbClr val="5E5E5E"/>
                </a:solidFill>
                <a:latin typeface="Courier"/>
              </a:rPr>
              <a:t>##  none - high      20.20 13.3 12   1.518  0.6356</a:t>
            </a:r>
            <a:br/>
            <a:r>
              <a:rPr i="1">
                <a:solidFill>
                  <a:srgbClr val="5E5E5E"/>
                </a:solidFill>
                <a:latin typeface="Courier"/>
              </a:rPr>
              <a:t>##  low - medium    -20.25 13.3 12  -1.522  0.6331</a:t>
            </a:r>
            <a:br/>
            <a:r>
              <a:rPr i="1">
                <a:solidFill>
                  <a:srgbClr val="5E5E5E"/>
                </a:solidFill>
                <a:latin typeface="Courier"/>
              </a:rPr>
              <a:t>##  low - high      -17.70 13.3 12  -1.330  0.7534</a:t>
            </a:r>
            <a:br/>
            <a:r>
              <a:rPr i="1">
                <a:solidFill>
                  <a:srgbClr val="5E5E5E"/>
                </a:solidFill>
                <a:latin typeface="Courier"/>
              </a:rPr>
              <a:t>##  medium - high     2.55 13.3 12   0.192  1.0000</a:t>
            </a:r>
            <a:br/>
            <a:r>
              <a:rPr i="1">
                <a:solidFill>
                  <a:srgbClr val="5E5E5E"/>
                </a:solidFill>
                <a:latin typeface="Courier"/>
              </a:rPr>
              <a:t>## </a:t>
            </a:r>
            <a:br/>
            <a:r>
              <a:rPr i="1">
                <a:solidFill>
                  <a:srgbClr val="5E5E5E"/>
                </a:solidFill>
                <a:latin typeface="Courier"/>
              </a:rPr>
              <a:t>## Degrees-of-freedom method: kenward-roger </a:t>
            </a:r>
            <a:br/>
            <a:r>
              <a:rPr i="1">
                <a:solidFill>
                  <a:srgbClr val="5E5E5E"/>
                </a:solidFill>
                <a:latin typeface="Courier"/>
              </a:rPr>
              <a:t>## P value adjustment: sidak method for 6 tests</a:t>
            </a:r>
          </a:p>
        </p:txBody>
      </p:sp>
    </p:spTree>
  </p:cSld>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582780"/>
          </a:xfrm>
        </p:spPr>
        <p:txBody>
          <a:bodyPr/>
          <a:lstStyle/>
          <a:p>
            <a:pPr lvl="0" indent="0" marL="0">
              <a:buNone/>
            </a:pPr>
            <a:r>
              <a:rPr/>
              <a:t>Lecture 13: Letter Display</a:t>
            </a:r>
          </a:p>
        </p:txBody>
      </p:sp>
      <p:sp>
        <p:nvSpPr>
          <p:cNvPr id="3" name="Content Placeholder 2"/>
          <p:cNvSpPr>
            <a:spLocks noGrp="1"/>
          </p:cNvSpPr>
          <p:nvPr>
            <p:ph idx="1"/>
          </p:nvPr>
        </p:nvSpPr>
        <p:spPr/>
        <p:txBody>
          <a:bodyPr/>
          <a:lstStyle/>
          <a:p>
            <a:pPr lvl="0" indent="0">
              <a:buNone/>
            </a:pPr>
            <a:r>
              <a:rPr>
                <a:solidFill>
                  <a:srgbClr val="5E5E5E"/>
                </a:solidFill>
                <a:latin typeface="Courier"/>
              </a:rPr>
              <a:t># Extract compact letter display for plotting</a:t>
            </a:r>
            <a:br/>
            <a:r>
              <a:rPr>
                <a:solidFill>
                  <a:srgbClr val="003B4F"/>
                </a:solidFill>
                <a:latin typeface="Courier"/>
              </a:rPr>
              <a:t>u_cld &lt;- multcomp</a:t>
            </a:r>
            <a:r>
              <a:rPr>
                <a:solidFill>
                  <a:srgbClr val="5E5E5E"/>
                </a:solidFill>
                <a:latin typeface="Courier"/>
              </a:rPr>
              <a:t>::</a:t>
            </a:r>
            <a:r>
              <a:rPr>
                <a:solidFill>
                  <a:srgbClr val="4758AB"/>
                </a:solidFill>
                <a:latin typeface="Courier"/>
              </a:rPr>
              <a:t>cld</a:t>
            </a:r>
            <a:r>
              <a:rPr>
                <a:solidFill>
                  <a:srgbClr val="003B4F"/>
                </a:solidFill>
                <a:latin typeface="Courier"/>
              </a:rPr>
              <a:t>(u_emm, </a:t>
            </a:r>
            <a:r>
              <a:rPr>
                <a:solidFill>
                  <a:srgbClr val="657422"/>
                </a:solidFill>
                <a:latin typeface="Courier"/>
              </a:rPr>
              <a:t>alpha =</a:t>
            </a:r>
            <a:r>
              <a:rPr>
                <a:solidFill>
                  <a:srgbClr val="003B4F"/>
                </a:solidFill>
                <a:latin typeface="Courier"/>
              </a:rPr>
              <a:t> </a:t>
            </a:r>
            <a:r>
              <a:rPr>
                <a:solidFill>
                  <a:srgbClr val="AD0000"/>
                </a:solidFill>
                <a:latin typeface="Courier"/>
              </a:rPr>
              <a:t>0.05</a:t>
            </a:r>
            <a:r>
              <a:rPr>
                <a:solidFill>
                  <a:srgbClr val="003B4F"/>
                </a:solidFill>
                <a:latin typeface="Courier"/>
              </a:rPr>
              <a:t>, </a:t>
            </a:r>
            <a:r>
              <a:rPr>
                <a:solidFill>
                  <a:srgbClr val="657422"/>
                </a:solidFill>
                <a:latin typeface="Courier"/>
              </a:rPr>
              <a:t>Letters =</a:t>
            </a:r>
            <a:r>
              <a:rPr>
                <a:solidFill>
                  <a:srgbClr val="003B4F"/>
                </a:solidFill>
                <a:latin typeface="Courier"/>
              </a:rPr>
              <a:t> letters)</a:t>
            </a:r>
            <a:br/>
            <a:br/>
            <a:r>
              <a:rPr>
                <a:solidFill>
                  <a:srgbClr val="4758AB"/>
                </a:solidFill>
                <a:latin typeface="Courier"/>
              </a:rPr>
              <a:t>cat</a:t>
            </a:r>
            <a:r>
              <a:rPr>
                <a:solidFill>
                  <a:srgbClr val="003B4F"/>
                </a:solidFill>
                <a:latin typeface="Courier"/>
              </a:rPr>
              <a:t>(</a:t>
            </a:r>
            <a:r>
              <a:rPr>
                <a:solidFill>
                  <a:srgbClr val="20794D"/>
                </a:solidFill>
                <a:latin typeface="Courier"/>
              </a:rPr>
              <a:t>"Compact letter display:</a:t>
            </a:r>
            <a:r>
              <a:rPr>
                <a:solidFill>
                  <a:srgbClr val="5E5E5E"/>
                </a:solidFill>
                <a:latin typeface="Courier"/>
              </a:rPr>
              <a:t>\n\n</a:t>
            </a:r>
            <a:r>
              <a:rPr>
                <a:solidFill>
                  <a:srgbClr val="20794D"/>
                </a:solidFill>
                <a:latin typeface="Courier"/>
              </a:rPr>
              <a:t>"</a:t>
            </a:r>
            <a:r>
              <a:rPr>
                <a:solidFill>
                  <a:srgbClr val="003B4F"/>
                </a:solidFill>
                <a:latin typeface="Courier"/>
              </a:rPr>
              <a:t>)</a:t>
            </a:r>
            <a:br/>
            <a:r>
              <a:rPr i="1">
                <a:solidFill>
                  <a:srgbClr val="5E5E5E"/>
                </a:solidFill>
                <a:latin typeface="Courier"/>
              </a:rPr>
              <a:t>## Compact letter display:</a:t>
            </a:r>
            <a:br/>
            <a:r>
              <a:rPr>
                <a:solidFill>
                  <a:srgbClr val="003B4F"/>
                </a:solidFill>
                <a:latin typeface="Courier"/>
              </a:rPr>
              <a:t>u_cld</a:t>
            </a:r>
            <a:br/>
            <a:r>
              <a:rPr i="1">
                <a:solidFill>
                  <a:srgbClr val="5E5E5E"/>
                </a:solidFill>
                <a:latin typeface="Courier"/>
              </a:rPr>
              <a:t>##  treat  emmean   SE df lower.CL upper.CL .group</a:t>
            </a:r>
            <a:br/>
            <a:r>
              <a:rPr i="1">
                <a:solidFill>
                  <a:srgbClr val="5E5E5E"/>
                </a:solidFill>
                <a:latin typeface="Courier"/>
              </a:rPr>
              <a:t>##  low       1.3 9.41 12   -19.20     21.8  a    </a:t>
            </a:r>
            <a:br/>
            <a:r>
              <a:rPr i="1">
                <a:solidFill>
                  <a:srgbClr val="5E5E5E"/>
                </a:solidFill>
                <a:latin typeface="Courier"/>
              </a:rPr>
              <a:t>##  high     19.0 9.41 12    -1.50     39.5  a    </a:t>
            </a:r>
            <a:br/>
            <a:r>
              <a:rPr i="1">
                <a:solidFill>
                  <a:srgbClr val="5E5E5E"/>
                </a:solidFill>
                <a:latin typeface="Courier"/>
              </a:rPr>
              <a:t>##  medium   21.6 9.41 12     1.05     42.0  a    </a:t>
            </a:r>
            <a:br/>
            <a:r>
              <a:rPr i="1">
                <a:solidFill>
                  <a:srgbClr val="5E5E5E"/>
                </a:solidFill>
                <a:latin typeface="Courier"/>
              </a:rPr>
              <a:t>##  none     39.2 9.41 12    18.70     59.7  a    </a:t>
            </a:r>
            <a:br/>
            <a:r>
              <a:rPr i="1">
                <a:solidFill>
                  <a:srgbClr val="5E5E5E"/>
                </a:solidFill>
                <a:latin typeface="Courier"/>
              </a:rPr>
              <a:t>## </a:t>
            </a:r>
            <a:br/>
            <a:r>
              <a:rPr i="1">
                <a:solidFill>
                  <a:srgbClr val="5E5E5E"/>
                </a:solidFill>
                <a:latin typeface="Courier"/>
              </a:rPr>
              <a:t>## Degrees-of-freedom method: kenward-roger </a:t>
            </a:r>
            <a:br/>
            <a:r>
              <a:rPr i="1">
                <a:solidFill>
                  <a:srgbClr val="5E5E5E"/>
                </a:solidFill>
                <a:latin typeface="Courier"/>
              </a:rPr>
              <a:t>## Confidence level used: 0.95 </a:t>
            </a:r>
            <a:br/>
            <a:r>
              <a:rPr i="1">
                <a:solidFill>
                  <a:srgbClr val="5E5E5E"/>
                </a:solidFill>
                <a:latin typeface="Courier"/>
              </a:rPr>
              <a:t>## P value adjustment: tukey method for comparing a family of 4 estimates </a:t>
            </a:r>
            <a:br/>
            <a:r>
              <a:rPr i="1">
                <a:solidFill>
                  <a:srgbClr val="5E5E5E"/>
                </a:solidFill>
                <a:latin typeface="Courier"/>
              </a:rPr>
              <a:t>## significance level used: alpha = 0.05 </a:t>
            </a:r>
            <a:br/>
            <a:r>
              <a:rPr i="1">
                <a:solidFill>
                  <a:srgbClr val="5E5E5E"/>
                </a:solidFill>
                <a:latin typeface="Courier"/>
              </a:rPr>
              <a:t>## </a:t>
            </a:r>
            <a:r>
              <a:rPr>
                <a:solidFill>
                  <a:srgbClr val="AD0000"/>
                </a:solidFill>
                <a:latin typeface="Courier"/>
              </a:rPr>
              <a:t>NOTE</a:t>
            </a:r>
            <a:r>
              <a:rPr i="1">
                <a:solidFill>
                  <a:srgbClr val="5E5E5E"/>
                </a:solidFill>
                <a:latin typeface="Courier"/>
              </a:rPr>
              <a:t>: If two or more means share the same grouping symbol,</a:t>
            </a:r>
            <a:br/>
            <a:r>
              <a:rPr i="1">
                <a:solidFill>
                  <a:srgbClr val="5E5E5E"/>
                </a:solidFill>
                <a:latin typeface="Courier"/>
              </a:rPr>
              <a:t>##       then we cannot show them to be different.</a:t>
            </a:r>
            <a:br/>
            <a:r>
              <a:rPr i="1">
                <a:solidFill>
                  <a:srgbClr val="5E5E5E"/>
                </a:solidFill>
                <a:latin typeface="Courier"/>
              </a:rPr>
              <a:t>##       But we also did not show them to be the same.</a:t>
            </a:r>
          </a:p>
          <a:p>
            <a:pPr lvl="0" indent="0" marL="1270000">
              <a:buNone/>
            </a:pPr>
            <a:r>
              <a:rPr sz="2000" b="1"/>
              <a:t>Important</a:t>
            </a:r>
          </a:p>
          <a:p>
            <a:pPr lvl="0" indent="0" marL="1270000">
              <a:buNone/>
            </a:pPr>
            <a:r>
              <a:rPr sz="2000"/>
              <a:t>Interpretation of Treatment Comparisons The mean algae cover shows a clear pattern with increasing urchin density: None/Removed (39.20%) &gt; Medium/33% Density (19.00%) &gt; High/66% Density (21.55%) &gt; Low/Control (1.30%). The pattern suggests an inverse relationship between urchin density and algae cover, with complete removal showing the highest algae cover. The high variability among patches within treatments contributed to the marginal statistical significance for the treatment effect.</a:t>
            </a:r>
          </a:p>
        </p:txBody>
      </p:sp>
    </p:spTree>
  </p:cSld>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582780"/>
          </a:xfrm>
        </p:spPr>
        <p:txBody>
          <a:bodyPr/>
          <a:lstStyle/>
          <a:p>
            <a:pPr lvl="0" indent="0" marL="0">
              <a:buNone/>
            </a:pPr>
            <a:r>
              <a:rPr/>
              <a:t>Lecture 13: ANOVA Assumptions Testing</a:t>
            </a:r>
          </a:p>
        </p:txBody>
      </p:sp>
      <p:sp>
        <p:nvSpPr>
          <p:cNvPr id="3" name="Content Placeholder 2"/>
          <p:cNvSpPr>
            <a:spLocks noGrp="1"/>
          </p:cNvSpPr>
          <p:nvPr>
            <p:ph idx="1"/>
          </p:nvPr>
        </p:nvSpPr>
        <p:spPr/>
        <p:txBody>
          <a:bodyPr/>
          <a:lstStyle/>
          <a:p>
            <a:pPr lvl="0"/>
            <a:r>
              <a:rPr/>
              <a:t>For valid inference from ANOVA, several assumptions must be met. We test these assumptions below.</a:t>
            </a:r>
          </a:p>
          <a:p>
            <a:pPr lvl="0"/>
            <a:r>
              <a:rPr/>
              <a:t>Base R approach</a:t>
            </a:r>
          </a:p>
          <a:p>
            <a:pPr lvl="0"/>
            <a:r>
              <a:rPr/>
              <a:t>Note that it does not work that well</a:t>
            </a:r>
          </a:p>
          <a:p>
            <a:pPr lvl="0" indent="0" marL="0">
              <a:buNone/>
            </a:pPr>
          </a:p>
        </p:txBody>
      </p:sp>
    </p:spTree>
  </p:cSld>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02780"/>
          </a:xfrm>
          <a:solidFill>
            <a:srgbClr val="70121D"/>
          </a:solidFill>
        </p:spPr>
        <p:txBody>
          <a:bodyPr/>
          <a:lstStyle/>
          <a:p>
            <a:pPr lvl="0" indent="0" marL="0">
              <a:buNone/>
            </a:pPr>
            <a:r>
              <a:rPr/>
              <a:t>Lecture 13: Levenes Test for Homogeneity of Variance</a:t>
            </a:r>
          </a:p>
        </p:txBody>
      </p:sp>
      <p:sp>
        <p:nvSpPr>
          <p:cNvPr id="3" name="Content Placeholder 2"/>
          <p:cNvSpPr>
            <a:spLocks noGrp="1"/>
          </p:cNvSpPr>
          <p:nvPr>
            <p:ph idx="1" sz="half"/>
          </p:nvPr>
        </p:nvSpPr>
        <p:spPr/>
        <p:txBody>
          <a:bodyPr/>
          <a:lstStyle/>
          <a:p>
            <a:pPr lvl="0" indent="0" marL="0">
              <a:buNone/>
            </a:pPr>
            <a:r>
              <a:rPr/>
              <a:t>Levenes test</a:t>
            </a:r>
          </a:p>
          <a:p>
            <a:pPr lvl="0" indent="0">
              <a:buNone/>
            </a:pPr>
            <a:r>
              <a:rPr>
                <a:solidFill>
                  <a:srgbClr val="5E5E5E"/>
                </a:solidFill>
                <a:latin typeface="Courier"/>
              </a:rPr>
              <a:t># Homogeneity of Variance</a:t>
            </a:r>
            <a:br/>
            <a:r>
              <a:rPr>
                <a:solidFill>
                  <a:srgbClr val="5E5E5E"/>
                </a:solidFill>
                <a:latin typeface="Courier"/>
              </a:rPr>
              <a:t># Levene's test for homogeneity of variance</a:t>
            </a:r>
            <a:br/>
            <a:r>
              <a:rPr>
                <a:solidFill>
                  <a:srgbClr val="003B4F"/>
                </a:solidFill>
                <a:latin typeface="Courier"/>
              </a:rPr>
              <a:t>u_levene &lt;- </a:t>
            </a:r>
            <a:r>
              <a:rPr>
                <a:solidFill>
                  <a:srgbClr val="4758AB"/>
                </a:solidFill>
                <a:latin typeface="Courier"/>
              </a:rPr>
              <a:t>leveneTest</a:t>
            </a:r>
            <a:r>
              <a:rPr>
                <a:solidFill>
                  <a:srgbClr val="003B4F"/>
                </a:solidFill>
                <a:latin typeface="Courier"/>
              </a:rPr>
              <a:t>(algae </a:t>
            </a:r>
            <a:r>
              <a:rPr>
                <a:solidFill>
                  <a:srgbClr val="5E5E5E"/>
                </a:solidFill>
                <a:latin typeface="Courier"/>
              </a:rPr>
              <a:t>~</a:t>
            </a:r>
            <a:r>
              <a:rPr>
                <a:solidFill>
                  <a:srgbClr val="003B4F"/>
                </a:solidFill>
                <a:latin typeface="Courier"/>
              </a:rPr>
              <a:t> treat, </a:t>
            </a:r>
            <a:r>
              <a:rPr>
                <a:solidFill>
                  <a:srgbClr val="657422"/>
                </a:solidFill>
                <a:latin typeface="Courier"/>
              </a:rPr>
              <a:t>data =</a:t>
            </a:r>
            <a:r>
              <a:rPr>
                <a:solidFill>
                  <a:srgbClr val="003B4F"/>
                </a:solidFill>
                <a:latin typeface="Courier"/>
              </a:rPr>
              <a:t> u_df)</a:t>
            </a:r>
            <a:br/>
            <a:br/>
            <a:r>
              <a:rPr>
                <a:solidFill>
                  <a:srgbClr val="4758AB"/>
                </a:solidFill>
                <a:latin typeface="Courier"/>
              </a:rPr>
              <a:t>cat</a:t>
            </a:r>
            <a:r>
              <a:rPr>
                <a:solidFill>
                  <a:srgbClr val="003B4F"/>
                </a:solidFill>
                <a:latin typeface="Courier"/>
              </a:rPr>
              <a:t>(</a:t>
            </a:r>
            <a:r>
              <a:rPr>
                <a:solidFill>
                  <a:srgbClr val="20794D"/>
                </a:solidFill>
                <a:latin typeface="Courier"/>
              </a:rPr>
              <a:t>"Levene's test for homogeneity of variance:</a:t>
            </a:r>
            <a:r>
              <a:rPr>
                <a:solidFill>
                  <a:srgbClr val="5E5E5E"/>
                </a:solidFill>
                <a:latin typeface="Courier"/>
              </a:rPr>
              <a:t>\n\n</a:t>
            </a:r>
            <a:r>
              <a:rPr>
                <a:solidFill>
                  <a:srgbClr val="20794D"/>
                </a:solidFill>
                <a:latin typeface="Courier"/>
              </a:rPr>
              <a:t>"</a:t>
            </a:r>
            <a:r>
              <a:rPr>
                <a:solidFill>
                  <a:srgbClr val="003B4F"/>
                </a:solidFill>
                <a:latin typeface="Courier"/>
              </a:rPr>
              <a:t>)</a:t>
            </a:r>
            <a:br/>
            <a:r>
              <a:rPr i="1">
                <a:solidFill>
                  <a:srgbClr val="5E5E5E"/>
                </a:solidFill>
                <a:latin typeface="Courier"/>
              </a:rPr>
              <a:t>## Levene's test for homogeneity of variance:</a:t>
            </a:r>
            <a:br/>
            <a:r>
              <a:rPr>
                <a:solidFill>
                  <a:srgbClr val="003B4F"/>
                </a:solidFill>
                <a:latin typeface="Courier"/>
              </a:rPr>
              <a:t>u_levene</a:t>
            </a:r>
            <a:br/>
            <a:r>
              <a:rPr i="1">
                <a:solidFill>
                  <a:srgbClr val="5E5E5E"/>
                </a:solidFill>
                <a:latin typeface="Courier"/>
              </a:rPr>
              <a:t>## Levene's Test for Homogeneity of Variance (center = median)</a:t>
            </a:r>
            <a:br/>
            <a:r>
              <a:rPr i="1">
                <a:solidFill>
                  <a:srgbClr val="5E5E5E"/>
                </a:solidFill>
                <a:latin typeface="Courier"/>
              </a:rPr>
              <a:t>##       Df F value     Pr(&gt;F)    </a:t>
            </a:r>
            <a:br/>
            <a:r>
              <a:rPr i="1">
                <a:solidFill>
                  <a:srgbClr val="5E5E5E"/>
                </a:solidFill>
                <a:latin typeface="Courier"/>
              </a:rPr>
              <a:t>## group  3  8.1694 0.00008785 ***</a:t>
            </a:r>
            <a:br/>
            <a:r>
              <a:rPr i="1">
                <a:solidFill>
                  <a:srgbClr val="5E5E5E"/>
                </a:solidFill>
                <a:latin typeface="Courier"/>
              </a:rPr>
              <a:t>##       76                       </a:t>
            </a:r>
            <a:br/>
            <a:r>
              <a:rPr i="1">
                <a:solidFill>
                  <a:srgbClr val="5E5E5E"/>
                </a:solidFill>
                <a:latin typeface="Courier"/>
              </a:rPr>
              <a:t>## ---</a:t>
            </a:r>
            <a:br/>
            <a:r>
              <a:rPr i="1">
                <a:solidFill>
                  <a:srgbClr val="5E5E5E"/>
                </a:solidFill>
                <a:latin typeface="Courier"/>
              </a:rPr>
              <a:t>## Signif. codes:  0 '***' 0.001 '**' 0.01 '*' 0.05 '.' 0.1 ' ' 1</a:t>
            </a:r>
          </a:p>
        </p:txBody>
      </p:sp>
      <p:sp>
        <p:nvSpPr>
          <p:cNvPr id="4" name="Content Placeholder 3"/>
          <p:cNvSpPr>
            <a:spLocks noGrp="1"/>
          </p:cNvSpPr>
          <p:nvPr>
            <p:ph idx="2" sz="half"/>
          </p:nvPr>
        </p:nvSpPr>
        <p:spPr/>
        <p:txBody>
          <a:bodyPr/>
          <a:lstStyle/>
          <a:p>
            <a:pPr lvl="0" indent="0" marL="0">
              <a:buNone/>
            </a:pPr>
            <a:r>
              <a:rPr/>
              <a:t>Interpretation of Assumption Tests The Q-Q plot shows some deviation from normality, particularly in the tails, and Levene’s test indicates significant heterogeneity of variances across treatments (p = 0.00008785). As noted by Quinn &amp; Keough (2002), there were “large differences in within-cell variances” in this dataset, and transformations (including arcsin) did not improve variance homogeneity. However, ANOVA is generally robust to heteroscedasticity with balanced designs, which is why they chose to analyze untransformed data. The Residuals vs. fitted plot also shows a pattern of increasing variance with increasing fitted values, confirming the heteroscedasticity.</a:t>
            </a:r>
          </a:p>
        </p:txBody>
      </p:sp>
    </p:spTree>
  </p:cSld>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582780"/>
          </a:xfrm>
        </p:spPr>
        <p:txBody>
          <a:bodyPr/>
          <a:lstStyle/>
          <a:p>
            <a:pPr lvl="0" indent="0" marL="0">
              <a:buNone/>
            </a:pPr>
            <a:r>
              <a:rPr/>
              <a:t>Lecture 13: Visualization</a:t>
            </a:r>
          </a:p>
        </p:txBody>
      </p:sp>
      <p:sp>
        <p:nvSpPr>
          <p:cNvPr id="3" name="Content Placeholder 2"/>
          <p:cNvSpPr>
            <a:spLocks noGrp="1"/>
          </p:cNvSpPr>
          <p:nvPr>
            <p:ph idx="1"/>
          </p:nvPr>
        </p:nvSpPr>
        <p:spPr/>
        <p:txBody>
          <a:bodyPr/>
          <a:lstStyle/>
          <a:p>
            <a:pPr lvl="0" indent="0" marL="0">
              <a:buNone/>
            </a:pPr>
          </a:p>
        </p:txBody>
      </p:sp>
    </p:spTree>
  </p:cSld>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582780"/>
          </a:xfrm>
        </p:spPr>
        <p:txBody>
          <a:bodyPr/>
          <a:lstStyle/>
          <a:p>
            <a:pPr lvl="0" indent="0" marL="0">
              <a:buNone/>
            </a:pPr>
            <a:r>
              <a:rPr/>
              <a:t>Lecture 13: Means Plot</a:t>
            </a:r>
          </a:p>
        </p:txBody>
      </p:sp>
      <p:sp>
        <p:nvSpPr>
          <p:cNvPr id="3" name="Content Placeholder 2"/>
          <p:cNvSpPr>
            <a:spLocks noGrp="1"/>
          </p:cNvSpPr>
          <p:nvPr>
            <p:ph idx="1"/>
          </p:nvPr>
        </p:nvSpPr>
        <p:spPr/>
        <p:txBody>
          <a:bodyPr/>
          <a:lstStyle/>
          <a:p>
            <a:pPr lvl="0" indent="0" marL="0">
              <a:buNone/>
            </a:pPr>
          </a:p>
        </p:txBody>
      </p:sp>
    </p:spTree>
  </p:cSld>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582780"/>
          </a:xfrm>
        </p:spPr>
        <p:txBody>
          <a:bodyPr/>
          <a:lstStyle/>
          <a:p>
            <a:pPr lvl="0" indent="0" marL="0">
              <a:buNone/>
            </a:pPr>
            <a:r>
              <a:rPr/>
              <a:t>Lecture 13: Discussion</a:t>
            </a:r>
          </a:p>
        </p:txBody>
      </p:sp>
      <p:sp>
        <p:nvSpPr>
          <p:cNvPr id="3" name="Content Placeholder 2"/>
          <p:cNvSpPr>
            <a:spLocks noGrp="1"/>
          </p:cNvSpPr>
          <p:nvPr>
            <p:ph idx="1"/>
          </p:nvPr>
        </p:nvSpPr>
        <p:spPr/>
        <p:txBody>
          <a:bodyPr/>
          <a:lstStyle/>
          <a:p>
            <a:pPr lvl="0" indent="0" marL="1270000">
              <a:buNone/>
            </a:pPr>
            <a:r>
              <a:rPr sz="2000" b="1"/>
              <a:t>Important</a:t>
            </a:r>
          </a:p>
          <a:p>
            <a:pPr lvl="0" indent="0" marL="1270000">
              <a:buNone/>
            </a:pPr>
            <a:r>
              <a:rPr sz="2000"/>
              <a:t>Scientific Interpretation Our nested ANOVA analysis revealed substantial spatial heterogeneity in algae cover, with significant variation among patches within each treatment. The effect of urchin density treatments on filamentous algae cover was marginally significant at the α = 0.05 level (p = 0.043). The descriptive statistics show a clear pattern where algae cover increases as urchin density decreases, with None/Removed showing the highest cover (39.20%), followed by Medium/33% Density (19.00%), High/66% Density (21.55%), and Low/Control showing minimal algae cover (1.30%). This pattern demonstrates a density-dependent relationship between urchin grazing and algal abundance. The substantial variance component associated with patches nested within treatments (294.31, approximately 39.5% of total variance) underscores the importance of spatial heterogeneity in structuring algal communities. This finding highlights the necessity of accounting for spatial variability when designing and analyzing ecological field experiments. From an ecological perspective, these results suggest that sea urchins significantly influence algal communities through grazing, though local environmental factors and patch-specific conditions also play an important role in determining algae cover. This has important implications for ecosystem management, as it indicates that the effects of urchin density manipulations are context-dependent and influenced by local environmental conditions.</a:t>
            </a:r>
          </a:p>
        </p:txBody>
      </p:sp>
    </p:spTree>
  </p:cSld>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02780"/>
          </a:xfrm>
          <a:solidFill>
            <a:srgbClr val="70121D"/>
          </a:solidFill>
        </p:spPr>
        <p:txBody>
          <a:bodyPr/>
          <a:lstStyle/>
          <a:p>
            <a:pPr lvl="0" indent="0" marL="0">
              <a:buNone/>
            </a:pPr>
            <a:r>
              <a:rPr/>
              <a:t>We can do this manually</a:t>
            </a:r>
          </a:p>
        </p:txBody>
      </p:sp>
      <p:sp>
        <p:nvSpPr>
          <p:cNvPr id="3" name="Content Placeholder 2"/>
          <p:cNvSpPr>
            <a:spLocks noGrp="1"/>
          </p:cNvSpPr>
          <p:nvPr>
            <p:ph idx="1" sz="half"/>
          </p:nvPr>
        </p:nvSpPr>
        <p:spPr/>
        <p:txBody>
          <a:bodyPr/>
          <a:lstStyle/>
          <a:p>
            <a:pPr lvl="0" indent="0" marL="0">
              <a:buNone/>
            </a:pPr>
            <a:r>
              <a:rPr/>
              <a:t>But UGGGG who would EVER do this</a:t>
            </a:r>
          </a:p>
          <a:p>
            <a:pPr lvl="0" indent="0">
              <a:buNone/>
            </a:pPr>
            <a:r>
              <a:rPr>
                <a:solidFill>
                  <a:srgbClr val="5E5E5E"/>
                </a:solidFill>
                <a:latin typeface="Courier"/>
              </a:rPr>
              <a:t># Method 1: Convert to dataframe with Source as a proper variable</a:t>
            </a:r>
            <a:br/>
            <a:r>
              <a:rPr>
                <a:solidFill>
                  <a:srgbClr val="003B4F"/>
                </a:solidFill>
                <a:latin typeface="Courier"/>
              </a:rPr>
              <a:t>u_man_model &lt;- </a:t>
            </a:r>
            <a:r>
              <a:rPr>
                <a:solidFill>
                  <a:srgbClr val="4758AB"/>
                </a:solidFill>
                <a:latin typeface="Courier"/>
              </a:rPr>
              <a:t>aov</a:t>
            </a:r>
            <a:r>
              <a:rPr>
                <a:solidFill>
                  <a:srgbClr val="003B4F"/>
                </a:solidFill>
                <a:latin typeface="Courier"/>
              </a:rPr>
              <a:t>(algae </a:t>
            </a:r>
            <a:r>
              <a:rPr>
                <a:solidFill>
                  <a:srgbClr val="5E5E5E"/>
                </a:solidFill>
                <a:latin typeface="Courier"/>
              </a:rPr>
              <a:t>~</a:t>
            </a:r>
            <a:r>
              <a:rPr>
                <a:solidFill>
                  <a:srgbClr val="003B4F"/>
                </a:solidFill>
                <a:latin typeface="Courier"/>
              </a:rPr>
              <a:t> treat </a:t>
            </a:r>
            <a:r>
              <a:rPr>
                <a:solidFill>
                  <a:srgbClr val="5E5E5E"/>
                </a:solidFill>
                <a:latin typeface="Courier"/>
              </a:rPr>
              <a:t>+</a:t>
            </a:r>
            <a:r>
              <a:rPr>
                <a:solidFill>
                  <a:srgbClr val="003B4F"/>
                </a:solidFill>
                <a:latin typeface="Courier"/>
              </a:rPr>
              <a:t> treat</a:t>
            </a:r>
            <a:r>
              <a:rPr>
                <a:solidFill>
                  <a:srgbClr val="5E5E5E"/>
                </a:solidFill>
                <a:latin typeface="Courier"/>
              </a:rPr>
              <a:t>:</a:t>
            </a:r>
            <a:r>
              <a:rPr>
                <a:solidFill>
                  <a:srgbClr val="003B4F"/>
                </a:solidFill>
                <a:latin typeface="Courier"/>
              </a:rPr>
              <a:t>patch, </a:t>
            </a:r>
            <a:r>
              <a:rPr>
                <a:solidFill>
                  <a:srgbClr val="657422"/>
                </a:solidFill>
                <a:latin typeface="Courier"/>
              </a:rPr>
              <a:t>data =</a:t>
            </a:r>
            <a:r>
              <a:rPr>
                <a:solidFill>
                  <a:srgbClr val="003B4F"/>
                </a:solidFill>
                <a:latin typeface="Courier"/>
              </a:rPr>
              <a:t> u_df)</a:t>
            </a:r>
            <a:br/>
            <a:r>
              <a:rPr>
                <a:solidFill>
                  <a:srgbClr val="003B4F"/>
                </a:solidFill>
                <a:latin typeface="Courier"/>
              </a:rPr>
              <a:t>u_anova_summary &lt;- </a:t>
            </a:r>
            <a:r>
              <a:rPr>
                <a:solidFill>
                  <a:srgbClr val="4758AB"/>
                </a:solidFill>
                <a:latin typeface="Courier"/>
              </a:rPr>
              <a:t>summary</a:t>
            </a:r>
            <a:r>
              <a:rPr>
                <a:solidFill>
                  <a:srgbClr val="003B4F"/>
                </a:solidFill>
                <a:latin typeface="Courier"/>
              </a:rPr>
              <a:t>(u_man_model)[[</a:t>
            </a:r>
            <a:r>
              <a:rPr>
                <a:solidFill>
                  <a:srgbClr val="AD0000"/>
                </a:solidFill>
                <a:latin typeface="Courier"/>
              </a:rPr>
              <a:t>1</a:t>
            </a:r>
            <a:r>
              <a:rPr>
                <a:solidFill>
                  <a:srgbClr val="003B4F"/>
                </a:solidFill>
                <a:latin typeface="Courier"/>
              </a:rPr>
              <a:t>]]</a:t>
            </a:r>
            <a:br/>
            <a:br/>
            <a:r>
              <a:rPr>
                <a:solidFill>
                  <a:srgbClr val="4758AB"/>
                </a:solidFill>
                <a:latin typeface="Courier"/>
              </a:rPr>
              <a:t>cat</a:t>
            </a:r>
            <a:r>
              <a:rPr>
                <a:solidFill>
                  <a:srgbClr val="003B4F"/>
                </a:solidFill>
                <a:latin typeface="Courier"/>
              </a:rPr>
              <a:t>(</a:t>
            </a:r>
            <a:r>
              <a:rPr>
                <a:solidFill>
                  <a:srgbClr val="20794D"/>
                </a:solidFill>
                <a:latin typeface="Courier"/>
              </a:rPr>
              <a:t>"Standard ANOVA table:</a:t>
            </a:r>
            <a:r>
              <a:rPr>
                <a:solidFill>
                  <a:srgbClr val="5E5E5E"/>
                </a:solidFill>
                <a:latin typeface="Courier"/>
              </a:rPr>
              <a:t>\n\n</a:t>
            </a:r>
            <a:r>
              <a:rPr>
                <a:solidFill>
                  <a:srgbClr val="20794D"/>
                </a:solidFill>
                <a:latin typeface="Courier"/>
              </a:rPr>
              <a:t>"</a:t>
            </a:r>
            <a:r>
              <a:rPr>
                <a:solidFill>
                  <a:srgbClr val="003B4F"/>
                </a:solidFill>
                <a:latin typeface="Courier"/>
              </a:rPr>
              <a:t>)</a:t>
            </a:r>
            <a:br/>
            <a:r>
              <a:rPr i="1">
                <a:solidFill>
                  <a:srgbClr val="5E5E5E"/>
                </a:solidFill>
                <a:latin typeface="Courier"/>
              </a:rPr>
              <a:t>## Standard ANOVA table:</a:t>
            </a:r>
            <a:br/>
            <a:r>
              <a:rPr>
                <a:solidFill>
                  <a:srgbClr val="003B4F"/>
                </a:solidFill>
                <a:latin typeface="Courier"/>
              </a:rPr>
              <a:t>u_anova_summary</a:t>
            </a:r>
            <a:br/>
            <a:r>
              <a:rPr i="1">
                <a:solidFill>
                  <a:srgbClr val="5E5E5E"/>
                </a:solidFill>
                <a:latin typeface="Courier"/>
              </a:rPr>
              <a:t>##             Df Sum Sq Mean Sq F value        Pr(&gt;F)    </a:t>
            </a:r>
            <a:br/>
            <a:r>
              <a:rPr i="1">
                <a:solidFill>
                  <a:srgbClr val="5E5E5E"/>
                </a:solidFill>
                <a:latin typeface="Courier"/>
              </a:rPr>
              <a:t>## treat        3  14429  4809.7 16.1075 0.00000006579 ***</a:t>
            </a:r>
            <a:br/>
            <a:r>
              <a:rPr i="1">
                <a:solidFill>
                  <a:srgbClr val="5E5E5E"/>
                </a:solidFill>
                <a:latin typeface="Courier"/>
              </a:rPr>
              <a:t>## treat:patch 12  21242  1770.2  5.9282 0.00000083226 ***</a:t>
            </a:r>
            <a:br/>
            <a:r>
              <a:rPr i="1">
                <a:solidFill>
                  <a:srgbClr val="5E5E5E"/>
                </a:solidFill>
                <a:latin typeface="Courier"/>
              </a:rPr>
              <a:t>## Residuals   64  19110   298.6                          </a:t>
            </a:r>
            <a:br/>
            <a:r>
              <a:rPr i="1">
                <a:solidFill>
                  <a:srgbClr val="5E5E5E"/>
                </a:solidFill>
                <a:latin typeface="Courier"/>
              </a:rPr>
              <a:t>## ---</a:t>
            </a:r>
            <a:br/>
            <a:r>
              <a:rPr i="1">
                <a:solidFill>
                  <a:srgbClr val="5E5E5E"/>
                </a:solidFill>
                <a:latin typeface="Courier"/>
              </a:rPr>
              <a:t>## Signif. codes:  0 '***' 0.001 '**' 0.01 '*' 0.05 '.' 0.1 ' ' 1</a:t>
            </a:r>
          </a:p>
          <a:p>
            <a:pPr lvl="0" indent="0">
              <a:buNone/>
            </a:pPr>
            <a:r>
              <a:rPr>
                <a:solidFill>
                  <a:srgbClr val="5E5E5E"/>
                </a:solidFill>
                <a:latin typeface="Courier"/>
              </a:rPr>
              <a:t># Extract values by position (much simpler!)</a:t>
            </a:r>
            <a:br/>
            <a:r>
              <a:rPr>
                <a:solidFill>
                  <a:srgbClr val="5E5E5E"/>
                </a:solidFill>
                <a:latin typeface="Courier"/>
              </a:rPr>
              <a:t># Row 1 = treat, Row 2 = treat:patch, Row 3 = Residuals</a:t>
            </a:r>
            <a:br/>
            <a:r>
              <a:rPr>
                <a:solidFill>
                  <a:srgbClr val="003B4F"/>
                </a:solidFill>
                <a:latin typeface="Courier"/>
              </a:rPr>
              <a:t>u_MS_treat &lt;- u_anova_summary[</a:t>
            </a:r>
            <a:r>
              <a:rPr>
                <a:solidFill>
                  <a:srgbClr val="AD0000"/>
                </a:solidFill>
                <a:latin typeface="Courier"/>
              </a:rPr>
              <a:t>1</a:t>
            </a:r>
            <a:r>
              <a:rPr>
                <a:solidFill>
                  <a:srgbClr val="003B4F"/>
                </a:solidFill>
                <a:latin typeface="Courier"/>
              </a:rPr>
              <a:t>, </a:t>
            </a:r>
            <a:r>
              <a:rPr>
                <a:solidFill>
                  <a:srgbClr val="20794D"/>
                </a:solidFill>
                <a:latin typeface="Courier"/>
              </a:rPr>
              <a:t>"Mean Sq"</a:t>
            </a:r>
            <a:r>
              <a:rPr>
                <a:solidFill>
                  <a:srgbClr val="003B4F"/>
                </a:solidFill>
                <a:latin typeface="Courier"/>
              </a:rPr>
              <a:t>]      </a:t>
            </a:r>
            <a:r>
              <a:rPr>
                <a:solidFill>
                  <a:srgbClr val="5E5E5E"/>
                </a:solidFill>
                <a:latin typeface="Courier"/>
              </a:rPr>
              <a:t># Row 1, Mean Sq column</a:t>
            </a:r>
            <a:br/>
            <a:r>
              <a:rPr>
                <a:solidFill>
                  <a:srgbClr val="003B4F"/>
                </a:solidFill>
                <a:latin typeface="Courier"/>
              </a:rPr>
              <a:t>u_MS_patch &lt;- u_anova_summary[</a:t>
            </a:r>
            <a:r>
              <a:rPr>
                <a:solidFill>
                  <a:srgbClr val="AD0000"/>
                </a:solidFill>
                <a:latin typeface="Courier"/>
              </a:rPr>
              <a:t>2</a:t>
            </a:r>
            <a:r>
              <a:rPr>
                <a:solidFill>
                  <a:srgbClr val="003B4F"/>
                </a:solidFill>
                <a:latin typeface="Courier"/>
              </a:rPr>
              <a:t>, </a:t>
            </a:r>
            <a:r>
              <a:rPr>
                <a:solidFill>
                  <a:srgbClr val="20794D"/>
                </a:solidFill>
                <a:latin typeface="Courier"/>
              </a:rPr>
              <a:t>"Mean Sq"</a:t>
            </a:r>
            <a:r>
              <a:rPr>
                <a:solidFill>
                  <a:srgbClr val="003B4F"/>
                </a:solidFill>
                <a:latin typeface="Courier"/>
              </a:rPr>
              <a:t>]      </a:t>
            </a:r>
            <a:r>
              <a:rPr>
                <a:solidFill>
                  <a:srgbClr val="5E5E5E"/>
                </a:solidFill>
                <a:latin typeface="Courier"/>
              </a:rPr>
              <a:t># Row 2, Mean Sq column  </a:t>
            </a:r>
            <a:br/>
            <a:r>
              <a:rPr>
                <a:solidFill>
                  <a:srgbClr val="003B4F"/>
                </a:solidFill>
                <a:latin typeface="Courier"/>
              </a:rPr>
              <a:t>u_MS_residual &lt;- u_anova_summary[</a:t>
            </a:r>
            <a:r>
              <a:rPr>
                <a:solidFill>
                  <a:srgbClr val="AD0000"/>
                </a:solidFill>
                <a:latin typeface="Courier"/>
              </a:rPr>
              <a:t>3</a:t>
            </a:r>
            <a:r>
              <a:rPr>
                <a:solidFill>
                  <a:srgbClr val="003B4F"/>
                </a:solidFill>
                <a:latin typeface="Courier"/>
              </a:rPr>
              <a:t>, </a:t>
            </a:r>
            <a:r>
              <a:rPr>
                <a:solidFill>
                  <a:srgbClr val="20794D"/>
                </a:solidFill>
                <a:latin typeface="Courier"/>
              </a:rPr>
              <a:t>"Mean Sq"</a:t>
            </a:r>
            <a:r>
              <a:rPr>
                <a:solidFill>
                  <a:srgbClr val="003B4F"/>
                </a:solidFill>
                <a:latin typeface="Courier"/>
              </a:rPr>
              <a:t>]   </a:t>
            </a:r>
            <a:r>
              <a:rPr>
                <a:solidFill>
                  <a:srgbClr val="5E5E5E"/>
                </a:solidFill>
                <a:latin typeface="Courier"/>
              </a:rPr>
              <a:t># Row 3, Mean Sq column</a:t>
            </a:r>
            <a:br/>
            <a:br/>
            <a:r>
              <a:rPr>
                <a:solidFill>
                  <a:srgbClr val="003B4F"/>
                </a:solidFill>
                <a:latin typeface="Courier"/>
              </a:rPr>
              <a:t>u_df_treat &lt;- u_anova_summary[</a:t>
            </a:r>
            <a:r>
              <a:rPr>
                <a:solidFill>
                  <a:srgbClr val="AD0000"/>
                </a:solidFill>
                <a:latin typeface="Courier"/>
              </a:rPr>
              <a:t>1</a:t>
            </a:r>
            <a:r>
              <a:rPr>
                <a:solidFill>
                  <a:srgbClr val="003B4F"/>
                </a:solidFill>
                <a:latin typeface="Courier"/>
              </a:rPr>
              <a:t>, </a:t>
            </a:r>
            <a:r>
              <a:rPr>
                <a:solidFill>
                  <a:srgbClr val="20794D"/>
                </a:solidFill>
                <a:latin typeface="Courier"/>
              </a:rPr>
              <a:t>"Df"</a:t>
            </a:r>
            <a:r>
              <a:rPr>
                <a:solidFill>
                  <a:srgbClr val="003B4F"/>
                </a:solidFill>
                <a:latin typeface="Courier"/>
              </a:rPr>
              <a:t>]</a:t>
            </a:r>
            <a:br/>
            <a:r>
              <a:rPr>
                <a:solidFill>
                  <a:srgbClr val="003B4F"/>
                </a:solidFill>
                <a:latin typeface="Courier"/>
              </a:rPr>
              <a:t>u_df_patch &lt;- u_anova_summary[</a:t>
            </a:r>
            <a:r>
              <a:rPr>
                <a:solidFill>
                  <a:srgbClr val="AD0000"/>
                </a:solidFill>
                <a:latin typeface="Courier"/>
              </a:rPr>
              <a:t>2</a:t>
            </a:r>
            <a:r>
              <a:rPr>
                <a:solidFill>
                  <a:srgbClr val="003B4F"/>
                </a:solidFill>
                <a:latin typeface="Courier"/>
              </a:rPr>
              <a:t>, </a:t>
            </a:r>
            <a:r>
              <a:rPr>
                <a:solidFill>
                  <a:srgbClr val="20794D"/>
                </a:solidFill>
                <a:latin typeface="Courier"/>
              </a:rPr>
              <a:t>"Df"</a:t>
            </a:r>
            <a:r>
              <a:rPr>
                <a:solidFill>
                  <a:srgbClr val="003B4F"/>
                </a:solidFill>
                <a:latin typeface="Courier"/>
              </a:rPr>
              <a:t>] </a:t>
            </a:r>
            <a:br/>
            <a:r>
              <a:rPr>
                <a:solidFill>
                  <a:srgbClr val="003B4F"/>
                </a:solidFill>
                <a:latin typeface="Courier"/>
              </a:rPr>
              <a:t>u_df_residual &lt;- u_anova_summary[</a:t>
            </a:r>
            <a:r>
              <a:rPr>
                <a:solidFill>
                  <a:srgbClr val="AD0000"/>
                </a:solidFill>
                <a:latin typeface="Courier"/>
              </a:rPr>
              <a:t>3</a:t>
            </a:r>
            <a:r>
              <a:rPr>
                <a:solidFill>
                  <a:srgbClr val="003B4F"/>
                </a:solidFill>
                <a:latin typeface="Courier"/>
              </a:rPr>
              <a:t>, </a:t>
            </a:r>
            <a:r>
              <a:rPr>
                <a:solidFill>
                  <a:srgbClr val="20794D"/>
                </a:solidFill>
                <a:latin typeface="Courier"/>
              </a:rPr>
              <a:t>"Df"</a:t>
            </a:r>
            <a:r>
              <a:rPr>
                <a:solidFill>
                  <a:srgbClr val="003B4F"/>
                </a:solidFill>
                <a:latin typeface="Courier"/>
              </a:rPr>
              <a:t>]</a:t>
            </a:r>
            <a:br/>
            <a:br/>
            <a:r>
              <a:rPr>
                <a:solidFill>
                  <a:srgbClr val="4758AB"/>
                </a:solidFill>
                <a:latin typeface="Courier"/>
              </a:rPr>
              <a:t>cat</a:t>
            </a:r>
            <a:r>
              <a:rPr>
                <a:solidFill>
                  <a:srgbClr val="003B4F"/>
                </a:solidFill>
                <a:latin typeface="Courier"/>
              </a:rPr>
              <a:t>(</a:t>
            </a:r>
            <a:r>
              <a:rPr>
                <a:solidFill>
                  <a:srgbClr val="20794D"/>
                </a:solidFill>
                <a:latin typeface="Courier"/>
              </a:rPr>
              <a:t>"Extracted mean squares:</a:t>
            </a:r>
            <a:r>
              <a:rPr>
                <a:solidFill>
                  <a:srgbClr val="5E5E5E"/>
                </a:solidFill>
                <a:latin typeface="Courier"/>
              </a:rPr>
              <a:t>\n\n</a:t>
            </a:r>
            <a:r>
              <a:rPr>
                <a:solidFill>
                  <a:srgbClr val="20794D"/>
                </a:solidFill>
                <a:latin typeface="Courier"/>
              </a:rPr>
              <a:t>"</a:t>
            </a:r>
            <a:r>
              <a:rPr>
                <a:solidFill>
                  <a:srgbClr val="003B4F"/>
                </a:solidFill>
                <a:latin typeface="Courier"/>
              </a:rPr>
              <a:t>)</a:t>
            </a:r>
            <a:br/>
            <a:r>
              <a:rPr i="1">
                <a:solidFill>
                  <a:srgbClr val="5E5E5E"/>
                </a:solidFill>
                <a:latin typeface="Courier"/>
              </a:rPr>
              <a:t>## Extracted mean squares:</a:t>
            </a:r>
            <a:br/>
            <a:r>
              <a:rPr>
                <a:solidFill>
                  <a:srgbClr val="4758AB"/>
                </a:solidFill>
                <a:latin typeface="Courier"/>
              </a:rPr>
              <a:t>cat</a:t>
            </a:r>
            <a:r>
              <a:rPr>
                <a:solidFill>
                  <a:srgbClr val="003B4F"/>
                </a:solidFill>
                <a:latin typeface="Courier"/>
              </a:rPr>
              <a:t>(</a:t>
            </a:r>
            <a:r>
              <a:rPr>
                <a:solidFill>
                  <a:srgbClr val="20794D"/>
                </a:solidFill>
                <a:latin typeface="Courier"/>
              </a:rPr>
              <a:t>"MS Treatment:"</a:t>
            </a:r>
            <a:r>
              <a:rPr>
                <a:solidFill>
                  <a:srgbClr val="003B4F"/>
                </a:solidFill>
                <a:latin typeface="Courier"/>
              </a:rPr>
              <a:t>, u_MS_treat, </a:t>
            </a:r>
            <a:r>
              <a:rPr>
                <a:solidFill>
                  <a:srgbClr val="20794D"/>
                </a:solidFill>
                <a:latin typeface="Courier"/>
              </a:rPr>
              <a:t>"</a:t>
            </a:r>
            <a:r>
              <a:rPr>
                <a:solidFill>
                  <a:srgbClr val="5E5E5E"/>
                </a:solidFill>
                <a:latin typeface="Courier"/>
              </a:rPr>
              <a:t>\n</a:t>
            </a:r>
            <a:r>
              <a:rPr>
                <a:solidFill>
                  <a:srgbClr val="20794D"/>
                </a:solidFill>
                <a:latin typeface="Courier"/>
              </a:rPr>
              <a:t>"</a:t>
            </a:r>
            <a:r>
              <a:rPr>
                <a:solidFill>
                  <a:srgbClr val="003B4F"/>
                </a:solidFill>
                <a:latin typeface="Courier"/>
              </a:rPr>
              <a:t>)</a:t>
            </a:r>
            <a:br/>
            <a:r>
              <a:rPr i="1">
                <a:solidFill>
                  <a:srgbClr val="5E5E5E"/>
                </a:solidFill>
                <a:latin typeface="Courier"/>
              </a:rPr>
              <a:t>## MS Treatment: 4809.713</a:t>
            </a:r>
            <a:br/>
            <a:r>
              <a:rPr>
                <a:solidFill>
                  <a:srgbClr val="4758AB"/>
                </a:solidFill>
                <a:latin typeface="Courier"/>
              </a:rPr>
              <a:t>cat</a:t>
            </a:r>
            <a:r>
              <a:rPr>
                <a:solidFill>
                  <a:srgbClr val="003B4F"/>
                </a:solidFill>
                <a:latin typeface="Courier"/>
              </a:rPr>
              <a:t>(</a:t>
            </a:r>
            <a:r>
              <a:rPr>
                <a:solidFill>
                  <a:srgbClr val="20794D"/>
                </a:solidFill>
                <a:latin typeface="Courier"/>
              </a:rPr>
              <a:t>"MS Patch(Treatment):"</a:t>
            </a:r>
            <a:r>
              <a:rPr>
                <a:solidFill>
                  <a:srgbClr val="003B4F"/>
                </a:solidFill>
                <a:latin typeface="Courier"/>
              </a:rPr>
              <a:t>, u_MS_patch, </a:t>
            </a:r>
            <a:r>
              <a:rPr>
                <a:solidFill>
                  <a:srgbClr val="20794D"/>
                </a:solidFill>
                <a:latin typeface="Courier"/>
              </a:rPr>
              <a:t>"</a:t>
            </a:r>
            <a:r>
              <a:rPr>
                <a:solidFill>
                  <a:srgbClr val="5E5E5E"/>
                </a:solidFill>
                <a:latin typeface="Courier"/>
              </a:rPr>
              <a:t>\n</a:t>
            </a:r>
            <a:r>
              <a:rPr>
                <a:solidFill>
                  <a:srgbClr val="20794D"/>
                </a:solidFill>
                <a:latin typeface="Courier"/>
              </a:rPr>
              <a:t>"</a:t>
            </a:r>
            <a:r>
              <a:rPr>
                <a:solidFill>
                  <a:srgbClr val="003B4F"/>
                </a:solidFill>
                <a:latin typeface="Courier"/>
              </a:rPr>
              <a:t>)</a:t>
            </a:r>
            <a:br/>
            <a:r>
              <a:rPr i="1">
                <a:solidFill>
                  <a:srgbClr val="5E5E5E"/>
                </a:solidFill>
                <a:latin typeface="Courier"/>
              </a:rPr>
              <a:t>## MS Patch(Treatment): 1770.162</a:t>
            </a:r>
            <a:br/>
            <a:r>
              <a:rPr>
                <a:solidFill>
                  <a:srgbClr val="4758AB"/>
                </a:solidFill>
                <a:latin typeface="Courier"/>
              </a:rPr>
              <a:t>cat</a:t>
            </a:r>
            <a:r>
              <a:rPr>
                <a:solidFill>
                  <a:srgbClr val="003B4F"/>
                </a:solidFill>
                <a:latin typeface="Courier"/>
              </a:rPr>
              <a:t>(</a:t>
            </a:r>
            <a:r>
              <a:rPr>
                <a:solidFill>
                  <a:srgbClr val="20794D"/>
                </a:solidFill>
                <a:latin typeface="Courier"/>
              </a:rPr>
              <a:t>"MS Residual:"</a:t>
            </a:r>
            <a:r>
              <a:rPr>
                <a:solidFill>
                  <a:srgbClr val="003B4F"/>
                </a:solidFill>
                <a:latin typeface="Courier"/>
              </a:rPr>
              <a:t>, u_MS_residual, </a:t>
            </a:r>
            <a:r>
              <a:rPr>
                <a:solidFill>
                  <a:srgbClr val="20794D"/>
                </a:solidFill>
                <a:latin typeface="Courier"/>
              </a:rPr>
              <a:t>"</a:t>
            </a:r>
            <a:r>
              <a:rPr>
                <a:solidFill>
                  <a:srgbClr val="5E5E5E"/>
                </a:solidFill>
                <a:latin typeface="Courier"/>
              </a:rPr>
              <a:t>\n\n</a:t>
            </a:r>
            <a:r>
              <a:rPr>
                <a:solidFill>
                  <a:srgbClr val="20794D"/>
                </a:solidFill>
                <a:latin typeface="Courier"/>
              </a:rPr>
              <a:t>"</a:t>
            </a:r>
            <a:r>
              <a:rPr>
                <a:solidFill>
                  <a:srgbClr val="003B4F"/>
                </a:solidFill>
                <a:latin typeface="Courier"/>
              </a:rPr>
              <a:t>)</a:t>
            </a:r>
            <a:br/>
            <a:r>
              <a:rPr i="1">
                <a:solidFill>
                  <a:srgbClr val="5E5E5E"/>
                </a:solidFill>
                <a:latin typeface="Courier"/>
              </a:rPr>
              <a:t>## MS Residual: 298.6</a:t>
            </a:r>
          </a:p>
        </p:txBody>
      </p:sp>
      <p:sp>
        <p:nvSpPr>
          <p:cNvPr id="4" name="Content Placeholder 3"/>
          <p:cNvSpPr>
            <a:spLocks noGrp="1"/>
          </p:cNvSpPr>
          <p:nvPr>
            <p:ph idx="2" sz="half"/>
          </p:nvPr>
        </p:nvSpPr>
        <p:spPr/>
        <p:txBody>
          <a:bodyPr/>
          <a:lstStyle/>
          <a:p>
            <a:pPr lvl="0" indent="0">
              <a:buNone/>
            </a:pPr>
            <a:r>
              <a:rPr>
                <a:solidFill>
                  <a:srgbClr val="5E5E5E"/>
                </a:solidFill>
                <a:latin typeface="Courier"/>
              </a:rPr>
              <a:t># Calculate CORRECT F-ratios for nested design</a:t>
            </a:r>
            <a:br/>
            <a:r>
              <a:rPr>
                <a:solidFill>
                  <a:srgbClr val="003B4F"/>
                </a:solidFill>
                <a:latin typeface="Courier"/>
              </a:rPr>
              <a:t>u_F_treat_correct &lt;- u_MS_treat </a:t>
            </a:r>
            <a:r>
              <a:rPr>
                <a:solidFill>
                  <a:srgbClr val="5E5E5E"/>
                </a:solidFill>
                <a:latin typeface="Courier"/>
              </a:rPr>
              <a:t>/</a:t>
            </a:r>
            <a:r>
              <a:rPr>
                <a:solidFill>
                  <a:srgbClr val="003B4F"/>
                </a:solidFill>
                <a:latin typeface="Courier"/>
              </a:rPr>
              <a:t> u_MS_patch        </a:t>
            </a:r>
            <a:r>
              <a:rPr>
                <a:solidFill>
                  <a:srgbClr val="5E5E5E"/>
                </a:solidFill>
                <a:latin typeface="Courier"/>
              </a:rPr>
              <a:t># Treatment tested against patches</a:t>
            </a:r>
            <a:br/>
            <a:r>
              <a:rPr>
                <a:solidFill>
                  <a:srgbClr val="003B4F"/>
                </a:solidFill>
                <a:latin typeface="Courier"/>
              </a:rPr>
              <a:t>u_F_patch &lt;- u_MS_patch </a:t>
            </a:r>
            <a:r>
              <a:rPr>
                <a:solidFill>
                  <a:srgbClr val="5E5E5E"/>
                </a:solidFill>
                <a:latin typeface="Courier"/>
              </a:rPr>
              <a:t>/</a:t>
            </a:r>
            <a:r>
              <a:rPr>
                <a:solidFill>
                  <a:srgbClr val="003B4F"/>
                </a:solidFill>
                <a:latin typeface="Courier"/>
              </a:rPr>
              <a:t> u_MS_residual             </a:t>
            </a:r>
            <a:r>
              <a:rPr>
                <a:solidFill>
                  <a:srgbClr val="5E5E5E"/>
                </a:solidFill>
                <a:latin typeface="Courier"/>
              </a:rPr>
              <a:t># Patches tested against residual</a:t>
            </a:r>
            <a:br/>
            <a:br/>
            <a:r>
              <a:rPr>
                <a:solidFill>
                  <a:srgbClr val="4758AB"/>
                </a:solidFill>
                <a:latin typeface="Courier"/>
              </a:rPr>
              <a:t>cat</a:t>
            </a:r>
            <a:r>
              <a:rPr>
                <a:solidFill>
                  <a:srgbClr val="003B4F"/>
                </a:solidFill>
                <a:latin typeface="Courier"/>
              </a:rPr>
              <a:t>(</a:t>
            </a:r>
            <a:r>
              <a:rPr>
                <a:solidFill>
                  <a:srgbClr val="20794D"/>
                </a:solidFill>
                <a:latin typeface="Courier"/>
              </a:rPr>
              <a:t>"Corrected F-ratios:</a:t>
            </a:r>
            <a:r>
              <a:rPr>
                <a:solidFill>
                  <a:srgbClr val="5E5E5E"/>
                </a:solidFill>
                <a:latin typeface="Courier"/>
              </a:rPr>
              <a:t>\n\n</a:t>
            </a:r>
            <a:r>
              <a:rPr>
                <a:solidFill>
                  <a:srgbClr val="20794D"/>
                </a:solidFill>
                <a:latin typeface="Courier"/>
              </a:rPr>
              <a:t>"</a:t>
            </a:r>
            <a:r>
              <a:rPr>
                <a:solidFill>
                  <a:srgbClr val="003B4F"/>
                </a:solidFill>
                <a:latin typeface="Courier"/>
              </a:rPr>
              <a:t>)</a:t>
            </a:r>
            <a:br/>
            <a:r>
              <a:rPr i="1">
                <a:solidFill>
                  <a:srgbClr val="5E5E5E"/>
                </a:solidFill>
                <a:latin typeface="Courier"/>
              </a:rPr>
              <a:t>## Corrected F-ratios:</a:t>
            </a:r>
            <a:br/>
            <a:r>
              <a:rPr>
                <a:solidFill>
                  <a:srgbClr val="4758AB"/>
                </a:solidFill>
                <a:latin typeface="Courier"/>
              </a:rPr>
              <a:t>cat</a:t>
            </a:r>
            <a:r>
              <a:rPr>
                <a:solidFill>
                  <a:srgbClr val="003B4F"/>
                </a:solidFill>
                <a:latin typeface="Courier"/>
              </a:rPr>
              <a:t>(</a:t>
            </a:r>
            <a:r>
              <a:rPr>
                <a:solidFill>
                  <a:srgbClr val="20794D"/>
                </a:solidFill>
                <a:latin typeface="Courier"/>
              </a:rPr>
              <a:t>"F Treatment:"</a:t>
            </a:r>
            <a:r>
              <a:rPr>
                <a:solidFill>
                  <a:srgbClr val="003B4F"/>
                </a:solidFill>
                <a:latin typeface="Courier"/>
              </a:rPr>
              <a:t>, u_F_treat_correct, </a:t>
            </a:r>
            <a:r>
              <a:rPr>
                <a:solidFill>
                  <a:srgbClr val="20794D"/>
                </a:solidFill>
                <a:latin typeface="Courier"/>
              </a:rPr>
              <a:t>"</a:t>
            </a:r>
            <a:r>
              <a:rPr>
                <a:solidFill>
                  <a:srgbClr val="5E5E5E"/>
                </a:solidFill>
                <a:latin typeface="Courier"/>
              </a:rPr>
              <a:t>\n</a:t>
            </a:r>
            <a:r>
              <a:rPr>
                <a:solidFill>
                  <a:srgbClr val="20794D"/>
                </a:solidFill>
                <a:latin typeface="Courier"/>
              </a:rPr>
              <a:t>"</a:t>
            </a:r>
            <a:r>
              <a:rPr>
                <a:solidFill>
                  <a:srgbClr val="003B4F"/>
                </a:solidFill>
                <a:latin typeface="Courier"/>
              </a:rPr>
              <a:t>)</a:t>
            </a:r>
            <a:br/>
            <a:r>
              <a:rPr i="1">
                <a:solidFill>
                  <a:srgbClr val="5E5E5E"/>
                </a:solidFill>
                <a:latin typeface="Courier"/>
              </a:rPr>
              <a:t>## F Treatment: 2.717102</a:t>
            </a:r>
            <a:br/>
            <a:r>
              <a:rPr>
                <a:solidFill>
                  <a:srgbClr val="4758AB"/>
                </a:solidFill>
                <a:latin typeface="Courier"/>
              </a:rPr>
              <a:t>cat</a:t>
            </a:r>
            <a:r>
              <a:rPr>
                <a:solidFill>
                  <a:srgbClr val="003B4F"/>
                </a:solidFill>
                <a:latin typeface="Courier"/>
              </a:rPr>
              <a:t>(</a:t>
            </a:r>
            <a:r>
              <a:rPr>
                <a:solidFill>
                  <a:srgbClr val="20794D"/>
                </a:solidFill>
                <a:latin typeface="Courier"/>
              </a:rPr>
              <a:t>"F Patch(Treatment):"</a:t>
            </a:r>
            <a:r>
              <a:rPr>
                <a:solidFill>
                  <a:srgbClr val="003B4F"/>
                </a:solidFill>
                <a:latin typeface="Courier"/>
              </a:rPr>
              <a:t>, u_F_patch, </a:t>
            </a:r>
            <a:r>
              <a:rPr>
                <a:solidFill>
                  <a:srgbClr val="20794D"/>
                </a:solidFill>
                <a:latin typeface="Courier"/>
              </a:rPr>
              <a:t>"</a:t>
            </a:r>
            <a:r>
              <a:rPr>
                <a:solidFill>
                  <a:srgbClr val="5E5E5E"/>
                </a:solidFill>
                <a:latin typeface="Courier"/>
              </a:rPr>
              <a:t>\n\n</a:t>
            </a:r>
            <a:r>
              <a:rPr>
                <a:solidFill>
                  <a:srgbClr val="20794D"/>
                </a:solidFill>
                <a:latin typeface="Courier"/>
              </a:rPr>
              <a:t>"</a:t>
            </a:r>
            <a:r>
              <a:rPr>
                <a:solidFill>
                  <a:srgbClr val="003B4F"/>
                </a:solidFill>
                <a:latin typeface="Courier"/>
              </a:rPr>
              <a:t>)</a:t>
            </a:r>
            <a:br/>
            <a:r>
              <a:rPr i="1">
                <a:solidFill>
                  <a:srgbClr val="5E5E5E"/>
                </a:solidFill>
                <a:latin typeface="Courier"/>
              </a:rPr>
              <a:t>## F Patch(Treatment): 5.928207</a:t>
            </a:r>
          </a:p>
          <a:p>
            <a:pPr lvl="0" indent="0">
              <a:buNone/>
            </a:pPr>
            <a:r>
              <a:rPr>
                <a:solidFill>
                  <a:srgbClr val="5E5E5E"/>
                </a:solidFill>
                <a:latin typeface="Courier"/>
              </a:rPr>
              <a:t># Calculate correct p-values</a:t>
            </a:r>
            <a:br/>
            <a:r>
              <a:rPr>
                <a:solidFill>
                  <a:srgbClr val="003B4F"/>
                </a:solidFill>
                <a:latin typeface="Courier"/>
              </a:rPr>
              <a:t>u_p_treat_correct &lt;- </a:t>
            </a:r>
            <a:r>
              <a:rPr>
                <a:solidFill>
                  <a:srgbClr val="4758AB"/>
                </a:solidFill>
                <a:latin typeface="Courier"/>
              </a:rPr>
              <a:t>pf</a:t>
            </a:r>
            <a:r>
              <a:rPr>
                <a:solidFill>
                  <a:srgbClr val="003B4F"/>
                </a:solidFill>
                <a:latin typeface="Courier"/>
              </a:rPr>
              <a:t>(u_F_treat_correct, u_df_treat, u_df_patch, </a:t>
            </a:r>
            <a:r>
              <a:rPr>
                <a:solidFill>
                  <a:srgbClr val="657422"/>
                </a:solidFill>
                <a:latin typeface="Courier"/>
              </a:rPr>
              <a:t>lower.tail =</a:t>
            </a:r>
            <a:r>
              <a:rPr>
                <a:solidFill>
                  <a:srgbClr val="003B4F"/>
                </a:solidFill>
                <a:latin typeface="Courier"/>
              </a:rPr>
              <a:t> </a:t>
            </a:r>
            <a:r>
              <a:rPr>
                <a:solidFill>
                  <a:srgbClr val="8F5902"/>
                </a:solidFill>
                <a:latin typeface="Courier"/>
              </a:rPr>
              <a:t>FALSE</a:t>
            </a:r>
            <a:r>
              <a:rPr>
                <a:solidFill>
                  <a:srgbClr val="003B4F"/>
                </a:solidFill>
                <a:latin typeface="Courier"/>
              </a:rPr>
              <a:t>)</a:t>
            </a:r>
            <a:br/>
            <a:r>
              <a:rPr>
                <a:solidFill>
                  <a:srgbClr val="003B4F"/>
                </a:solidFill>
                <a:latin typeface="Courier"/>
              </a:rPr>
              <a:t>u_p_patch &lt;- </a:t>
            </a:r>
            <a:r>
              <a:rPr>
                <a:solidFill>
                  <a:srgbClr val="4758AB"/>
                </a:solidFill>
                <a:latin typeface="Courier"/>
              </a:rPr>
              <a:t>pf</a:t>
            </a:r>
            <a:r>
              <a:rPr>
                <a:solidFill>
                  <a:srgbClr val="003B4F"/>
                </a:solidFill>
                <a:latin typeface="Courier"/>
              </a:rPr>
              <a:t>(u_F_patch, u_df_patch, u_df_residual, </a:t>
            </a:r>
            <a:r>
              <a:rPr>
                <a:solidFill>
                  <a:srgbClr val="657422"/>
                </a:solidFill>
                <a:latin typeface="Courier"/>
              </a:rPr>
              <a:t>lower.tail =</a:t>
            </a:r>
            <a:r>
              <a:rPr>
                <a:solidFill>
                  <a:srgbClr val="003B4F"/>
                </a:solidFill>
                <a:latin typeface="Courier"/>
              </a:rPr>
              <a:t> </a:t>
            </a:r>
            <a:r>
              <a:rPr>
                <a:solidFill>
                  <a:srgbClr val="8F5902"/>
                </a:solidFill>
                <a:latin typeface="Courier"/>
              </a:rPr>
              <a:t>FALSE</a:t>
            </a:r>
            <a:r>
              <a:rPr>
                <a:solidFill>
                  <a:srgbClr val="003B4F"/>
                </a:solidFill>
                <a:latin typeface="Courier"/>
              </a:rPr>
              <a:t>)</a:t>
            </a:r>
            <a:br/>
            <a:br/>
            <a:r>
              <a:rPr>
                <a:solidFill>
                  <a:srgbClr val="4758AB"/>
                </a:solidFill>
                <a:latin typeface="Courier"/>
              </a:rPr>
              <a:t>cat</a:t>
            </a:r>
            <a:r>
              <a:rPr>
                <a:solidFill>
                  <a:srgbClr val="003B4F"/>
                </a:solidFill>
                <a:latin typeface="Courier"/>
              </a:rPr>
              <a:t>(</a:t>
            </a:r>
            <a:r>
              <a:rPr>
                <a:solidFill>
                  <a:srgbClr val="20794D"/>
                </a:solidFill>
                <a:latin typeface="Courier"/>
              </a:rPr>
              <a:t>"Corrected p-values:</a:t>
            </a:r>
            <a:r>
              <a:rPr>
                <a:solidFill>
                  <a:srgbClr val="5E5E5E"/>
                </a:solidFill>
                <a:latin typeface="Courier"/>
              </a:rPr>
              <a:t>\n\n</a:t>
            </a:r>
            <a:r>
              <a:rPr>
                <a:solidFill>
                  <a:srgbClr val="20794D"/>
                </a:solidFill>
                <a:latin typeface="Courier"/>
              </a:rPr>
              <a:t>"</a:t>
            </a:r>
            <a:r>
              <a:rPr>
                <a:solidFill>
                  <a:srgbClr val="003B4F"/>
                </a:solidFill>
                <a:latin typeface="Courier"/>
              </a:rPr>
              <a:t>)</a:t>
            </a:r>
            <a:br/>
            <a:r>
              <a:rPr i="1">
                <a:solidFill>
                  <a:srgbClr val="5E5E5E"/>
                </a:solidFill>
                <a:latin typeface="Courier"/>
              </a:rPr>
              <a:t>## Corrected p-values:</a:t>
            </a:r>
            <a:br/>
            <a:r>
              <a:rPr>
                <a:solidFill>
                  <a:srgbClr val="4758AB"/>
                </a:solidFill>
                <a:latin typeface="Courier"/>
              </a:rPr>
              <a:t>cat</a:t>
            </a:r>
            <a:r>
              <a:rPr>
                <a:solidFill>
                  <a:srgbClr val="003B4F"/>
                </a:solidFill>
                <a:latin typeface="Courier"/>
              </a:rPr>
              <a:t>(</a:t>
            </a:r>
            <a:r>
              <a:rPr>
                <a:solidFill>
                  <a:srgbClr val="20794D"/>
                </a:solidFill>
                <a:latin typeface="Courier"/>
              </a:rPr>
              <a:t>"p Treatment:"</a:t>
            </a:r>
            <a:r>
              <a:rPr>
                <a:solidFill>
                  <a:srgbClr val="003B4F"/>
                </a:solidFill>
                <a:latin typeface="Courier"/>
              </a:rPr>
              <a:t>, u_p_treat_correct, </a:t>
            </a:r>
            <a:r>
              <a:rPr>
                <a:solidFill>
                  <a:srgbClr val="20794D"/>
                </a:solidFill>
                <a:latin typeface="Courier"/>
              </a:rPr>
              <a:t>"</a:t>
            </a:r>
            <a:r>
              <a:rPr>
                <a:solidFill>
                  <a:srgbClr val="5E5E5E"/>
                </a:solidFill>
                <a:latin typeface="Courier"/>
              </a:rPr>
              <a:t>\n</a:t>
            </a:r>
            <a:r>
              <a:rPr>
                <a:solidFill>
                  <a:srgbClr val="20794D"/>
                </a:solidFill>
                <a:latin typeface="Courier"/>
              </a:rPr>
              <a:t>"</a:t>
            </a:r>
            <a:r>
              <a:rPr>
                <a:solidFill>
                  <a:srgbClr val="003B4F"/>
                </a:solidFill>
                <a:latin typeface="Courier"/>
              </a:rPr>
              <a:t>)</a:t>
            </a:r>
            <a:br/>
            <a:r>
              <a:rPr i="1">
                <a:solidFill>
                  <a:srgbClr val="5E5E5E"/>
                </a:solidFill>
                <a:latin typeface="Courier"/>
              </a:rPr>
              <a:t>## p Treatment: 0.091262</a:t>
            </a:r>
            <a:br/>
            <a:r>
              <a:rPr>
                <a:solidFill>
                  <a:srgbClr val="4758AB"/>
                </a:solidFill>
                <a:latin typeface="Courier"/>
              </a:rPr>
              <a:t>cat</a:t>
            </a:r>
            <a:r>
              <a:rPr>
                <a:solidFill>
                  <a:srgbClr val="003B4F"/>
                </a:solidFill>
                <a:latin typeface="Courier"/>
              </a:rPr>
              <a:t>(</a:t>
            </a:r>
            <a:r>
              <a:rPr>
                <a:solidFill>
                  <a:srgbClr val="20794D"/>
                </a:solidFill>
                <a:latin typeface="Courier"/>
              </a:rPr>
              <a:t>"p Patch(Treatment):"</a:t>
            </a:r>
            <a:r>
              <a:rPr>
                <a:solidFill>
                  <a:srgbClr val="003B4F"/>
                </a:solidFill>
                <a:latin typeface="Courier"/>
              </a:rPr>
              <a:t>, u_p_patch, </a:t>
            </a:r>
            <a:r>
              <a:rPr>
                <a:solidFill>
                  <a:srgbClr val="20794D"/>
                </a:solidFill>
                <a:latin typeface="Courier"/>
              </a:rPr>
              <a:t>"</a:t>
            </a:r>
            <a:r>
              <a:rPr>
                <a:solidFill>
                  <a:srgbClr val="5E5E5E"/>
                </a:solidFill>
                <a:latin typeface="Courier"/>
              </a:rPr>
              <a:t>\n\n</a:t>
            </a:r>
            <a:r>
              <a:rPr>
                <a:solidFill>
                  <a:srgbClr val="20794D"/>
                </a:solidFill>
                <a:latin typeface="Courier"/>
              </a:rPr>
              <a:t>"</a:t>
            </a:r>
            <a:r>
              <a:rPr>
                <a:solidFill>
                  <a:srgbClr val="003B4F"/>
                </a:solidFill>
                <a:latin typeface="Courier"/>
              </a:rPr>
              <a:t>)</a:t>
            </a:r>
            <a:br/>
            <a:r>
              <a:rPr i="1">
                <a:solidFill>
                  <a:srgbClr val="5E5E5E"/>
                </a:solidFill>
                <a:latin typeface="Courier"/>
              </a:rPr>
              <a:t>## p Patch(Treatment): 0.0000008322613</a:t>
            </a:r>
          </a:p>
          <a:p>
            <a:pPr lvl="0" indent="0">
              <a:buNone/>
            </a:pPr>
            <a:r>
              <a:rPr>
                <a:solidFill>
                  <a:srgbClr val="5E5E5E"/>
                </a:solidFill>
                <a:latin typeface="Courier"/>
              </a:rPr>
              <a:t># Create simple corrected table</a:t>
            </a:r>
            <a:br/>
            <a:r>
              <a:rPr>
                <a:solidFill>
                  <a:srgbClr val="003B4F"/>
                </a:solidFill>
                <a:latin typeface="Courier"/>
              </a:rPr>
              <a:t>u_corrected_table &lt;- </a:t>
            </a:r>
            <a:r>
              <a:rPr>
                <a:solidFill>
                  <a:srgbClr val="4758AB"/>
                </a:solidFill>
                <a:latin typeface="Courier"/>
              </a:rPr>
              <a:t>data.frame</a:t>
            </a:r>
            <a:r>
              <a:rPr>
                <a:solidFill>
                  <a:srgbClr val="003B4F"/>
                </a:solidFill>
                <a:latin typeface="Courier"/>
              </a:rPr>
              <a:t>(</a:t>
            </a:r>
            <a:br/>
            <a:r>
              <a:rPr>
                <a:solidFill>
                  <a:srgbClr val="003B4F"/>
                </a:solidFill>
                <a:latin typeface="Courier"/>
              </a:rPr>
              <a:t>  </a:t>
            </a:r>
            <a:r>
              <a:rPr>
                <a:solidFill>
                  <a:srgbClr val="657422"/>
                </a:solidFill>
                <a:latin typeface="Courier"/>
              </a:rPr>
              <a:t>Source =</a:t>
            </a:r>
            <a:r>
              <a:rPr>
                <a:solidFill>
                  <a:srgbClr val="003B4F"/>
                </a:solidFill>
                <a:latin typeface="Courier"/>
              </a:rPr>
              <a:t> </a:t>
            </a:r>
            <a:r>
              <a:rPr>
                <a:solidFill>
                  <a:srgbClr val="4758AB"/>
                </a:solidFill>
                <a:latin typeface="Courier"/>
              </a:rPr>
              <a:t>c</a:t>
            </a:r>
            <a:r>
              <a:rPr>
                <a:solidFill>
                  <a:srgbClr val="003B4F"/>
                </a:solidFill>
                <a:latin typeface="Courier"/>
              </a:rPr>
              <a:t>(</a:t>
            </a:r>
            <a:r>
              <a:rPr>
                <a:solidFill>
                  <a:srgbClr val="20794D"/>
                </a:solidFill>
                <a:latin typeface="Courier"/>
              </a:rPr>
              <a:t>"Treatment"</a:t>
            </a:r>
            <a:r>
              <a:rPr>
                <a:solidFill>
                  <a:srgbClr val="003B4F"/>
                </a:solidFill>
                <a:latin typeface="Courier"/>
              </a:rPr>
              <a:t>, </a:t>
            </a:r>
            <a:r>
              <a:rPr>
                <a:solidFill>
                  <a:srgbClr val="20794D"/>
                </a:solidFill>
                <a:latin typeface="Courier"/>
              </a:rPr>
              <a:t>"Patches(Treatment)"</a:t>
            </a:r>
            <a:r>
              <a:rPr>
                <a:solidFill>
                  <a:srgbClr val="003B4F"/>
                </a:solidFill>
                <a:latin typeface="Courier"/>
              </a:rPr>
              <a:t>, </a:t>
            </a:r>
            <a:r>
              <a:rPr>
                <a:solidFill>
                  <a:srgbClr val="20794D"/>
                </a:solidFill>
                <a:latin typeface="Courier"/>
              </a:rPr>
              <a:t>"Residual"</a:t>
            </a:r>
            <a:r>
              <a:rPr>
                <a:solidFill>
                  <a:srgbClr val="003B4F"/>
                </a:solidFill>
                <a:latin typeface="Courier"/>
              </a:rPr>
              <a:t>),</a:t>
            </a:r>
            <a:br/>
            <a:r>
              <a:rPr>
                <a:solidFill>
                  <a:srgbClr val="003B4F"/>
                </a:solidFill>
                <a:latin typeface="Courier"/>
              </a:rPr>
              <a:t>  </a:t>
            </a:r>
            <a:r>
              <a:rPr>
                <a:solidFill>
                  <a:srgbClr val="657422"/>
                </a:solidFill>
                <a:latin typeface="Courier"/>
              </a:rPr>
              <a:t>Df =</a:t>
            </a:r>
            <a:r>
              <a:rPr>
                <a:solidFill>
                  <a:srgbClr val="003B4F"/>
                </a:solidFill>
                <a:latin typeface="Courier"/>
              </a:rPr>
              <a:t> </a:t>
            </a:r>
            <a:r>
              <a:rPr>
                <a:solidFill>
                  <a:srgbClr val="4758AB"/>
                </a:solidFill>
                <a:latin typeface="Courier"/>
              </a:rPr>
              <a:t>c</a:t>
            </a:r>
            <a:r>
              <a:rPr>
                <a:solidFill>
                  <a:srgbClr val="003B4F"/>
                </a:solidFill>
                <a:latin typeface="Courier"/>
              </a:rPr>
              <a:t>(u_df_treat, u_df_patch, u_df_residual),</a:t>
            </a:r>
            <a:br/>
            <a:r>
              <a:rPr>
                <a:solidFill>
                  <a:srgbClr val="003B4F"/>
                </a:solidFill>
                <a:latin typeface="Courier"/>
              </a:rPr>
              <a:t>  </a:t>
            </a:r>
            <a:r>
              <a:rPr>
                <a:solidFill>
                  <a:srgbClr val="657422"/>
                </a:solidFill>
                <a:latin typeface="Courier"/>
              </a:rPr>
              <a:t>MS =</a:t>
            </a:r>
            <a:r>
              <a:rPr>
                <a:solidFill>
                  <a:srgbClr val="003B4F"/>
                </a:solidFill>
                <a:latin typeface="Courier"/>
              </a:rPr>
              <a:t> </a:t>
            </a:r>
            <a:r>
              <a:rPr>
                <a:solidFill>
                  <a:srgbClr val="4758AB"/>
                </a:solidFill>
                <a:latin typeface="Courier"/>
              </a:rPr>
              <a:t>round</a:t>
            </a:r>
            <a:r>
              <a:rPr>
                <a:solidFill>
                  <a:srgbClr val="003B4F"/>
                </a:solidFill>
                <a:latin typeface="Courier"/>
              </a:rPr>
              <a:t>(</a:t>
            </a:r>
            <a:r>
              <a:rPr>
                <a:solidFill>
                  <a:srgbClr val="4758AB"/>
                </a:solidFill>
                <a:latin typeface="Courier"/>
              </a:rPr>
              <a:t>c</a:t>
            </a:r>
            <a:r>
              <a:rPr>
                <a:solidFill>
                  <a:srgbClr val="003B4F"/>
                </a:solidFill>
                <a:latin typeface="Courier"/>
              </a:rPr>
              <a:t>(u_MS_treat, u_MS_patch, u_MS_residual), </a:t>
            </a:r>
            <a:r>
              <a:rPr>
                <a:solidFill>
                  <a:srgbClr val="AD0000"/>
                </a:solidFill>
                <a:latin typeface="Courier"/>
              </a:rPr>
              <a:t>1</a:t>
            </a:r>
            <a:r>
              <a:rPr>
                <a:solidFill>
                  <a:srgbClr val="003B4F"/>
                </a:solidFill>
                <a:latin typeface="Courier"/>
              </a:rPr>
              <a:t>),</a:t>
            </a:r>
            <a:br/>
            <a:r>
              <a:rPr>
                <a:solidFill>
                  <a:srgbClr val="003B4F"/>
                </a:solidFill>
                <a:latin typeface="Courier"/>
              </a:rPr>
              <a:t>  </a:t>
            </a:r>
            <a:r>
              <a:rPr>
                <a:solidFill>
                  <a:srgbClr val="657422"/>
                </a:solidFill>
                <a:latin typeface="Courier"/>
              </a:rPr>
              <a:t>F =</a:t>
            </a:r>
            <a:r>
              <a:rPr>
                <a:solidFill>
                  <a:srgbClr val="003B4F"/>
                </a:solidFill>
                <a:latin typeface="Courier"/>
              </a:rPr>
              <a:t> </a:t>
            </a:r>
            <a:r>
              <a:rPr>
                <a:solidFill>
                  <a:srgbClr val="4758AB"/>
                </a:solidFill>
                <a:latin typeface="Courier"/>
              </a:rPr>
              <a:t>c</a:t>
            </a:r>
            <a:r>
              <a:rPr>
                <a:solidFill>
                  <a:srgbClr val="003B4F"/>
                </a:solidFill>
                <a:latin typeface="Courier"/>
              </a:rPr>
              <a:t>(</a:t>
            </a:r>
            <a:r>
              <a:rPr>
                <a:solidFill>
                  <a:srgbClr val="4758AB"/>
                </a:solidFill>
                <a:latin typeface="Courier"/>
              </a:rPr>
              <a:t>round</a:t>
            </a:r>
            <a:r>
              <a:rPr>
                <a:solidFill>
                  <a:srgbClr val="003B4F"/>
                </a:solidFill>
                <a:latin typeface="Courier"/>
              </a:rPr>
              <a:t>(u_F_treat_correct, </a:t>
            </a:r>
            <a:r>
              <a:rPr>
                <a:solidFill>
                  <a:srgbClr val="AD0000"/>
                </a:solidFill>
                <a:latin typeface="Courier"/>
              </a:rPr>
              <a:t>2</a:t>
            </a:r>
            <a:r>
              <a:rPr>
                <a:solidFill>
                  <a:srgbClr val="003B4F"/>
                </a:solidFill>
                <a:latin typeface="Courier"/>
              </a:rPr>
              <a:t>), </a:t>
            </a:r>
            <a:r>
              <a:rPr>
                <a:solidFill>
                  <a:srgbClr val="4758AB"/>
                </a:solidFill>
                <a:latin typeface="Courier"/>
              </a:rPr>
              <a:t>round</a:t>
            </a:r>
            <a:r>
              <a:rPr>
                <a:solidFill>
                  <a:srgbClr val="003B4F"/>
                </a:solidFill>
                <a:latin typeface="Courier"/>
              </a:rPr>
              <a:t>(u_F_patch, </a:t>
            </a:r>
            <a:r>
              <a:rPr>
                <a:solidFill>
                  <a:srgbClr val="AD0000"/>
                </a:solidFill>
                <a:latin typeface="Courier"/>
              </a:rPr>
              <a:t>2</a:t>
            </a:r>
            <a:r>
              <a:rPr>
                <a:solidFill>
                  <a:srgbClr val="003B4F"/>
                </a:solidFill>
                <a:latin typeface="Courier"/>
              </a:rPr>
              <a:t>), </a:t>
            </a:r>
            <a:r>
              <a:rPr>
                <a:solidFill>
                  <a:srgbClr val="8F5902"/>
                </a:solidFill>
                <a:latin typeface="Courier"/>
              </a:rPr>
              <a:t>NA</a:t>
            </a:r>
            <a:r>
              <a:rPr>
                <a:solidFill>
                  <a:srgbClr val="003B4F"/>
                </a:solidFill>
                <a:latin typeface="Courier"/>
              </a:rPr>
              <a:t>),</a:t>
            </a:r>
            <a:br/>
            <a:r>
              <a:rPr>
                <a:solidFill>
                  <a:srgbClr val="003B4F"/>
                </a:solidFill>
                <a:latin typeface="Courier"/>
              </a:rPr>
              <a:t>  </a:t>
            </a:r>
            <a:r>
              <a:rPr>
                <a:solidFill>
                  <a:srgbClr val="657422"/>
                </a:solidFill>
                <a:latin typeface="Courier"/>
              </a:rPr>
              <a:t>p =</a:t>
            </a:r>
            <a:r>
              <a:rPr>
                <a:solidFill>
                  <a:srgbClr val="003B4F"/>
                </a:solidFill>
                <a:latin typeface="Courier"/>
              </a:rPr>
              <a:t> </a:t>
            </a:r>
            <a:r>
              <a:rPr>
                <a:solidFill>
                  <a:srgbClr val="4758AB"/>
                </a:solidFill>
                <a:latin typeface="Courier"/>
              </a:rPr>
              <a:t>c</a:t>
            </a:r>
            <a:r>
              <a:rPr>
                <a:solidFill>
                  <a:srgbClr val="003B4F"/>
                </a:solidFill>
                <a:latin typeface="Courier"/>
              </a:rPr>
              <a:t>(</a:t>
            </a:r>
            <a:r>
              <a:rPr>
                <a:solidFill>
                  <a:srgbClr val="4758AB"/>
                </a:solidFill>
                <a:latin typeface="Courier"/>
              </a:rPr>
              <a:t>ifelse</a:t>
            </a:r>
            <a:r>
              <a:rPr>
                <a:solidFill>
                  <a:srgbClr val="003B4F"/>
                </a:solidFill>
                <a:latin typeface="Courier"/>
              </a:rPr>
              <a:t>(u_p_treat_correct </a:t>
            </a:r>
            <a:r>
              <a:rPr>
                <a:solidFill>
                  <a:srgbClr val="5E5E5E"/>
                </a:solidFill>
                <a:latin typeface="Courier"/>
              </a:rPr>
              <a:t>&lt;</a:t>
            </a:r>
            <a:r>
              <a:rPr>
                <a:solidFill>
                  <a:srgbClr val="003B4F"/>
                </a:solidFill>
                <a:latin typeface="Courier"/>
              </a:rPr>
              <a:t> </a:t>
            </a:r>
            <a:r>
              <a:rPr>
                <a:solidFill>
                  <a:srgbClr val="AD0000"/>
                </a:solidFill>
                <a:latin typeface="Courier"/>
              </a:rPr>
              <a:t>0.001</a:t>
            </a:r>
            <a:r>
              <a:rPr>
                <a:solidFill>
                  <a:srgbClr val="003B4F"/>
                </a:solidFill>
                <a:latin typeface="Courier"/>
              </a:rPr>
              <a:t>, </a:t>
            </a:r>
            <a:r>
              <a:rPr>
                <a:solidFill>
                  <a:srgbClr val="20794D"/>
                </a:solidFill>
                <a:latin typeface="Courier"/>
              </a:rPr>
              <a:t>"&lt;0.001"</a:t>
            </a:r>
            <a:r>
              <a:rPr>
                <a:solidFill>
                  <a:srgbClr val="003B4F"/>
                </a:solidFill>
                <a:latin typeface="Courier"/>
              </a:rPr>
              <a:t>, </a:t>
            </a:r>
            <a:r>
              <a:rPr>
                <a:solidFill>
                  <a:srgbClr val="4758AB"/>
                </a:solidFill>
                <a:latin typeface="Courier"/>
              </a:rPr>
              <a:t>round</a:t>
            </a:r>
            <a:r>
              <a:rPr>
                <a:solidFill>
                  <a:srgbClr val="003B4F"/>
                </a:solidFill>
                <a:latin typeface="Courier"/>
              </a:rPr>
              <a:t>(u_p_treat_correct, </a:t>
            </a:r>
            <a:r>
              <a:rPr>
                <a:solidFill>
                  <a:srgbClr val="AD0000"/>
                </a:solidFill>
                <a:latin typeface="Courier"/>
              </a:rPr>
              <a:t>3</a:t>
            </a:r>
            <a:r>
              <a:rPr>
                <a:solidFill>
                  <a:srgbClr val="003B4F"/>
                </a:solidFill>
                <a:latin typeface="Courier"/>
              </a:rPr>
              <a:t>)),</a:t>
            </a:r>
            <a:br/>
            <a:r>
              <a:rPr>
                <a:solidFill>
                  <a:srgbClr val="003B4F"/>
                </a:solidFill>
                <a:latin typeface="Courier"/>
              </a:rPr>
              <a:t>        </a:t>
            </a:r>
            <a:r>
              <a:rPr>
                <a:solidFill>
                  <a:srgbClr val="4758AB"/>
                </a:solidFill>
                <a:latin typeface="Courier"/>
              </a:rPr>
              <a:t>ifelse</a:t>
            </a:r>
            <a:r>
              <a:rPr>
                <a:solidFill>
                  <a:srgbClr val="003B4F"/>
                </a:solidFill>
                <a:latin typeface="Courier"/>
              </a:rPr>
              <a:t>(u_p_patch </a:t>
            </a:r>
            <a:r>
              <a:rPr>
                <a:solidFill>
                  <a:srgbClr val="5E5E5E"/>
                </a:solidFill>
                <a:latin typeface="Courier"/>
              </a:rPr>
              <a:t>&lt;</a:t>
            </a:r>
            <a:r>
              <a:rPr>
                <a:solidFill>
                  <a:srgbClr val="003B4F"/>
                </a:solidFill>
                <a:latin typeface="Courier"/>
              </a:rPr>
              <a:t> </a:t>
            </a:r>
            <a:r>
              <a:rPr>
                <a:solidFill>
                  <a:srgbClr val="AD0000"/>
                </a:solidFill>
                <a:latin typeface="Courier"/>
              </a:rPr>
              <a:t>0.001</a:t>
            </a:r>
            <a:r>
              <a:rPr>
                <a:solidFill>
                  <a:srgbClr val="003B4F"/>
                </a:solidFill>
                <a:latin typeface="Courier"/>
              </a:rPr>
              <a:t>, </a:t>
            </a:r>
            <a:r>
              <a:rPr>
                <a:solidFill>
                  <a:srgbClr val="20794D"/>
                </a:solidFill>
                <a:latin typeface="Courier"/>
              </a:rPr>
              <a:t>"&lt;0.001"</a:t>
            </a:r>
            <a:r>
              <a:rPr>
                <a:solidFill>
                  <a:srgbClr val="003B4F"/>
                </a:solidFill>
                <a:latin typeface="Courier"/>
              </a:rPr>
              <a:t>, </a:t>
            </a:r>
            <a:r>
              <a:rPr>
                <a:solidFill>
                  <a:srgbClr val="4758AB"/>
                </a:solidFill>
                <a:latin typeface="Courier"/>
              </a:rPr>
              <a:t>round</a:t>
            </a:r>
            <a:r>
              <a:rPr>
                <a:solidFill>
                  <a:srgbClr val="003B4F"/>
                </a:solidFill>
                <a:latin typeface="Courier"/>
              </a:rPr>
              <a:t>(u_p_patch, </a:t>
            </a:r>
            <a:r>
              <a:rPr>
                <a:solidFill>
                  <a:srgbClr val="AD0000"/>
                </a:solidFill>
                <a:latin typeface="Courier"/>
              </a:rPr>
              <a:t>3</a:t>
            </a:r>
            <a:r>
              <a:rPr>
                <a:solidFill>
                  <a:srgbClr val="003B4F"/>
                </a:solidFill>
                <a:latin typeface="Courier"/>
              </a:rPr>
              <a:t>)), </a:t>
            </a:r>
            <a:br/>
            <a:r>
              <a:rPr>
                <a:solidFill>
                  <a:srgbClr val="003B4F"/>
                </a:solidFill>
                <a:latin typeface="Courier"/>
              </a:rPr>
              <a:t>        </a:t>
            </a:r>
            <a:r>
              <a:rPr>
                <a:solidFill>
                  <a:srgbClr val="8F5902"/>
                </a:solidFill>
                <a:latin typeface="Courier"/>
              </a:rPr>
              <a:t>NA</a:t>
            </a:r>
            <a:r>
              <a:rPr>
                <a:solidFill>
                  <a:srgbClr val="003B4F"/>
                </a:solidFill>
                <a:latin typeface="Courier"/>
              </a:rPr>
              <a:t>)</a:t>
            </a:r>
            <a:br/>
            <a:r>
              <a:rPr>
                <a:solidFill>
                  <a:srgbClr val="003B4F"/>
                </a:solidFill>
                <a:latin typeface="Courier"/>
              </a:rPr>
              <a:t>)</a:t>
            </a:r>
            <a:br/>
            <a:br/>
            <a:r>
              <a:rPr>
                <a:solidFill>
                  <a:srgbClr val="4758AB"/>
                </a:solidFill>
                <a:latin typeface="Courier"/>
              </a:rPr>
              <a:t>cat</a:t>
            </a:r>
            <a:r>
              <a:rPr>
                <a:solidFill>
                  <a:srgbClr val="003B4F"/>
                </a:solidFill>
                <a:latin typeface="Courier"/>
              </a:rPr>
              <a:t>(</a:t>
            </a:r>
            <a:r>
              <a:rPr>
                <a:solidFill>
                  <a:srgbClr val="20794D"/>
                </a:solidFill>
                <a:latin typeface="Courier"/>
              </a:rPr>
              <a:t>"Corrected ANOVA table:</a:t>
            </a:r>
            <a:r>
              <a:rPr>
                <a:solidFill>
                  <a:srgbClr val="5E5E5E"/>
                </a:solidFill>
                <a:latin typeface="Courier"/>
              </a:rPr>
              <a:t>\n\n</a:t>
            </a:r>
            <a:r>
              <a:rPr>
                <a:solidFill>
                  <a:srgbClr val="20794D"/>
                </a:solidFill>
                <a:latin typeface="Courier"/>
              </a:rPr>
              <a:t>"</a:t>
            </a:r>
            <a:r>
              <a:rPr>
                <a:solidFill>
                  <a:srgbClr val="003B4F"/>
                </a:solidFill>
                <a:latin typeface="Courier"/>
              </a:rPr>
              <a:t>)</a:t>
            </a:r>
            <a:br/>
            <a:r>
              <a:rPr i="1">
                <a:solidFill>
                  <a:srgbClr val="5E5E5E"/>
                </a:solidFill>
                <a:latin typeface="Courier"/>
              </a:rPr>
              <a:t>## Corrected ANOVA table:</a:t>
            </a:r>
            <a:br/>
            <a:r>
              <a:rPr>
                <a:solidFill>
                  <a:srgbClr val="003B4F"/>
                </a:solidFill>
                <a:latin typeface="Courier"/>
              </a:rPr>
              <a:t>u_corrected_table</a:t>
            </a:r>
            <a:br/>
            <a:r>
              <a:rPr i="1">
                <a:solidFill>
                  <a:srgbClr val="5E5E5E"/>
                </a:solidFill>
                <a:latin typeface="Courier"/>
              </a:rPr>
              <a:t>##               Source Df     MS    F      p</a:t>
            </a:r>
            <a:br/>
            <a:r>
              <a:rPr i="1">
                <a:solidFill>
                  <a:srgbClr val="5E5E5E"/>
                </a:solidFill>
                <a:latin typeface="Courier"/>
              </a:rPr>
              <a:t>## 1          Treatment  3 4809.7 2.72  0.091</a:t>
            </a:r>
            <a:br/>
            <a:r>
              <a:rPr i="1">
                <a:solidFill>
                  <a:srgbClr val="5E5E5E"/>
                </a:solidFill>
                <a:latin typeface="Courier"/>
              </a:rPr>
              <a:t>## 2 Patches(Treatment) 12 1770.2 5.93 &lt;0.001</a:t>
            </a:r>
            <a:br/>
            <a:r>
              <a:rPr i="1">
                <a:solidFill>
                  <a:srgbClr val="5E5E5E"/>
                </a:solidFill>
                <a:latin typeface="Courier"/>
              </a:rPr>
              <a:t>## 3           Residual 64  298.6   NA   &lt;NA&gt;</a:t>
            </a:r>
          </a:p>
        </p:txBody>
      </p:sp>
    </p:spTree>
  </p:cSl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02780"/>
          </a:xfrm>
          <a:solidFill>
            <a:srgbClr val="70121D"/>
          </a:solidFill>
        </p:spPr>
        <p:txBody>
          <a:bodyPr/>
          <a:lstStyle/>
          <a:p>
            <a:pPr lvl="0" indent="0" marL="0">
              <a:buNone/>
            </a:pPr>
            <a:r>
              <a:rPr/>
              <a:t>Factorial Designs Overview</a:t>
            </a:r>
          </a:p>
        </p:txBody>
      </p:sp>
      <p:sp>
        <p:nvSpPr>
          <p:cNvPr id="3" name="Content Placeholder 2"/>
          <p:cNvSpPr>
            <a:spLocks noGrp="1"/>
          </p:cNvSpPr>
          <p:nvPr>
            <p:ph idx="1" sz="half"/>
          </p:nvPr>
        </p:nvSpPr>
        <p:spPr/>
        <p:txBody>
          <a:bodyPr/>
          <a:lstStyle/>
          <a:p>
            <a:pPr lvl="0"/>
            <a:r>
              <a:rPr/>
              <a:t>Factorial Designs:</a:t>
            </a:r>
          </a:p>
          <a:p>
            <a:pPr lvl="1"/>
            <a:r>
              <a:rPr/>
              <a:t>Both factors typically fixed (but not always)</a:t>
            </a:r>
          </a:p>
        </p:txBody>
      </p:sp>
      <p:pic>
        <p:nvPicPr>
          <p:cNvPr descr="images/clipboard-723648250.png" id="0" name="Picture 1"/>
          <p:cNvPicPr>
            <a:picLocks noGrp="1" noChangeAspect="1"/>
          </p:cNvPicPr>
          <p:nvPr/>
        </p:nvPicPr>
        <p:blipFill>
          <a:blip r:embed="rId2"/>
          <a:stretch>
            <a:fillRect/>
          </a:stretch>
        </p:blipFill>
        <p:spPr bwMode="auto">
          <a:xfrm>
            <a:off x="6121400" y="2197100"/>
            <a:ext cx="2781300" cy="1397000"/>
          </a:xfrm>
          <a:prstGeom prst="rect">
            <a:avLst/>
          </a:prstGeom>
          <a:noFill/>
          <a:ln w="9525">
            <a:noFill/>
            <a:headEnd/>
            <a:tailEnd/>
          </a:ln>
        </p:spPr>
      </p:pic>
    </p:spTree>
  </p:cSl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02780"/>
          </a:xfrm>
          <a:solidFill>
            <a:srgbClr val="70121D"/>
          </a:solidFill>
        </p:spPr>
        <p:txBody>
          <a:bodyPr/>
          <a:lstStyle/>
          <a:p>
            <a:pPr lvl="0" indent="0" marL="0">
              <a:buNone/>
            </a:pPr>
            <a:r>
              <a:rPr/>
              <a:t>Factorial Design Example: Seedling Growth</a:t>
            </a:r>
          </a:p>
        </p:txBody>
      </p:sp>
      <p:sp>
        <p:nvSpPr>
          <p:cNvPr id="3" name="Content Placeholder 2"/>
          <p:cNvSpPr>
            <a:spLocks noGrp="1"/>
          </p:cNvSpPr>
          <p:nvPr>
            <p:ph idx="1" sz="half"/>
          </p:nvPr>
        </p:nvSpPr>
        <p:spPr/>
        <p:txBody>
          <a:bodyPr/>
          <a:lstStyle/>
          <a:p>
            <a:pPr lvl="0"/>
            <a:r>
              <a:rPr/>
              <a:t>Effects of light level on growth of seedlings of different size:</a:t>
            </a:r>
          </a:p>
          <a:p>
            <a:pPr lvl="1"/>
            <a:r>
              <a:rPr/>
              <a:t>3 light levels (factor A)</a:t>
            </a:r>
          </a:p>
          <a:p>
            <a:pPr lvl="1"/>
            <a:r>
              <a:rPr/>
              <a:t>3 size classes (factor B)</a:t>
            </a:r>
          </a:p>
          <a:p>
            <a:pPr lvl="1"/>
            <a:r>
              <a:rPr/>
              <a:t>5 replicate seeding in each cell</a:t>
            </a:r>
          </a:p>
        </p:txBody>
      </p:sp>
      <p:pic>
        <p:nvPicPr>
          <p:cNvPr descr="images/clipboard-1057376698.png" id="0" name="Picture 1"/>
          <p:cNvPicPr>
            <a:picLocks noGrp="1" noChangeAspect="1"/>
          </p:cNvPicPr>
          <p:nvPr/>
        </p:nvPicPr>
        <p:blipFill>
          <a:blip r:embed="rId2"/>
          <a:stretch>
            <a:fillRect/>
          </a:stretch>
        </p:blipFill>
        <p:spPr bwMode="auto">
          <a:xfrm>
            <a:off x="6121400" y="1993900"/>
            <a:ext cx="2781300" cy="1816100"/>
          </a:xfrm>
          <a:prstGeom prst="rect">
            <a:avLst/>
          </a:prstGeom>
          <a:noFill/>
          <a:ln w="9525">
            <a:noFill/>
            <a:headEnd/>
            <a:tailEnd/>
          </a:ln>
        </p:spPr>
      </p:pic>
    </p:spTree>
  </p:cSl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02780"/>
          </a:xfrm>
          <a:solidFill>
            <a:srgbClr val="70121D"/>
          </a:solidFill>
        </p:spPr>
        <p:txBody>
          <a:bodyPr/>
          <a:lstStyle/>
          <a:p>
            <a:pPr lvl="0" indent="0" marL="0">
              <a:buNone/>
            </a:pPr>
            <a:r>
              <a:rPr/>
              <a:t>Factorial Design Example: Salamander Growth</a:t>
            </a:r>
          </a:p>
        </p:txBody>
      </p:sp>
      <p:sp>
        <p:nvSpPr>
          <p:cNvPr id="3" name="Content Placeholder 2"/>
          <p:cNvSpPr>
            <a:spLocks noGrp="1"/>
          </p:cNvSpPr>
          <p:nvPr>
            <p:ph idx="1" sz="half"/>
          </p:nvPr>
        </p:nvSpPr>
        <p:spPr/>
        <p:txBody>
          <a:bodyPr/>
          <a:lstStyle/>
          <a:p>
            <a:pPr lvl="0"/>
            <a:r>
              <a:rPr/>
              <a:t>Effects of food level and tadpole presence on larval salamander growth</a:t>
            </a:r>
          </a:p>
          <a:p>
            <a:pPr lvl="1"/>
            <a:r>
              <a:rPr/>
              <a:t>2 food levels (factor A)</a:t>
            </a:r>
          </a:p>
          <a:p>
            <a:pPr lvl="1"/>
            <a:r>
              <a:rPr/>
              <a:t>presence/absence of tadpoles (factor B)</a:t>
            </a:r>
          </a:p>
          <a:p>
            <a:pPr lvl="1"/>
            <a:r>
              <a:rPr/>
              <a:t>8 replicates in each cell</a:t>
            </a:r>
          </a:p>
        </p:txBody>
      </p:sp>
      <p:pic>
        <p:nvPicPr>
          <p:cNvPr descr="images/clipboard-3697840818.png" id="0" name="Picture 1"/>
          <p:cNvPicPr>
            <a:picLocks noGrp="1" noChangeAspect="1"/>
          </p:cNvPicPr>
          <p:nvPr/>
        </p:nvPicPr>
        <p:blipFill>
          <a:blip r:embed="rId2"/>
          <a:stretch>
            <a:fillRect/>
          </a:stretch>
        </p:blipFill>
        <p:spPr bwMode="auto">
          <a:xfrm>
            <a:off x="6121400" y="1854200"/>
            <a:ext cx="2781300" cy="2082800"/>
          </a:xfrm>
          <a:prstGeom prst="rect">
            <a:avLst/>
          </a:prstGeom>
          <a:noFill/>
          <a:ln w="9525">
            <a:noFill/>
            <a:headEnd/>
            <a:tailEnd/>
          </a:ln>
        </p:spPr>
      </p:pic>
    </p:spTree>
  </p:cSl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02780"/>
          </a:xfrm>
          <a:solidFill>
            <a:srgbClr val="70121D"/>
          </a:solidFill>
        </p:spPr>
        <p:txBody>
          <a:bodyPr/>
          <a:lstStyle/>
          <a:p>
            <a:pPr lvl="0" indent="0" marL="0">
              <a:buNone/>
            </a:pPr>
            <a:r>
              <a:rPr/>
              <a:t>Factorial Design Example: Limpet Fecundity</a:t>
            </a:r>
          </a:p>
        </p:txBody>
      </p:sp>
      <p:sp>
        <p:nvSpPr>
          <p:cNvPr id="3" name="Content Placeholder 2"/>
          <p:cNvSpPr>
            <a:spLocks noGrp="1"/>
          </p:cNvSpPr>
          <p:nvPr>
            <p:ph idx="1" sz="half"/>
          </p:nvPr>
        </p:nvSpPr>
        <p:spPr/>
        <p:txBody>
          <a:bodyPr/>
          <a:lstStyle/>
          <a:p>
            <a:pPr lvl="0"/>
            <a:r>
              <a:rPr/>
              <a:t>Effect of season and density on limpet fecundity.</a:t>
            </a:r>
          </a:p>
          <a:p>
            <a:pPr lvl="1"/>
            <a:r>
              <a:rPr/>
              <a:t>2 seasons (factor A)</a:t>
            </a:r>
          </a:p>
          <a:p>
            <a:pPr lvl="1"/>
            <a:r>
              <a:rPr/>
              <a:t>4 density treatments (factor B)</a:t>
            </a:r>
          </a:p>
          <a:p>
            <a:pPr lvl="1"/>
            <a:r>
              <a:rPr/>
              <a:t>3 replicates in each cell</a:t>
            </a:r>
          </a:p>
        </p:txBody>
      </p:sp>
      <p:pic>
        <p:nvPicPr>
          <p:cNvPr descr="images/clipboard-1223732443.png" id="0" name="Picture 1"/>
          <p:cNvPicPr>
            <a:picLocks noGrp="1" noChangeAspect="1"/>
          </p:cNvPicPr>
          <p:nvPr/>
        </p:nvPicPr>
        <p:blipFill>
          <a:blip r:embed="rId2"/>
          <a:stretch>
            <a:fillRect/>
          </a:stretch>
        </p:blipFill>
        <p:spPr bwMode="auto">
          <a:xfrm>
            <a:off x="6121400" y="2057400"/>
            <a:ext cx="2781300" cy="1689100"/>
          </a:xfrm>
          <a:prstGeom prst="rect">
            <a:avLst/>
          </a:prstGeom>
          <a:noFill/>
          <a:ln w="9525">
            <a:noFill/>
            <a:headEnd/>
            <a:tailEnd/>
          </a:ln>
        </p:spPr>
      </p:pic>
    </p:spTree>
  </p:cSl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02780"/>
          </a:xfrm>
          <a:solidFill>
            <a:srgbClr val="70121D"/>
          </a:solidFill>
        </p:spPr>
        <p:txBody>
          <a:bodyPr/>
          <a:lstStyle/>
          <a:p>
            <a:pPr lvl="0" indent="0" marL="0">
              <a:buNone/>
            </a:pPr>
            <a:r>
              <a:rPr/>
              <a:t>Nested Designs Overview</a:t>
            </a:r>
          </a:p>
        </p:txBody>
      </p:sp>
      <p:sp>
        <p:nvSpPr>
          <p:cNvPr id="3" name="Content Placeholder 2"/>
          <p:cNvSpPr>
            <a:spLocks noGrp="1"/>
          </p:cNvSpPr>
          <p:nvPr>
            <p:ph idx="1" sz="half"/>
          </p:nvPr>
        </p:nvSpPr>
        <p:spPr/>
        <p:txBody>
          <a:bodyPr/>
          <a:lstStyle/>
          <a:p>
            <a:pPr lvl="0"/>
            <a:r>
              <a:rPr/>
              <a:t>Nested design examples</a:t>
            </a:r>
          </a:p>
          <a:p>
            <a:pPr lvl="1"/>
            <a:r>
              <a:rPr/>
              <a:t>Nested designs</a:t>
            </a:r>
          </a:p>
          <a:p>
            <a:pPr lvl="1"/>
            <a:r>
              <a:rPr/>
              <a:t>Linear model</a:t>
            </a:r>
          </a:p>
          <a:p>
            <a:pPr lvl="1"/>
            <a:r>
              <a:rPr/>
              <a:t>Analysis of variance</a:t>
            </a:r>
          </a:p>
          <a:p>
            <a:pPr lvl="1"/>
            <a:r>
              <a:rPr/>
              <a:t>Null hypotheses</a:t>
            </a:r>
          </a:p>
          <a:p>
            <a:pPr lvl="1"/>
            <a:r>
              <a:rPr/>
              <a:t>Unbalanced designs</a:t>
            </a:r>
          </a:p>
          <a:p>
            <a:pPr lvl="1"/>
            <a:r>
              <a:rPr/>
              <a:t>Assumptions</a:t>
            </a:r>
          </a:p>
          <a:p>
            <a:pPr lvl="1"/>
            <a:r>
              <a:rPr/>
              <a:t>mixed model ANOVA</a:t>
            </a:r>
          </a:p>
          <a:p>
            <a:pPr lvl="0"/>
            <a:r>
              <a:rPr/>
              <a:t>Nested Designs:</a:t>
            </a:r>
          </a:p>
          <a:p>
            <a:pPr lvl="1"/>
            <a:r>
              <a:rPr/>
              <a:t>Factor A usually fixed</a:t>
            </a:r>
          </a:p>
          <a:p>
            <a:pPr lvl="1"/>
            <a:r>
              <a:rPr/>
              <a:t>Factor B usually random</a:t>
            </a:r>
          </a:p>
        </p:txBody>
      </p:sp>
      <p:pic>
        <p:nvPicPr>
          <p:cNvPr descr="images/clipboard-3125256618.png" id="0" name="Picture 1"/>
          <p:cNvPicPr>
            <a:picLocks noGrp="1" noChangeAspect="1"/>
          </p:cNvPicPr>
          <p:nvPr/>
        </p:nvPicPr>
        <p:blipFill>
          <a:blip r:embed="rId2"/>
          <a:stretch>
            <a:fillRect/>
          </a:stretch>
        </p:blipFill>
        <p:spPr bwMode="auto">
          <a:xfrm>
            <a:off x="6121400" y="2616200"/>
            <a:ext cx="2781300" cy="546100"/>
          </a:xfrm>
          <a:prstGeom prst="rect">
            <a:avLst/>
          </a:prstGeom>
          <a:noFill/>
          <a:ln w="9525">
            <a:noFill/>
            <a:headEnd/>
            <a:tailEnd/>
          </a:ln>
        </p:spPr>
      </p:pic>
    </p:spTree>
  </p:cSld>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TotalTime>
  <Words>46</Words>
  <Application>Microsoft Macintosh PowerPoint</Application>
  <PresentationFormat>On-screen Show (16:9)</PresentationFormat>
  <Paragraphs>14</Paragraphs>
  <Slides>4</Slides>
  <Notes>2</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4</vt:i4>
      </vt:variant>
    </vt:vector>
  </HeadingPairs>
  <TitlesOfParts>
    <vt:vector size="7" baseType="lpstr">
      <vt:lpstr>Arial</vt:lpstr>
      <vt:lpstr>Calibri</vt:lpstr>
      <vt:lpstr>Office Theme</vt:lpstr>
      <vt:lpstr>Presentation Title</vt:lpstr>
      <vt:lpstr>Slide Title</vt:lpstr>
      <vt:lpstr>Section header</vt:lpstr>
      <vt:lpstr>Slide Title for Two-Content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Lecture 13 - Nested ANOVA</dc:title>
  <dc:creator>Bill Perry</dc:creator>
  <cp:keywords/>
  <dcterms:created xsi:type="dcterms:W3CDTF">2025-10-29T12:52:24Z</dcterms:created>
  <dcterms:modified xsi:type="dcterms:W3CDTF">2025-10-29T12:52:24Z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uthors">
    <vt:lpwstr/>
  </property>
  <property fmtid="{D5CDD505-2E9C-101B-9397-08002B2CF9AE}" pid="3" name="biblio-config">
    <vt:lpwstr>True</vt:lpwstr>
  </property>
  <property fmtid="{D5CDD505-2E9C-101B-9397-08002B2CF9AE}" pid="4" name="by-author">
    <vt:lpwstr/>
  </property>
  <property fmtid="{D5CDD505-2E9C-101B-9397-08002B2CF9AE}" pid="5" name="editor">
    <vt:lpwstr/>
  </property>
  <property fmtid="{D5CDD505-2E9C-101B-9397-08002B2CF9AE}" pid="6" name="execute">
    <vt:lpwstr/>
  </property>
  <property fmtid="{D5CDD505-2E9C-101B-9397-08002B2CF9AE}" pid="7" name="format">
    <vt:lpwstr/>
  </property>
  <property fmtid="{D5CDD505-2E9C-101B-9397-08002B2CF9AE}" pid="8" name="header-includes">
    <vt:lpwstr/>
  </property>
  <property fmtid="{D5CDD505-2E9C-101B-9397-08002B2CF9AE}" pid="9" name="include-after">
    <vt:lpwstr/>
  </property>
  <property fmtid="{D5CDD505-2E9C-101B-9397-08002B2CF9AE}" pid="10" name="include-before">
    <vt:lpwstr/>
  </property>
  <property fmtid="{D5CDD505-2E9C-101B-9397-08002B2CF9AE}" pid="11" name="knitr">
    <vt:lpwstr/>
  </property>
  <property fmtid="{D5CDD505-2E9C-101B-9397-08002B2CF9AE}" pid="12" name="labels">
    <vt:lpwstr/>
  </property>
  <property fmtid="{D5CDD505-2E9C-101B-9397-08002B2CF9AE}" pid="13" name="toc-title">
    <vt:lpwstr>Table of contents</vt:lpwstr>
  </property>
</Properties>
</file>