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3" Type="http://schemas.openxmlformats.org/officeDocument/2006/relationships/viewProps" Target="viewProps.xml" /><Relationship Id="rId5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5" Type="http://schemas.openxmlformats.org/officeDocument/2006/relationships/tableStyles" Target="tableStyles.xml" /><Relationship Id="rId5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2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5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6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7.png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4.png" /><Relationship Id="rId2" Type="http://schemas.openxmlformats.org/officeDocument/2006/relationships/image" Target="../media/image5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16 - Multivariate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Structural Methods: Scaling/Ordination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Structural methods can be divided further into:</a:t>
            </a:r>
          </a:p>
          <a:p>
            <a:pPr lvl="0" indent="0" marL="0">
              <a:buNone/>
            </a:pPr>
            <a:r>
              <a:rPr/>
              <a:t>Methods based on </a:t>
            </a:r>
            <a:r>
              <a:rPr u="sng"/>
              <a:t>scaling or ordination</a:t>
            </a:r>
          </a:p>
          <a:p>
            <a:pPr lvl="0" indent="0" marL="0">
              <a:buNone/>
            </a:pPr>
            <a:r>
              <a:rPr/>
              <a:t>Goal: reduce number of vars by deriving new variables that summarize data.</a:t>
            </a:r>
          </a:p>
          <a:p>
            <a:pPr lvl="0" indent="0" marL="0">
              <a:buNone/>
            </a:pPr>
            <a:r>
              <a:rPr/>
              <a:t>Examples include PCA, CCA</a:t>
            </a:r>
          </a:p>
        </p:txBody>
      </p:sp>
      <p:pic>
        <p:nvPicPr>
          <p:cNvPr descr="images/clipboard-226987269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8400" y="660400"/>
            <a:ext cx="25146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Structural Methods: Dissimilarity-Based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Structural methods can be divided further into:</a:t>
            </a:r>
          </a:p>
          <a:p>
            <a:pPr lvl="0"/>
            <a:r>
              <a:rPr/>
              <a:t>Methods based on dissimilarity measurements</a:t>
            </a:r>
          </a:p>
          <a:p>
            <a:pPr lvl="0"/>
            <a:r>
              <a:rPr/>
              <a:t>Goal: measure and graphically show degree of dissimilarity between objects.</a:t>
            </a:r>
          </a:p>
          <a:p>
            <a:pPr lvl="0"/>
            <a:r>
              <a:rPr/>
              <a:t>Examples include (N)MDS and cluster analysis</a:t>
            </a:r>
          </a:p>
        </p:txBody>
      </p:sp>
      <p:pic>
        <p:nvPicPr>
          <p:cNvPr descr="images/clipboard-398903799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55700"/>
            <a:ext cx="2781300" cy="349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Eigenvectors, Eigenvalues, and Components: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Goal: derive new variables (principal components) that explain variation in data</a:t>
            </a:r>
          </a:p>
          <a:p>
            <a:pPr lvl="0"/>
            <a:r>
              <a:rPr/>
              <a:t>Components are linear combinations of original variables:</a:t>
            </a:r>
          </a:p>
          <a:p>
            <a:pPr lvl="1"/>
            <a:r>
              <a:rPr/>
              <a:t>zik = c1yi1 + c2yi2 + … + cpyip</a:t>
            </a:r>
          </a:p>
          <a:p>
            <a:pPr lvl="0"/>
            <a:r>
              <a:rPr/>
              <a:t>Properties of derived variables:</a:t>
            </a:r>
          </a:p>
          <a:p>
            <a:pPr lvl="1"/>
            <a:r>
              <a:rPr/>
              <a:t>First component explains most variation</a:t>
            </a:r>
          </a:p>
          <a:p>
            <a:pPr lvl="1"/>
            <a:r>
              <a:rPr/>
              <a:t>Second explains most remaining variation</a:t>
            </a:r>
          </a:p>
          <a:p>
            <a:pPr lvl="1"/>
            <a:r>
              <a:rPr/>
              <a:t>Components are uncorrelated with each other</a:t>
            </a:r>
          </a:p>
          <a:p>
            <a:pPr lvl="1"/>
            <a:r>
              <a:rPr/>
              <a:t>As many components as original variables</a:t>
            </a:r>
          </a:p>
        </p:txBody>
      </p:sp>
      <p:pic>
        <p:nvPicPr>
          <p:cNvPr descr="16_01_lecture_powerpoint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Eigenvectors and Components: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think about the new values</a:t>
            </a:r>
          </a:p>
          <a:p>
            <a:pPr lvl="0"/>
            <a:r>
              <a:rPr/>
              <a:t>zik is value of new variable k for object I</a:t>
            </a:r>
          </a:p>
          <a:p>
            <a:pPr lvl="0"/>
            <a:r>
              <a:rPr/>
              <a:t>yi1- yip are values of original variables for object i</a:t>
            </a:r>
          </a:p>
          <a:p>
            <a:pPr lvl="0"/>
            <a:r>
              <a:rPr/>
              <a:t>c1-cp are coefficients that show importance of the original variables to new derived variable</a:t>
            </a:r>
          </a:p>
        </p:txBody>
      </p:sp>
      <p:pic>
        <p:nvPicPr>
          <p:cNvPr descr="16_01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Key concept</a:t>
            </a:r>
          </a:p>
          <a:p>
            <a:pPr lvl="0" indent="0" marL="1270000">
              <a:buNone/>
            </a:pPr>
            <a:r>
              <a:rPr sz="2000"/>
              <a:t>Eigenvalues (λ) represent the amount of variation explained by each new derived variable, while eigenvectors contain the coefficients showing how original variables contribute to each component.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Eigenvalues and Components: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Derived variables are found so that:</a:t>
            </a:r>
          </a:p>
          <a:p>
            <a:pPr lvl="0"/>
            <a:r>
              <a:rPr/>
              <a:t>First derived variable explains most of the variation in the data</a:t>
            </a:r>
          </a:p>
          <a:p>
            <a:pPr lvl="0"/>
            <a:r>
              <a:rPr/>
              <a:t>Second most of the remaining variation</a:t>
            </a:r>
          </a:p>
          <a:p>
            <a:pPr lvl="0"/>
            <a:r>
              <a:rPr/>
              <a:t>And so on…</a:t>
            </a:r>
          </a:p>
          <a:p>
            <a:pPr lvl="0"/>
            <a:r>
              <a:rPr/>
              <a:t>As many derived variables as original variables (p)</a:t>
            </a:r>
          </a:p>
          <a:p>
            <a:pPr lvl="0"/>
            <a:r>
              <a:rPr/>
              <a:t>Derived variables are uncorrelated with each other</a:t>
            </a:r>
          </a:p>
        </p:txBody>
      </p:sp>
      <p:pic>
        <p:nvPicPr>
          <p:cNvPr descr="images/clipboard-193830580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3800" y="660400"/>
            <a:ext cx="24638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Eigenvalues and Eigenvectors: Mathematical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Eigenvalues (latent roots) represent amount of variation in data explained by the new k= 1 to p derived variables (λ1, λ2 …λp).</a:t>
            </a:r>
          </a:p>
          <a:p>
            <a:pPr lvl="0"/>
            <a:r>
              <a:rPr/>
              <a:t>Eigenvalues are population parameters and are estimated using ML to get sample statistics (l1, l2…lp)</a:t>
            </a:r>
          </a:p>
          <a:p>
            <a:pPr lvl="0"/>
            <a:r>
              <a:rPr/>
              <a:t>Eigenvectors are lists of coefficients (c) that show contribution of original variables to new, derived variables</a:t>
            </a:r>
          </a:p>
          <a:p>
            <a:pPr lvl="0"/>
            <a:r>
              <a:rPr/>
              <a:t>Each new variable has an eigenvalue and an eigenvector</a:t>
            </a:r>
          </a:p>
          <a:p>
            <a:pPr lvl="0"/>
            <a:r>
              <a:rPr/>
              <a:t>New variables (components) are derived from a p x p covariance or correlation matrix of original variables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Eigenvalue Matrix Representation</a:t>
            </a:r>
          </a:p>
        </p:txBody>
      </p:sp>
      <p:pic>
        <p:nvPicPr>
          <p:cNvPr descr="images/clipboard-271441902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" y="609600"/>
            <a:ext cx="86995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Distance and Dissimilarity Measures: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Measure how different objects are in multivariate space</a:t>
            </a:r>
          </a:p>
          <a:p>
            <a:pPr lvl="0"/>
            <a:r>
              <a:rPr/>
              <a:t>Common measures:</a:t>
            </a:r>
          </a:p>
          <a:p>
            <a:pPr lvl="1"/>
            <a:r>
              <a:rPr b="1"/>
              <a:t>Euclidean distance</a:t>
            </a:r>
            <a:r>
              <a:rPr/>
              <a:t>: direct geometric distance</a:t>
            </a:r>
          </a:p>
          <a:p>
            <a:pPr lvl="1"/>
            <a:r>
              <a:rPr b="1"/>
              <a:t>Manhattan distance</a:t>
            </a:r>
            <a:r>
              <a:rPr/>
              <a:t>: sum of absolute differences</a:t>
            </a:r>
          </a:p>
          <a:p>
            <a:pPr lvl="1"/>
            <a:r>
              <a:rPr b="1"/>
              <a:t>Bray-Curtis</a:t>
            </a:r>
            <a:r>
              <a:rPr/>
              <a:t>: good for species abundance data</a:t>
            </a:r>
          </a:p>
          <a:p>
            <a:pPr lvl="1"/>
            <a:r>
              <a:rPr b="1"/>
              <a:t>Kulczynski</a:t>
            </a:r>
            <a:r>
              <a:rPr/>
              <a:t>: for abundance data with zeros</a:t>
            </a:r>
          </a:p>
          <a:p>
            <a:pPr lvl="0"/>
            <a:r>
              <a:rPr/>
              <a:t>Used in cluster analysis, MDS, and other techniques</a:t>
            </a:r>
          </a:p>
          <a:p>
            <a:pPr lvl="0"/>
            <a:r>
              <a:rPr/>
              <a:t>Create dissimilarity matrices for analysis</a:t>
            </a:r>
          </a:p>
        </p:txBody>
      </p:sp>
      <p:pic>
        <p:nvPicPr>
          <p:cNvPr descr="16_01_lecture_powerpoint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Distance and Dissimilarity: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Previous approach relies on analysis of covariance/ correlation bw variables</a:t>
            </a:r>
          </a:p>
          <a:p>
            <a:pPr lvl="0"/>
            <a:r>
              <a:rPr/>
              <a:t>Another class of MV analysis uses measures of similarity/dissimilarity bw objects (MDS, cluster analysis)</a:t>
            </a:r>
          </a:p>
          <a:p>
            <a:pPr lvl="0"/>
            <a:r>
              <a:rPr/>
              <a:t>Similarity/dissimilarity indices measure how alike/different objects (e.g. Lakes) are in MV space</a:t>
            </a:r>
          </a:p>
          <a:p>
            <a:pPr lvl="0"/>
            <a:r>
              <a:rPr/>
              <a:t>Many measures of dissimilarity (Euclidean, Manhattan, Bray-Curtis, etc, etc)</a:t>
            </a:r>
          </a:p>
        </p:txBody>
      </p:sp>
      <p:pic>
        <p:nvPicPr>
          <p:cNvPr descr="images/clipboard-191423475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0" y="660400"/>
            <a:ext cx="25908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Introduction to Multivariate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Overview</a:t>
            </a:r>
          </a:p>
          <a:p>
            <a:pPr lvl="0"/>
            <a:r>
              <a:rPr/>
              <a:t>Multivariate data: multiple variables per object</a:t>
            </a:r>
          </a:p>
          <a:p>
            <a:pPr lvl="0"/>
            <a:r>
              <a:rPr/>
              <a:t>Types of multivariate analyses</a:t>
            </a:r>
          </a:p>
          <a:p>
            <a:pPr lvl="1"/>
            <a:r>
              <a:rPr/>
              <a:t>Functional vs. structural methods</a:t>
            </a:r>
          </a:p>
          <a:p>
            <a:pPr lvl="1"/>
            <a:r>
              <a:rPr/>
              <a:t>R-mode vs. Q-mode analyses</a:t>
            </a:r>
          </a:p>
          <a:p>
            <a:pPr lvl="0"/>
            <a:r>
              <a:rPr/>
              <a:t>Eigenvectors, eigenvalues, and components</a:t>
            </a:r>
          </a:p>
          <a:p>
            <a:pPr lvl="0"/>
            <a:r>
              <a:rPr/>
              <a:t>Distance and dissimilarity measures</a:t>
            </a:r>
          </a:p>
          <a:p>
            <a:pPr lvl="0"/>
            <a:r>
              <a:rPr/>
              <a:t>Data transformations and standardization</a:t>
            </a:r>
          </a:p>
          <a:p>
            <a:pPr lvl="0"/>
            <a:r>
              <a:rPr/>
              <a:t>Screening multivariate data</a:t>
            </a:r>
          </a:p>
          <a:p>
            <a:pPr lvl="0"/>
            <a:r>
              <a:rPr/>
              <a:t>MANOVA</a:t>
            </a:r>
          </a:p>
        </p:txBody>
      </p:sp>
      <p:pic>
        <p:nvPicPr>
          <p:cNvPr descr="images/clipboard-331300579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17700"/>
            <a:ext cx="2781300" cy="195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Dissimilarity Matrix Representation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Dissimilarity is often represented as a dissimilarity matrix</a:t>
            </a:r>
          </a:p>
        </p:txBody>
      </p:sp>
      <p:pic>
        <p:nvPicPr>
          <p:cNvPr descr="images/clipboard-325306910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879600"/>
            <a:ext cx="5232400" cy="193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Data Transformations: Common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Data transformation is common and useful in MV analyses</a:t>
            </a:r>
          </a:p>
          <a:p>
            <a:pPr lvl="0"/>
            <a:r>
              <a:rPr/>
              <a:t>Log transformation is common in PCA/CCA analyses based on eigenvectors, since linearizing relationships bw variables will improve extraction of eigenvectors</a:t>
            </a:r>
          </a:p>
          <a:p>
            <a:pPr lvl="0"/>
            <a:r>
              <a:rPr/>
              <a:t>Fourth root transform is very common and sometimes “blanket recommended” for analysis of species composition data (each variable is a species w counts- MDS, cluster analysis). Idea is to lessen importance of common and abundant species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Standardization: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Data standardization is also common; adjusts data so all variables have same means and/or variance</a:t>
            </a:r>
          </a:p>
          <a:p>
            <a:pPr lvl="1"/>
            <a:r>
              <a:rPr/>
              <a:t>Centering- mean subtracted from each value (new mean=0)</a:t>
            </a:r>
          </a:p>
          <a:p>
            <a:pPr lvl="1"/>
            <a:r>
              <a:rPr/>
              <a:t>Standardization- centered observations divided by SD (mean=0, sd=1)</a:t>
            </a:r>
          </a:p>
          <a:p>
            <a:pPr lvl="0"/>
            <a:r>
              <a:rPr/>
              <a:t>Crucial for analyses of variables measured in different units</a:t>
            </a:r>
          </a:p>
          <a:p>
            <a:pPr lvl="0"/>
            <a:r>
              <a:rPr/>
              <a:t>More ambiguous for species abundance data</a:t>
            </a:r>
          </a:p>
        </p:txBody>
      </p:sp>
      <p:pic>
        <p:nvPicPr>
          <p:cNvPr descr="images/clipboard-24202396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13500" y="660400"/>
            <a:ext cx="21971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Transformations &amp; Standardization: 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Common Approaches</a:t>
            </a:r>
          </a:p>
          <a:p>
            <a:pPr lvl="0" indent="0" marL="0">
              <a:buNone/>
            </a:pPr>
            <a:r>
              <a:rPr b="1"/>
              <a:t>Transformations</a:t>
            </a:r>
            <a:r>
              <a:rPr/>
              <a:t>: - Log transformation for skewed data - Root transformations for count data</a:t>
            </a:r>
            <a:br/>
            <a:r>
              <a:rPr/>
              <a:t>- Fourth-root for species abundance data</a:t>
            </a:r>
          </a:p>
          <a:p>
            <a:pPr lvl="0" indent="0" marL="0">
              <a:buNone/>
            </a:pPr>
            <a:r>
              <a:rPr b="1"/>
              <a:t>Standardization</a:t>
            </a:r>
            <a:r>
              <a:rPr/>
              <a:t>: - Centering: subtract mean (mean = 0) - Standardization: divide by SD (SD = 1) - Crucial for variables with different units - May not be appropriate for species data</a:t>
            </a:r>
          </a:p>
        </p:txBody>
      </p:sp>
      <p:pic>
        <p:nvPicPr>
          <p:cNvPr descr="16_01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Why standardize?</a:t>
            </a:r>
          </a:p>
          <a:p>
            <a:pPr lvl="0" indent="0" marL="1270000">
              <a:buNone/>
            </a:pPr>
            <a:r>
              <a:rPr sz="2000"/>
              <a:t>Standardization ensures all variables contribute equally to the analysis regardless of their original units or scales of measurement. Without it, variables with larger values or variances would dominate the results.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Multivariate Graphics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Visual Representation Methods</a:t>
            </a:r>
          </a:p>
          <a:p>
            <a:pPr lvl="0"/>
            <a:r>
              <a:rPr b="1"/>
              <a:t>SPLOMS/Scatterplot Matrices</a:t>
            </a:r>
            <a:r>
              <a:rPr/>
              <a:t>: show bivariate relationships</a:t>
            </a:r>
          </a:p>
          <a:p>
            <a:pPr lvl="0"/>
            <a:r>
              <a:rPr b="1"/>
              <a:t>Star plots</a:t>
            </a:r>
            <a:r>
              <a:rPr/>
              <a:t>: display multiple variables per object</a:t>
            </a:r>
          </a:p>
          <a:p>
            <a:pPr lvl="0"/>
            <a:r>
              <a:rPr b="1"/>
              <a:t>Chernoff faces</a:t>
            </a:r>
            <a:r>
              <a:rPr/>
              <a:t>: represent variables as facial features</a:t>
            </a:r>
          </a:p>
          <a:p>
            <a:pPr lvl="0"/>
            <a:r>
              <a:rPr b="1"/>
              <a:t>Heatmaps</a:t>
            </a:r>
            <a:r>
              <a:rPr/>
              <a:t>: visualize data matrices with color</a:t>
            </a:r>
          </a:p>
          <a:p>
            <a:pPr lvl="0"/>
            <a:r>
              <a:rPr b="1"/>
              <a:t>Biplots</a:t>
            </a:r>
            <a:r>
              <a:rPr/>
              <a:t>: show objects and variables together</a:t>
            </a:r>
          </a:p>
          <a:p>
            <a:pPr lvl="0"/>
            <a:r>
              <a:rPr b="1"/>
              <a:t>Ordination plots</a:t>
            </a:r>
            <a:r>
              <a:rPr/>
              <a:t>: visualize relationships in reduced dimensions</a:t>
            </a:r>
          </a:p>
        </p:txBody>
      </p:sp>
      <p:pic>
        <p:nvPicPr>
          <p:cNvPr descr="images/clipboard-116671758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9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Screening Multivariate Data: Outliers and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Issues to Check</a:t>
            </a:r>
          </a:p>
          <a:p>
            <a:pPr lvl="0" indent="0" marL="0">
              <a:buNone/>
            </a:pPr>
            <a:r>
              <a:rPr b="1"/>
              <a:t>Multivariate Outliers</a:t>
            </a:r>
            <a:r>
              <a:rPr/>
              <a:t>: - Objects with unusual patterns across variables - Detected with Mahalanobis distance (d²) - Test against χ² distribution with p df</a:t>
            </a:r>
          </a:p>
          <a:p>
            <a:pPr lvl="0" indent="0" marL="0">
              <a:buNone/>
            </a:pPr>
            <a:r>
              <a:rPr b="1"/>
              <a:t>Missing Observations</a:t>
            </a:r>
            <a:r>
              <a:rPr/>
              <a:t>: - Common approaches: - Deletion: remove affected object or variable - Imputation: estimate missing values - Maximum likelihood methods - Multiple imputation</a:t>
            </a:r>
          </a:p>
        </p:txBody>
      </p:sp>
      <p:pic>
        <p:nvPicPr>
          <p:cNvPr descr="16_01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Multivariate extension of ANOVA</a:t>
            </a:r>
          </a:p>
          <a:p>
            <a:pPr lvl="0"/>
            <a:r>
              <a:rPr/>
              <a:t>Tests for differences in group centroids based on multiple response variables</a:t>
            </a:r>
          </a:p>
          <a:p>
            <a:pPr lvl="0"/>
            <a:r>
              <a:rPr/>
              <a:t>Advantages over multiple ANOVAs:</a:t>
            </a:r>
          </a:p>
          <a:p>
            <a:pPr lvl="1"/>
            <a:r>
              <a:rPr/>
              <a:t>Controls family-wise error rate</a:t>
            </a:r>
          </a:p>
          <a:p>
            <a:pPr lvl="1"/>
            <a:r>
              <a:rPr/>
              <a:t>Accounts for correlations between variables</a:t>
            </a:r>
          </a:p>
          <a:p>
            <a:pPr lvl="1"/>
            <a:r>
              <a:rPr/>
              <a:t>More powerful when variables are correlated</a:t>
            </a:r>
          </a:p>
          <a:p>
            <a:pPr lvl="0"/>
            <a:r>
              <a:rPr/>
              <a:t>Common test statistics:</a:t>
            </a:r>
          </a:p>
          <a:p>
            <a:pPr lvl="1"/>
            <a:r>
              <a:rPr/>
              <a:t>Wilk’s lambda (λ)</a:t>
            </a:r>
          </a:p>
          <a:p>
            <a:pPr lvl="1"/>
            <a:r>
              <a:rPr/>
              <a:t>Pillai’s trace</a:t>
            </a:r>
          </a:p>
          <a:p>
            <a:pPr lvl="1"/>
            <a:r>
              <a:rPr/>
              <a:t>Hotelling-Lawley trace</a:t>
            </a:r>
          </a:p>
          <a:p>
            <a:pPr lvl="0"/>
            <a:r>
              <a:rPr/>
              <a:t>Famous dataframe built into R is the iris dataset</a:t>
            </a:r>
          </a:p>
        </p:txBody>
      </p:sp>
      <p:pic>
        <p:nvPicPr>
          <p:cNvPr descr="images/clipboard-276149836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31000" y="660400"/>
            <a:ext cx="15621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Iris Dataset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Morphometric measurements on n=150 flowers</a:t>
            </a:r>
          </a:p>
          <a:p>
            <a:pPr lvl="0" indent="0" marL="0">
              <a:buNone/>
            </a:pPr>
            <a:r>
              <a:rPr/>
              <a:t>Response vars: Septal length + width, petal length + width</a:t>
            </a:r>
          </a:p>
          <a:p>
            <a:pPr lvl="0" indent="0" marL="0">
              <a:buNone/>
            </a:pPr>
            <a:r>
              <a:rPr/>
              <a:t>Predictor variable: species</a:t>
            </a:r>
          </a:p>
          <a:p>
            <a:pPr lvl="0" indent="0" marL="0">
              <a:buNone/>
            </a:pPr>
            <a:r>
              <a:rPr/>
              <a:t>Question: are there differences bw species?</a:t>
            </a:r>
          </a:p>
        </p:txBody>
      </p:sp>
      <p:pic>
        <p:nvPicPr>
          <p:cNvPr descr="images/clipboard-276149836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31000" y="660400"/>
            <a:ext cx="15621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Morphometric measurements on n=150 flowers</a:t>
            </a:r>
          </a:p>
          <a:p>
            <a:pPr lvl="0" indent="0" marL="0">
              <a:buNone/>
            </a:pPr>
            <a:r>
              <a:rPr/>
              <a:t>Response vars: Septal length + width, petal length + width</a:t>
            </a:r>
          </a:p>
          <a:p>
            <a:pPr lvl="0" indent="0" marL="0">
              <a:buNone/>
            </a:pPr>
            <a:r>
              <a:rPr/>
              <a:t>Predictor variable: species</a:t>
            </a:r>
          </a:p>
          <a:p>
            <a:pPr lvl="0" indent="0" marL="0">
              <a:buNone/>
            </a:pPr>
            <a:r>
              <a:rPr/>
              <a:t>Question: are there differences bw species?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iris_df &lt;- iris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clean_names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iris_long_df &lt;- iris_df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pivot_longer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species,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names_to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"variable"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values_to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"measure"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write_csv</a:t>
            </a:r>
            <a:r>
              <a:rPr>
                <a:solidFill>
                  <a:srgbClr val="003B4F"/>
                </a:solidFill>
                <a:latin typeface="Courier"/>
              </a:rPr>
              <a:t>(iris_df, </a:t>
            </a:r>
            <a:r>
              <a:rPr>
                <a:solidFill>
                  <a:srgbClr val="20794D"/>
                </a:solidFill>
                <a:latin typeface="Courier"/>
              </a:rPr>
              <a:t>"data/iris.csv"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head</a:t>
            </a:r>
            <a:r>
              <a:rPr>
                <a:solidFill>
                  <a:srgbClr val="003B4F"/>
                </a:solidFill>
                <a:latin typeface="Courier"/>
              </a:rPr>
              <a:t>(iris_df)</a:t>
            </a:r>
          </a:p>
          <a:p>
            <a:pPr lvl="0" indent="0">
              <a:buNone/>
            </a:pPr>
            <a:r>
              <a:rPr>
                <a:latin typeface="Courier"/>
              </a:rPr>
              <a:t>  sepal_length sepal_width petal_length petal_width species
1          5.1         3.5          1.4         0.2  setosa
2          4.9         3.0          1.4         0.2  setosa
3          4.7         3.2          1.3         0.2  setosa
4          4.6         3.1          1.5         0.2  setosa
5          5.0         3.6          1.4         0.2  setosa
6          5.4         3.9          1.7         0.4  setosa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Multivariate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Multiple variables recorded about each object (individual, quadrat, site, etc.)</a:t>
            </a:r>
          </a:p>
          <a:p>
            <a:pPr lvl="1"/>
            <a:r>
              <a:rPr/>
              <a:t>or responses that are from the same treatment factor</a:t>
            </a:r>
          </a:p>
          <a:p>
            <a:pPr lvl="1"/>
            <a:r>
              <a:rPr/>
              <a:t>length, weight, width, color, spines, etc</a:t>
            </a:r>
          </a:p>
          <a:p>
            <a:pPr lvl="0"/>
            <a:r>
              <a:rPr/>
              <a:t>Objects: rows (i = 1 to n)</a:t>
            </a:r>
          </a:p>
          <a:p>
            <a:pPr lvl="0"/>
            <a:r>
              <a:rPr/>
              <a:t>Variables: columns (j = 1 to p)</a:t>
            </a:r>
          </a:p>
          <a:p>
            <a:pPr lvl="0"/>
            <a:r>
              <a:rPr/>
              <a:t>Examples:</a:t>
            </a:r>
          </a:p>
          <a:p>
            <a:pPr lvl="1"/>
            <a:r>
              <a:rPr/>
              <a:t>Stream sites with multiple chemical parameters</a:t>
            </a:r>
          </a:p>
          <a:p>
            <a:pPr lvl="1"/>
            <a:r>
              <a:rPr/>
              <a:t>Species with multiple morphological traits</a:t>
            </a:r>
          </a:p>
          <a:p>
            <a:pPr lvl="1"/>
            <a:r>
              <a:rPr/>
              <a:t>Sample units with multiple species abundances</a:t>
            </a:r>
          </a:p>
        </p:txBody>
      </p:sp>
      <p:pic>
        <p:nvPicPr>
          <p:cNvPr descr="images/clipboard-261183994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16000"/>
            <a:ext cx="2781300" cy="375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MANOVA: Data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Morphometric measurements on n=150 flowers</a:t>
            </a:r>
          </a:p>
          <a:p>
            <a:pPr lvl="0" indent="0" marL="0">
              <a:buNone/>
            </a:pPr>
            <a:r>
              <a:rPr/>
              <a:t>Response vars: Septal length + width, petal length + width</a:t>
            </a:r>
          </a:p>
          <a:p>
            <a:pPr lvl="0" indent="0" marL="0">
              <a:buNone/>
            </a:pPr>
            <a:r>
              <a:rPr/>
              <a:t>Predictor variable: species</a:t>
            </a:r>
          </a:p>
          <a:p>
            <a:pPr lvl="0" indent="0" marL="0">
              <a:buNone/>
            </a:pPr>
            <a:r>
              <a:rPr/>
              <a:t>Question: are there differences bw species?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iris_long_df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(species, measure, </a:t>
            </a:r>
            <a:r>
              <a:rPr>
                <a:solidFill>
                  <a:srgbClr val="657422"/>
                </a:solidFill>
                <a:latin typeface="Courier"/>
              </a:rPr>
              <a:t>fill=</a:t>
            </a:r>
            <a:r>
              <a:rPr>
                <a:solidFill>
                  <a:srgbClr val="003B4F"/>
                </a:solidFill>
                <a:latin typeface="Courier"/>
              </a:rPr>
              <a:t>species))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geom_boxplot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facet_wrap</a:t>
            </a:r>
            <a:r>
              <a:rPr>
                <a:solidFill>
                  <a:srgbClr val="003B4F"/>
                </a:solidFill>
                <a:latin typeface="Courier"/>
              </a:rPr>
              <a:t>(.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variable)</a:t>
            </a:r>
          </a:p>
        </p:txBody>
      </p:sp>
      <p:pic>
        <p:nvPicPr>
          <p:cNvPr descr="16_01_lecture_powerpoint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689100"/>
            <a:ext cx="4038600" cy="248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 vs. Multiple ANOVAs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One approach:</a:t>
            </a:r>
          </a:p>
          <a:p>
            <a:pPr lvl="0" indent="0" marL="0">
              <a:buNone/>
            </a:pPr>
            <a:r>
              <a:rPr/>
              <a:t>series of 1-way ANOVAs</a:t>
            </a:r>
          </a:p>
          <a:p>
            <a:pPr lvl="0" indent="0" marL="0">
              <a:buNone/>
            </a:pPr>
            <a:r>
              <a:rPr/>
              <a:t>for example —&gt;</a:t>
            </a:r>
          </a:p>
          <a:p>
            <a:pPr lvl="0" indent="0" marL="0">
              <a:buNone/>
            </a:pPr>
            <a:r>
              <a:rPr/>
              <a:t>But:</a:t>
            </a:r>
          </a:p>
          <a:p>
            <a:pPr lvl="0"/>
            <a:r>
              <a:rPr/>
              <a:t>Variables and tests are not independent</a:t>
            </a:r>
          </a:p>
          <a:p>
            <a:pPr lvl="0"/>
            <a:r>
              <a:rPr/>
              <a:t>Multiple testing problem can reduce power</a:t>
            </a:r>
          </a:p>
          <a:p>
            <a:pPr lvl="0"/>
            <a:r>
              <a:rPr/>
              <a:t>MANOVA considers all response variables simultaneously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sepal_model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(sepal_length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species,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Anova</a:t>
            </a:r>
            <a:r>
              <a:rPr>
                <a:solidFill>
                  <a:srgbClr val="003B4F"/>
                </a:solidFill>
                <a:latin typeface="Courier"/>
              </a:rPr>
              <a:t>(sepal_model,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Anova Table (Type III tests)
Response: sepal_length
             Sum Sq  Df F value    Pr(&gt;F)    
(Intercept) 1253.00   1 4728.16 &lt; 2.2e-16 ***
species       63.21   2  119.26 &lt; 2.2e-16 ***
Residuals     38.96 147                      
---
Signif. codes:  0 '***' 0.001 '**' 0.01 '*' 0.05 '.' 0.1 ' ' 1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MANOVA: Centroids vs. Means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Instead of means compare centroids</a:t>
            </a:r>
          </a:p>
          <a:p>
            <a:pPr lvl="0" indent="0" marL="0">
              <a:buNone/>
            </a:pPr>
            <a:r>
              <a:rPr/>
              <a:t>but for all of the variables not just two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mean_points &lt;- iris_df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(species)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(petal_length),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mean_width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(petal_width),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.groups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'drop'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iris_plot&lt;-iris_df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x=</a:t>
            </a:r>
            <a:r>
              <a:rPr>
                <a:solidFill>
                  <a:srgbClr val="003B4F"/>
                </a:solidFill>
                <a:latin typeface="Courier"/>
              </a:rPr>
              <a:t>petal_length, </a:t>
            </a:r>
            <a:r>
              <a:rPr>
                <a:solidFill>
                  <a:srgbClr val="657422"/>
                </a:solidFill>
                <a:latin typeface="Courier"/>
              </a:rPr>
              <a:t>y=</a:t>
            </a:r>
            <a:r>
              <a:rPr>
                <a:solidFill>
                  <a:srgbClr val="003B4F"/>
                </a:solidFill>
                <a:latin typeface="Courier"/>
              </a:rPr>
              <a:t>petal_width, </a:t>
            </a:r>
            <a:r>
              <a:rPr>
                <a:solidFill>
                  <a:srgbClr val="657422"/>
                </a:solidFill>
                <a:latin typeface="Courier"/>
              </a:rPr>
              <a:t>color=</a:t>
            </a:r>
            <a:r>
              <a:rPr>
                <a:solidFill>
                  <a:srgbClr val="003B4F"/>
                </a:solidFill>
                <a:latin typeface="Courier"/>
              </a:rPr>
              <a:t>species))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data=</a:t>
            </a:r>
            <a:r>
              <a:rPr>
                <a:solidFill>
                  <a:srgbClr val="003B4F"/>
                </a:solidFill>
                <a:latin typeface="Courier"/>
              </a:rPr>
              <a:t>mean_points,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x=</a:t>
            </a:r>
            <a:r>
              <a:rPr>
                <a:solidFill>
                  <a:srgbClr val="003B4F"/>
                </a:solidFill>
                <a:latin typeface="Courier"/>
              </a:rPr>
              <a:t>mean_length, </a:t>
            </a:r>
            <a:r>
              <a:rPr>
                <a:solidFill>
                  <a:srgbClr val="657422"/>
                </a:solidFill>
                <a:latin typeface="Courier"/>
              </a:rPr>
              <a:t>y=</a:t>
            </a:r>
            <a:r>
              <a:rPr>
                <a:solidFill>
                  <a:srgbClr val="003B4F"/>
                </a:solidFill>
                <a:latin typeface="Courier"/>
              </a:rPr>
              <a:t>mean_width, </a:t>
            </a:r>
            <a:r>
              <a:rPr>
                <a:solidFill>
                  <a:srgbClr val="657422"/>
                </a:solidFill>
                <a:latin typeface="Courier"/>
              </a:rPr>
              <a:t>fill=</a:t>
            </a:r>
            <a:r>
              <a:rPr>
                <a:solidFill>
                  <a:srgbClr val="003B4F"/>
                </a:solidFill>
                <a:latin typeface="Courier"/>
              </a:rPr>
              <a:t>species),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657422"/>
                </a:solidFill>
                <a:latin typeface="Courier"/>
              </a:rPr>
              <a:t>shape=</a:t>
            </a:r>
            <a:r>
              <a:rPr>
                <a:solidFill>
                  <a:srgbClr val="AD0000"/>
                </a:solidFill>
                <a:latin typeface="Courier"/>
              </a:rPr>
              <a:t>23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color=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stroke=</a:t>
            </a:r>
            <a:r>
              <a:rPr>
                <a:solidFill>
                  <a:srgbClr val="AD0000"/>
                </a:solidFill>
                <a:latin typeface="Courier"/>
              </a:rPr>
              <a:t>1.2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.</a:t>
            </a:r>
            <a:r>
              <a:rPr>
                <a:solidFill>
                  <a:srgbClr val="AD0000"/>
                </a:solidFill>
                <a:latin typeface="Courier"/>
              </a:rPr>
              <a:t>7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657422"/>
                </a:solidFill>
                <a:latin typeface="Courier"/>
              </a:rPr>
              <a:t>size=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theme_light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iris_plot</a:t>
            </a:r>
          </a:p>
        </p:txBody>
      </p:sp>
      <p:pic>
        <p:nvPicPr>
          <p:cNvPr descr="16_01_lecture_powerpoint_files/figure-pptx/unnamed-chunk-1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689100"/>
            <a:ext cx="4038600" cy="248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MANOVA: SSCP Matrices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one-way MANOVA tests the Ho that there are no differences in population centroids</a:t>
            </a:r>
          </a:p>
          <a:p>
            <a:pPr lvl="0"/>
            <a:r>
              <a:rPr/>
              <a:t>Ho tested by partitioning variance, but instead of SS, use SSCP matrices:</a:t>
            </a:r>
          </a:p>
          <a:p>
            <a:pPr lvl="0"/>
            <a:r>
              <a:rPr/>
              <a:t>H matrix: between group SSCP</a:t>
            </a:r>
          </a:p>
          <a:p>
            <a:pPr lvl="0"/>
            <a:r>
              <a:rPr/>
              <a:t>E matrix: within group SSCP</a:t>
            </a:r>
          </a:p>
          <a:p>
            <a:pPr lvl="0"/>
            <a:r>
              <a:rPr/>
              <a:t>T matrix: total SSCP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iris_plot</a:t>
            </a:r>
          </a:p>
        </p:txBody>
      </p:sp>
      <p:pic>
        <p:nvPicPr>
          <p:cNvPr descr="16_01_lecture_powerpoint_files/figure-pptx/unnamed-chunk-1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689100"/>
            <a:ext cx="4038600" cy="248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MANOVA: Test Statistics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Several test statistics can be determined:</a:t>
            </a:r>
          </a:p>
          <a:p>
            <a:pPr lvl="0"/>
            <a:r>
              <a:rPr/>
              <a:t>Wilk’s λ: ratio of matrix determinants:|E|/|T|</a:t>
            </a:r>
          </a:p>
          <a:p>
            <a:pPr lvl="0"/>
            <a:r>
              <a:rPr/>
              <a:t>Smaller values: larger group differences</a:t>
            </a:r>
          </a:p>
          <a:p>
            <a:pPr lvl="0"/>
            <a:r>
              <a:rPr/>
              <a:t>Can be converted to approximate F ratios, compared to F distribution to find 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iris_plot</a:t>
            </a:r>
          </a:p>
        </p:txBody>
      </p:sp>
      <p:pic>
        <p:nvPicPr>
          <p:cNvPr descr="16_01_lecture_powerpoint_files/figure-pptx/unnamed-chunk-1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689100"/>
            <a:ext cx="4038600" cy="248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MANOVA Assumptions</a:t>
            </a:r>
          </a:p>
          <a:p>
            <a:pPr lvl="0"/>
            <a:r>
              <a:rPr sz="2000"/>
              <a:t>Normal distribution:</a:t>
            </a:r>
          </a:p>
          <a:p>
            <a:pPr lvl="1"/>
            <a:r>
              <a:rPr sz="2000"/>
              <a:t>response vars should be normally distributed within groups (relatively robust - No outliers (use di2 to diagnose; very sensitive to this assumption</a:t>
            </a:r>
          </a:p>
          <a:p>
            <a:pPr lvl="1"/>
            <a:r>
              <a:rPr sz="2000"/>
              <a:t>Equal variance of the response variables across groups</a:t>
            </a:r>
          </a:p>
          <a:p>
            <a:pPr lvl="1"/>
            <a:r>
              <a:rPr sz="2000"/>
              <a:t>Linearity: response variables linearly related to each other</a:t>
            </a:r>
          </a:p>
          <a:p>
            <a:pPr lvl="1"/>
            <a:r>
              <a:rPr sz="2000"/>
              <a:t>No strong multicollinearity in response variables</a:t>
            </a:r>
          </a:p>
          <a:p>
            <a:pPr lvl="1"/>
            <a:r>
              <a:rPr sz="2000"/>
              <a:t>Best performance in balances designs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MANOVA: Model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iris_manova_model &lt;- </a:t>
            </a:r>
            <a:r>
              <a:rPr>
                <a:solidFill>
                  <a:srgbClr val="4758AB"/>
                </a:solidFill>
                <a:latin typeface="Courier"/>
              </a:rPr>
              <a:t>manova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cbind</a:t>
            </a:r>
            <a:r>
              <a:rPr>
                <a:solidFill>
                  <a:srgbClr val="003B4F"/>
                </a:solidFill>
                <a:latin typeface="Courier"/>
              </a:rPr>
              <a:t>(sepal_length, sepal_width, petal_length, petal_width)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(iris_manova_model)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Df Pillai approx F num Df den Df    Pr(&gt;F)    
species     2 1.1919   53.466      8    290 &lt; 2.2e-16 ***
Residuals 147                                            
---
Signif. codes:  0 '***' 0.001 '**' 0.01 '*' 0.05 '.' 0.1 ' ' 1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Assumption Testing -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Assumption test</a:t>
            </a:r>
          </a:p>
          <a:p>
            <a:pPr lvl="0" indent="-342900" marL="342900">
              <a:buAutoNum type="arabicPeriod"/>
            </a:pPr>
            <a:r>
              <a:rPr/>
              <a:t>Multivariate Normality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Test multivariate normality for all data together</a:t>
            </a:r>
            <a:br/>
            <a:r>
              <a:rPr>
                <a:solidFill>
                  <a:srgbClr val="003B4F"/>
                </a:solidFill>
                <a:latin typeface="Courier"/>
              </a:rPr>
              <a:t>response_matrix &lt;- iris_df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dplyr</a:t>
            </a:r>
            <a:r>
              <a:rPr>
                <a:solidFill>
                  <a:srgbClr val="5E5E5E"/>
                </a:solidFill>
                <a:latin typeface="Courier"/>
              </a:rPr>
              <a:t>::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(sepal_length, sepal_width, petal_length, petal_width)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as.matrix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Multivariate Shapiro-Wilk test for entire dataset</a:t>
            </a:r>
            <a:br/>
            <a:r>
              <a:rPr>
                <a:solidFill>
                  <a:srgbClr val="4758AB"/>
                </a:solidFill>
                <a:latin typeface="Courier"/>
              </a:rPr>
              <a:t>mshapiro.test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t</a:t>
            </a:r>
            <a:r>
              <a:rPr>
                <a:solidFill>
                  <a:srgbClr val="003B4F"/>
                </a:solidFill>
                <a:latin typeface="Courier"/>
              </a:rPr>
              <a:t>(response_matrix))</a:t>
            </a:r>
          </a:p>
          <a:p>
            <a:pPr lvl="0" indent="0">
              <a:buNone/>
            </a:pPr>
            <a:r>
              <a:rPr>
                <a:latin typeface="Courier"/>
              </a:rPr>
              <a:t>
    Shapiro-Wilk normality test
data:  Z
W = 0.97935, p-value = 0.02342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Assumption Testing - Homogeneity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Assumption test</a:t>
            </a:r>
          </a:p>
          <a:p>
            <a:pPr lvl="0" indent="-342900" marL="342900">
              <a:buAutoNum startAt="2" type="arabicPeriod"/>
            </a:pPr>
            <a:r>
              <a:rPr/>
              <a:t>Homogeneity of Covariance Matrices (Box’s M Test)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response_vars &lt;- iris_df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dplyr</a:t>
            </a:r>
            <a:r>
              <a:rPr>
                <a:solidFill>
                  <a:srgbClr val="5E5E5E"/>
                </a:solidFill>
                <a:latin typeface="Courier"/>
              </a:rPr>
              <a:t>::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(sepal_length, sepal_width, petal_length, petal_width) 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Box's M test for equality of covariance matrices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box_m_result &lt;- </a:t>
            </a:r>
            <a:r>
              <a:rPr>
                <a:solidFill>
                  <a:srgbClr val="4758AB"/>
                </a:solidFill>
                <a:latin typeface="Courier"/>
              </a:rPr>
              <a:t>boxM</a:t>
            </a:r>
            <a:r>
              <a:rPr>
                <a:solidFill>
                  <a:srgbClr val="003B4F"/>
                </a:solidFill>
                <a:latin typeface="Courier"/>
              </a:rPr>
              <a:t>(response_vars, iris_df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species)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(box_m_result)</a:t>
            </a:r>
          </a:p>
          <a:p>
            <a:pPr lvl="0" indent="0">
              <a:buNone/>
            </a:pPr>
            <a:r>
              <a:rPr>
                <a:latin typeface="Courier"/>
              </a:rPr>
              <a:t>
    Box's M-test for Homogeneity of Covariance Matrices
data:  response_vars
Chi-Sq (approx.) = 140.94, df = 20, p-value &lt; 2.2e-16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MANOVA: Visual Assumption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Assumption test</a:t>
            </a:r>
          </a:p>
          <a:p>
            <a:pPr lvl="0" indent="-342900" marL="342900">
              <a:buAutoNum startAt="3" type="arabicPeriod"/>
            </a:pPr>
            <a:r>
              <a:rPr/>
              <a:t>Visual Assessment of Assumptions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Create Q-Q plots for each variable by species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iris_long &lt;- iris_df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pivot_longer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(sepal_length, sepal_width, petal_length, petal_width),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names_to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"variable"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values_to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"value"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iris_long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sample =</a:t>
            </a:r>
            <a:r>
              <a:rPr>
                <a:solidFill>
                  <a:srgbClr val="003B4F"/>
                </a:solidFill>
                <a:latin typeface="Courier"/>
              </a:rPr>
              <a:t> value))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geom_qq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geom_qq_line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facet_grid</a:t>
            </a:r>
            <a:r>
              <a:rPr>
                <a:solidFill>
                  <a:srgbClr val="003B4F"/>
                </a:solidFill>
                <a:latin typeface="Courier"/>
              </a:rPr>
              <a:t>(variable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species, </a:t>
            </a:r>
            <a:r>
              <a:rPr>
                <a:solidFill>
                  <a:srgbClr val="657422"/>
                </a:solidFill>
                <a:latin typeface="Courier"/>
              </a:rPr>
              <a:t>scales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"free"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"Q-Q Plots by Species and Variable"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theme_light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6_01_lecture_powerpoint_files/figure-pptx/assumption-plot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689100"/>
            <a:ext cx="4038600" cy="248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Multivariate data vs. multivariate analysis</a:t>
            </a:r>
          </a:p>
          <a:p>
            <a:pPr lvl="0" indent="0" marL="1270000">
              <a:buNone/>
            </a:pPr>
            <a:r>
              <a:rPr sz="2000"/>
              <a:t>We’ve already seen multivariate data in multiple regression and multi-factor ANOVA</a:t>
            </a:r>
          </a:p>
          <a:p>
            <a:pPr lvl="0" indent="0" marL="1270000">
              <a:buNone/>
            </a:pPr>
            <a:r>
              <a:rPr sz="2000" b="1"/>
              <a:t>Now we’ll look at cases with multiple response variables.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Follow-up Univariate ANOVAs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Follow-up Univariate ANOVAs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Univariate ANOVAs for each response variable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Sepal Length 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sepal_length_aov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(sepal_length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(sepal_length_aov)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Df Sum Sq Mean Sq F value Pr(&gt;F)    
species       2  63.21  31.606   119.3 &lt;2e-16 ***
Residuals   147  38.96   0.265                   
---
Signif. codes:  0 '***' 0.001 '**' 0.01 '*' 0.05 '.' 0.1 ' ' 1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Sepal Width 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sepal_width_aov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(sepal_width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(sepal_width_aov)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Df Sum Sq Mean Sq F value Pr(&gt;F)    
species       2  11.35   5.672   49.16 &lt;2e-16 ***
Residuals   147  16.96   0.115                   
---
Signif. codes:  0 '***' 0.001 '**' 0.01 '*' 0.05 '.' 0.1 ' ' 1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Petal Length 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petal_length_aov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(petal_length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(petal_length_aov)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Df Sum Sq Mean Sq F value Pr(&gt;F)    
species       2  437.1  218.55    1180 &lt;2e-16 ***
Residuals   147   27.2    0.19                   
---
Signif. codes:  0 '***' 0.001 '**' 0.01 '*' 0.05 '.' 0.1 ' ' 1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Petal Width 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petal_width_aov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(petal_width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(petal_width_aov)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Df Sum Sq Mean Sq F value Pr(&gt;F)    
species       2  80.41   40.21     960 &lt;2e-16 ***
Residuals   147   6.16    0.04                   
---
Signif. codes:  0 '***' 0.001 '**' 0.01 '*' 0.05 '.' 0.1 ' ' 1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MANOVA: Post-hoc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Post-hoc Comparisons using emmeans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Sepal Length comparisons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"Sepal Length comparisons"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"Sepal Length comparisons"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sepal_length_emm &lt;- </a:t>
            </a:r>
            <a:r>
              <a:rPr>
                <a:solidFill>
                  <a:srgbClr val="4758AB"/>
                </a:solidFill>
                <a:latin typeface="Courier"/>
              </a:rPr>
              <a:t>emmeans</a:t>
            </a:r>
            <a:r>
              <a:rPr>
                <a:solidFill>
                  <a:srgbClr val="003B4F"/>
                </a:solidFill>
                <a:latin typeface="Courier"/>
              </a:rPr>
              <a:t>(sepal_length_aov,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pairs</a:t>
            </a:r>
            <a:r>
              <a:rPr>
                <a:solidFill>
                  <a:srgbClr val="003B4F"/>
                </a:solidFill>
                <a:latin typeface="Courier"/>
              </a:rPr>
              <a:t>(sepal_length_emm)</a:t>
            </a:r>
          </a:p>
          <a:p>
            <a:pPr lvl="0" indent="0">
              <a:buNone/>
            </a:pPr>
            <a:r>
              <a:rPr>
                <a:latin typeface="Courier"/>
              </a:rPr>
              <a:t> contrast               estimate    SE  df t.ratio p.value
 setosa - versicolor      -0.930 0.103 147  -9.033  &lt;.0001
 setosa - virginica       -1.582 0.103 147 -15.366  &lt;.0001
 versicolor - virginica   -0.652 0.103 147  -6.333  &lt;.0001
P value adjustment: tukey method for comparing a family of 3 estimates 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Sepal Width comparisons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"Sepal Width comparisons"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"Sepal Width comparisons"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sepal_width_emm &lt;- </a:t>
            </a:r>
            <a:r>
              <a:rPr>
                <a:solidFill>
                  <a:srgbClr val="4758AB"/>
                </a:solidFill>
                <a:latin typeface="Courier"/>
              </a:rPr>
              <a:t>emmeans</a:t>
            </a:r>
            <a:r>
              <a:rPr>
                <a:solidFill>
                  <a:srgbClr val="003B4F"/>
                </a:solidFill>
                <a:latin typeface="Courier"/>
              </a:rPr>
              <a:t>(sepal_width_aov,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pairs</a:t>
            </a:r>
            <a:r>
              <a:rPr>
                <a:solidFill>
                  <a:srgbClr val="003B4F"/>
                </a:solidFill>
                <a:latin typeface="Courier"/>
              </a:rPr>
              <a:t>(sepal_width_emm)</a:t>
            </a:r>
          </a:p>
          <a:p>
            <a:pPr lvl="0" indent="0">
              <a:buNone/>
            </a:pPr>
            <a:r>
              <a:rPr>
                <a:latin typeface="Courier"/>
              </a:rPr>
              <a:t> contrast               estimate     SE  df t.ratio p.value
 setosa - versicolor       0.658 0.0679 147   9.685  &lt;.0001
 setosa - virginica        0.454 0.0679 147   6.683  &lt;.0001
 versicolor - virginica   -0.204 0.0679 147  -3.003  0.0088
P value adjustment: tukey method for comparing a family of 3 estimates 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Petal Length comparisons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"Petal Length comparisons"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"Petal Length comparisons"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petal_length_emm &lt;- </a:t>
            </a:r>
            <a:r>
              <a:rPr>
                <a:solidFill>
                  <a:srgbClr val="4758AB"/>
                </a:solidFill>
                <a:latin typeface="Courier"/>
              </a:rPr>
              <a:t>emmeans</a:t>
            </a:r>
            <a:r>
              <a:rPr>
                <a:solidFill>
                  <a:srgbClr val="003B4F"/>
                </a:solidFill>
                <a:latin typeface="Courier"/>
              </a:rPr>
              <a:t>(petal_length_aov,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pairs</a:t>
            </a:r>
            <a:r>
              <a:rPr>
                <a:solidFill>
                  <a:srgbClr val="003B4F"/>
                </a:solidFill>
                <a:latin typeface="Courier"/>
              </a:rPr>
              <a:t>(petal_length_emm)</a:t>
            </a:r>
          </a:p>
          <a:p>
            <a:pPr lvl="0" indent="0">
              <a:buNone/>
            </a:pPr>
            <a:r>
              <a:rPr>
                <a:latin typeface="Courier"/>
              </a:rPr>
              <a:t> contrast               estimate     SE  df t.ratio p.value
 setosa - versicolor       -2.80 0.0861 147 -32.510  &lt;.0001
 setosa - virginica        -4.09 0.0861 147 -47.521  &lt;.0001
 versicolor - virginica    -1.29 0.0861 147 -15.012  &lt;.0001
P value adjustment: tukey method for comparing a family of 3 estimates 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Petal Width comparisons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"Petal Width comparisons"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"Petal Width comparisons"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petal_width_emm &lt;- </a:t>
            </a:r>
            <a:r>
              <a:rPr>
                <a:solidFill>
                  <a:srgbClr val="4758AB"/>
                </a:solidFill>
                <a:latin typeface="Courier"/>
              </a:rPr>
              <a:t>emmeans</a:t>
            </a:r>
            <a:r>
              <a:rPr>
                <a:solidFill>
                  <a:srgbClr val="003B4F"/>
                </a:solidFill>
                <a:latin typeface="Courier"/>
              </a:rPr>
              <a:t>(petal_width_aov,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species)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pairs</a:t>
            </a:r>
            <a:r>
              <a:rPr>
                <a:solidFill>
                  <a:srgbClr val="003B4F"/>
                </a:solidFill>
                <a:latin typeface="Courier"/>
              </a:rPr>
              <a:t>(petal_width_emm)</a:t>
            </a:r>
          </a:p>
          <a:p>
            <a:pPr lvl="0" indent="0">
              <a:buNone/>
            </a:pPr>
            <a:r>
              <a:rPr>
                <a:latin typeface="Courier"/>
              </a:rPr>
              <a:t> contrast               estimate     SE  df t.ratio p.value
 setosa - versicolor       -1.08 0.0409 147 -26.387  &lt;.0001
 setosa - virginica        -1.78 0.0409 147 -43.489  &lt;.0001
 versicolor - virginica    -0.70 0.0409 147 -17.102  &lt;.0001
P value adjustment: tukey method for comparing a family of 3 estimates 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Canonical Discriminant Analysis: Eigenvalues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Eigenvalues and Canonical Variates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Perform canonical discriminant analysis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iris_candisc &lt;- </a:t>
            </a:r>
            <a:r>
              <a:rPr>
                <a:solidFill>
                  <a:srgbClr val="4758AB"/>
                </a:solidFill>
                <a:latin typeface="Courier"/>
              </a:rPr>
              <a:t>candisc</a:t>
            </a:r>
            <a:r>
              <a:rPr>
                <a:solidFill>
                  <a:srgbClr val="003B4F"/>
                </a:solidFill>
                <a:latin typeface="Courier"/>
              </a:rPr>
              <a:t>(iris_manova_model)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eigenvalues and canonical correlations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"Canonical Discriminant Analysis Results:</a:t>
            </a:r>
            <a:r>
              <a:rPr>
                <a:solidFill>
                  <a:srgbClr val="5E5E5E"/>
                </a:solidFill>
                <a:latin typeface="Courier"/>
              </a:rPr>
              <a:t>\n\n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Canonical Discriminant Analysis Results: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(iris_candisc)</a:t>
            </a:r>
          </a:p>
          <a:p>
            <a:pPr lvl="0" indent="0">
              <a:buNone/>
            </a:pPr>
            <a:r>
              <a:rPr>
                <a:latin typeface="Courier"/>
              </a:rPr>
              <a:t>
Canonical Discriminant Analysis for species:
   CanRsq Eigenvalue Difference  Percent Cumulative
1 0.96987   32.19193     31.907 99.12126     99.121
2 0.22203    0.28539     31.907  0.87874    100.000
Test of H0: The canonical correlations in the 
current row and all that follow are zero
  LR test stat approx F numDF denDF   Pr(&gt; F)    
1      0.02344  199.145     8   288 &lt; 2.2e-16 ***
2      0.77797   13.794     3   145 5.794e-08 ***
---
Signif. codes:  0 '***' 0.001 '**' 0.01 '*' 0.05 '.' 0.1 ' ' 1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Extract eigenvalues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eigenvalues &lt;- iris_candisc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eigenvalues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Eigenvalues: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Eigenvalues: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(eigenvalues)</a:t>
            </a:r>
          </a:p>
          <a:p>
            <a:pPr lvl="0" indent="0">
              <a:buNone/>
            </a:pPr>
            <a:r>
              <a:rPr>
                <a:latin typeface="Courier"/>
              </a:rPr>
              <a:t>[1]  3.219193e+01  2.853910e-01 -7.801056e-17 -1.398429e-15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proportion of variance explained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prop_variance &lt;- eigenvalues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(eigenvalues)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Proportion of variance explained by each canonical variate: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Proportion of variance explained by each canonical variate: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(prop_variance)</a:t>
            </a:r>
          </a:p>
          <a:p>
            <a:pPr lvl="0" indent="0">
              <a:buNone/>
            </a:pPr>
            <a:r>
              <a:rPr>
                <a:latin typeface="Courier"/>
              </a:rPr>
              <a:t>[1]  9.912126e-01  8.787395e-03 -2.402001e-18 -4.305862e-17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Cumulative proportion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cumulative_prop &lt;- </a:t>
            </a:r>
            <a:r>
              <a:rPr>
                <a:solidFill>
                  <a:srgbClr val="4758AB"/>
                </a:solidFill>
                <a:latin typeface="Courier"/>
              </a:rPr>
              <a:t>cumsum</a:t>
            </a:r>
            <a:r>
              <a:rPr>
                <a:solidFill>
                  <a:srgbClr val="003B4F"/>
                </a:solidFill>
                <a:latin typeface="Courier"/>
              </a:rPr>
              <a:t>(prop_variance)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Cumulative proportion of variance explained: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Cumulative proportion of variance explained: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(cumulative_prop)</a:t>
            </a:r>
          </a:p>
          <a:p>
            <a:pPr lvl="0" indent="0">
              <a:buNone/>
            </a:pPr>
            <a:r>
              <a:rPr>
                <a:latin typeface="Courier"/>
              </a:rPr>
              <a:t>[1] 0.9912126 1.0000000 1.0000000 1.0000000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Canonical Discriminant Analysis: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Canonical Coefficients (Eigenvectors)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Display canonical coefficients (eigenvectors)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"Raw Canonical Coefficients (Eigenvectors):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Raw Canonical Coefficients (Eigenvectors):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(iris_candisc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coeffs.raw)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      Can1        Can2
sepal_length  0.8293776  0.02410215
sepal_width   1.5344731  2.16452123
petal_length -2.2012117 -0.93192121
petal_width  -2.8104603  2.83918785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Standardized Canonical Coefficients: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Standardized Canonical Coefficients: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(iris_candisc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coeffs.std)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      Can1        Can2
sepal_length  0.4269548  0.01240753
sepal_width   0.5212417  0.73526131
petal_length -0.9472572 -0.40103782
petal_width  -0.5751608  0.58103986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Structure coefficients (correlations between original variables and canonical variates)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Structure Coefficients (Variable-Canonical Variate Correlations):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Structure Coefficients (Variable-Canonical Variate Correlations):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(iris_candisc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structure)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       Can1       Can2
sepal_length -0.7918878 0.21759312
sepal_width   0.5307590 0.75798931
petal_length -0.9849513 0.04603709
petal_width  -0.9728120 0.22290236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Multivariate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Multivariate Visualization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Extract canonical scores using the correct method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Alternative simpler approach - use lda from MASS package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library(MASS)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iris_lda &lt;- MASS</a:t>
            </a:r>
            <a:r>
              <a:rPr>
                <a:solidFill>
                  <a:srgbClr val="5E5E5E"/>
                </a:solidFill>
                <a:latin typeface="Courier"/>
              </a:rPr>
              <a:t>::</a:t>
            </a:r>
            <a:r>
              <a:rPr>
                <a:solidFill>
                  <a:srgbClr val="4758AB"/>
                </a:solidFill>
                <a:latin typeface="Courier"/>
              </a:rPr>
              <a:t>lda</a:t>
            </a:r>
            <a:r>
              <a:rPr>
                <a:solidFill>
                  <a:srgbClr val="003B4F"/>
                </a:solidFill>
                <a:latin typeface="Courier"/>
              </a:rPr>
              <a:t>(species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sepal_length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sepal_width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petal_length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petal_width,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iris_df)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lda_pred &lt;- </a:t>
            </a:r>
            <a:r>
              <a:rPr>
                <a:solidFill>
                  <a:srgbClr val="4758AB"/>
                </a:solidFill>
                <a:latin typeface="Courier"/>
              </a:rPr>
              <a:t>predict</a:t>
            </a:r>
            <a:r>
              <a:rPr>
                <a:solidFill>
                  <a:srgbClr val="003B4F"/>
                </a:solidFill>
                <a:latin typeface="Courier"/>
              </a:rPr>
              <a:t>(iris_lda)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dataframe with LDA scores (equivalent to canonical scores)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canonical_df_plot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Can1 =</a:t>
            </a:r>
            <a:r>
              <a:rPr>
                <a:solidFill>
                  <a:srgbClr val="003B4F"/>
                </a:solidFill>
                <a:latin typeface="Courier"/>
              </a:rPr>
              <a:t> lda_pred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x[,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Can2 =</a:t>
            </a:r>
            <a:r>
              <a:rPr>
                <a:solidFill>
                  <a:srgbClr val="003B4F"/>
                </a:solidFill>
                <a:latin typeface="Courier"/>
              </a:rPr>
              <a:t> lda_pred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x[,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],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species =</a:t>
            </a:r>
            <a:r>
              <a:rPr>
                <a:solidFill>
                  <a:srgbClr val="003B4F"/>
                </a:solidFill>
                <a:latin typeface="Courier"/>
              </a:rPr>
              <a:t> iris_df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species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group centroids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centroids_plot &lt;- canonical_df_plot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(species)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Can1_mean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(Can1),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Can2_mean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(Can2),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.groups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'drop'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ggplot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canonical_df_plot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Can1,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Can2,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species))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centroids_plot,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Can1_mean,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Can2_mean,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species),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657422"/>
                </a:solidFill>
                <a:latin typeface="Courier"/>
              </a:rPr>
              <a:t>shape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8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stroke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"Canonical Discriminant Analysis"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"Iris Species in Optimal Multivariate Space"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"Linear Discriminant 1"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"Linear Discriminant 2"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"Species"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"Species"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theme_light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legend.position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"bottom"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16_01_lecture_powerpoint_files/figure-pptx/multivariate-plot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689100"/>
            <a:ext cx="4038600" cy="248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 Results: Key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 of MANOVA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Key Interpretation</a:t>
            </a:r>
          </a:p>
          <a:p>
            <a:pPr lvl="0" indent="0" marL="0">
              <a:buNone/>
            </a:pPr>
            <a:r>
              <a:rPr b="1"/>
              <a:t>Pillai’s Trace (1.1919)</a:t>
            </a:r>
            <a:r>
              <a:rPr/>
              <a:t>: This is large, indicating substantial group differences across the multivariate space.</a:t>
            </a:r>
          </a:p>
          <a:p>
            <a:pPr lvl="0" indent="0" marL="0">
              <a:buNone/>
            </a:pPr>
            <a:r>
              <a:rPr b="1"/>
              <a:t>F-statistic (53.466)</a:t>
            </a:r>
            <a:r>
              <a:rPr/>
              <a:t>: Very large F-value indicates strong evidence against the null hypothesis.</a:t>
            </a:r>
          </a:p>
          <a:p>
            <a:pPr lvl="0" indent="0" marL="0">
              <a:buNone/>
            </a:pPr>
            <a:r>
              <a:rPr b="1"/>
              <a:t>P-value</a:t>
            </a:r>
            <a:r>
              <a:rPr/>
              <a:t>: Essentially zero, meaning we reject the null hypothesis that all three species have the same multivariate means.</a:t>
            </a:r>
          </a:p>
          <a:p>
            <a:pPr lvl="0" indent="0" marL="0">
              <a:buNone/>
            </a:pPr>
            <a:r>
              <a:rPr b="1"/>
              <a:t>Conclusion</a:t>
            </a:r>
            <a:r>
              <a:rPr/>
              <a:t>: The three iris species are significantly different when considering all four morphological measurements simultaneously in multivariate space.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MANOVA Test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(iris_manova_model)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Df Pillai approx F num Df den Df    Pr(&gt;F)    
species     2 1.1919   53.466      8    290 &lt; 2.2e-16 ***
Residuals 147                                            
---
Signif. codes:  0 '***' 0.001 '**' 0.01 '*' 0.05 '.' 0.1 ' ' 1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 Results: Wilks’ Lambda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 of MANOVA</a:t>
            </a:r>
          </a:p>
          <a:p>
            <a:pPr lvl="0" indent="0" marL="0">
              <a:buNone/>
            </a:pPr>
            <a:r>
              <a:rPr b="1"/>
              <a:t>Wilks’ Lambda (0.023439)</a:t>
            </a:r>
            <a:r>
              <a:rPr/>
              <a:t>: Very small value (close to 0) indicates:</a:t>
            </a:r>
          </a:p>
          <a:p>
            <a:pPr lvl="0"/>
            <a:r>
              <a:rPr/>
              <a:t>Only about 2.3% of the total variance is unexplained by group differences</a:t>
            </a:r>
          </a:p>
          <a:p>
            <a:pPr lvl="0"/>
            <a:r>
              <a:rPr/>
              <a:t>About 97.7% of the multivariate variance is explained by species differences</a:t>
            </a:r>
          </a:p>
          <a:p>
            <a:pPr lvl="0"/>
            <a:r>
              <a:rPr/>
              <a:t>Extremely strong group separation in multivariate space</a:t>
            </a:r>
          </a:p>
          <a:p>
            <a:pPr lvl="0" indent="0" marL="0">
              <a:buNone/>
            </a:pPr>
            <a:r>
              <a:rPr b="1"/>
              <a:t>Effect Size</a:t>
            </a:r>
            <a:r>
              <a:rPr/>
              <a:t>: Partial η² ≈ 1 - 0.023439 = 0.977 (very large effect size)</a:t>
            </a:r>
          </a:p>
          <a:p>
            <a:pPr lvl="0" indent="0" marL="0">
              <a:buNone/>
            </a:pPr>
            <a:r>
              <a:rPr b="1"/>
              <a:t>F-statistic (199.15)</a:t>
            </a:r>
            <a:r>
              <a:rPr/>
              <a:t>: Much larger than Pillai’s F-value because Wilks’ Lambda is often more powerful when assumptions are met</a:t>
            </a:r>
          </a:p>
          <a:p>
            <a:pPr lvl="0" indent="0" marL="0">
              <a:buNone/>
            </a:pPr>
            <a:r>
              <a:rPr b="1"/>
              <a:t>Conclusion</a:t>
            </a:r>
            <a:r>
              <a:rPr/>
              <a:t>: The three iris species show extremely large multivariate differences - they are very well separated in the 4-dimensional morphological space, with species explaining nearly 98% of the multivariate variance.</a:t>
            </a:r>
          </a:p>
          <a:p>
            <a:pPr lvl="0" indent="0" marL="0">
              <a:buNone/>
            </a:pPr>
            <a:r>
              <a:rPr b="1"/>
              <a:t>Wilks’ vs Pillai’s</a:t>
            </a:r>
            <a:r>
              <a:rPr/>
              <a:t>: Wilks’ Lambda is generally preferred when assumptions are met, while Pillai’s trace is more robust to assumption violations.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Get Wilks' Lambda from manova for effect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manova_summary &lt;- </a:t>
            </a:r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(iris_manova_model, </a:t>
            </a:r>
            <a:r>
              <a:rPr>
                <a:solidFill>
                  <a:srgbClr val="657422"/>
                </a:solidFill>
                <a:latin typeface="Courier"/>
              </a:rPr>
              <a:t>test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"Wilks"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manova_summary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Df    Wilks approx F num Df den Df    Pr(&gt;F)    
species     2 0.023439   199.15      8    288 &lt; 2.2e-16 ***
Residuals 147                                              
---
Signif. codes:  0 '***' 0.001 '**' 0.01 '*' 0.05 '.' 0.1 ' ' 1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MANOVA Results: 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 of MANOVA</a:t>
            </a:r>
          </a:p>
          <a:p>
            <a:pPr lvl="0" indent="0" marL="0">
              <a:buNone/>
            </a:pPr>
            <a:r>
              <a:rPr b="1"/>
              <a:t>Meaning</a:t>
            </a:r>
            <a:r>
              <a:rPr/>
              <a:t>: Approximately 97.7% of the total multivariate variance is explained by species differences.</a:t>
            </a:r>
          </a:p>
          <a:p>
            <a:pPr lvl="0" indent="0" marL="0">
              <a:buNone/>
            </a:pPr>
            <a:r>
              <a:rPr b="1"/>
              <a:t>Effect Size Guidelines:</a:t>
            </a:r>
            <a:r>
              <a:rPr/>
              <a:t> - </a:t>
            </a:r>
            <a:r>
              <a:rPr b="1"/>
              <a:t>Small effect</a:t>
            </a:r>
            <a:r>
              <a:rPr/>
              <a:t>: η² ≈ 0.01 (1% of variance explained) - </a:t>
            </a:r>
            <a:r>
              <a:rPr b="1"/>
              <a:t>Medium effect</a:t>
            </a:r>
            <a:r>
              <a:rPr/>
              <a:t>: η² ≈ 0.06 (6% of variance explained) - </a:t>
            </a:r>
            <a:r>
              <a:rPr b="1"/>
              <a:t>Large effect</a:t>
            </a:r>
            <a:r>
              <a:rPr/>
              <a:t>: η² ≈ 0.14 (14% of variance explained) - </a:t>
            </a:r>
            <a:r>
              <a:rPr b="1"/>
              <a:t>Our result</a:t>
            </a:r>
            <a:r>
              <a:rPr/>
              <a:t>: η² = 0.977 (</a:t>
            </a:r>
            <a:r>
              <a:rPr b="1"/>
              <a:t>extremely large effect</a:t>
            </a:r>
            <a:r>
              <a:rPr/>
              <a:t>)</a:t>
            </a:r>
          </a:p>
          <a:p>
            <a:pPr lvl="0" indent="0" marL="0">
              <a:buNone/>
            </a:pPr>
            <a:r>
              <a:rPr b="1"/>
              <a:t>Practical Interpretation:</a:t>
            </a:r>
            <a:r>
              <a:rPr/>
              <a:t> - Species are almost perfectly separated in multivariate morphological space - Only 2.3% of the variation in the four measurements is due to within-species differences - Species membership explains nearly all the multivariate variation - This represents one of the strongest group separations possible in real biological data</a:t>
            </a:r>
          </a:p>
          <a:p>
            <a:pPr lvl="0" indent="0" marL="0">
              <a:buNone/>
            </a:pPr>
            <a:r>
              <a:rPr b="1"/>
              <a:t>Conclusion</a:t>
            </a:r>
            <a:r>
              <a:rPr/>
              <a:t>: The iris species show dramatically different morphological profiles - they are essentially non-overlapping in the 4-dimensional space of sepal/petal measurements. This effect size indicates that species is an extremely powerful predictor of morphological characteristics.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Effect Size (Partial Eta-squared approximation)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wilks_lambda &lt;- manova_summary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stats[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"Wilks"</a:t>
            </a:r>
            <a:r>
              <a:rPr>
                <a:solidFill>
                  <a:srgbClr val="003B4F"/>
                </a:solidFill>
                <a:latin typeface="Courier"/>
              </a:rPr>
              <a:t>]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partial_eta_sq &lt;-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wilks_lambda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partial_eta_sq</a:t>
            </a:r>
          </a:p>
          <a:p>
            <a:pPr lvl="0" indent="0">
              <a:buNone/>
            </a:pPr>
            <a:r>
              <a:rPr>
                <a:latin typeface="Courier"/>
              </a:rPr>
              <a:t>[1] 0.9765614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Canonical Variates: Variance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 of manova</a:t>
            </a:r>
          </a:p>
          <a:p>
            <a:pPr lvl="0" indent="0" marL="0">
              <a:buNone/>
            </a:pPr>
            <a:r>
              <a:rPr b="1"/>
              <a:t>Element [1] = 0.9912</a:t>
            </a:r>
            <a:r>
              <a:rPr/>
              <a:t>: - First canonical variate explains 99.12% of the between-group variance - This dimension captures almost all the multivariate group differences</a:t>
            </a:r>
          </a:p>
          <a:p>
            <a:pPr lvl="0" indent="0" marL="0">
              <a:buNone/>
            </a:pPr>
            <a:r>
              <a:rPr b="1"/>
              <a:t>Element [2] = 0.0088</a:t>
            </a:r>
            <a:r>
              <a:rPr/>
              <a:t>: - Second canonical variate explains 0.88% of the between-group variance - This dimension captures the remaining small group differences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</a:t>
            </a:r>
          </a:p>
          <a:p>
            <a:pPr lvl="0" indent="0" marL="0">
              <a:buNone/>
            </a:pPr>
            <a:r>
              <a:rPr b="1"/>
              <a:t>Dimensionality</a:t>
            </a:r>
            <a:r>
              <a:rPr/>
              <a:t>: The group differences are essentially </a:t>
            </a:r>
            <a:r>
              <a:rPr b="1"/>
              <a:t>one-dimensional</a:t>
            </a:r>
            <a:r>
              <a:rPr/>
              <a:t> - 99% of separation occurs along the first canonical axis.</a:t>
            </a:r>
          </a:p>
          <a:p>
            <a:pPr lvl="0" indent="0" marL="0">
              <a:buNone/>
            </a:pPr>
            <a:r>
              <a:rPr b="1"/>
              <a:t>Biological Meaning</a:t>
            </a:r>
            <a:r>
              <a:rPr/>
              <a:t>: There’s one primary “direction” in morphological space that best separates the three iris species, with a very minor secondary pattern.</a:t>
            </a:r>
          </a:p>
          <a:p>
            <a:pPr lvl="0" indent="0" marL="0">
              <a:buNone/>
            </a:pPr>
            <a:r>
              <a:rPr b="1"/>
              <a:t>Practical Implication</a:t>
            </a:r>
            <a:r>
              <a:rPr/>
              <a:t>: You could visualize almost all the group separation using just the first canonical variate, though plotting both dimensions shows the complete picture.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Canonical Analysis Summary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prop_variance</a:t>
            </a:r>
          </a:p>
          <a:p>
            <a:pPr lvl="0" indent="0">
              <a:buNone/>
            </a:pPr>
            <a:r>
              <a:rPr>
                <a:latin typeface="Courier"/>
              </a:rPr>
              <a:t>[1]  9.912126e-01  8.787395e-03 -2.402001e-18 -4.305862e-17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(prop_variance)</a:t>
            </a:r>
          </a:p>
          <a:p>
            <a:pPr lvl="0" indent="0">
              <a:buNone/>
            </a:pPr>
            <a:r>
              <a:rPr>
                <a:latin typeface="Courier"/>
              </a:rPr>
              <a:t>[1] 1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Linear Discriminant Analysis: Detailed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 of manova</a:t>
            </a:r>
          </a:p>
          <a:p>
            <a:pPr lvl="0" indent="0" marL="0">
              <a:buNone/>
            </a:pPr>
            <a:r>
              <a:rPr/>
              <a:t>Group means: - </a:t>
            </a:r>
            <a:r>
              <a:rPr b="1"/>
              <a:t>Setosa</a:t>
            </a:r>
            <a:r>
              <a:rPr/>
              <a:t>: Smallest overall, widest sepals, tiny petals - </a:t>
            </a:r>
            <a:r>
              <a:rPr b="1"/>
              <a:t>Versicolor</a:t>
            </a:r>
            <a:r>
              <a:rPr/>
              <a:t>: Medium-sized in most dimensions - </a:t>
            </a:r>
            <a:r>
              <a:rPr b="1"/>
              <a:t>Virginica</a:t>
            </a:r>
            <a:r>
              <a:rPr/>
              <a:t>: Largest overall, especially in petal dimensions - Clear size progression: setosa &lt; versicolor &lt; virginica</a:t>
            </a:r>
          </a:p>
          <a:p>
            <a:pPr lvl="0" indent="0" marL="0">
              <a:buNone/>
            </a:pPr>
            <a:r>
              <a:rPr/>
              <a:t>Coefficients of linear discriminants: - </a:t>
            </a:r>
            <a:r>
              <a:rPr b="1"/>
              <a:t>LD1</a:t>
            </a:r>
            <a:r>
              <a:rPr/>
              <a:t>: Positive weights for sepal measurements, negative for petal measurements - Separates small-petaled from large-petaled species - </a:t>
            </a:r>
            <a:r>
              <a:rPr b="1"/>
              <a:t>LD2</a:t>
            </a:r>
            <a:r>
              <a:rPr/>
              <a:t>: Mainly contrasts sepal width vs petal width - Fine-tunes separation between versicolor and virginica</a:t>
            </a:r>
          </a:p>
          <a:p>
            <a:pPr lvl="0" indent="0" marL="0">
              <a:buNone/>
            </a:pPr>
            <a:r>
              <a:rPr/>
              <a:t>Proportion of trace: - </a:t>
            </a:r>
            <a:r>
              <a:rPr b="1"/>
              <a:t>LD1</a:t>
            </a:r>
            <a:r>
              <a:rPr/>
              <a:t>: Explains 99.12% of between-group discrimination - </a:t>
            </a:r>
            <a:r>
              <a:rPr b="1"/>
              <a:t>LD2</a:t>
            </a:r>
            <a:r>
              <a:rPr/>
              <a:t>: Explains 0.88% of between-group discrimination - Confirms the separation is essentially one-dimensional (petal vs sepal contrast)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LDA results for interpretation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iris_lda</a:t>
            </a:r>
          </a:p>
          <a:p>
            <a:pPr lvl="0" indent="0">
              <a:buNone/>
            </a:pPr>
            <a:r>
              <a:rPr>
                <a:latin typeface="Courier"/>
              </a:rPr>
              <a:t>Call:
lda(species ~ sepal_length + sepal_width + petal_length + petal_width, 
    data = iris_df)
Prior probabilities of groups:
    setosa versicolor  virginica 
 0.3333333  0.3333333  0.3333333 
Group means:
           sepal_length sepal_width petal_length petal_width
setosa            5.006       3.428        1.462       0.246
versicolor        5.936       2.770        4.260       1.326
virginica         6.588       2.974        5.552       2.026
Coefficients of linear discriminants:
                    LD1         LD2
sepal_length  0.8293776 -0.02410215
sepal_width   1.5344731 -2.16452123
petal_length -2.2012117  0.93192121
petal_width  -2.8104603 -2.83918785
Proportion of trace:
   LD1    LD2 
0.9912 0.0088 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Functional vs. Structural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Functional vs. Structural Methods</a:t>
            </a:r>
          </a:p>
          <a:p>
            <a:pPr lvl="0" indent="0" marL="0">
              <a:buNone/>
            </a:pPr>
            <a:r>
              <a:rPr b="1"/>
              <a:t>Functional methods</a:t>
            </a:r>
            <a:r>
              <a:rPr/>
              <a:t>: - Clear response and predictor variables - Goal: relate Y’s to X’s - Examples: MANOVA, PERMANOVA</a:t>
            </a:r>
          </a:p>
          <a:p>
            <a:pPr lvl="0" indent="0" marL="0">
              <a:buNone/>
            </a:pPr>
            <a:r>
              <a:rPr b="1"/>
              <a:t>Structural methods</a:t>
            </a:r>
            <a:r>
              <a:rPr/>
              <a:t>: - Find patterns/structure in data - Often no clear predictors - Examples: PCA, NMDS, Cluster Analysis</a:t>
            </a:r>
          </a:p>
        </p:txBody>
      </p:sp>
      <p:pic>
        <p:nvPicPr>
          <p:cNvPr descr="16_01_lecture_powerpoint_files/figure-pptx/unnamed-chunk-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MANOVA Advantages over Multiple ANOVAs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Advantages of MANOVA over Multiple ANOVAs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Statistical Advantages</a:t>
            </a:r>
          </a:p>
          <a:p>
            <a:pPr lvl="0"/>
            <a:r>
              <a:rPr/>
              <a:t>Controls family-wise error rate (no need for Bonferroni correction)</a:t>
            </a:r>
          </a:p>
          <a:p>
            <a:pPr lvl="0"/>
            <a:r>
              <a:rPr/>
              <a:t>Accounts for correlations between response variables</a:t>
            </a:r>
          </a:p>
          <a:p>
            <a:pPr lvl="0"/>
            <a:r>
              <a:rPr/>
              <a:t>More powerful when variables are correlated</a:t>
            </a:r>
          </a:p>
          <a:p>
            <a:pPr lvl="0"/>
            <a:r>
              <a:rPr/>
              <a:t>Tests the ‘global’ null hypothesis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Interpretational Advantages</a:t>
            </a:r>
          </a:p>
          <a:p>
            <a:pPr lvl="0"/>
            <a:r>
              <a:rPr/>
              <a:t>Reveals patterns in multivariate space that univariate tests miss</a:t>
            </a:r>
          </a:p>
          <a:p>
            <a:pPr lvl="0"/>
            <a:r>
              <a:rPr/>
              <a:t>Canonical variates show optimal linear combinations for group separation</a:t>
            </a:r>
          </a:p>
          <a:p>
            <a:pPr lvl="0"/>
            <a:r>
              <a:rPr/>
              <a:t>Provides insight into which variables work together to discriminate groups</a:t>
            </a:r>
          </a:p>
          <a:p>
            <a:pPr lvl="0"/>
            <a:r>
              <a:rPr/>
              <a:t>Shows the dimensionality of group differences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Biological Relevance</a:t>
            </a:r>
          </a:p>
          <a:p>
            <a:pPr lvl="0"/>
            <a:r>
              <a:rPr/>
              <a:t>Organisms function as integrated wholes, not independent traits</a:t>
            </a:r>
          </a:p>
          <a:p>
            <a:pPr lvl="0"/>
            <a:r>
              <a:rPr/>
              <a:t>Natural selection acts on trait combinations, not isolated traits</a:t>
            </a:r>
          </a:p>
          <a:p>
            <a:pPr lvl="0"/>
            <a:r>
              <a:rPr/>
              <a:t>Multivariate approaches better reflect biological reality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Functional Methods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Example 1:</a:t>
            </a:r>
          </a:p>
          <a:p>
            <a:pPr lvl="0"/>
            <a:r>
              <a:rPr/>
              <a:t>sample 30 stream sites (objects)</a:t>
            </a:r>
          </a:p>
          <a:p>
            <a:pPr lvl="0"/>
            <a:r>
              <a:rPr/>
              <a:t>record TP, TN, pH, DO, chloride concentration, etc.</a:t>
            </a:r>
          </a:p>
          <a:p>
            <a:pPr lvl="0"/>
            <a:r>
              <a:rPr/>
              <a:t>each parameter is a variable</a:t>
            </a:r>
          </a:p>
          <a:p>
            <a:pPr lvl="0" indent="0" marL="0">
              <a:buNone/>
            </a:pPr>
            <a:r>
              <a:rPr/>
              <a:t>Example 2:</a:t>
            </a:r>
          </a:p>
          <a:p>
            <a:pPr lvl="0"/>
            <a:r>
              <a:rPr/>
              <a:t>sample 30 stream sites (objects)</a:t>
            </a:r>
          </a:p>
          <a:p>
            <a:pPr lvl="0"/>
            <a:r>
              <a:rPr/>
              <a:t>collect benthic invertebrates</a:t>
            </a:r>
          </a:p>
          <a:p>
            <a:pPr lvl="0"/>
            <a:r>
              <a:rPr/>
              <a:t>each species is now a variable</a:t>
            </a:r>
          </a:p>
          <a:p>
            <a:pPr lvl="0" indent="0" marL="0">
              <a:buNone/>
            </a:pPr>
            <a:r>
              <a:rPr/>
              <a:t>Sometimes combine both…</a:t>
            </a:r>
          </a:p>
        </p:txBody>
      </p:sp>
      <p:pic>
        <p:nvPicPr>
          <p:cNvPr descr="images/clipboard-399534833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952500"/>
            <a:ext cx="2781300" cy="388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Functional Methods Visualization</a:t>
            </a:r>
          </a:p>
        </p:txBody>
      </p:sp>
      <p:pic>
        <p:nvPicPr>
          <p:cNvPr descr="images/clipboard-61025788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900" y="660400"/>
            <a:ext cx="53213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clipboard-3995348330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21400" y="952500"/>
            <a:ext cx="2781300" cy="388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Ecological Multivariate Methods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Can divide ecological MV methods into “functional” and “structural”</a:t>
            </a:r>
          </a:p>
          <a:p>
            <a:pPr lvl="0"/>
            <a:r>
              <a:rPr/>
              <a:t>Functional methods: clear response variable(s) and predictor variables. Goal is to relate Ys to Xs (regression, MANOVA, ANOSIM, PERMANOVA).</a:t>
            </a:r>
          </a:p>
          <a:p>
            <a:pPr lvl="0"/>
            <a:r>
              <a:rPr/>
              <a:t>Structural methods: concerned with finding structure /pattern in the data. Often no clear predictor variables (PCA, NMDS, Cluster analysis).</a:t>
            </a:r>
          </a:p>
        </p:txBody>
      </p:sp>
      <p:pic>
        <p:nvPicPr>
          <p:cNvPr descr="images/clipboard-116490695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27800" y="660400"/>
            <a:ext cx="19812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Structural Methods: Two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Two Main Approaches</a:t>
            </a:r>
          </a:p>
          <a:p>
            <a:pPr lvl="0" indent="0" marL="0">
              <a:buNone/>
            </a:pPr>
            <a:r>
              <a:rPr b="1"/>
              <a:t>Scaling/Ordination Methods</a:t>
            </a:r>
            <a:r>
              <a:rPr/>
              <a:t>: - Reduce dimensions with new derived variables - Summarize patterns in data - Examples: PCA, CCA</a:t>
            </a:r>
          </a:p>
          <a:p>
            <a:pPr lvl="0" indent="0" marL="0">
              <a:buNone/>
            </a:pPr>
            <a:r>
              <a:rPr b="1"/>
              <a:t>Dissimilarity-Based Methods</a:t>
            </a:r>
            <a:r>
              <a:rPr/>
              <a:t>: - Measure dissimilarity between objects - Visualize relationships between objects - Examples: NMDS, Cluster Analysis</a:t>
            </a:r>
          </a:p>
        </p:txBody>
      </p:sp>
      <p:pic>
        <p:nvPicPr>
          <p:cNvPr descr="16_01_lecture_powerpoint_files/figure-pptx/label_code_chunk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12900"/>
            <a:ext cx="27813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16 - Multivariate Statistics</dc:title>
  <dc:creator>Bill Perry</dc:creator>
  <cp:keywords/>
  <dcterms:created xsi:type="dcterms:W3CDTF">2025-08-22T22:23:00Z</dcterms:created>
  <dcterms:modified xsi:type="dcterms:W3CDTF">2025-08-22T22:23:00Z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