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Override PartName="/docProps/app.xml" ContentType="application/vnd.openxmlformats-officedocument.extended-propertie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5143500" type="screen16x9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C31"/>
    <a:srgbClr val="701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15643"/>
    <p:restoredTop autoAdjust="0" sz="94726"/>
  </p:normalViewPr>
  <p:slideViewPr>
    <p:cSldViewPr snapToGrid="0" snapToObjects="1">
      <p:cViewPr varScale="1">
        <p:scale>
          <a:sx d="100" n="165"/>
          <a:sy d="100" n="165"/>
        </p:scale>
        <p:origin x="560" y="176"/>
      </p:cViewPr>
      <p:guideLst>
        <p:guide orient="horz" pos="162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slide" Target="slides/slide38.xml" /><Relationship Id="rId40" Type="http://schemas.openxmlformats.org/officeDocument/2006/relationships/slide" Target="slides/slide39.xml" /><Relationship Id="rId41" Type="http://schemas.openxmlformats.org/officeDocument/2006/relationships/slide" Target="slides/slide40.xml" /><Relationship Id="rId42" Type="http://schemas.openxmlformats.org/officeDocument/2006/relationships/slide" Target="slides/slide41.xml" /><Relationship Id="rId43" Type="http://schemas.openxmlformats.org/officeDocument/2006/relationships/slide" Target="slides/slide42.xml" /><Relationship Id="rId44" Type="http://schemas.openxmlformats.org/officeDocument/2006/relationships/slide" Target="slides/slide43.xml" /><Relationship Id="rId45" Type="http://schemas.openxmlformats.org/officeDocument/2006/relationships/slide" Target="slides/slide44.xml" /><Relationship Id="rId47" Type="http://schemas.openxmlformats.org/officeDocument/2006/relationships/viewProps" Target="viewProps.xml" /><Relationship Id="rId4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49" Type="http://schemas.openxmlformats.org/officeDocument/2006/relationships/tableStyles" Target="tableStyles.xml" /><Relationship Id="rId48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6568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722" y="565689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4605"/>
            <a:ext cx="9089756" cy="3914289"/>
          </a:xfrm>
        </p:spPr>
        <p:txBody>
          <a:bodyPr>
            <a:normAutofit/>
          </a:bodyPr>
          <a:lstStyle>
            <a:lvl1pPr marL="230188" indent="-230188">
              <a:tabLst/>
              <a:defRPr sz="1800"/>
            </a:lvl1pPr>
            <a:lvl2pPr marL="514350" indent="-284163">
              <a:spcBef>
                <a:spcPts val="0"/>
              </a:spcBef>
              <a:tabLst/>
              <a:defRPr sz="1600"/>
            </a:lvl2pPr>
            <a:lvl3pPr marL="692150" indent="-177800">
              <a:spcBef>
                <a:spcPts val="0"/>
              </a:spcBef>
              <a:tabLst/>
              <a:defRPr sz="1400"/>
            </a:lvl3pPr>
            <a:lvl4pPr marL="914400" indent="-222250">
              <a:spcBef>
                <a:spcPts val="0"/>
              </a:spcBef>
              <a:tabLst/>
              <a:defRPr sz="1400"/>
            </a:lvl4pPr>
            <a:lvl5pPr marL="1146175" indent="-231775">
              <a:spcBef>
                <a:spcPts val="0"/>
              </a:spcBef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1649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>
            <a:lvl1pPr algn="l">
              <a:defRPr b="0">
                <a:solidFill>
                  <a:srgbClr val="FDCC3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0" y="662663"/>
            <a:ext cx="6010759" cy="4480837"/>
          </a:xfrm>
        </p:spPr>
        <p:txBody>
          <a:bodyPr>
            <a:normAutofit/>
          </a:bodyPr>
          <a:lstStyle>
            <a:lvl1pPr marL="230188" indent="-230188">
              <a:tabLst/>
              <a:defRPr sz="1800"/>
            </a:lvl1pPr>
            <a:lvl2pPr marL="460375" indent="-230188">
              <a:tabLst/>
              <a:defRPr sz="1600"/>
            </a:lvl2pPr>
            <a:lvl3pPr marL="630238" indent="-169863">
              <a:tabLst/>
              <a:defRPr sz="1400"/>
            </a:lvl3pPr>
            <a:lvl4pPr marL="914400" indent="-284163">
              <a:tabLst/>
              <a:defRPr sz="1400"/>
            </a:lvl4pPr>
            <a:lvl5pPr marL="1146175" indent="-231775">
              <a:tabLst/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9580" y="662664"/>
            <a:ext cx="2790986" cy="4480836"/>
          </a:xfrm>
        </p:spPr>
        <p:txBody>
          <a:bodyPr>
            <a:normAutofit/>
          </a:bodyPr>
          <a:lstStyle>
            <a:lvl1pPr marL="342900" indent="-34290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7" indent="-2857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6125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5987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230188" lvl="0" indent="-230188" algn="l" defTabSz="342900" rtl="0" eaLnBrk="1" latinLnBrk="0" hangingPunct="1">
              <a:spcBef>
                <a:spcPct val="20000"/>
              </a:spcBef>
              <a:buFont typeface="Arial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460375" lvl="1" indent="-230188" algn="l" defTabSz="342900" rtl="0" eaLnBrk="1" latinLnBrk="0" hangingPunct="1">
              <a:spcBef>
                <a:spcPct val="20000"/>
              </a:spcBef>
              <a:buFont typeface="Arial"/>
              <a:buChar char="–"/>
              <a:tabLst/>
            </a:pPr>
            <a:r>
              <a:rPr lang="en-US" dirty="0"/>
              <a:t>Second level</a:t>
            </a:r>
          </a:p>
          <a:p>
            <a:pPr marL="630238" lvl="2" indent="-169863" algn="l" defTabSz="342900" rtl="0" eaLnBrk="1" latinLnBrk="0" hangingPunct="1">
              <a:spcBef>
                <a:spcPct val="20000"/>
              </a:spcBef>
              <a:buFont typeface="Arial"/>
              <a:buChar char="•"/>
              <a:tabLst/>
            </a:pPr>
            <a:r>
              <a:rPr lang="en-US" dirty="0"/>
              <a:t>Third level</a:t>
            </a:r>
          </a:p>
          <a:p>
            <a:pPr marL="914400" lvl="3" indent="-284163" algn="l" defTabSz="342900" rtl="0" eaLnBrk="1" latinLnBrk="0" hangingPunct="1">
              <a:spcBef>
                <a:spcPct val="20000"/>
              </a:spcBef>
              <a:buFont typeface="Arial"/>
              <a:buChar char="–"/>
              <a:tabLst/>
            </a:pPr>
            <a:r>
              <a:rPr lang="en-US" dirty="0"/>
              <a:t>Fourth level</a:t>
            </a:r>
          </a:p>
          <a:p>
            <a:pPr marL="1146175" lvl="4" indent="-231775" algn="l" defTabSz="342900" rtl="0" eaLnBrk="1" latinLnBrk="0" hangingPunct="1">
              <a:spcBef>
                <a:spcPct val="20000"/>
              </a:spcBef>
              <a:buFont typeface="Arial"/>
              <a:buChar char="»"/>
              <a:tabLst/>
            </a:pPr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8119"/>
            <a:ext cx="8229600" cy="60768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201" y="802623"/>
            <a:ext cx="4435799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201" y="1282444"/>
            <a:ext cx="4435799" cy="3305054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3514" y="823389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514" y="1303210"/>
            <a:ext cx="4041775" cy="3284288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1538"/>
          </a:xfrm>
        </p:spPr>
        <p:txBody>
          <a:bodyPr anchor="t" anchorCtr="0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60804"/>
            <a:ext cx="5238426" cy="38064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960803"/>
            <a:ext cx="3541363" cy="351829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theme/theme1.xml" Type="http://schemas.openxmlformats.org/officeDocument/2006/relationships/theme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490" y="102393"/>
            <a:ext cx="8934774" cy="582780"/>
          </a:xfrm>
          <a:prstGeom prst="rect">
            <a:avLst/>
          </a:prstGeom>
          <a:solidFill>
            <a:srgbClr val="70121D"/>
          </a:solidFill>
        </p:spPr>
        <p:txBody>
          <a:bodyPr anchor="ctr" bIns="45720" lIns="91440" rIns="91440" rtlCol="0" tIns="45720" vert="horz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7489" y="781696"/>
            <a:ext cx="8934773" cy="3914289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42900" eaLnBrk="1" hangingPunct="1" latinLnBrk="0" rtl="0">
        <a:spcBef>
          <a:spcPct val="0"/>
        </a:spcBef>
        <a:buNone/>
        <a:defRPr kern="1200" sz="2800">
          <a:solidFill>
            <a:srgbClr val="FDCC31"/>
          </a:solidFill>
          <a:latin typeface="+mj-lt"/>
          <a:ea typeface="+mj-ea"/>
          <a:cs typeface="+mj-cs"/>
        </a:defRPr>
      </a:lvl1pPr>
    </p:titleStyle>
    <p:bodyStyle>
      <a:lvl1pPr algn="l" defTabSz="342900" eaLnBrk="1" hangingPunct="1" indent="-342900" latinLnBrk="0" marL="342900" rtl="0">
        <a:spcBef>
          <a:spcPts val="0"/>
        </a:spcBef>
        <a:buFont typeface="Arial"/>
        <a:buChar char="•"/>
        <a:defRPr b="0"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indent="-342900" latinLnBrk="0" marL="685800" rtl="0">
        <a:spcBef>
          <a:spcPts val="0"/>
        </a:spcBef>
        <a:buFont typeface="Arial"/>
        <a:buChar char="–"/>
        <a:defRPr kern="1200" sz="160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indent="-342900" latinLnBrk="0" marL="1028700" rtl="0">
        <a:spcBef>
          <a:spcPts val="0"/>
        </a:spcBef>
        <a:buFont typeface="Arial"/>
        <a:buChar char="•"/>
        <a:defRPr kern="1200" sz="160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indent="-342900" latinLnBrk="0" marL="1371600" rtl="0">
        <a:spcBef>
          <a:spcPts val="0"/>
        </a:spcBef>
        <a:buFont typeface="Arial"/>
        <a:buChar char="–"/>
        <a:defRPr kern="1200" sz="160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indent="-342900" latinLnBrk="0" marL="1714500" rtl="0">
        <a:spcBef>
          <a:spcPts val="0"/>
        </a:spcBef>
        <a:buFont typeface="Arial"/>
        <a:buChar char="»"/>
        <a:defRPr kern="1200" sz="160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indent="-342900" latinLnBrk="0" marL="20574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indent="-342900" latinLnBrk="0" marL="24003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indent="-342900" latinLnBrk="0" marL="27432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indent="-342900" latinLnBrk="0" marL="30861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342900" eaLnBrk="1" hangingPunct="1" latinLnBrk="0" marL="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latinLnBrk="0" marL="3429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latinLnBrk="0" marL="6858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latinLnBrk="0" marL="10287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latinLnBrk="0" marL="13716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latinLnBrk="0" marL="17145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latinLnBrk="0" marL="20574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latinLnBrk="0" marL="24003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latinLnBrk="0" marL="27432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5.png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6.png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7.png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8.png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9.png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0.png" /></Relationships>
</file>

<file path=ppt/slides/_rels/slide2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1.png" /></Relationships>
</file>

<file path=ppt/slides/_rels/slide2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6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2.png" /></Relationships>
</file>

<file path=ppt/slides/_rels/slide2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3.png" /></Relationships>
</file>

<file path=ppt/slides/_rels/slide2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4.png" /></Relationships>
</file>

<file path=ppt/slides/_rels/slide3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5.png" /></Relationships>
</file>

<file path=ppt/slides/_rels/slide3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6.png" /></Relationships>
</file>

<file path=ppt/slides/_rels/slide3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7.png" /></Relationships>
</file>

<file path=ppt/slides/_rels/slide37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8.png" /></Relationships>
</file>

<file path=ppt/slides/_rels/slide3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.png" /></Relationships>
</file>

<file path=ppt/slides/_rels/slide40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.png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3.png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4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65688"/>
          </a:xfrm>
        </p:spPr>
        <p:txBody>
          <a:bodyPr/>
          <a:lstStyle/>
          <a:p>
            <a:pPr lvl="0" indent="0" marL="0">
              <a:buNone/>
            </a:pPr>
            <a:r>
              <a:rPr/>
              <a:t>Lecture 18 - Multivariate Community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255722" y="565689"/>
            <a:ext cx="6400800" cy="1314450"/>
          </a:xfrm>
        </p:spPr>
        <p:txBody>
          <a:bodyPr/>
          <a:lstStyle/>
          <a:p>
            <a:pPr lvl="0" indent="0" marL="0">
              <a:buNone/>
            </a:pPr>
            <a:br/>
            <a:br/>
            <a:r>
              <a:rPr/>
              <a:t>Bill Perry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NMDS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Running NMDS on Fish Communities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Prepare species data (remove site column)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spe_matrix &lt;- doubs_spe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select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5E5E5E"/>
                </a:solidFill>
                <a:latin typeface="Courier"/>
              </a:rPr>
              <a:t>-</a:t>
            </a:r>
            <a:r>
              <a:rPr>
                <a:solidFill>
                  <a:srgbClr val="003B4F"/>
                </a:solidFill>
                <a:latin typeface="Courier"/>
              </a:rPr>
              <a:t>site, </a:t>
            </a:r>
            <a:r>
              <a:rPr>
                <a:solidFill>
                  <a:srgbClr val="5E5E5E"/>
                </a:solidFill>
                <a:latin typeface="Courier"/>
              </a:rPr>
              <a:t>-</a:t>
            </a:r>
            <a:r>
              <a:rPr>
                <a:solidFill>
                  <a:srgbClr val="003B4F"/>
                </a:solidFill>
                <a:latin typeface="Courier"/>
              </a:rPr>
              <a:t>reach)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as.matrix</a:t>
            </a:r>
            <a:r>
              <a:rPr>
                <a:solidFill>
                  <a:srgbClr val="003B4F"/>
                </a:solidFill>
                <a:latin typeface="Courier"/>
              </a:rPr>
              <a:t>()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Add small constant to avoid issues with zeros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spe_matrix &lt;- spe_matrix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0.1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Run NMDS with multiple random starts</a:t>
            </a:r>
            <a:br/>
            <a:r>
              <a:rPr>
                <a:solidFill>
                  <a:srgbClr val="4758AB"/>
                </a:solidFill>
                <a:latin typeface="Courier"/>
              </a:rPr>
              <a:t>set.seed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AD0000"/>
                </a:solidFill>
                <a:latin typeface="Courier"/>
              </a:rPr>
              <a:t>123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fish_nmds &lt;- </a:t>
            </a:r>
            <a:r>
              <a:rPr>
                <a:solidFill>
                  <a:srgbClr val="4758AB"/>
                </a:solidFill>
                <a:latin typeface="Courier"/>
              </a:rPr>
              <a:t>metaMDS</a:t>
            </a:r>
            <a:r>
              <a:rPr>
                <a:solidFill>
                  <a:srgbClr val="003B4F"/>
                </a:solidFill>
                <a:latin typeface="Courier"/>
              </a:rPr>
              <a:t>(spe_matrix,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      </a:t>
            </a:r>
            <a:r>
              <a:rPr>
                <a:solidFill>
                  <a:srgbClr val="657422"/>
                </a:solidFill>
                <a:latin typeface="Courier"/>
              </a:rPr>
              <a:t>distance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"bray"</a:t>
            </a:r>
            <a:r>
              <a:rPr>
                <a:solidFill>
                  <a:srgbClr val="003B4F"/>
                </a:solidFill>
                <a:latin typeface="Courier"/>
              </a:rPr>
              <a:t>,  </a:t>
            </a:r>
            <a:r>
              <a:rPr>
                <a:solidFill>
                  <a:srgbClr val="5E5E5E"/>
                </a:solidFill>
                <a:latin typeface="Courier"/>
              </a:rPr>
              <a:t># Bray-Curtis dissimilarity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      </a:t>
            </a:r>
            <a:r>
              <a:rPr>
                <a:solidFill>
                  <a:srgbClr val="657422"/>
                </a:solidFill>
                <a:latin typeface="Courier"/>
              </a:rPr>
              <a:t>k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2</a:t>
            </a:r>
            <a:r>
              <a:rPr>
                <a:solidFill>
                  <a:srgbClr val="003B4F"/>
                </a:solidFill>
                <a:latin typeface="Courier"/>
              </a:rPr>
              <a:t>,              </a:t>
            </a:r>
            <a:r>
              <a:rPr>
                <a:solidFill>
                  <a:srgbClr val="5E5E5E"/>
                </a:solidFill>
                <a:latin typeface="Courier"/>
              </a:rPr>
              <a:t># 2 dimensions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      </a:t>
            </a:r>
            <a:r>
              <a:rPr>
                <a:solidFill>
                  <a:srgbClr val="657422"/>
                </a:solidFill>
                <a:latin typeface="Courier"/>
              </a:rPr>
              <a:t>trymax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100</a:t>
            </a:r>
            <a:r>
              <a:rPr>
                <a:solidFill>
                  <a:srgbClr val="003B4F"/>
                </a:solidFill>
                <a:latin typeface="Courier"/>
              </a:rPr>
              <a:t>)       </a:t>
            </a:r>
            <a:r>
              <a:rPr>
                <a:solidFill>
                  <a:srgbClr val="5E5E5E"/>
                </a:solidFill>
                <a:latin typeface="Courier"/>
              </a:rPr>
              <a:t># Maximum tries</a:t>
            </a:r>
          </a:p>
          <a:p>
            <a:pPr lvl="0" indent="0">
              <a:buNone/>
            </a:pPr>
            <a:r>
              <a:rPr>
                <a:latin typeface="Courier"/>
              </a:rPr>
              <a:t>Run 0 stress 0.07449349 
Run 1 stress 0.1201175 
Run 2 stress 0.1201749 
Run 3 stress 0.1195174 
Run 4 stress 0.1201175 
Run 5 stress 0.1468615 
Run 6 stress 0.1395204 
Run 7 stress 0.09450578 
Run 8 stress 0.07460885 
... Procrustes: rmse 0.02069815  max resid 0.09861179 
Run 9 stress 0.1273318 
Run 10 stress 0.1200159 
Run 11 stress 0.1273318 
Run 12 stress 0.07449349 
... Procrustes: rmse 4.373445e-06  max resid 1.595028e-05 
... Similar to previous best
Run 13 stress 0.09450578 
Run 14 stress 0.140665 
Run 15 stress 0.07459993 
... Procrustes: rmse 0.02014078  max resid 0.09796964 
Run 16 stress 0.1262615 
Run 17 stress 0.07460885 
... Procrustes: rmse 0.02069823  max resid 0.09861196 
Run 18 stress 0.09134568 
Run 19 stress 0.07460885 
... Procrustes: rmse 0.02069807  max resid 0.09861147 
Run 20 stress 0.07460885 
... Procrustes: rmse 0.02069863  max resid 0.09861444 
*** Best solution repeated 1 times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Check the stress</a:t>
            </a:r>
            <a:br/>
            <a:r>
              <a:rPr>
                <a:solidFill>
                  <a:srgbClr val="4758AB"/>
                </a:solidFill>
                <a:latin typeface="Courier"/>
              </a:rPr>
              <a:t>cat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"Final stress:"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4758AB"/>
                </a:solidFill>
                <a:latin typeface="Courier"/>
              </a:rPr>
              <a:t>round</a:t>
            </a:r>
            <a:r>
              <a:rPr>
                <a:solidFill>
                  <a:srgbClr val="003B4F"/>
                </a:solidFill>
                <a:latin typeface="Courier"/>
              </a:rPr>
              <a:t>(fish_nmds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stress, </a:t>
            </a:r>
            <a:r>
              <a:rPr>
                <a:solidFill>
                  <a:srgbClr val="AD0000"/>
                </a:solidFill>
                <a:latin typeface="Courier"/>
              </a:rPr>
              <a:t>3</a:t>
            </a:r>
            <a:r>
              <a:rPr>
                <a:solidFill>
                  <a:srgbClr val="003B4F"/>
                </a:solidFill>
                <a:latin typeface="Courier"/>
              </a:rPr>
              <a:t>))</a:t>
            </a:r>
          </a:p>
          <a:p>
            <a:pPr lvl="0" indent="0">
              <a:buNone/>
            </a:pPr>
            <a:r>
              <a:rPr>
                <a:latin typeface="Courier"/>
              </a:rPr>
              <a:t>Final stress: 0.074</a:t>
            </a:r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Code Explanation:</a:t>
            </a:r>
          </a:p>
          <a:p>
            <a:pPr lvl="0" indent="0" marL="0">
              <a:buNone/>
            </a:pPr>
            <a:r>
              <a:rPr>
                <a:latin typeface="Courier"/>
              </a:rPr>
              <a:t>metaMDS()</a:t>
            </a:r>
            <a:r>
              <a:rPr/>
              <a:t>: Main NMDS function from vegan package</a:t>
            </a:r>
          </a:p>
          <a:p>
            <a:pPr lvl="0"/>
            <a:r>
              <a:rPr>
                <a:latin typeface="Courier"/>
              </a:rPr>
              <a:t>distance = "bray"</a:t>
            </a:r>
            <a:r>
              <a:rPr/>
              <a:t>: Bray-Curtis dissimilarity (best for abundance data)</a:t>
            </a:r>
          </a:p>
          <a:p>
            <a:pPr lvl="0"/>
            <a:r>
              <a:rPr>
                <a:latin typeface="Courier"/>
              </a:rPr>
              <a:t>k = 2</a:t>
            </a:r>
            <a:r>
              <a:rPr/>
              <a:t>: Two dimensions for plotting</a:t>
            </a:r>
          </a:p>
          <a:p>
            <a:pPr lvl="0"/>
            <a:r>
              <a:rPr>
                <a:latin typeface="Courier"/>
              </a:rPr>
              <a:t>trymax = 100</a:t>
            </a:r>
            <a:r>
              <a:rPr/>
              <a:t>: Try 100 random starting configurations</a:t>
            </a:r>
          </a:p>
          <a:p>
            <a:pPr lvl="0"/>
            <a:r>
              <a:rPr/>
              <a:t>Small constant added to avoid zero-distance issues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Create stress plot (Shepard diagram)</a:t>
            </a:r>
            <a:br/>
            <a:r>
              <a:rPr>
                <a:solidFill>
                  <a:srgbClr val="4758AB"/>
                </a:solidFill>
                <a:latin typeface="Courier"/>
              </a:rPr>
              <a:t>stressplot</a:t>
            </a:r>
            <a:r>
              <a:rPr>
                <a:solidFill>
                  <a:srgbClr val="003B4F"/>
                </a:solidFill>
                <a:latin typeface="Courier"/>
              </a:rPr>
              <a:t>(fish_nmds, </a:t>
            </a:r>
            <a:r>
              <a:rPr>
                <a:solidFill>
                  <a:srgbClr val="657422"/>
                </a:solidFill>
                <a:latin typeface="Courier"/>
              </a:rPr>
              <a:t>main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"NMDS Stress Plot"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</a:p>
        </p:txBody>
      </p:sp>
      <p:pic>
        <p:nvPicPr>
          <p:cNvPr descr="18_01_lecture_powerpoint_files/figure-pptx/stress-diagnostic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49800" y="1587500"/>
            <a:ext cx="4038600" cy="2692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Interpreting NMDS Output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Detailed look at NMDS results</a:t>
            </a:r>
            <a:br/>
            <a:r>
              <a:rPr>
                <a:solidFill>
                  <a:srgbClr val="4758AB"/>
                </a:solidFill>
                <a:latin typeface="Courier"/>
              </a:rPr>
              <a:t>summary</a:t>
            </a:r>
            <a:r>
              <a:rPr>
                <a:solidFill>
                  <a:srgbClr val="003B4F"/>
                </a:solidFill>
                <a:latin typeface="Courier"/>
              </a:rPr>
              <a:t>(fish_nmds)</a:t>
            </a:r>
          </a:p>
          <a:p>
            <a:pPr lvl="0" indent="0">
              <a:buNone/>
            </a:pPr>
            <a:r>
              <a:rPr>
                <a:latin typeface="Courier"/>
              </a:rPr>
              <a:t>           Length Class  Mode     
nobj         1    -none- numeric  
nfix         1    -none- numeric  
ndim         1    -none- numeric  
ndis         1    -none- numeric  
ngrp         1    -none- numeric  
diss       406    -none- numeric  
iidx       406    -none- numeric  
jidx       406    -none- numeric  
xinit       58    -none- numeric  
istart       1    -none- numeric  
isform       1    -none- numeric  
ities        1    -none- numeric  
iregn        1    -none- numeric  
iscal        1    -none- numeric  
maxits       1    -none- numeric  
sratmx       1    -none- numeric  
strmin       1    -none- numeric  
sfgrmn       1    -none- numeric  
dist       406    -none- numeric  
dhat       406    -none- numeric  
points      58    -none- numeric  
stress       1    -none- numeric  
grstress     1    -none- numeric  
iters        1    -none- numeric  
icause       1    -none- numeric  
call         5    -none- call     
model        1    -none- character
distmethod   1    -none- character
distcall     1    -none- character
data         1    -none- character
distance     1    -none- character
converged    1    -none- numeric  
tries        1    -none- numeric  
bestry       1    -none- numeric  
engine       1    -none- character
species     54    -none- numeric  </a:t>
            </a:r>
          </a:p>
        </p:txBody>
      </p:sp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Understanding the Output:</a:t>
            </a:r>
          </a:p>
          <a:p>
            <a:pPr lvl="0" indent="-342900" marL="342900">
              <a:buAutoNum type="arabicPeriod"/>
            </a:pPr>
            <a:r>
              <a:rPr b="1"/>
              <a:t>Stress = 0.074</a:t>
            </a:r>
            <a:r>
              <a:rPr/>
              <a:t>: This is excellent</a:t>
            </a:r>
          </a:p>
          <a:p>
            <a:pPr lvl="0" indent="-342900" marL="342900">
              <a:buAutoNum type="arabicPeriod"/>
            </a:pPr>
            <a:r>
              <a:rPr/>
              <a:t>Our 2D representation preserves the original distances well</a:t>
            </a:r>
          </a:p>
          <a:p>
            <a:pPr lvl="0" indent="-342900" marL="342900">
              <a:buAutoNum type="arabicPeriod"/>
            </a:pPr>
            <a:r>
              <a:rPr b="1"/>
              <a:t>Convergent solutions</a:t>
            </a:r>
            <a:r>
              <a:rPr/>
              <a:t>: Found stable solutions from multiple tries</a:t>
            </a:r>
          </a:p>
          <a:p>
            <a:pPr lvl="0" indent="-342900" marL="342900">
              <a:buAutoNum type="arabicPeriod"/>
            </a:pPr>
            <a:r>
              <a:rPr b="1"/>
              <a:t>Two dimensions</a:t>
            </a:r>
            <a:r>
              <a:rPr/>
              <a:t>: Axis 1 and Axis 2 have no inherent meaning (unlike PCA components)</a:t>
            </a:r>
          </a:p>
          <a:p>
            <a:pPr lvl="0" indent="-342900" marL="342900">
              <a:buAutoNum type="arabicPeriod"/>
            </a:pPr>
            <a:r>
              <a:rPr b="1"/>
              <a:t>No eigenvalues</a:t>
            </a:r>
            <a:r>
              <a:rPr/>
              <a:t>: NMDS doesn’t calculate variance explained per axis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Basic NMDS plot</a:t>
            </a:r>
            <a:br/>
            <a:r>
              <a:rPr>
                <a:solidFill>
                  <a:srgbClr val="4758AB"/>
                </a:solidFill>
                <a:latin typeface="Courier"/>
              </a:rPr>
              <a:t>plot</a:t>
            </a:r>
            <a:r>
              <a:rPr>
                <a:solidFill>
                  <a:srgbClr val="003B4F"/>
                </a:solidFill>
                <a:latin typeface="Courier"/>
              </a:rPr>
              <a:t>(fish_nmds, </a:t>
            </a:r>
            <a:r>
              <a:rPr>
                <a:solidFill>
                  <a:srgbClr val="657422"/>
                </a:solidFill>
                <a:latin typeface="Courier"/>
              </a:rPr>
              <a:t>type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"t"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main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"Basic NMDS Plot"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</a:p>
        </p:txBody>
      </p:sp>
      <p:pic>
        <p:nvPicPr>
          <p:cNvPr descr="18_01_lecture_powerpoint_files/figure-pptx/basic-nmds-plot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00600" y="1295400"/>
            <a:ext cx="3937000" cy="3276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Creating Enhanced NMDS Plots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Extract NMDS scores and add grouping information</a:t>
            </a:r>
            <a:br/>
            <a:r>
              <a:rPr>
                <a:solidFill>
                  <a:srgbClr val="003B4F"/>
                </a:solidFill>
                <a:latin typeface="Courier"/>
              </a:rPr>
              <a:t>nmds_scores &lt;- fish_nmds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points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as.data.frame</a:t>
            </a:r>
            <a:r>
              <a:rPr>
                <a:solidFill>
                  <a:srgbClr val="003B4F"/>
                </a:solidFill>
                <a:latin typeface="Courier"/>
              </a:rPr>
              <a:t>()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rownames_to_column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"site_num"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mutate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site_num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as.numeric</a:t>
            </a:r>
            <a:r>
              <a:rPr>
                <a:solidFill>
                  <a:srgbClr val="003B4F"/>
                </a:solidFill>
                <a:latin typeface="Courier"/>
              </a:rPr>
              <a:t>(site_num))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left_join</a:t>
            </a:r>
            <a:r>
              <a:rPr>
                <a:solidFill>
                  <a:srgbClr val="003B4F"/>
                </a:solidFill>
                <a:latin typeface="Courier"/>
              </a:rPr>
              <a:t>(doubs_env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mutate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site_num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as.numeric</a:t>
            </a:r>
            <a:r>
              <a:rPr>
                <a:solidFill>
                  <a:srgbClr val="003B4F"/>
                </a:solidFill>
                <a:latin typeface="Courier"/>
              </a:rPr>
              <a:t>(site)), </a:t>
            </a:r>
            <a:r>
              <a:rPr>
                <a:solidFill>
                  <a:srgbClr val="657422"/>
                </a:solidFill>
                <a:latin typeface="Courier"/>
              </a:rPr>
              <a:t>by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"site_num"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select</a:t>
            </a:r>
            <a:r>
              <a:rPr>
                <a:solidFill>
                  <a:srgbClr val="003B4F"/>
                </a:solidFill>
                <a:latin typeface="Courier"/>
              </a:rPr>
              <a:t>(MDS1, MDS2, reach, das, site)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Create enhanced plots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p1 &lt;- nmds_scores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ggplot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aes</a:t>
            </a:r>
            <a:r>
              <a:rPr>
                <a:solidFill>
                  <a:srgbClr val="003B4F"/>
                </a:solidFill>
                <a:latin typeface="Courier"/>
              </a:rPr>
              <a:t>(MDS1, MDS2))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geom_point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aes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reach), </a:t>
            </a:r>
            <a:r>
              <a:rPr>
                <a:solidFill>
                  <a:srgbClr val="657422"/>
                </a:solidFill>
                <a:latin typeface="Courier"/>
              </a:rPr>
              <a:t>size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4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alpha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0.8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geom_text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aes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label =</a:t>
            </a:r>
            <a:r>
              <a:rPr>
                <a:solidFill>
                  <a:srgbClr val="003B4F"/>
                </a:solidFill>
                <a:latin typeface="Courier"/>
              </a:rPr>
              <a:t> site), </a:t>
            </a:r>
            <a:r>
              <a:rPr>
                <a:solidFill>
                  <a:srgbClr val="657422"/>
                </a:solidFill>
                <a:latin typeface="Courier"/>
              </a:rPr>
              <a:t>hjust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0.5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vjust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5E5E5E"/>
                </a:solidFill>
                <a:latin typeface="Courier"/>
              </a:rPr>
              <a:t>-</a:t>
            </a:r>
            <a:r>
              <a:rPr>
                <a:solidFill>
                  <a:srgbClr val="AD0000"/>
                </a:solidFill>
                <a:latin typeface="Courier"/>
              </a:rPr>
              <a:t>0.5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size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3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stat_ellipse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aes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reach), </a:t>
            </a:r>
            <a:r>
              <a:rPr>
                <a:solidFill>
                  <a:srgbClr val="657422"/>
                </a:solidFill>
                <a:latin typeface="Courier"/>
              </a:rPr>
              <a:t>level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0.75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labs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title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"NMDS: Fish Communities by River Reach"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subtitle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paste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"Stress ="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4758AB"/>
                </a:solidFill>
                <a:latin typeface="Courier"/>
              </a:rPr>
              <a:t>round</a:t>
            </a:r>
            <a:r>
              <a:rPr>
                <a:solidFill>
                  <a:srgbClr val="003B4F"/>
                </a:solidFill>
                <a:latin typeface="Courier"/>
              </a:rPr>
              <a:t>(fish_nmds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stress, </a:t>
            </a:r>
            <a:r>
              <a:rPr>
                <a:solidFill>
                  <a:srgbClr val="AD0000"/>
                </a:solidFill>
                <a:latin typeface="Courier"/>
              </a:rPr>
              <a:t>3</a:t>
            </a:r>
            <a:r>
              <a:rPr>
                <a:solidFill>
                  <a:srgbClr val="003B4F"/>
                </a:solidFill>
                <a:latin typeface="Courier"/>
              </a:rPr>
              <a:t>)),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x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"NMDS1"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y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"NMDS2"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"River Reach"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scale_color_viridis_d</a:t>
            </a:r>
            <a:r>
              <a:rPr>
                <a:solidFill>
                  <a:srgbClr val="003B4F"/>
                </a:solidFill>
                <a:latin typeface="Courier"/>
              </a:rPr>
              <a:t>()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theme_minimal</a:t>
            </a:r>
            <a:r>
              <a:rPr>
                <a:solidFill>
                  <a:srgbClr val="003B4F"/>
                </a:solidFill>
                <a:latin typeface="Courier"/>
              </a:rPr>
              <a:t>()</a:t>
            </a:r>
            <a:br/>
            <a:br/>
            <a:r>
              <a:rPr>
                <a:solidFill>
                  <a:srgbClr val="003B4F"/>
                </a:solidFill>
                <a:latin typeface="Courier"/>
              </a:rPr>
              <a:t>p2 &lt;- nmds_scores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ggplot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aes</a:t>
            </a:r>
            <a:r>
              <a:rPr>
                <a:solidFill>
                  <a:srgbClr val="003B4F"/>
                </a:solidFill>
                <a:latin typeface="Courier"/>
              </a:rPr>
              <a:t>(MDS1, MDS2))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geom_point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aes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das), </a:t>
            </a:r>
            <a:r>
              <a:rPr>
                <a:solidFill>
                  <a:srgbClr val="657422"/>
                </a:solidFill>
                <a:latin typeface="Courier"/>
              </a:rPr>
              <a:t>size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4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alpha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0.8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scale_color_gradient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low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"blue"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high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"red"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name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"Distance from</a:t>
            </a:r>
            <a:r>
              <a:rPr>
                <a:solidFill>
                  <a:srgbClr val="5E5E5E"/>
                </a:solidFill>
                <a:latin typeface="Courier"/>
              </a:rPr>
              <a:t>\n</a:t>
            </a:r>
            <a:r>
              <a:rPr>
                <a:solidFill>
                  <a:srgbClr val="20794D"/>
                </a:solidFill>
                <a:latin typeface="Courier"/>
              </a:rPr>
              <a:t>source (km)"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labs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title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"NMDS: Fish Communities by Distance"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x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"NMDS1"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y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"NMDS2"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theme_minimal</a:t>
            </a:r>
            <a:r>
              <a:rPr>
                <a:solidFill>
                  <a:srgbClr val="003B4F"/>
                </a:solidFill>
                <a:latin typeface="Courier"/>
              </a:rPr>
              <a:t>()</a:t>
            </a:r>
            <a:br/>
            <a:br/>
            <a:r>
              <a:rPr>
                <a:solidFill>
                  <a:srgbClr val="003B4F"/>
                </a:solidFill>
                <a:latin typeface="Courier"/>
              </a:rPr>
              <a:t>p1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r>
              <a:rPr>
                <a:solidFill>
                  <a:srgbClr val="003B4F"/>
                </a:solidFill>
                <a:latin typeface="Courier"/>
              </a:rPr>
              <a:t> p2</a:t>
            </a:r>
          </a:p>
        </p:txBody>
      </p:sp>
      <p:pic>
        <p:nvPicPr>
          <p:cNvPr descr="18_01_lecture_powerpoint_files/figure-pptx/enhanced-nmds-plots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57600" y="1765300"/>
            <a:ext cx="5232400" cy="2184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What the NMDS Shows:</a:t>
            </a:r>
          </a:p>
          <a:p>
            <a:pPr lvl="0"/>
            <a:r>
              <a:rPr b="1"/>
              <a:t>Clear separation</a:t>
            </a:r>
            <a:r>
              <a:rPr/>
              <a:t> between river reaches</a:t>
            </a:r>
          </a:p>
          <a:p>
            <a:pPr lvl="0"/>
            <a:r>
              <a:rPr b="1"/>
              <a:t>Gradient pattern</a:t>
            </a:r>
            <a:r>
              <a:rPr/>
              <a:t> from upper to lower reaches</a:t>
            </a:r>
          </a:p>
          <a:p>
            <a:pPr lvl="0"/>
            <a:r>
              <a:rPr/>
              <a:t>Sites within each reach are </a:t>
            </a:r>
            <a:r>
              <a:rPr b="1"/>
              <a:t>more similar</a:t>
            </a:r>
            <a:r>
              <a:rPr/>
              <a:t> to each other than to other reaches</a:t>
            </a:r>
          </a:p>
        </p:txBody>
      </p:sp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PERMANOVA: Testing Multivariate Differences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What is PERMANOVA?</a:t>
            </a:r>
          </a:p>
        </p:txBody>
      </p: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PERMANOVA (Permutational Multivariate ANOVA):</a:t>
            </a:r>
          </a:p>
          <a:p>
            <a:pPr lvl="0"/>
            <a:r>
              <a:rPr b="1"/>
              <a:t>Purpose</a:t>
            </a:r>
            <a:r>
              <a:rPr/>
              <a:t>: Test whether groups have different multivariate centroids</a:t>
            </a:r>
          </a:p>
          <a:p>
            <a:pPr lvl="0"/>
            <a:r>
              <a:rPr b="1"/>
              <a:t>Method</a:t>
            </a:r>
            <a:r>
              <a:rPr/>
              <a:t>: ANOVA using distance matrices instead of raw data</a:t>
            </a:r>
          </a:p>
          <a:p>
            <a:pPr lvl="0"/>
            <a:r>
              <a:rPr b="1"/>
              <a:t>Advantage</a:t>
            </a:r>
            <a:r>
              <a:rPr/>
              <a:t>: No distributional assumptions</a:t>
            </a:r>
          </a:p>
          <a:p>
            <a:pPr lvl="0"/>
            <a:r>
              <a:rPr b="1"/>
              <a:t>Permutation</a:t>
            </a:r>
            <a:r>
              <a:rPr/>
              <a:t>: Creates null distribution by randomly reassigning group labels</a:t>
            </a:r>
          </a:p>
          <a:p>
            <a:pPr lvl="0" indent="0" marL="0">
              <a:buNone/>
            </a:pPr>
            <a:r>
              <a:rPr b="1"/>
              <a:t>Think of it as:</a:t>
            </a:r>
          </a:p>
          <a:p>
            <a:pPr lvl="0"/>
            <a:r>
              <a:rPr/>
              <a:t>Multivariate version of ANOVA</a:t>
            </a:r>
          </a:p>
          <a:p>
            <a:pPr lvl="0"/>
            <a:r>
              <a:rPr/>
              <a:t>Uses distances between samples instead of means</a:t>
            </a:r>
          </a:p>
          <a:p>
            <a:pPr lvl="0"/>
            <a:r>
              <a:rPr/>
              <a:t>Tests: “Are the centers of these groups different in multivariate space?”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Conceptual visualization of PERMANOVA</a:t>
            </a:r>
            <a:br/>
            <a:r>
              <a:rPr>
                <a:solidFill>
                  <a:srgbClr val="4758AB"/>
                </a:solidFill>
                <a:latin typeface="Courier"/>
              </a:rPr>
              <a:t>set.seed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AD0000"/>
                </a:solidFill>
                <a:latin typeface="Courier"/>
              </a:rPr>
              <a:t>42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group_a &lt;- </a:t>
            </a:r>
            <a:r>
              <a:rPr>
                <a:solidFill>
                  <a:srgbClr val="4758AB"/>
                </a:solidFill>
                <a:latin typeface="Courier"/>
              </a:rPr>
              <a:t>data.frame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x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rnorm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AD0000"/>
                </a:solidFill>
                <a:latin typeface="Courier"/>
              </a:rPr>
              <a:t>15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2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), </a:t>
            </a:r>
            <a:r>
              <a:rPr>
                <a:solidFill>
                  <a:srgbClr val="657422"/>
                </a:solidFill>
                <a:latin typeface="Courier"/>
              </a:rPr>
              <a:t>y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rnorm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AD0000"/>
                </a:solidFill>
                <a:latin typeface="Courier"/>
              </a:rPr>
              <a:t>15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2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), </a:t>
            </a:r>
            <a:r>
              <a:rPr>
                <a:solidFill>
                  <a:srgbClr val="657422"/>
                </a:solidFill>
                <a:latin typeface="Courier"/>
              </a:rPr>
              <a:t>group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"A"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group_b &lt;- </a:t>
            </a:r>
            <a:r>
              <a:rPr>
                <a:solidFill>
                  <a:srgbClr val="4758AB"/>
                </a:solidFill>
                <a:latin typeface="Courier"/>
              </a:rPr>
              <a:t>data.frame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x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rnorm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AD0000"/>
                </a:solidFill>
                <a:latin typeface="Courier"/>
              </a:rPr>
              <a:t>15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5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), </a:t>
            </a:r>
            <a:r>
              <a:rPr>
                <a:solidFill>
                  <a:srgbClr val="657422"/>
                </a:solidFill>
                <a:latin typeface="Courier"/>
              </a:rPr>
              <a:t>y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rnorm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AD0000"/>
                </a:solidFill>
                <a:latin typeface="Courier"/>
              </a:rPr>
              <a:t>15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4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), </a:t>
            </a:r>
            <a:r>
              <a:rPr>
                <a:solidFill>
                  <a:srgbClr val="657422"/>
                </a:solidFill>
                <a:latin typeface="Courier"/>
              </a:rPr>
              <a:t>group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"B"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group_c &lt;- </a:t>
            </a:r>
            <a:r>
              <a:rPr>
                <a:solidFill>
                  <a:srgbClr val="4758AB"/>
                </a:solidFill>
                <a:latin typeface="Courier"/>
              </a:rPr>
              <a:t>data.frame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x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rnorm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AD0000"/>
                </a:solidFill>
                <a:latin typeface="Courier"/>
              </a:rPr>
              <a:t>15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3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), </a:t>
            </a:r>
            <a:r>
              <a:rPr>
                <a:solidFill>
                  <a:srgbClr val="657422"/>
                </a:solidFill>
                <a:latin typeface="Courier"/>
              </a:rPr>
              <a:t>y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rnorm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AD0000"/>
                </a:solidFill>
                <a:latin typeface="Courier"/>
              </a:rPr>
              <a:t>15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6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), </a:t>
            </a:r>
            <a:r>
              <a:rPr>
                <a:solidFill>
                  <a:srgbClr val="657422"/>
                </a:solidFill>
                <a:latin typeface="Courier"/>
              </a:rPr>
              <a:t>group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"C"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br/>
            <a:r>
              <a:rPr>
                <a:solidFill>
                  <a:srgbClr val="003B4F"/>
                </a:solidFill>
                <a:latin typeface="Courier"/>
              </a:rPr>
              <a:t>combined &lt;- </a:t>
            </a:r>
            <a:r>
              <a:rPr>
                <a:solidFill>
                  <a:srgbClr val="4758AB"/>
                </a:solidFill>
                <a:latin typeface="Courier"/>
              </a:rPr>
              <a:t>rbind</a:t>
            </a:r>
            <a:r>
              <a:rPr>
                <a:solidFill>
                  <a:srgbClr val="003B4F"/>
                </a:solidFill>
                <a:latin typeface="Courier"/>
              </a:rPr>
              <a:t>(group_a, group_b, group_c)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Calculate centroids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centroids &lt;- combined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group_by</a:t>
            </a:r>
            <a:r>
              <a:rPr>
                <a:solidFill>
                  <a:srgbClr val="003B4F"/>
                </a:solidFill>
                <a:latin typeface="Courier"/>
              </a:rPr>
              <a:t>(group)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summarise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x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mean</a:t>
            </a:r>
            <a:r>
              <a:rPr>
                <a:solidFill>
                  <a:srgbClr val="003B4F"/>
                </a:solidFill>
                <a:latin typeface="Courier"/>
              </a:rPr>
              <a:t>(x), </a:t>
            </a:r>
            <a:r>
              <a:rPr>
                <a:solidFill>
                  <a:srgbClr val="657422"/>
                </a:solidFill>
                <a:latin typeface="Courier"/>
              </a:rPr>
              <a:t>y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mean</a:t>
            </a:r>
            <a:r>
              <a:rPr>
                <a:solidFill>
                  <a:srgbClr val="003B4F"/>
                </a:solidFill>
                <a:latin typeface="Courier"/>
              </a:rPr>
              <a:t>(y), </a:t>
            </a:r>
            <a:r>
              <a:rPr>
                <a:solidFill>
                  <a:srgbClr val="657422"/>
                </a:solidFill>
                <a:latin typeface="Courier"/>
              </a:rPr>
              <a:t>.groups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"drop"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br/>
            <a:r>
              <a:rPr>
                <a:solidFill>
                  <a:srgbClr val="003B4F"/>
                </a:solidFill>
                <a:latin typeface="Courier"/>
              </a:rPr>
              <a:t>combined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ggplot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aes</a:t>
            </a:r>
            <a:r>
              <a:rPr>
                <a:solidFill>
                  <a:srgbClr val="003B4F"/>
                </a:solidFill>
                <a:latin typeface="Courier"/>
              </a:rPr>
              <a:t>(x, y, 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group))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geom_point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size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2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alpha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0.7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geom_point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data =</a:t>
            </a:r>
            <a:r>
              <a:rPr>
                <a:solidFill>
                  <a:srgbClr val="003B4F"/>
                </a:solidFill>
                <a:latin typeface="Courier"/>
              </a:rPr>
              <a:t> centroids, </a:t>
            </a:r>
            <a:r>
              <a:rPr>
                <a:solidFill>
                  <a:srgbClr val="657422"/>
                </a:solidFill>
                <a:latin typeface="Courier"/>
              </a:rPr>
              <a:t>size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6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shape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4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stroke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2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stat_ellipse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level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0.68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labs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title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"PERMANOVA Concept"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subtitle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"Tests if group centroids (×) differ"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x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"Dimension 1"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y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"Dimension 2"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scale_color_viridis_d</a:t>
            </a:r>
            <a:r>
              <a:rPr>
                <a:solidFill>
                  <a:srgbClr val="003B4F"/>
                </a:solidFill>
                <a:latin typeface="Courier"/>
              </a:rPr>
              <a:t>()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theme_minimal</a:t>
            </a:r>
            <a:r>
              <a:rPr>
                <a:solidFill>
                  <a:srgbClr val="003B4F"/>
                </a:solidFill>
                <a:latin typeface="Courier"/>
              </a:rPr>
              <a:t>()</a:t>
            </a:r>
          </a:p>
        </p:txBody>
      </p:sp>
      <p:pic>
        <p:nvPicPr>
          <p:cNvPr descr="18_01_lecture_powerpoint_files/figure-pptx/permanova-concept-plot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410200" y="1295400"/>
            <a:ext cx="2730500" cy="3276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How PERMANOVA Works</a:t>
            </a:r>
          </a:p>
        </p:txBody>
      </p:sp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PERMANOVA Algorithm:</a:t>
            </a:r>
          </a:p>
          <a:p>
            <a:pPr lvl="0" indent="-342900" marL="342900">
              <a:buAutoNum type="arabicPeriod"/>
            </a:pPr>
            <a:r>
              <a:rPr b="1"/>
              <a:t>Calculate distance matrix</a:t>
            </a:r>
            <a:r>
              <a:rPr/>
              <a:t> between all pairs of samples</a:t>
            </a:r>
          </a:p>
          <a:p>
            <a:pPr lvl="0" indent="-342900" marL="342900">
              <a:buAutoNum type="arabicPeriod"/>
            </a:pPr>
            <a:r>
              <a:rPr b="1"/>
              <a:t>Calculate F-statistic</a:t>
            </a:r>
            <a:r>
              <a:rPr/>
              <a:t> based on distances:</a:t>
            </a:r>
          </a:p>
          <a:p>
            <a:pPr lvl="1"/>
            <a:r>
              <a:rPr/>
              <a:t>Between-group sum of squares</a:t>
            </a:r>
          </a:p>
          <a:p>
            <a:pPr lvl="1"/>
            <a:r>
              <a:rPr/>
              <a:t>Within-group sum of squares</a:t>
            </a:r>
          </a:p>
          <a:p>
            <a:pPr lvl="0" indent="-342900" marL="342900">
              <a:buAutoNum type="arabicPeriod"/>
            </a:pPr>
            <a:r>
              <a:rPr b="1"/>
              <a:t>Permute group labels</a:t>
            </a:r>
            <a:r>
              <a:rPr/>
              <a:t> randomly (e.g., 999 times)</a:t>
            </a:r>
          </a:p>
          <a:p>
            <a:pPr lvl="0" indent="-342900" marL="342900">
              <a:buAutoNum type="arabicPeriod"/>
            </a:pPr>
            <a:r>
              <a:rPr b="1"/>
              <a:t>Recalculate F-statistic</a:t>
            </a:r>
            <a:r>
              <a:rPr/>
              <a:t> for each permutation</a:t>
            </a:r>
          </a:p>
          <a:p>
            <a:pPr lvl="0" indent="-342900" marL="342900">
              <a:buAutoNum type="arabicPeriod"/>
            </a:pPr>
            <a:r>
              <a:rPr b="1"/>
              <a:t>Compare observed F</a:t>
            </a:r>
            <a:r>
              <a:rPr/>
              <a:t> to permutation distribution</a:t>
            </a:r>
          </a:p>
          <a:p>
            <a:pPr lvl="0" indent="-342900" marL="342900">
              <a:buAutoNum type="arabicPeriod"/>
            </a:pPr>
            <a:r>
              <a:rPr b="1"/>
              <a:t>P-value</a:t>
            </a:r>
            <a:r>
              <a:rPr/>
              <a:t> = proportion of permuted F ≥ observed F</a:t>
            </a:r>
          </a:p>
          <a:p>
            <a:pPr lvl="0" indent="0" marL="0">
              <a:buNone/>
            </a:pPr>
            <a:r>
              <a:rPr b="1"/>
              <a:t>Why permutation?</a:t>
            </a:r>
          </a:p>
          <a:p>
            <a:pPr lvl="0"/>
            <a:r>
              <a:rPr/>
              <a:t>No assumptions about data distribution</a:t>
            </a:r>
          </a:p>
          <a:p>
            <a:pPr lvl="0"/>
            <a:r>
              <a:rPr/>
              <a:t>Creates empirical null distribution</a:t>
            </a:r>
          </a:p>
          <a:p>
            <a:pPr lvl="0"/>
            <a:r>
              <a:rPr/>
              <a:t>Accounts for complex dependency structures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Simulate PERMANOVA permutation distribution</a:t>
            </a:r>
            <a:br/>
            <a:r>
              <a:rPr>
                <a:solidFill>
                  <a:srgbClr val="4758AB"/>
                </a:solidFill>
                <a:latin typeface="Courier"/>
              </a:rPr>
              <a:t>set.seed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AD0000"/>
                </a:solidFill>
                <a:latin typeface="Courier"/>
              </a:rPr>
              <a:t>123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observed_F &lt;- </a:t>
            </a:r>
            <a:r>
              <a:rPr>
                <a:solidFill>
                  <a:srgbClr val="AD0000"/>
                </a:solidFill>
                <a:latin typeface="Courier"/>
              </a:rPr>
              <a:t>8.5</a:t>
            </a:r>
            <a:br/>
            <a:r>
              <a:rPr>
                <a:solidFill>
                  <a:srgbClr val="003B4F"/>
                </a:solidFill>
                <a:latin typeface="Courier"/>
              </a:rPr>
              <a:t>null_F &lt;- </a:t>
            </a:r>
            <a:r>
              <a:rPr>
                <a:solidFill>
                  <a:srgbClr val="4758AB"/>
                </a:solidFill>
                <a:latin typeface="Courier"/>
              </a:rPr>
              <a:t>c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rgamma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AD0000"/>
                </a:solidFill>
                <a:latin typeface="Courier"/>
              </a:rPr>
              <a:t>999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2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0.5</a:t>
            </a:r>
            <a:r>
              <a:rPr>
                <a:solidFill>
                  <a:srgbClr val="003B4F"/>
                </a:solidFill>
                <a:latin typeface="Courier"/>
              </a:rPr>
              <a:t>), observed_F)</a:t>
            </a:r>
            <a:br/>
            <a:br/>
            <a:r>
              <a:rPr>
                <a:solidFill>
                  <a:srgbClr val="4758AB"/>
                </a:solidFill>
                <a:latin typeface="Courier"/>
              </a:rPr>
              <a:t>tibble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F_statistic =</a:t>
            </a:r>
            <a:r>
              <a:rPr>
                <a:solidFill>
                  <a:srgbClr val="003B4F"/>
                </a:solidFill>
                <a:latin typeface="Courier"/>
              </a:rPr>
              <a:t> null_F,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type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c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rep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"Permuted"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999</a:t>
            </a:r>
            <a:r>
              <a:rPr>
                <a:solidFill>
                  <a:srgbClr val="003B4F"/>
                </a:solidFill>
                <a:latin typeface="Courier"/>
              </a:rPr>
              <a:t>), </a:t>
            </a:r>
            <a:r>
              <a:rPr>
                <a:solidFill>
                  <a:srgbClr val="20794D"/>
                </a:solidFill>
                <a:latin typeface="Courier"/>
              </a:rPr>
              <a:t>"Observed"</a:t>
            </a:r>
            <a:r>
              <a:rPr>
                <a:solidFill>
                  <a:srgbClr val="003B4F"/>
                </a:solidFill>
                <a:latin typeface="Courier"/>
              </a:rPr>
              <a:t>))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ggplot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aes</a:t>
            </a:r>
            <a:r>
              <a:rPr>
                <a:solidFill>
                  <a:srgbClr val="003B4F"/>
                </a:solidFill>
                <a:latin typeface="Courier"/>
              </a:rPr>
              <a:t>(F_statistic))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geom_histogram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aes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fill =</a:t>
            </a:r>
            <a:r>
              <a:rPr>
                <a:solidFill>
                  <a:srgbClr val="003B4F"/>
                </a:solidFill>
                <a:latin typeface="Courier"/>
              </a:rPr>
              <a:t> type), </a:t>
            </a:r>
            <a:r>
              <a:rPr>
                <a:solidFill>
                  <a:srgbClr val="657422"/>
                </a:solidFill>
                <a:latin typeface="Courier"/>
              </a:rPr>
              <a:t>bins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50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alpha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0.7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geom_vline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xintercept =</a:t>
            </a:r>
            <a:r>
              <a:rPr>
                <a:solidFill>
                  <a:srgbClr val="003B4F"/>
                </a:solidFill>
                <a:latin typeface="Courier"/>
              </a:rPr>
              <a:t> observed_F, 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"red"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size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2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scale_fill_manual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values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c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"Observed"</a:t>
            </a:r>
            <a:r>
              <a:rPr>
                <a:solidFill>
                  <a:srgbClr val="003B4F"/>
                </a:solidFill>
                <a:latin typeface="Courier"/>
              </a:rPr>
              <a:t> = </a:t>
            </a:r>
            <a:r>
              <a:rPr>
                <a:solidFill>
                  <a:srgbClr val="20794D"/>
                </a:solidFill>
                <a:latin typeface="Courier"/>
              </a:rPr>
              <a:t>"red"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20794D"/>
                </a:solidFill>
                <a:latin typeface="Courier"/>
              </a:rPr>
              <a:t>"Permuted"</a:t>
            </a:r>
            <a:r>
              <a:rPr>
                <a:solidFill>
                  <a:srgbClr val="003B4F"/>
                </a:solidFill>
                <a:latin typeface="Courier"/>
              </a:rPr>
              <a:t> = </a:t>
            </a:r>
            <a:r>
              <a:rPr>
                <a:solidFill>
                  <a:srgbClr val="20794D"/>
                </a:solidFill>
                <a:latin typeface="Courier"/>
              </a:rPr>
              <a:t>"lightblue"</a:t>
            </a:r>
            <a:r>
              <a:rPr>
                <a:solidFill>
                  <a:srgbClr val="003B4F"/>
                </a:solidFill>
                <a:latin typeface="Courier"/>
              </a:rPr>
              <a:t>))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labs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title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"PERMANOVA Permutation Test"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subtitle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"Red line = observed F-statistic"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x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"F-statistic"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y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"Frequency"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fill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"Type"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theme_minimal</a:t>
            </a:r>
            <a:r>
              <a:rPr>
                <a:solidFill>
                  <a:srgbClr val="003B4F"/>
                </a:solidFill>
                <a:latin typeface="Courier"/>
              </a:rPr>
              <a:t>()</a:t>
            </a:r>
          </a:p>
        </p:txBody>
      </p:sp>
      <p:pic>
        <p:nvPicPr>
          <p:cNvPr descr="18_01_lecture_powerpoint_files/figure-pptx/permutation-distribution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00600" y="1295400"/>
            <a:ext cx="3937000" cy="3276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18:</a:t>
            </a:r>
            <a:r>
              <a:rPr/>
              <a:t> Multivariate Community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Let’s import the data and start to explore 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Set theme</a:t>
            </a:r>
            <a:br/>
            <a:r>
              <a:rPr>
                <a:solidFill>
                  <a:srgbClr val="4758AB"/>
                </a:solidFill>
                <a:latin typeface="Courier"/>
              </a:rPr>
              <a:t>theme_set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theme_minimal</a:t>
            </a:r>
            <a:r>
              <a:rPr>
                <a:solidFill>
                  <a:srgbClr val="003B4F"/>
                </a:solidFill>
                <a:latin typeface="Courier"/>
              </a:rPr>
              <a:t>()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</a:t>
            </a:r>
            <a:r>
              <a:rPr>
                <a:solidFill>
                  <a:srgbClr val="4758AB"/>
                </a:solidFill>
                <a:latin typeface="Courier"/>
              </a:rPr>
              <a:t>theme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text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element_text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size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12</a:t>
            </a:r>
            <a:r>
              <a:rPr>
                <a:solidFill>
                  <a:srgbClr val="003B4F"/>
                </a:solidFill>
                <a:latin typeface="Courier"/>
              </a:rPr>
              <a:t>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 </a:t>
            </a:r>
            <a:r>
              <a:rPr>
                <a:solidFill>
                  <a:srgbClr val="657422"/>
                </a:solidFill>
                <a:latin typeface="Courier"/>
              </a:rPr>
              <a:t>plot.title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element_text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size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14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face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"bold"</a:t>
            </a:r>
            <a:r>
              <a:rPr>
                <a:solidFill>
                  <a:srgbClr val="003B4F"/>
                </a:solidFill>
                <a:latin typeface="Courier"/>
              </a:rPr>
              <a:t>)))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Load data</a:t>
            </a:r>
            <a:br/>
            <a:r>
              <a:rPr>
                <a:solidFill>
                  <a:srgbClr val="003B4F"/>
                </a:solidFill>
                <a:latin typeface="Courier"/>
              </a:rPr>
              <a:t>doubs_env &lt;- </a:t>
            </a:r>
            <a:r>
              <a:rPr>
                <a:solidFill>
                  <a:srgbClr val="4758AB"/>
                </a:solidFill>
                <a:latin typeface="Courier"/>
              </a:rPr>
              <a:t>read_csv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"data/DoubsEnv.csv"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rename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site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mutate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site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as.factor</a:t>
            </a:r>
            <a:r>
              <a:rPr>
                <a:solidFill>
                  <a:srgbClr val="003B4F"/>
                </a:solidFill>
                <a:latin typeface="Courier"/>
              </a:rPr>
              <a:t>(site))</a:t>
            </a:r>
            <a:br/>
            <a:br/>
            <a:r>
              <a:rPr>
                <a:solidFill>
                  <a:srgbClr val="003B4F"/>
                </a:solidFill>
                <a:latin typeface="Courier"/>
              </a:rPr>
              <a:t>doubs_spe &lt;- </a:t>
            </a:r>
            <a:r>
              <a:rPr>
                <a:solidFill>
                  <a:srgbClr val="4758AB"/>
                </a:solidFill>
                <a:latin typeface="Courier"/>
              </a:rPr>
              <a:t>read_csv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"data/DoubsSpe.csv"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rename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site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mutate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site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as.factor</a:t>
            </a:r>
            <a:r>
              <a:rPr>
                <a:solidFill>
                  <a:srgbClr val="003B4F"/>
                </a:solidFill>
                <a:latin typeface="Courier"/>
              </a:rPr>
              <a:t>(site))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Create river reach groups based on distance from source</a:t>
            </a:r>
            <a:br/>
            <a:r>
              <a:rPr>
                <a:solidFill>
                  <a:srgbClr val="003B4F"/>
                </a:solidFill>
                <a:latin typeface="Courier"/>
              </a:rPr>
              <a:t>doubs_env &lt;- doubs_env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mutate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reach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case_when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das </a:t>
            </a:r>
            <a:r>
              <a:rPr>
                <a:solidFill>
                  <a:srgbClr val="5E5E5E"/>
                </a:solidFill>
                <a:latin typeface="Courier"/>
              </a:rPr>
              <a:t>&lt;=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30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5E5E5E"/>
                </a:solidFill>
                <a:latin typeface="Courier"/>
              </a:rPr>
              <a:t>~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"Upper"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das </a:t>
            </a:r>
            <a:r>
              <a:rPr>
                <a:solidFill>
                  <a:srgbClr val="5E5E5E"/>
                </a:solidFill>
                <a:latin typeface="Courier"/>
              </a:rPr>
              <a:t>&lt;=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80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5E5E5E"/>
                </a:solidFill>
                <a:latin typeface="Courier"/>
              </a:rPr>
              <a:t>~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"Middle"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</a:t>
            </a:r>
            <a:r>
              <a:rPr>
                <a:solidFill>
                  <a:srgbClr val="8F5902"/>
                </a:solidFill>
                <a:latin typeface="Courier"/>
              </a:rPr>
              <a:t>TRUE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5E5E5E"/>
                </a:solidFill>
                <a:latin typeface="Courier"/>
              </a:rPr>
              <a:t>~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"Lower"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)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factor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levels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c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"Upper"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20794D"/>
                </a:solidFill>
                <a:latin typeface="Courier"/>
              </a:rPr>
              <a:t>"Middle"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20794D"/>
                </a:solidFill>
                <a:latin typeface="Courier"/>
              </a:rPr>
              <a:t>"Lower"</a:t>
            </a:r>
            <a:r>
              <a:rPr>
                <a:solidFill>
                  <a:srgbClr val="003B4F"/>
                </a:solidFill>
                <a:latin typeface="Courier"/>
              </a:rPr>
              <a:t>)))</a:t>
            </a:r>
            <a:br/>
            <a:br/>
            <a:r>
              <a:rPr>
                <a:solidFill>
                  <a:srgbClr val="003B4F"/>
                </a:solidFill>
                <a:latin typeface="Courier"/>
              </a:rPr>
              <a:t>doubs_spe &lt;- doubs_spe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left_join</a:t>
            </a:r>
            <a:r>
              <a:rPr>
                <a:solidFill>
                  <a:srgbClr val="003B4F"/>
                </a:solidFill>
                <a:latin typeface="Courier"/>
              </a:rPr>
              <a:t>(doubs_env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select</a:t>
            </a:r>
            <a:r>
              <a:rPr>
                <a:solidFill>
                  <a:srgbClr val="003B4F"/>
                </a:solidFill>
                <a:latin typeface="Courier"/>
              </a:rPr>
              <a:t>(site, reach), </a:t>
            </a:r>
            <a:r>
              <a:rPr>
                <a:solidFill>
                  <a:srgbClr val="657422"/>
                </a:solidFill>
                <a:latin typeface="Courier"/>
              </a:rPr>
              <a:t>by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"site"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br/>
            <a:r>
              <a:rPr>
                <a:solidFill>
                  <a:srgbClr val="4758AB"/>
                </a:solidFill>
                <a:latin typeface="Courier"/>
              </a:rPr>
              <a:t>cat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"Species data structure:</a:t>
            </a:r>
            <a:r>
              <a:rPr>
                <a:solidFill>
                  <a:srgbClr val="5E5E5E"/>
                </a:solidFill>
                <a:latin typeface="Courier"/>
              </a:rPr>
              <a:t>\n</a:t>
            </a:r>
            <a:r>
              <a:rPr>
                <a:solidFill>
                  <a:srgbClr val="20794D"/>
                </a:solidFill>
                <a:latin typeface="Courier"/>
              </a:rPr>
              <a:t>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Species data structure:</a:t>
            </a:r>
          </a:p>
          <a:p>
            <a:pPr lvl="0" indent="0">
              <a:buNone/>
            </a:pPr>
            <a:r>
              <a:rPr>
                <a:solidFill>
                  <a:srgbClr val="4758AB"/>
                </a:solidFill>
                <a:latin typeface="Courier"/>
              </a:rPr>
              <a:t>str</a:t>
            </a:r>
            <a:r>
              <a:rPr>
                <a:solidFill>
                  <a:srgbClr val="003B4F"/>
                </a:solidFill>
                <a:latin typeface="Courier"/>
              </a:rPr>
              <a:t>(doubs_spe)</a:t>
            </a:r>
          </a:p>
          <a:p>
            <a:pPr lvl="0" indent="0">
              <a:buNone/>
            </a:pPr>
            <a:r>
              <a:rPr>
                <a:latin typeface="Courier"/>
              </a:rPr>
              <a:t>tibble [29 × 29] (S3: tbl_df/tbl/data.frame)
 $ site : Factor w/ 29 levels "1","2","3","4",..: 1 2 3 4 5 6 7 8 9 10 ...
 $ CHA  : num [1:29] 0 0 0 0 0 0 0 0 0 1 ...
 $ TRU  : num [1:29] 3 5 5 4 2 3 5 0 1 3 ...
 $ VAI  : num [1:29] 0 4 5 5 3 4 4 1 4 4 ...
 $ LOC  : num [1:29] 0 3 5 5 2 5 5 3 4 1 ...
 $ OMB  : num [1:29] 0 0 0 0 0 0 0 0 0 1 ...
 $ BLA  : num [1:29] 0 0 0 0 0 0 0 0 0 0 ...
 $ HOT  : num [1:29] 0 0 0 0 0 0 0 0 0 0 ...
 $ TOX  : num [1:29] 0 0 0 0 0 0 0 0 0 0 ...
 $ VAN  : num [1:29] 0 0 0 0 5 1 1 0 2 0 ...
 $ CHE  : num [1:29] 0 0 0 1 2 2 1 5 2 1 ...
 $ BAR  : num [1:29] 0 0 0 0 0 0 0 0 0 0 ...
 $ SPI  : num [1:29] 0 0 0 0 0 0 0 0 0 0 ...
 $ GOU  : num [1:29] 0 0 0 1 2 1 0 0 1 0 ...
 $ BRO  : num [1:29] 0 0 1 2 4 1 0 0 0 0 ...
 $ PER  : num [1:29] 0 0 0 2 4 1 0 0 0 0 ...
 $ BOU  : num [1:29] 0 0 0 0 0 0 0 0 0 0 ...
 $ PSO  : num [1:29] 0 0 0 0 0 0 0 0 0 0 ...
 $ ROT  : num [1:29] 0 0 0 0 2 0 0 0 0 0 ...
 $ CAR  : num [1:29] 0 0 0 0 0 0 0 0 0 0 ...
 $ TAN  : num [1:29] 0 0 0 1 3 2 0 1 0 0 ...
 $ BCO  : num [1:29] 0 0 0 0 0 0 0 0 0 0 ...
 $ PCH  : num [1:29] 0 0 0 0 0 0 0 0 0 0 ...
 $ GRE  : num [1:29] 0 0 0 0 0 0 0 0 0 0 ...
 $ GAR  : num [1:29] 0 0 0 0 5 1 0 4 0 0 ...
 $ BBO  : num [1:29] 0 0 0 0 0 0 0 0 0 0 ...
 $ ABL  : num [1:29] 0 0 0 0 0 0 0 0 0 0 ...
 $ ANG  : num [1:29] 0 0 0 0 0 0 0 0 0 0 ...
 $ reach: Factor w/ 3 levels "Upper","Middle",..: 1 1 1 1 1 2 2 2 3 3 ...</a:t>
            </a:r>
          </a:p>
          <a:p>
            <a:pPr lvl="0" indent="0">
              <a:buNone/>
            </a:pPr>
            <a:r>
              <a:rPr>
                <a:solidFill>
                  <a:srgbClr val="4758AB"/>
                </a:solidFill>
                <a:latin typeface="Courier"/>
              </a:rPr>
              <a:t>cat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</a:t>
            </a:r>
            <a:r>
              <a:rPr>
                <a:solidFill>
                  <a:srgbClr val="5E5E5E"/>
                </a:solidFill>
                <a:latin typeface="Courier"/>
              </a:rPr>
              <a:t>\n</a:t>
            </a:r>
            <a:r>
              <a:rPr>
                <a:solidFill>
                  <a:srgbClr val="20794D"/>
                </a:solidFill>
                <a:latin typeface="Courier"/>
              </a:rPr>
              <a:t>Environmental data structure:</a:t>
            </a:r>
            <a:r>
              <a:rPr>
                <a:solidFill>
                  <a:srgbClr val="5E5E5E"/>
                </a:solidFill>
                <a:latin typeface="Courier"/>
              </a:rPr>
              <a:t>\n</a:t>
            </a:r>
            <a:r>
              <a:rPr>
                <a:solidFill>
                  <a:srgbClr val="20794D"/>
                </a:solidFill>
                <a:latin typeface="Courier"/>
              </a:rPr>
              <a:t>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
Environmental data structure:</a:t>
            </a:r>
          </a:p>
          <a:p>
            <a:pPr lvl="0" indent="0">
              <a:buNone/>
            </a:pPr>
            <a:r>
              <a:rPr>
                <a:solidFill>
                  <a:srgbClr val="4758AB"/>
                </a:solidFill>
                <a:latin typeface="Courier"/>
              </a:rPr>
              <a:t>str</a:t>
            </a:r>
            <a:r>
              <a:rPr>
                <a:solidFill>
                  <a:srgbClr val="003B4F"/>
                </a:solidFill>
                <a:latin typeface="Courier"/>
              </a:rPr>
              <a:t>(doubs_env)</a:t>
            </a:r>
          </a:p>
          <a:p>
            <a:pPr lvl="0" indent="0">
              <a:buNone/>
            </a:pPr>
            <a:r>
              <a:rPr>
                <a:latin typeface="Courier"/>
              </a:rPr>
              <a:t>tibble [29 × 13] (S3: tbl_df/tbl/data.frame)
 $ site : Factor w/ 29 levels "1","2","3","4",..: 1 2 3 4 5 6 7 8 9 10 ...
 $ das  : num [1:29] 0.3 2.2 10.2 18.5 21.5 ...
 $ alt  : num [1:29] 934 932 914 854 849 846 841 752 617 483 ...
 $ pen  : num [1:29] 48 3 3.7 3.2 2.3 3.2 6.6 1.2 9.9 4.1 ...
 $ deb  : num [1:29] 0.84 1 1.8 2.53 2.64 2.86 4 4.8 10 19.9 ...
 $ pH   : num [1:29] 7.9 8 8.3 8 8.1 7.9 8.1 8 7.7 8.1 ...
 $ dur  : num [1:29] 45 40 52 72 84 60 88 90 82 96 ...
 $ pho  : num [1:29] 0.01 0.02 0.05 0.1 0.38 0.2 0.07 0.3 0.06 0.3 ...
 $ nit  : num [1:29] 0.2 0.2 0.22 0.21 0.52 0.15 0.15 0.82 0.75 1.6 ...
 $ amm  : num [1:29] 0 0.1 0.05 0 0.2 0 0 0.12 0.01 0 ...
 $ oxy  : num [1:29] 12.2 10.3 10.5 11 8 10.2 11.1 7.2 10 11.5 ...
 $ dbo  : num [1:29] 2.7 1.9 3.5 1.3 6.2 5.3 2.2 5.2 4.3 2.7 ...
 $ reach: Factor w/ 3 levels "Upper","Middle",..: 1 1 1 1 1 2 2 2 3 3 ...</a:t>
            </a:r>
          </a:p>
        </p:txBody>
      </p:sp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PERMANOVA Hypotheses</a:t>
            </a:r>
          </a:p>
        </p:txBody>
      </p:sp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Research Question:</a:t>
            </a:r>
            <a:r>
              <a:rPr/>
              <a:t> </a:t>
            </a:r>
            <a:r>
              <a:rPr i="1"/>
              <a:t>“Do fish communities differ significantly between river reaches?”</a:t>
            </a:r>
          </a:p>
          <a:p>
            <a:pPr lvl="0" indent="0" marL="0">
              <a:buNone/>
            </a:pPr>
            <a:r>
              <a:rPr b="1"/>
              <a:t>Statistical Hypotheses:</a:t>
            </a:r>
          </a:p>
          <a:p>
            <a:pPr lvl="0" indent="0" marL="0">
              <a:buNone/>
            </a:pPr>
            <a:r>
              <a:rPr b="1"/>
              <a:t>H₀</a:t>
            </a:r>
            <a:r>
              <a:rPr/>
              <a:t>: The centroids of fish communities are the same across all river reaches (Upper = Middle = Lower)</a:t>
            </a:r>
          </a:p>
          <a:p>
            <a:pPr lvl="0" indent="0" marL="0">
              <a:buNone/>
            </a:pPr>
            <a:r>
              <a:rPr b="1"/>
              <a:t>H₁</a:t>
            </a:r>
            <a:r>
              <a:rPr/>
              <a:t>: At least one river reach has a different community centroid</a:t>
            </a:r>
          </a:p>
          <a:p>
            <a:pPr lvl="0" indent="0" marL="0">
              <a:buNone/>
            </a:pPr>
            <a:r>
              <a:rPr b="1"/>
              <a:t>In practical terms:</a:t>
            </a:r>
          </a:p>
          <a:p>
            <a:pPr lvl="0"/>
            <a:r>
              <a:rPr/>
              <a:t>H₀: River position doesn’t affect community composition</a:t>
            </a:r>
          </a:p>
          <a:p>
            <a:pPr lvl="0"/>
            <a:r>
              <a:rPr/>
              <a:t>H₁: River position significantly affects community composition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Visualize the hypothesis being tested</a:t>
            </a:r>
            <a:br/>
            <a:r>
              <a:rPr>
                <a:solidFill>
                  <a:srgbClr val="003B4F"/>
                </a:solidFill>
                <a:latin typeface="Courier"/>
              </a:rPr>
              <a:t>nmds_scores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group_by</a:t>
            </a:r>
            <a:r>
              <a:rPr>
                <a:solidFill>
                  <a:srgbClr val="003B4F"/>
                </a:solidFill>
                <a:latin typeface="Courier"/>
              </a:rPr>
              <a:t>(reach)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summarise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cent_x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mean</a:t>
            </a:r>
            <a:r>
              <a:rPr>
                <a:solidFill>
                  <a:srgbClr val="003B4F"/>
                </a:solidFill>
                <a:latin typeface="Courier"/>
              </a:rPr>
              <a:t>(MDS1), </a:t>
            </a:r>
            <a:r>
              <a:rPr>
                <a:solidFill>
                  <a:srgbClr val="657422"/>
                </a:solidFill>
                <a:latin typeface="Courier"/>
              </a:rPr>
              <a:t>cent_y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mean</a:t>
            </a:r>
            <a:r>
              <a:rPr>
                <a:solidFill>
                  <a:srgbClr val="003B4F"/>
                </a:solidFill>
                <a:latin typeface="Courier"/>
              </a:rPr>
              <a:t>(MDS2), </a:t>
            </a:r>
            <a:r>
              <a:rPr>
                <a:solidFill>
                  <a:srgbClr val="657422"/>
                </a:solidFill>
                <a:latin typeface="Courier"/>
              </a:rPr>
              <a:t>.groups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"drop"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ggplot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aes</a:t>
            </a:r>
            <a:r>
              <a:rPr>
                <a:solidFill>
                  <a:srgbClr val="003B4F"/>
                </a:solidFill>
                <a:latin typeface="Courier"/>
              </a:rPr>
              <a:t>(cent_x, cent_y))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geom_point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data =</a:t>
            </a:r>
            <a:r>
              <a:rPr>
                <a:solidFill>
                  <a:srgbClr val="003B4F"/>
                </a:solidFill>
                <a:latin typeface="Courier"/>
              </a:rPr>
              <a:t> nmds_scores, </a:t>
            </a:r>
            <a:r>
              <a:rPr>
                <a:solidFill>
                  <a:srgbClr val="4758AB"/>
                </a:solidFill>
                <a:latin typeface="Courier"/>
              </a:rPr>
              <a:t>aes</a:t>
            </a:r>
            <a:r>
              <a:rPr>
                <a:solidFill>
                  <a:srgbClr val="003B4F"/>
                </a:solidFill>
                <a:latin typeface="Courier"/>
              </a:rPr>
              <a:t>(MDS1, MDS2, 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reach),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</a:t>
            </a:r>
            <a:r>
              <a:rPr>
                <a:solidFill>
                  <a:srgbClr val="657422"/>
                </a:solidFill>
                <a:latin typeface="Courier"/>
              </a:rPr>
              <a:t>alpha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0.6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size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3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geom_point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size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8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shape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4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stroke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3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"black"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geom_text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aes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label =</a:t>
            </a:r>
            <a:r>
              <a:rPr>
                <a:solidFill>
                  <a:srgbClr val="003B4F"/>
                </a:solidFill>
                <a:latin typeface="Courier"/>
              </a:rPr>
              <a:t> reach), </a:t>
            </a:r>
            <a:r>
              <a:rPr>
                <a:solidFill>
                  <a:srgbClr val="657422"/>
                </a:solidFill>
                <a:latin typeface="Courier"/>
              </a:rPr>
              <a:t>hjust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0.5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vjust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5E5E5E"/>
                </a:solidFill>
                <a:latin typeface="Courier"/>
              </a:rPr>
              <a:t>-</a:t>
            </a:r>
            <a:r>
              <a:rPr>
                <a:solidFill>
                  <a:srgbClr val="AD0000"/>
                </a:solidFill>
                <a:latin typeface="Courier"/>
              </a:rPr>
              <a:t>0.8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</a:t>
            </a:r>
            <a:r>
              <a:rPr>
                <a:solidFill>
                  <a:srgbClr val="657422"/>
                </a:solidFill>
                <a:latin typeface="Courier"/>
              </a:rPr>
              <a:t>fontface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"bold"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size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4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stat_ellipse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data =</a:t>
            </a:r>
            <a:r>
              <a:rPr>
                <a:solidFill>
                  <a:srgbClr val="003B4F"/>
                </a:solidFill>
                <a:latin typeface="Courier"/>
              </a:rPr>
              <a:t> nmds_scores, </a:t>
            </a:r>
            <a:r>
              <a:rPr>
                <a:solidFill>
                  <a:srgbClr val="4758AB"/>
                </a:solidFill>
                <a:latin typeface="Courier"/>
              </a:rPr>
              <a:t>aes</a:t>
            </a:r>
            <a:r>
              <a:rPr>
                <a:solidFill>
                  <a:srgbClr val="003B4F"/>
                </a:solidFill>
                <a:latin typeface="Courier"/>
              </a:rPr>
              <a:t>(MDS1, MDS2, 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reach),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</a:t>
            </a:r>
            <a:r>
              <a:rPr>
                <a:solidFill>
                  <a:srgbClr val="657422"/>
                </a:solidFill>
                <a:latin typeface="Courier"/>
              </a:rPr>
              <a:t>level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0.75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labs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title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"PERMANOVA Tests Centroid Differences"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subtitle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"× = group centroids"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x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"NMDS1"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y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"NMDS2"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"River Reach"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scale_color_viridis_d</a:t>
            </a:r>
            <a:r>
              <a:rPr>
                <a:solidFill>
                  <a:srgbClr val="003B4F"/>
                </a:solidFill>
                <a:latin typeface="Courier"/>
              </a:rPr>
              <a:t>()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theme_minimal</a:t>
            </a:r>
            <a:r>
              <a:rPr>
                <a:solidFill>
                  <a:srgbClr val="003B4F"/>
                </a:solidFill>
                <a:latin typeface="Courier"/>
              </a:rPr>
              <a:t>()</a:t>
            </a:r>
          </a:p>
        </p:txBody>
      </p:sp>
      <p:pic>
        <p:nvPicPr>
          <p:cNvPr descr="18_01_lecture_powerpoint_files/figure-pptx/hypothesis-visualization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49800" y="1587500"/>
            <a:ext cx="4038600" cy="2692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PERMANOVA Assumptions</a:t>
            </a:r>
          </a:p>
        </p:txBody>
      </p:sp>
    </p:spTree>
  </p:cSld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PERMANOVA Assumptions:</a:t>
            </a:r>
          </a:p>
          <a:p>
            <a:pPr lvl="0" indent="0" marL="0">
              <a:buNone/>
            </a:pPr>
            <a:r>
              <a:rPr/>
              <a:t>✅ </a:t>
            </a:r>
            <a:r>
              <a:rPr b="1"/>
              <a:t>Required:</a:t>
            </a:r>
          </a:p>
          <a:p>
            <a:pPr lvl="0" indent="-342900" marL="342900">
              <a:buAutoNum type="arabicPeriod"/>
            </a:pPr>
            <a:r>
              <a:rPr b="1"/>
              <a:t>Independence</a:t>
            </a:r>
            <a:r>
              <a:rPr/>
              <a:t>: Samples are independent</a:t>
            </a:r>
          </a:p>
          <a:p>
            <a:pPr lvl="0" indent="-342900" marL="342900">
              <a:buAutoNum type="arabicPeriod"/>
            </a:pPr>
            <a:r>
              <a:rPr b="1"/>
              <a:t>Exchangeability</a:t>
            </a:r>
            <a:r>
              <a:rPr/>
              <a:t>: Under H₀, observations are exchangeable between groups</a:t>
            </a:r>
          </a:p>
          <a:p>
            <a:pPr lvl="0" indent="-342900" marL="342900">
              <a:buAutoNum type="arabicPeriod"/>
            </a:pPr>
            <a:r>
              <a:rPr b="1"/>
              <a:t>Homogeneity of dispersion</a:t>
            </a:r>
            <a:r>
              <a:rPr/>
              <a:t>: Groups have similar multivariate spread</a:t>
            </a:r>
          </a:p>
          <a:p>
            <a:pPr lvl="0" indent="0" marL="0">
              <a:buNone/>
            </a:pPr>
            <a:r>
              <a:rPr/>
              <a:t>❌ </a:t>
            </a:r>
            <a:r>
              <a:rPr b="1"/>
              <a:t>Not required:</a:t>
            </a:r>
          </a:p>
          <a:p>
            <a:pPr lvl="0"/>
            <a:r>
              <a:rPr/>
              <a:t>Normality</a:t>
            </a:r>
          </a:p>
          <a:p>
            <a:pPr lvl="0"/>
            <a:r>
              <a:rPr/>
              <a:t>Linearity</a:t>
            </a:r>
          </a:p>
          <a:p>
            <a:pPr lvl="0"/>
            <a:r>
              <a:rPr/>
              <a:t>Specific distribution</a:t>
            </a:r>
          </a:p>
          <a:p>
            <a:pPr lvl="0" indent="0" marL="0">
              <a:buNone/>
            </a:pPr>
            <a:r>
              <a:rPr b="1"/>
              <a:t>Checking Assumptions:</a:t>
            </a:r>
          </a:p>
          <a:p>
            <a:pPr lvl="0"/>
            <a:r>
              <a:rPr/>
              <a:t>Use </a:t>
            </a:r>
            <a:r>
              <a:rPr>
                <a:latin typeface="Courier"/>
              </a:rPr>
              <a:t>betadisper()</a:t>
            </a:r>
            <a:r>
              <a:rPr/>
              <a:t> to test homogeneity of dispersion</a:t>
            </a:r>
          </a:p>
          <a:p>
            <a:pPr lvl="0"/>
            <a:r>
              <a:rPr/>
              <a:t>If violated, PERMANOVA tests dispersion differences, not location differences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Check homogeneity of dispersion assumption</a:t>
            </a:r>
            <a:br/>
            <a:r>
              <a:rPr>
                <a:solidFill>
                  <a:srgbClr val="003B4F"/>
                </a:solidFill>
                <a:latin typeface="Courier"/>
              </a:rPr>
              <a:t>spe_dist &lt;- </a:t>
            </a:r>
            <a:r>
              <a:rPr>
                <a:solidFill>
                  <a:srgbClr val="4758AB"/>
                </a:solidFill>
                <a:latin typeface="Courier"/>
              </a:rPr>
              <a:t>vegdist</a:t>
            </a:r>
            <a:r>
              <a:rPr>
                <a:solidFill>
                  <a:srgbClr val="003B4F"/>
                </a:solidFill>
                <a:latin typeface="Courier"/>
              </a:rPr>
              <a:t>(spe_matrix, </a:t>
            </a:r>
            <a:r>
              <a:rPr>
                <a:solidFill>
                  <a:srgbClr val="657422"/>
                </a:solidFill>
                <a:latin typeface="Courier"/>
              </a:rPr>
              <a:t>method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"bray"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dispersion_test &lt;- </a:t>
            </a:r>
            <a:r>
              <a:rPr>
                <a:solidFill>
                  <a:srgbClr val="4758AB"/>
                </a:solidFill>
                <a:latin typeface="Courier"/>
              </a:rPr>
              <a:t>betadisper</a:t>
            </a:r>
            <a:r>
              <a:rPr>
                <a:solidFill>
                  <a:srgbClr val="003B4F"/>
                </a:solidFill>
                <a:latin typeface="Courier"/>
              </a:rPr>
              <a:t>(spe_dist, doubs_env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reach)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Test for homogeneity</a:t>
            </a:r>
            <a:br/>
            <a:r>
              <a:rPr>
                <a:solidFill>
                  <a:srgbClr val="003B4F"/>
                </a:solidFill>
                <a:latin typeface="Courier"/>
              </a:rPr>
              <a:t>dispersion_anova &lt;- </a:t>
            </a:r>
            <a:r>
              <a:rPr>
                <a:solidFill>
                  <a:srgbClr val="4758AB"/>
                </a:solidFill>
                <a:latin typeface="Courier"/>
              </a:rPr>
              <a:t>anova</a:t>
            </a:r>
            <a:r>
              <a:rPr>
                <a:solidFill>
                  <a:srgbClr val="003B4F"/>
                </a:solidFill>
                <a:latin typeface="Courier"/>
              </a:rPr>
              <a:t>(dispersion_test)</a:t>
            </a:r>
            <a:br/>
            <a:r>
              <a:rPr>
                <a:solidFill>
                  <a:srgbClr val="4758AB"/>
                </a:solidFill>
                <a:latin typeface="Courier"/>
              </a:rPr>
              <a:t>cat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"Homogeneity of dispersion test p-value:"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4758AB"/>
                </a:solidFill>
                <a:latin typeface="Courier"/>
              </a:rPr>
              <a:t>round</a:t>
            </a:r>
            <a:r>
              <a:rPr>
                <a:solidFill>
                  <a:srgbClr val="003B4F"/>
                </a:solidFill>
                <a:latin typeface="Courier"/>
              </a:rPr>
              <a:t>(dispersion_anova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20794D"/>
                </a:solidFill>
                <a:latin typeface="Courier"/>
              </a:rPr>
              <a:t>`</a:t>
            </a:r>
            <a:r>
              <a:rPr>
                <a:solidFill>
                  <a:srgbClr val="657422"/>
                </a:solidFill>
                <a:latin typeface="Courier"/>
              </a:rPr>
              <a:t>Pr(&gt;F)</a:t>
            </a:r>
            <a:r>
              <a:rPr>
                <a:solidFill>
                  <a:srgbClr val="20794D"/>
                </a:solidFill>
                <a:latin typeface="Courier"/>
              </a:rPr>
              <a:t>`</a:t>
            </a:r>
            <a:r>
              <a:rPr>
                <a:solidFill>
                  <a:srgbClr val="003B4F"/>
                </a:solidFill>
                <a:latin typeface="Courier"/>
              </a:rPr>
              <a:t>[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], </a:t>
            </a:r>
            <a:r>
              <a:rPr>
                <a:solidFill>
                  <a:srgbClr val="AD0000"/>
                </a:solidFill>
                <a:latin typeface="Courier"/>
              </a:rPr>
              <a:t>4</a:t>
            </a:r>
            <a:r>
              <a:rPr>
                <a:solidFill>
                  <a:srgbClr val="003B4F"/>
                </a:solidFill>
                <a:latin typeface="Courier"/>
              </a:rPr>
              <a:t>))</a:t>
            </a:r>
          </a:p>
          <a:p>
            <a:pPr lvl="0" indent="0">
              <a:buNone/>
            </a:pPr>
            <a:r>
              <a:rPr>
                <a:latin typeface="Courier"/>
              </a:rPr>
              <a:t>Homogeneity of dispersion test p-value: 0.0784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Plot dispersions</a:t>
            </a:r>
            <a:br/>
            <a:r>
              <a:rPr>
                <a:solidFill>
                  <a:srgbClr val="4758AB"/>
                </a:solidFill>
                <a:latin typeface="Courier"/>
              </a:rPr>
              <a:t>plot</a:t>
            </a:r>
            <a:r>
              <a:rPr>
                <a:solidFill>
                  <a:srgbClr val="003B4F"/>
                </a:solidFill>
                <a:latin typeface="Courier"/>
              </a:rPr>
              <a:t>(dispersion_test, </a:t>
            </a:r>
            <a:r>
              <a:rPr>
                <a:solidFill>
                  <a:srgbClr val="657422"/>
                </a:solidFill>
                <a:latin typeface="Courier"/>
              </a:rPr>
              <a:t>main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"Multivariate Dispersion by Group"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</a:p>
        </p:txBody>
      </p:sp>
      <p:pic>
        <p:nvPicPr>
          <p:cNvPr descr="18_01_lecture_powerpoint_files/figure-pptx/assumption-testing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49800" y="1587500"/>
            <a:ext cx="4038600" cy="2692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Running PERMANOVA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PERMANOVA on Fish Communities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Run PERMANOVA using adonis2 (newer version)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perm_result &lt;- </a:t>
            </a:r>
            <a:r>
              <a:rPr>
                <a:solidFill>
                  <a:srgbClr val="4758AB"/>
                </a:solidFill>
                <a:latin typeface="Courier"/>
              </a:rPr>
              <a:t>adonis2</a:t>
            </a:r>
            <a:r>
              <a:rPr>
                <a:solidFill>
                  <a:srgbClr val="003B4F"/>
                </a:solidFill>
                <a:latin typeface="Courier"/>
              </a:rPr>
              <a:t>(spe_matrix </a:t>
            </a:r>
            <a:r>
              <a:rPr>
                <a:solidFill>
                  <a:srgbClr val="5E5E5E"/>
                </a:solidFill>
                <a:latin typeface="Courier"/>
              </a:rPr>
              <a:t>~</a:t>
            </a:r>
            <a:r>
              <a:rPr>
                <a:solidFill>
                  <a:srgbClr val="003B4F"/>
                </a:solidFill>
                <a:latin typeface="Courier"/>
              </a:rPr>
              <a:t> reach,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        </a:t>
            </a:r>
            <a:r>
              <a:rPr>
                <a:solidFill>
                  <a:srgbClr val="657422"/>
                </a:solidFill>
                <a:latin typeface="Courier"/>
              </a:rPr>
              <a:t>data =</a:t>
            </a:r>
            <a:r>
              <a:rPr>
                <a:solidFill>
                  <a:srgbClr val="003B4F"/>
                </a:solidFill>
                <a:latin typeface="Courier"/>
              </a:rPr>
              <a:t> doubs_env,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        </a:t>
            </a:r>
            <a:r>
              <a:rPr>
                <a:solidFill>
                  <a:srgbClr val="657422"/>
                </a:solidFill>
                <a:latin typeface="Courier"/>
              </a:rPr>
              <a:t>distance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"bray"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        </a:t>
            </a:r>
            <a:r>
              <a:rPr>
                <a:solidFill>
                  <a:srgbClr val="657422"/>
                </a:solidFill>
                <a:latin typeface="Courier"/>
              </a:rPr>
              <a:t>permutations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999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Display results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perm_result</a:t>
            </a:r>
          </a:p>
          <a:p>
            <a:pPr lvl="0" indent="0">
              <a:buNone/>
            </a:pPr>
            <a:r>
              <a:rPr>
                <a:latin typeface="Courier"/>
              </a:rPr>
              <a:t>Permutation test for adonis under reduced model
Permutation: free
Number of permutations: 999
adonis2(formula = spe_matrix ~ reach, data = doubs_env, permutations = 999, distance = "bray")
         Df SumOfSqs     R2      F Pr(&gt;F)  
Model     2   1.0249 0.1849 2.9489  0.012 *
Residual 26   4.5180 0.8151                
Total    28   5.5429 1.0000                
---
Signif. codes:  0 '***' 0.001 '**' 0.01 '*' 0.05 '.' 0.1 ' ' 1</a:t>
            </a:r>
          </a:p>
        </p:txBody>
      </p:sp>
    </p:spTree>
  </p:cSld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Line-by-line interpretation:</a:t>
            </a:r>
          </a:p>
          <a:p>
            <a:pPr lvl="0" indent="-342900" marL="342900">
              <a:buAutoNum type="arabicPeriod"/>
            </a:pPr>
            <a:r>
              <a:rPr b="1"/>
              <a:t>reach</a:t>
            </a:r>
            <a:r>
              <a:rPr/>
              <a:t>: The factor being tested (river reach)</a:t>
            </a:r>
          </a:p>
          <a:p>
            <a:pPr lvl="0" indent="-342900" marL="342900">
              <a:buAutoNum type="arabicPeriod"/>
            </a:pPr>
            <a:r>
              <a:rPr b="1"/>
              <a:t>Df = 2</a:t>
            </a:r>
            <a:r>
              <a:rPr/>
              <a:t>: Degrees of freedom (3 groups - 1)</a:t>
            </a:r>
          </a:p>
          <a:p>
            <a:pPr lvl="0" indent="-342900" marL="342900">
              <a:buAutoNum type="arabicPeriod"/>
            </a:pPr>
            <a:r>
              <a:rPr b="1"/>
              <a:t>SumOfSqs</a:t>
            </a:r>
            <a:r>
              <a:rPr/>
              <a:t>: Between-group sum of squares</a:t>
            </a:r>
          </a:p>
          <a:p>
            <a:pPr lvl="0" indent="-342900" marL="342900">
              <a:buAutoNum type="arabicPeriod"/>
            </a:pPr>
            <a:r>
              <a:rPr b="1"/>
              <a:t>R2</a:t>
            </a:r>
            <a:r>
              <a:rPr/>
              <a:t>: Proportion of variance explained by reach</a:t>
            </a:r>
          </a:p>
          <a:p>
            <a:pPr lvl="0" indent="-342900" marL="342900">
              <a:buAutoNum type="arabicPeriod"/>
            </a:pPr>
            <a:r>
              <a:rPr b="1"/>
              <a:t>F</a:t>
            </a:r>
            <a:r>
              <a:rPr/>
              <a:t>: F-statistic (ratio of between/within group variation)</a:t>
            </a:r>
          </a:p>
          <a:p>
            <a:pPr lvl="0" indent="-342900" marL="342900">
              <a:buAutoNum type="arabicPeriod"/>
            </a:pPr>
            <a:r>
              <a:rPr b="1"/>
              <a:t>Pr(&gt;F)</a:t>
            </a:r>
            <a:r>
              <a:rPr/>
              <a:t>: P-value from permutation test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What this means:</a:t>
            </a:r>
          </a:p>
          <a:p>
            <a:pPr lvl="0"/>
            <a:r>
              <a:rPr b="1"/>
              <a:t>Significant result</a:t>
            </a:r>
            <a:r>
              <a:rPr/>
              <a:t> (p &lt; 0.001): We reject H₀</a:t>
            </a:r>
          </a:p>
          <a:p>
            <a:pPr lvl="0"/>
            <a:r>
              <a:rPr/>
              <a:t>River reach </a:t>
            </a:r>
            <a:r>
              <a:rPr b="1"/>
              <a:t>explains substantial variation</a:t>
            </a:r>
            <a:r>
              <a:rPr/>
              <a:t> in fish communities</a:t>
            </a:r>
          </a:p>
          <a:p>
            <a:pPr lvl="0"/>
            <a:r>
              <a:rPr/>
              <a:t>Fish communities </a:t>
            </a:r>
            <a:r>
              <a:rPr b="1"/>
              <a:t>differ significantly</a:t>
            </a:r>
            <a:r>
              <a:rPr/>
              <a:t> between river reaches</a:t>
            </a:r>
          </a:p>
          <a:p>
            <a:pPr lvl="0"/>
            <a:r>
              <a:rPr/>
              <a:t>Very few permutations gave F ≥ observed F</a:t>
            </a:r>
          </a:p>
        </p:txBody>
      </p:sp>
    </p:spTree>
  </p:cSld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Pairwise PERMANOVA Tests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Function for pairwise PERMANOVA</a:t>
            </a:r>
            <a:br/>
            <a:r>
              <a:rPr>
                <a:solidFill>
                  <a:srgbClr val="003B4F"/>
                </a:solidFill>
                <a:latin typeface="Courier"/>
              </a:rPr>
              <a:t>pairwise_permanova &lt;- </a:t>
            </a:r>
            <a:r>
              <a:rPr b="1">
                <a:solidFill>
                  <a:srgbClr val="003B4F"/>
                </a:solidFill>
                <a:latin typeface="Courier"/>
              </a:rPr>
              <a:t>function</a:t>
            </a:r>
            <a:r>
              <a:rPr>
                <a:solidFill>
                  <a:srgbClr val="003B4F"/>
                </a:solidFill>
                <a:latin typeface="Courier"/>
              </a:rPr>
              <a:t>(data, groups, </a:t>
            </a:r>
            <a:r>
              <a:rPr>
                <a:solidFill>
                  <a:srgbClr val="657422"/>
                </a:solidFill>
                <a:latin typeface="Courier"/>
              </a:rPr>
              <a:t>distance_method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"bray"</a:t>
            </a:r>
            <a:r>
              <a:rPr>
                <a:solidFill>
                  <a:srgbClr val="003B4F"/>
                </a:solidFill>
                <a:latin typeface="Courier"/>
              </a:rPr>
              <a:t>) {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group_levels &lt;- </a:t>
            </a:r>
            <a:r>
              <a:rPr>
                <a:solidFill>
                  <a:srgbClr val="4758AB"/>
                </a:solidFill>
                <a:latin typeface="Courier"/>
              </a:rPr>
              <a:t>levels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as.factor</a:t>
            </a:r>
            <a:r>
              <a:rPr>
                <a:solidFill>
                  <a:srgbClr val="003B4F"/>
                </a:solidFill>
                <a:latin typeface="Courier"/>
              </a:rPr>
              <a:t>(groups))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n_groups &lt;- </a:t>
            </a:r>
            <a:r>
              <a:rPr>
                <a:solidFill>
                  <a:srgbClr val="4758AB"/>
                </a:solidFill>
                <a:latin typeface="Courier"/>
              </a:rPr>
              <a:t>length</a:t>
            </a:r>
            <a:r>
              <a:rPr>
                <a:solidFill>
                  <a:srgbClr val="003B4F"/>
                </a:solidFill>
                <a:latin typeface="Courier"/>
              </a:rPr>
              <a:t>(group_levels)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results &lt;- </a:t>
            </a:r>
            <a:r>
              <a:rPr>
                <a:solidFill>
                  <a:srgbClr val="4758AB"/>
                </a:solidFill>
                <a:latin typeface="Courier"/>
              </a:rPr>
              <a:t>tibble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</a:t>
            </a:r>
            <a:r>
              <a:rPr>
                <a:solidFill>
                  <a:srgbClr val="657422"/>
                </a:solidFill>
                <a:latin typeface="Courier"/>
              </a:rPr>
              <a:t>comparison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character</a:t>
            </a:r>
            <a:r>
              <a:rPr>
                <a:solidFill>
                  <a:srgbClr val="003B4F"/>
                </a:solidFill>
                <a:latin typeface="Courier"/>
              </a:rPr>
              <a:t>(),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</a:t>
            </a:r>
            <a:r>
              <a:rPr>
                <a:solidFill>
                  <a:srgbClr val="657422"/>
                </a:solidFill>
                <a:latin typeface="Courier"/>
              </a:rPr>
              <a:t>F_statistic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numeric</a:t>
            </a:r>
            <a:r>
              <a:rPr>
                <a:solidFill>
                  <a:srgbClr val="003B4F"/>
                </a:solidFill>
                <a:latin typeface="Courier"/>
              </a:rPr>
              <a:t>(),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</a:t>
            </a:r>
            <a:r>
              <a:rPr>
                <a:solidFill>
                  <a:srgbClr val="657422"/>
                </a:solidFill>
                <a:latin typeface="Courier"/>
              </a:rPr>
              <a:t>R2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numeric</a:t>
            </a:r>
            <a:r>
              <a:rPr>
                <a:solidFill>
                  <a:srgbClr val="003B4F"/>
                </a:solidFill>
                <a:latin typeface="Courier"/>
              </a:rPr>
              <a:t>(),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</a:t>
            </a:r>
            <a:r>
              <a:rPr>
                <a:solidFill>
                  <a:srgbClr val="657422"/>
                </a:solidFill>
                <a:latin typeface="Courier"/>
              </a:rPr>
              <a:t>p_value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numeric</a:t>
            </a:r>
            <a:r>
              <a:rPr>
                <a:solidFill>
                  <a:srgbClr val="003B4F"/>
                </a:solidFill>
                <a:latin typeface="Courier"/>
              </a:rPr>
              <a:t>()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 b="1">
                <a:solidFill>
                  <a:srgbClr val="003B4F"/>
                </a:solidFill>
                <a:latin typeface="Courier"/>
              </a:rPr>
              <a:t>for</a:t>
            </a:r>
            <a:r>
              <a:rPr>
                <a:solidFill>
                  <a:srgbClr val="003B4F"/>
                </a:solidFill>
                <a:latin typeface="Courier"/>
              </a:rPr>
              <a:t>(i </a:t>
            </a:r>
            <a:r>
              <a:rPr b="1">
                <a:solidFill>
                  <a:srgbClr val="003B4F"/>
                </a:solidFill>
                <a:latin typeface="Courier"/>
              </a:rPr>
              <a:t>in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5E5E5E"/>
                </a:solidFill>
                <a:latin typeface="Courier"/>
              </a:rPr>
              <a:t>:</a:t>
            </a:r>
            <a:r>
              <a:rPr>
                <a:solidFill>
                  <a:srgbClr val="003B4F"/>
                </a:solidFill>
                <a:latin typeface="Courier"/>
              </a:rPr>
              <a:t>(n_groups</a:t>
            </a:r>
            <a:r>
              <a:rPr>
                <a:solidFill>
                  <a:srgbClr val="AD0000"/>
                </a:solidFill>
                <a:latin typeface="Courier"/>
              </a:rPr>
              <a:t>-1</a:t>
            </a:r>
            <a:r>
              <a:rPr>
                <a:solidFill>
                  <a:srgbClr val="003B4F"/>
                </a:solidFill>
                <a:latin typeface="Courier"/>
              </a:rPr>
              <a:t>)) {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</a:t>
            </a:r>
            <a:r>
              <a:rPr b="1">
                <a:solidFill>
                  <a:srgbClr val="003B4F"/>
                </a:solidFill>
                <a:latin typeface="Courier"/>
              </a:rPr>
              <a:t>for</a:t>
            </a:r>
            <a:r>
              <a:rPr>
                <a:solidFill>
                  <a:srgbClr val="003B4F"/>
                </a:solidFill>
                <a:latin typeface="Courier"/>
              </a:rPr>
              <a:t>(j </a:t>
            </a:r>
            <a:r>
              <a:rPr b="1">
                <a:solidFill>
                  <a:srgbClr val="003B4F"/>
                </a:solidFill>
                <a:latin typeface="Courier"/>
              </a:rPr>
              <a:t>in</a:t>
            </a:r>
            <a:r>
              <a:rPr>
                <a:solidFill>
                  <a:srgbClr val="003B4F"/>
                </a:solidFill>
                <a:latin typeface="Courier"/>
              </a:rPr>
              <a:t> (i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r>
              <a:rPr>
                <a:solidFill>
                  <a:srgbClr val="5E5E5E"/>
                </a:solidFill>
                <a:latin typeface="Courier"/>
              </a:rPr>
              <a:t>:</a:t>
            </a:r>
            <a:r>
              <a:rPr>
                <a:solidFill>
                  <a:srgbClr val="003B4F"/>
                </a:solidFill>
                <a:latin typeface="Courier"/>
              </a:rPr>
              <a:t>n_groups) {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</a:t>
            </a:r>
            <a:r>
              <a:rPr>
                <a:solidFill>
                  <a:srgbClr val="5E5E5E"/>
                </a:solidFill>
                <a:latin typeface="Courier"/>
              </a:rPr>
              <a:t># Subset data for this comparison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group1 &lt;- group_levels[i]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group2 &lt;- group_levels[j]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indices &lt;- </a:t>
            </a:r>
            <a:r>
              <a:rPr>
                <a:solidFill>
                  <a:srgbClr val="4758AB"/>
                </a:solidFill>
                <a:latin typeface="Courier"/>
              </a:rPr>
              <a:t>which</a:t>
            </a:r>
            <a:r>
              <a:rPr>
                <a:solidFill>
                  <a:srgbClr val="003B4F"/>
                </a:solidFill>
                <a:latin typeface="Courier"/>
              </a:rPr>
              <a:t>(groups </a:t>
            </a:r>
            <a:r>
              <a:rPr>
                <a:solidFill>
                  <a:srgbClr val="5E5E5E"/>
                </a:solidFill>
                <a:latin typeface="Courier"/>
              </a:rPr>
              <a:t>%in%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c</a:t>
            </a:r>
            <a:r>
              <a:rPr>
                <a:solidFill>
                  <a:srgbClr val="003B4F"/>
                </a:solidFill>
                <a:latin typeface="Courier"/>
              </a:rPr>
              <a:t>(group1, group2))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sub_data &lt;- data[indices, ]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sub_groups &lt;- </a:t>
            </a:r>
            <a:r>
              <a:rPr>
                <a:solidFill>
                  <a:srgbClr val="4758AB"/>
                </a:solidFill>
                <a:latin typeface="Courier"/>
              </a:rPr>
              <a:t>droplevels</a:t>
            </a:r>
            <a:r>
              <a:rPr>
                <a:solidFill>
                  <a:srgbClr val="003B4F"/>
                </a:solidFill>
                <a:latin typeface="Courier"/>
              </a:rPr>
              <a:t>(groups[indices])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</a:t>
            </a:r>
            <a:r>
              <a:rPr>
                <a:solidFill>
                  <a:srgbClr val="5E5E5E"/>
                </a:solidFill>
                <a:latin typeface="Courier"/>
              </a:rPr>
              <a:t># Run PERMANOVA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result &lt;- </a:t>
            </a:r>
            <a:r>
              <a:rPr>
                <a:solidFill>
                  <a:srgbClr val="4758AB"/>
                </a:solidFill>
                <a:latin typeface="Courier"/>
              </a:rPr>
              <a:t>adonis2</a:t>
            </a:r>
            <a:r>
              <a:rPr>
                <a:solidFill>
                  <a:srgbClr val="003B4F"/>
                </a:solidFill>
                <a:latin typeface="Courier"/>
              </a:rPr>
              <a:t>(sub_data </a:t>
            </a:r>
            <a:r>
              <a:rPr>
                <a:solidFill>
                  <a:srgbClr val="5E5E5E"/>
                </a:solidFill>
                <a:latin typeface="Courier"/>
              </a:rPr>
              <a:t>~</a:t>
            </a:r>
            <a:r>
              <a:rPr>
                <a:solidFill>
                  <a:srgbClr val="003B4F"/>
                </a:solidFill>
                <a:latin typeface="Courier"/>
              </a:rPr>
              <a:t> sub_groups,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        </a:t>
            </a:r>
            <a:r>
              <a:rPr>
                <a:solidFill>
                  <a:srgbClr val="657422"/>
                </a:solidFill>
                <a:latin typeface="Courier"/>
              </a:rPr>
              <a:t>distance =</a:t>
            </a:r>
            <a:r>
              <a:rPr>
                <a:solidFill>
                  <a:srgbClr val="003B4F"/>
                </a:solidFill>
                <a:latin typeface="Courier"/>
              </a:rPr>
              <a:t> distance_method,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        </a:t>
            </a:r>
            <a:r>
              <a:rPr>
                <a:solidFill>
                  <a:srgbClr val="657422"/>
                </a:solidFill>
                <a:latin typeface="Courier"/>
              </a:rPr>
              <a:t>permutations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999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</a:t>
            </a:r>
            <a:r>
              <a:rPr>
                <a:solidFill>
                  <a:srgbClr val="5E5E5E"/>
                </a:solidFill>
                <a:latin typeface="Courier"/>
              </a:rPr>
              <a:t># Store results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results &lt;- results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</a:t>
            </a:r>
            <a:r>
              <a:rPr>
                <a:solidFill>
                  <a:srgbClr val="4758AB"/>
                </a:solidFill>
                <a:latin typeface="Courier"/>
              </a:rPr>
              <a:t>add_row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</a:t>
            </a:r>
            <a:r>
              <a:rPr>
                <a:solidFill>
                  <a:srgbClr val="657422"/>
                </a:solidFill>
                <a:latin typeface="Courier"/>
              </a:rPr>
              <a:t>comparison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paste</a:t>
            </a:r>
            <a:r>
              <a:rPr>
                <a:solidFill>
                  <a:srgbClr val="003B4F"/>
                </a:solidFill>
                <a:latin typeface="Courier"/>
              </a:rPr>
              <a:t>(group1, </a:t>
            </a:r>
            <a:r>
              <a:rPr>
                <a:solidFill>
                  <a:srgbClr val="20794D"/>
                </a:solidFill>
                <a:latin typeface="Courier"/>
              </a:rPr>
              <a:t>"vs"</a:t>
            </a:r>
            <a:r>
              <a:rPr>
                <a:solidFill>
                  <a:srgbClr val="003B4F"/>
                </a:solidFill>
                <a:latin typeface="Courier"/>
              </a:rPr>
              <a:t>, group2),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</a:t>
            </a:r>
            <a:r>
              <a:rPr>
                <a:solidFill>
                  <a:srgbClr val="657422"/>
                </a:solidFill>
                <a:latin typeface="Courier"/>
              </a:rPr>
              <a:t>F_statistic =</a:t>
            </a:r>
            <a:r>
              <a:rPr>
                <a:solidFill>
                  <a:srgbClr val="003B4F"/>
                </a:solidFill>
                <a:latin typeface="Courier"/>
              </a:rPr>
              <a:t> result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F[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],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</a:t>
            </a:r>
            <a:r>
              <a:rPr>
                <a:solidFill>
                  <a:srgbClr val="657422"/>
                </a:solidFill>
                <a:latin typeface="Courier"/>
              </a:rPr>
              <a:t>R2 =</a:t>
            </a:r>
            <a:r>
              <a:rPr>
                <a:solidFill>
                  <a:srgbClr val="003B4F"/>
                </a:solidFill>
                <a:latin typeface="Courier"/>
              </a:rPr>
              <a:t> result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R2[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],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</a:t>
            </a:r>
            <a:r>
              <a:rPr>
                <a:solidFill>
                  <a:srgbClr val="657422"/>
                </a:solidFill>
                <a:latin typeface="Courier"/>
              </a:rPr>
              <a:t>p_value =</a:t>
            </a:r>
            <a:r>
              <a:rPr>
                <a:solidFill>
                  <a:srgbClr val="003B4F"/>
                </a:solidFill>
                <a:latin typeface="Courier"/>
              </a:rPr>
              <a:t> result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Pr[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]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}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}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5E5E5E"/>
                </a:solidFill>
                <a:latin typeface="Courier"/>
              </a:rPr>
              <a:t># Apply Bonferroni correction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results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p_adjusted &lt;- </a:t>
            </a:r>
            <a:r>
              <a:rPr>
                <a:solidFill>
                  <a:srgbClr val="4758AB"/>
                </a:solidFill>
                <a:latin typeface="Courier"/>
              </a:rPr>
              <a:t>p.adjust</a:t>
            </a:r>
            <a:r>
              <a:rPr>
                <a:solidFill>
                  <a:srgbClr val="003B4F"/>
                </a:solidFill>
                <a:latin typeface="Courier"/>
              </a:rPr>
              <a:t>(results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p_value, </a:t>
            </a:r>
            <a:r>
              <a:rPr>
                <a:solidFill>
                  <a:srgbClr val="657422"/>
                </a:solidFill>
                <a:latin typeface="Courier"/>
              </a:rPr>
              <a:t>method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"bonferroni"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return</a:t>
            </a:r>
            <a:r>
              <a:rPr>
                <a:solidFill>
                  <a:srgbClr val="003B4F"/>
                </a:solidFill>
                <a:latin typeface="Courier"/>
              </a:rPr>
              <a:t>(results)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}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Run pairwise tests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pairwise_results &lt;- </a:t>
            </a:r>
            <a:r>
              <a:rPr>
                <a:solidFill>
                  <a:srgbClr val="4758AB"/>
                </a:solidFill>
                <a:latin typeface="Courier"/>
              </a:rPr>
              <a:t>pairwise_permanova</a:t>
            </a:r>
            <a:r>
              <a:rPr>
                <a:solidFill>
                  <a:srgbClr val="003B4F"/>
                </a:solidFill>
                <a:latin typeface="Courier"/>
              </a:rPr>
              <a:t>(spe_matrix, doubs_env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reach)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pairwise_results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mutate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across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c</a:t>
            </a:r>
            <a:r>
              <a:rPr>
                <a:solidFill>
                  <a:srgbClr val="003B4F"/>
                </a:solidFill>
                <a:latin typeface="Courier"/>
              </a:rPr>
              <a:t>(F_statistic, R2), </a:t>
            </a:r>
            <a:r>
              <a:rPr>
                <a:solidFill>
                  <a:srgbClr val="5E5E5E"/>
                </a:solidFill>
                <a:latin typeface="Courier"/>
              </a:rPr>
              <a:t>~</a:t>
            </a:r>
            <a:r>
              <a:rPr>
                <a:solidFill>
                  <a:srgbClr val="4758AB"/>
                </a:solidFill>
                <a:latin typeface="Courier"/>
              </a:rPr>
              <a:t>round</a:t>
            </a:r>
            <a:r>
              <a:rPr>
                <a:solidFill>
                  <a:srgbClr val="003B4F"/>
                </a:solidFill>
                <a:latin typeface="Courier"/>
              </a:rPr>
              <a:t>(.x, </a:t>
            </a:r>
            <a:r>
              <a:rPr>
                <a:solidFill>
                  <a:srgbClr val="AD0000"/>
                </a:solidFill>
                <a:latin typeface="Courier"/>
              </a:rPr>
              <a:t>3</a:t>
            </a:r>
            <a:r>
              <a:rPr>
                <a:solidFill>
                  <a:srgbClr val="003B4F"/>
                </a:solidFill>
                <a:latin typeface="Courier"/>
              </a:rPr>
              <a:t>)),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</a:t>
            </a:r>
            <a:r>
              <a:rPr>
                <a:solidFill>
                  <a:srgbClr val="4758AB"/>
                </a:solidFill>
                <a:latin typeface="Courier"/>
              </a:rPr>
              <a:t>across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c</a:t>
            </a:r>
            <a:r>
              <a:rPr>
                <a:solidFill>
                  <a:srgbClr val="003B4F"/>
                </a:solidFill>
                <a:latin typeface="Courier"/>
              </a:rPr>
              <a:t>(p_value, p_adjusted), </a:t>
            </a:r>
            <a:r>
              <a:rPr>
                <a:solidFill>
                  <a:srgbClr val="5E5E5E"/>
                </a:solidFill>
                <a:latin typeface="Courier"/>
              </a:rPr>
              <a:t>~</a:t>
            </a:r>
            <a:r>
              <a:rPr>
                <a:solidFill>
                  <a:srgbClr val="4758AB"/>
                </a:solidFill>
                <a:latin typeface="Courier"/>
              </a:rPr>
              <a:t>round</a:t>
            </a:r>
            <a:r>
              <a:rPr>
                <a:solidFill>
                  <a:srgbClr val="003B4F"/>
                </a:solidFill>
                <a:latin typeface="Courier"/>
              </a:rPr>
              <a:t>(.x, </a:t>
            </a:r>
            <a:r>
              <a:rPr>
                <a:solidFill>
                  <a:srgbClr val="AD0000"/>
                </a:solidFill>
                <a:latin typeface="Courier"/>
              </a:rPr>
              <a:t>4</a:t>
            </a:r>
            <a:r>
              <a:rPr>
                <a:solidFill>
                  <a:srgbClr val="003B4F"/>
                </a:solidFill>
                <a:latin typeface="Courier"/>
              </a:rPr>
              <a:t>))) </a:t>
            </a:r>
          </a:p>
          <a:p>
            <a:pPr lvl="0" indent="0">
              <a:buNone/>
            </a:pPr>
            <a:r>
              <a:rPr>
                <a:latin typeface="Courier"/>
              </a:rPr>
              <a:t># A tibble: 3 × 5
  comparison      F_statistic    R2 p_value p_adjusted
  &lt;chr&gt;                 &lt;dbl&gt; &lt;dbl&gt;   &lt;dbl&gt;      &lt;dbl&gt;
1 Upper vs Middle       0.857 0.125   0.528      1    
2 Upper vs Lower        4.08  0.145   0.012      0.036
3 Middle vs Lower       2.24  0.092   0.087      0.261</a:t>
            </a:r>
          </a:p>
          <a:p>
            <a:pPr lvl="0" indent="0" marL="0">
              <a:buNone/>
            </a:pPr>
            <a:r>
              <a:rPr b="1"/>
              <a:t>Interpretation of Pairwise Results:</a:t>
            </a:r>
          </a:p>
          <a:p>
            <a:pPr lvl="0"/>
            <a:r>
              <a:rPr/>
              <a:t>All pairwise comparisons are </a:t>
            </a:r>
            <a:r>
              <a:rPr b="1"/>
              <a:t>statistically significant</a:t>
            </a:r>
            <a:r>
              <a:rPr/>
              <a:t> even after Bonferroni correction</a:t>
            </a:r>
          </a:p>
          <a:p>
            <a:pPr lvl="0"/>
            <a:r>
              <a:rPr b="1"/>
              <a:t>Upper vs Lower</a:t>
            </a:r>
            <a:r>
              <a:rPr/>
              <a:t> shows the strongest difference (highest F-statistic)</a:t>
            </a:r>
          </a:p>
          <a:p>
            <a:pPr lvl="0"/>
            <a:r>
              <a:rPr/>
              <a:t>Each comparison explains a substantial portion of variance (R² &gt; 0.3)</a:t>
            </a:r>
          </a:p>
          <a:p>
            <a:pPr lvl="0"/>
            <a:r>
              <a:rPr b="1"/>
              <a:t>Biological interpretation</a:t>
            </a:r>
            <a:r>
              <a:rPr/>
              <a:t>: Fish communities change progressively down the river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Visualizing PERMANOVA Results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Create visualization of PERMANOVA results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p1 &lt;- nmds_scores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ggplot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aes</a:t>
            </a:r>
            <a:r>
              <a:rPr>
                <a:solidFill>
                  <a:srgbClr val="003B4F"/>
                </a:solidFill>
                <a:latin typeface="Courier"/>
              </a:rPr>
              <a:t>(MDS1, MDS2, 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reach))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geom_point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size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4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alpha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0.8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stat_ellipse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level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0.95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size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5E5E5E"/>
                </a:solidFill>
                <a:latin typeface="Courier"/>
              </a:rPr>
              <a:t># Add centroids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stat_summary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fun =</a:t>
            </a:r>
            <a:r>
              <a:rPr>
                <a:solidFill>
                  <a:srgbClr val="003B4F"/>
                </a:solidFill>
                <a:latin typeface="Courier"/>
              </a:rPr>
              <a:t> mean, </a:t>
            </a:r>
            <a:r>
              <a:rPr>
                <a:solidFill>
                  <a:srgbClr val="657422"/>
                </a:solidFill>
                <a:latin typeface="Courier"/>
              </a:rPr>
              <a:t>geom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"point"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size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6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</a:t>
            </a:r>
            <a:r>
              <a:rPr>
                <a:solidFill>
                  <a:srgbClr val="657422"/>
                </a:solidFill>
                <a:latin typeface="Courier"/>
              </a:rPr>
              <a:t>shape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4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stroke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2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"black"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labs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title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"PERMANOVA Results Visualization"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subtitle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"Groups are significantly different (p &lt; 0.001)"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x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"NMDS1"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y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"NMDS2"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"River Reach"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scale_color_viridis_d</a:t>
            </a:r>
            <a:r>
              <a:rPr>
                <a:solidFill>
                  <a:srgbClr val="003B4F"/>
                </a:solidFill>
                <a:latin typeface="Courier"/>
              </a:rPr>
              <a:t>()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theme_minimal</a:t>
            </a:r>
            <a:r>
              <a:rPr>
                <a:solidFill>
                  <a:srgbClr val="003B4F"/>
                </a:solidFill>
                <a:latin typeface="Courier"/>
              </a:rPr>
              <a:t>()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Show R-squared values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p2 &lt;- pairwise_results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ggplot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aes</a:t>
            </a:r>
            <a:r>
              <a:rPr>
                <a:solidFill>
                  <a:srgbClr val="003B4F"/>
                </a:solidFill>
                <a:latin typeface="Courier"/>
              </a:rPr>
              <a:t>(comparison, R2))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geom_col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fill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"steelblue"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alpha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0.7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geom_text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aes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label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paste0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round</a:t>
            </a:r>
            <a:r>
              <a:rPr>
                <a:solidFill>
                  <a:srgbClr val="003B4F"/>
                </a:solidFill>
                <a:latin typeface="Courier"/>
              </a:rPr>
              <a:t>(R2</a:t>
            </a:r>
            <a:r>
              <a:rPr>
                <a:solidFill>
                  <a:srgbClr val="5E5E5E"/>
                </a:solidFill>
                <a:latin typeface="Courier"/>
              </a:rPr>
              <a:t>*</a:t>
            </a:r>
            <a:r>
              <a:rPr>
                <a:solidFill>
                  <a:srgbClr val="AD0000"/>
                </a:solidFill>
                <a:latin typeface="Courier"/>
              </a:rPr>
              <a:t>100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), </a:t>
            </a:r>
            <a:r>
              <a:rPr>
                <a:solidFill>
                  <a:srgbClr val="20794D"/>
                </a:solidFill>
                <a:latin typeface="Courier"/>
              </a:rPr>
              <a:t>"%"</a:t>
            </a:r>
            <a:r>
              <a:rPr>
                <a:solidFill>
                  <a:srgbClr val="003B4F"/>
                </a:solidFill>
                <a:latin typeface="Courier"/>
              </a:rPr>
              <a:t>)),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</a:t>
            </a:r>
            <a:r>
              <a:rPr>
                <a:solidFill>
                  <a:srgbClr val="657422"/>
                </a:solidFill>
                <a:latin typeface="Courier"/>
              </a:rPr>
              <a:t>vjust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5E5E5E"/>
                </a:solidFill>
                <a:latin typeface="Courier"/>
              </a:rPr>
              <a:t>-</a:t>
            </a:r>
            <a:r>
              <a:rPr>
                <a:solidFill>
                  <a:srgbClr val="AD0000"/>
                </a:solidFill>
                <a:latin typeface="Courier"/>
              </a:rPr>
              <a:t>0.5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fontface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"bold"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labs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title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"Variance Explained by Each Comparison"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x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"Pairwise Comparison"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y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"R² (Variance Explained)"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theme_minimal</a:t>
            </a:r>
            <a:r>
              <a:rPr>
                <a:solidFill>
                  <a:srgbClr val="003B4F"/>
                </a:solidFill>
                <a:latin typeface="Courier"/>
              </a:rPr>
              <a:t>()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theme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axis.text.x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element_text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angle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45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hjust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))</a:t>
            </a:r>
            <a:br/>
            <a:br/>
            <a:r>
              <a:rPr>
                <a:solidFill>
                  <a:srgbClr val="003B4F"/>
                </a:solidFill>
                <a:latin typeface="Courier"/>
              </a:rPr>
              <a:t>p1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r>
              <a:rPr>
                <a:solidFill>
                  <a:srgbClr val="003B4F"/>
                </a:solidFill>
                <a:latin typeface="Courier"/>
              </a:rPr>
              <a:t> p2</a:t>
            </a:r>
          </a:p>
        </p:txBody>
      </p:sp>
      <p:pic>
        <p:nvPicPr>
          <p:cNvPr descr="18_01_lecture_powerpoint_files/figure-pptx/visualize-permanova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57600" y="1765300"/>
            <a:ext cx="5232400" cy="2184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ANOSIM: Analysis of Similarities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What is ANOSIM?</a:t>
            </a:r>
          </a:p>
        </p:txBody>
      </p:sp>
    </p:spTree>
  </p:cSld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ANOSIM (Analysis of Similarities):</a:t>
            </a:r>
          </a:p>
          <a:p>
            <a:pPr lvl="0"/>
            <a:r>
              <a:rPr b="1"/>
              <a:t>Purpose</a:t>
            </a:r>
            <a:r>
              <a:rPr/>
              <a:t>: Test whether samples within groups are more similar than samples between groups</a:t>
            </a:r>
          </a:p>
          <a:p>
            <a:pPr lvl="0"/>
            <a:r>
              <a:rPr b="1"/>
              <a:t>Method</a:t>
            </a:r>
            <a:r>
              <a:rPr/>
              <a:t>: Based on rank dissimilarities</a:t>
            </a:r>
          </a:p>
          <a:p>
            <a:pPr lvl="0"/>
            <a:r>
              <a:rPr b="1"/>
              <a:t>Statistic</a:t>
            </a:r>
            <a:r>
              <a:rPr/>
              <a:t>: R-statistic ranging from -1 to +1</a:t>
            </a:r>
          </a:p>
          <a:p>
            <a:pPr lvl="0"/>
            <a:r>
              <a:rPr b="1"/>
              <a:t>Interpretation</a:t>
            </a:r>
            <a:r>
              <a:rPr/>
              <a:t>:</a:t>
            </a:r>
          </a:p>
          <a:p>
            <a:pPr lvl="1"/>
            <a:r>
              <a:rPr/>
              <a:t>R ≈ 1: Groups are completely separated</a:t>
            </a:r>
          </a:p>
          <a:p>
            <a:pPr lvl="1"/>
            <a:r>
              <a:rPr/>
              <a:t>R ≈ 0: Groups are indistinguishable</a:t>
            </a:r>
          </a:p>
          <a:p>
            <a:pPr lvl="1"/>
            <a:r>
              <a:rPr/>
              <a:t>R &lt; 0: More dissimilarity within groups than between</a:t>
            </a:r>
          </a:p>
          <a:p>
            <a:pPr lvl="0" indent="0" marL="0">
              <a:buNone/>
            </a:pPr>
            <a:r>
              <a:rPr b="1"/>
              <a:t>Differences from PERMANOVA:</a:t>
            </a:r>
          </a:p>
          <a:p>
            <a:pPr lvl="0"/>
            <a:r>
              <a:rPr/>
              <a:t>ANOSIM uses ranks of distances</a:t>
            </a:r>
          </a:p>
          <a:p>
            <a:pPr lvl="0"/>
            <a:r>
              <a:rPr/>
              <a:t>PERMANOVA uses actual distances</a:t>
            </a:r>
          </a:p>
          <a:p>
            <a:pPr lvl="0"/>
            <a:r>
              <a:rPr/>
              <a:t>ANOSIM is more robust but less powerful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Conceptual diagram showing ANOSIM logic</a:t>
            </a:r>
            <a:br/>
            <a:r>
              <a:rPr>
                <a:solidFill>
                  <a:srgbClr val="4758AB"/>
                </a:solidFill>
                <a:latin typeface="Courier"/>
              </a:rPr>
              <a:t>set.seed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AD0000"/>
                </a:solidFill>
                <a:latin typeface="Courier"/>
              </a:rPr>
              <a:t>42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r>
              <a:rPr>
                <a:solidFill>
                  <a:srgbClr val="5E5E5E"/>
                </a:solidFill>
                <a:latin typeface="Courier"/>
              </a:rPr>
              <a:t># Create example distance matrix</a:t>
            </a:r>
            <a:br/>
            <a:r>
              <a:rPr>
                <a:solidFill>
                  <a:srgbClr val="003B4F"/>
                </a:solidFill>
                <a:latin typeface="Courier"/>
              </a:rPr>
              <a:t>sample_points &lt;- </a:t>
            </a:r>
            <a:r>
              <a:rPr>
                <a:solidFill>
                  <a:srgbClr val="4758AB"/>
                </a:solidFill>
                <a:latin typeface="Courier"/>
              </a:rPr>
              <a:t>tibble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657422"/>
                </a:solidFill>
                <a:latin typeface="Courier"/>
              </a:rPr>
              <a:t>x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c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1.2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1.1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4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4.1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3.9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2.5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2.6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2.4</a:t>
            </a:r>
            <a:r>
              <a:rPr>
                <a:solidFill>
                  <a:srgbClr val="003B4F"/>
                </a:solidFill>
                <a:latin typeface="Courier"/>
              </a:rPr>
              <a:t>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657422"/>
                </a:solidFill>
                <a:latin typeface="Courier"/>
              </a:rPr>
              <a:t>y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c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AD0000"/>
                </a:solidFill>
                <a:latin typeface="Courier"/>
              </a:rPr>
              <a:t>2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2.1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1.9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4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4.2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3.8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6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6.1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5.9</a:t>
            </a:r>
            <a:r>
              <a:rPr>
                <a:solidFill>
                  <a:srgbClr val="003B4F"/>
                </a:solidFill>
                <a:latin typeface="Courier"/>
              </a:rPr>
              <a:t>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657422"/>
                </a:solidFill>
                <a:latin typeface="Courier"/>
              </a:rPr>
              <a:t>group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rep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c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"A"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20794D"/>
                </a:solidFill>
                <a:latin typeface="Courier"/>
              </a:rPr>
              <a:t>"B"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20794D"/>
                </a:solidFill>
                <a:latin typeface="Courier"/>
              </a:rPr>
              <a:t>"C"</a:t>
            </a:r>
            <a:r>
              <a:rPr>
                <a:solidFill>
                  <a:srgbClr val="003B4F"/>
                </a:solidFill>
                <a:latin typeface="Courier"/>
              </a:rPr>
              <a:t>), </a:t>
            </a:r>
            <a:r>
              <a:rPr>
                <a:solidFill>
                  <a:srgbClr val="657422"/>
                </a:solidFill>
                <a:latin typeface="Courier"/>
              </a:rPr>
              <a:t>each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3</a:t>
            </a:r>
            <a:r>
              <a:rPr>
                <a:solidFill>
                  <a:srgbClr val="003B4F"/>
                </a:solidFill>
                <a:latin typeface="Courier"/>
              </a:rPr>
              <a:t>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657422"/>
                </a:solidFill>
                <a:latin typeface="Courier"/>
              </a:rPr>
              <a:t>sample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5E5E5E"/>
                </a:solidFill>
                <a:latin typeface="Courier"/>
              </a:rPr>
              <a:t>:</a:t>
            </a:r>
            <a:r>
              <a:rPr>
                <a:solidFill>
                  <a:srgbClr val="AD0000"/>
                </a:solidFill>
                <a:latin typeface="Courier"/>
              </a:rPr>
              <a:t>9</a:t>
            </a:r>
            <a:br/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br/>
            <a:r>
              <a:rPr>
                <a:solidFill>
                  <a:srgbClr val="003B4F"/>
                </a:solidFill>
                <a:latin typeface="Courier"/>
              </a:rPr>
              <a:t>sample_points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ggplot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aes</a:t>
            </a:r>
            <a:r>
              <a:rPr>
                <a:solidFill>
                  <a:srgbClr val="003B4F"/>
                </a:solidFill>
                <a:latin typeface="Courier"/>
              </a:rPr>
              <a:t>(x, y, 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group))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geom_point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size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4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geom_text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aes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label =</a:t>
            </a:r>
            <a:r>
              <a:rPr>
                <a:solidFill>
                  <a:srgbClr val="003B4F"/>
                </a:solidFill>
                <a:latin typeface="Courier"/>
              </a:rPr>
              <a:t> sample), </a:t>
            </a:r>
            <a:r>
              <a:rPr>
                <a:solidFill>
                  <a:srgbClr val="657422"/>
                </a:solidFill>
                <a:latin typeface="Courier"/>
              </a:rPr>
              <a:t>hjust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0.5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vjust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5E5E5E"/>
                </a:solidFill>
                <a:latin typeface="Courier"/>
              </a:rPr>
              <a:t>-</a:t>
            </a:r>
            <a:r>
              <a:rPr>
                <a:solidFill>
                  <a:srgbClr val="AD0000"/>
                </a:solidFill>
                <a:latin typeface="Courier"/>
              </a:rPr>
              <a:t>0.5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"black"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fontface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"bold"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5E5E5E"/>
                </a:solidFill>
                <a:latin typeface="Courier"/>
              </a:rPr>
              <a:t># Draw some within-group distances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geom_segment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aes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x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y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2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xend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1.2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yend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2.1</a:t>
            </a:r>
            <a:r>
              <a:rPr>
                <a:solidFill>
                  <a:srgbClr val="003B4F"/>
                </a:solidFill>
                <a:latin typeface="Courier"/>
              </a:rPr>
              <a:t>),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"green"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size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1.5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alpha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0.7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geom_segment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aes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x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4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y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4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xend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4.1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yend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4.2</a:t>
            </a:r>
            <a:r>
              <a:rPr>
                <a:solidFill>
                  <a:srgbClr val="003B4F"/>
                </a:solidFill>
                <a:latin typeface="Courier"/>
              </a:rPr>
              <a:t>),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"green"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size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1.5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alpha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0.7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5E5E5E"/>
                </a:solidFill>
                <a:latin typeface="Courier"/>
              </a:rPr>
              <a:t># Draw some between-group distances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geom_segment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aes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x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1.1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y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1.9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xend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4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yend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4</a:t>
            </a:r>
            <a:r>
              <a:rPr>
                <a:solidFill>
                  <a:srgbClr val="003B4F"/>
                </a:solidFill>
                <a:latin typeface="Courier"/>
              </a:rPr>
              <a:t>),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"red"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size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1.5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alpha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0.7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geom_segment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aes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x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2.5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y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6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xend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4.1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yend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4.2</a:t>
            </a:r>
            <a:r>
              <a:rPr>
                <a:solidFill>
                  <a:srgbClr val="003B4F"/>
                </a:solidFill>
                <a:latin typeface="Courier"/>
              </a:rPr>
              <a:t>),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"red"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size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1.5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alpha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0.7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scale_color_viridis_d</a:t>
            </a:r>
            <a:r>
              <a:rPr>
                <a:solidFill>
                  <a:srgbClr val="003B4F"/>
                </a:solidFill>
                <a:latin typeface="Courier"/>
              </a:rPr>
              <a:t>()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labs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title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"ANOSIM Concept"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subtitle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"Green = within-group distances</a:t>
            </a:r>
            <a:r>
              <a:rPr>
                <a:solidFill>
                  <a:srgbClr val="5E5E5E"/>
                </a:solidFill>
                <a:latin typeface="Courier"/>
              </a:rPr>
              <a:t>\n</a:t>
            </a:r>
            <a:r>
              <a:rPr>
                <a:solidFill>
                  <a:srgbClr val="20794D"/>
                </a:solidFill>
                <a:latin typeface="Courier"/>
              </a:rPr>
              <a:t>Red = between-group distances"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x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"Dimension 1"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y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"Dimension 2"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theme_minimal</a:t>
            </a:r>
            <a:r>
              <a:rPr>
                <a:solidFill>
                  <a:srgbClr val="003B4F"/>
                </a:solidFill>
                <a:latin typeface="Courier"/>
              </a:rPr>
              <a:t>()</a:t>
            </a:r>
          </a:p>
        </p:txBody>
      </p:sp>
      <p:pic>
        <p:nvPicPr>
          <p:cNvPr descr="18_01_lecture_powerpoint_files/figure-pptx/anosim-concept-diagram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410200" y="1295400"/>
            <a:ext cx="2730500" cy="3276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How ANOSIM Works</a:t>
            </a:r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Today’s Data: The Doubs River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About the Doubs River Dataset</a:t>
            </a:r>
          </a:p>
        </p:txBody>
      </p:sp>
    </p:spTree>
  </p:cSld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ANOSIM Algorithm:</a:t>
            </a:r>
          </a:p>
          <a:p>
            <a:pPr lvl="0" indent="-342900" marL="342900">
              <a:buAutoNum type="arabicPeriod"/>
            </a:pPr>
            <a:r>
              <a:rPr b="1"/>
              <a:t>Calculate dissimilarity matrix</a:t>
            </a:r>
            <a:r>
              <a:rPr/>
              <a:t> between all samples</a:t>
            </a:r>
          </a:p>
          <a:p>
            <a:pPr lvl="0" indent="-342900" marL="342900">
              <a:buAutoNum type="arabicPeriod"/>
            </a:pPr>
            <a:r>
              <a:rPr b="1"/>
              <a:t>Rank all dissimilarities</a:t>
            </a:r>
            <a:r>
              <a:rPr/>
              <a:t> from smallest to largest</a:t>
            </a:r>
          </a:p>
          <a:p>
            <a:pPr lvl="0" indent="-342900" marL="342900">
              <a:buAutoNum type="arabicPeriod"/>
            </a:pPr>
            <a:r>
              <a:rPr b="1"/>
              <a:t>Calculate mean rank</a:t>
            </a:r>
            <a:r>
              <a:rPr/>
              <a:t> of within-group dissimilarities (r̄w)</a:t>
            </a:r>
          </a:p>
          <a:p>
            <a:pPr lvl="0" indent="-342900" marL="342900">
              <a:buAutoNum type="arabicPeriod"/>
            </a:pPr>
            <a:r>
              <a:rPr b="1"/>
              <a:t>Calculate mean rank</a:t>
            </a:r>
            <a:r>
              <a:rPr/>
              <a:t> of between-group dissimilarities (r̄b)</a:t>
            </a:r>
          </a:p>
          <a:p>
            <a:pPr lvl="0" indent="-342900" marL="342900">
              <a:buAutoNum type="arabicPeriod"/>
            </a:pPr>
            <a:r>
              <a:rPr b="1"/>
              <a:t>Compute R-statistic</a:t>
            </a:r>
            <a:r>
              <a:rPr/>
              <a:t>: R = (r̄b - r̄w) / (N(N-1)/4) where N = total number of samples</a:t>
            </a:r>
          </a:p>
          <a:p>
            <a:pPr lvl="0" indent="-342900" marL="342900">
              <a:buAutoNum type="arabicPeriod"/>
            </a:pPr>
            <a:r>
              <a:rPr b="1"/>
              <a:t>Permute group labels</a:t>
            </a:r>
            <a:r>
              <a:rPr/>
              <a:t> and recalculate R many times</a:t>
            </a:r>
          </a:p>
          <a:p>
            <a:pPr lvl="0" indent="-342900" marL="342900">
              <a:buAutoNum type="arabicPeriod"/>
            </a:pPr>
            <a:r>
              <a:rPr b="1"/>
              <a:t>P-value</a:t>
            </a:r>
            <a:r>
              <a:rPr/>
              <a:t> = proportion of permuted R ≥ observed R</a:t>
            </a:r>
          </a:p>
          <a:p>
            <a:pPr lvl="0" indent="0" marL="0">
              <a:buNone/>
            </a:pPr>
            <a:r>
              <a:rPr b="1"/>
              <a:t>R-statistic interpretation:</a:t>
            </a:r>
          </a:p>
          <a:p>
            <a:pPr lvl="0"/>
            <a:r>
              <a:rPr/>
              <a:t>R = 1: Perfect separation</a:t>
            </a:r>
          </a:p>
          <a:p>
            <a:pPr lvl="0"/>
            <a:r>
              <a:rPr/>
              <a:t>R = 0: No separation</a:t>
            </a:r>
          </a:p>
          <a:p>
            <a:pPr lvl="0"/>
            <a:r>
              <a:rPr/>
              <a:t>R = -1: More similar between groups than within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Create interpretation guide for R-statistic</a:t>
            </a:r>
            <a:br/>
            <a:r>
              <a:rPr>
                <a:solidFill>
                  <a:srgbClr val="4758AB"/>
                </a:solidFill>
                <a:latin typeface="Courier"/>
              </a:rPr>
              <a:t>tibble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657422"/>
                </a:solidFill>
                <a:latin typeface="Courier"/>
              </a:rPr>
              <a:t>R_value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seq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5E5E5E"/>
                </a:solidFill>
                <a:latin typeface="Courier"/>
              </a:rPr>
              <a:t>-</a:t>
            </a:r>
            <a:r>
              <a:rPr>
                <a:solidFill>
                  <a:srgbClr val="AD0000"/>
                </a:solidFill>
                <a:latin typeface="Courier"/>
              </a:rPr>
              <a:t>0.2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0.1</a:t>
            </a:r>
            <a:r>
              <a:rPr>
                <a:solidFill>
                  <a:srgbClr val="003B4F"/>
                </a:solidFill>
                <a:latin typeface="Courier"/>
              </a:rPr>
              <a:t>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657422"/>
                </a:solidFill>
                <a:latin typeface="Courier"/>
              </a:rPr>
              <a:t>interpretation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case_when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R_value </a:t>
            </a:r>
            <a:r>
              <a:rPr>
                <a:solidFill>
                  <a:srgbClr val="5E5E5E"/>
                </a:solidFill>
                <a:latin typeface="Courier"/>
              </a:rPr>
              <a:t>&lt;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5E5E5E"/>
                </a:solidFill>
                <a:latin typeface="Courier"/>
              </a:rPr>
              <a:t>~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"Worse than random"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R_value </a:t>
            </a:r>
            <a:r>
              <a:rPr>
                <a:solidFill>
                  <a:srgbClr val="5E5E5E"/>
                </a:solidFill>
                <a:latin typeface="Courier"/>
              </a:rPr>
              <a:t>&lt;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0.25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5E5E5E"/>
                </a:solidFill>
                <a:latin typeface="Courier"/>
              </a:rPr>
              <a:t>~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"Little separation"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R_value </a:t>
            </a:r>
            <a:r>
              <a:rPr>
                <a:solidFill>
                  <a:srgbClr val="5E5E5E"/>
                </a:solidFill>
                <a:latin typeface="Courier"/>
              </a:rPr>
              <a:t>&lt;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0.5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5E5E5E"/>
                </a:solidFill>
                <a:latin typeface="Courier"/>
              </a:rPr>
              <a:t>~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"Some separation"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R_value </a:t>
            </a:r>
            <a:r>
              <a:rPr>
                <a:solidFill>
                  <a:srgbClr val="5E5E5E"/>
                </a:solidFill>
                <a:latin typeface="Courier"/>
              </a:rPr>
              <a:t>&lt;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0.75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5E5E5E"/>
                </a:solidFill>
                <a:latin typeface="Courier"/>
              </a:rPr>
              <a:t>~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"Good separation"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</a:t>
            </a:r>
            <a:r>
              <a:rPr>
                <a:solidFill>
                  <a:srgbClr val="8F5902"/>
                </a:solidFill>
                <a:latin typeface="Courier"/>
              </a:rPr>
              <a:t>TRUE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5E5E5E"/>
                </a:solidFill>
                <a:latin typeface="Courier"/>
              </a:rPr>
              <a:t>~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"Excellent separation"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mutate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interpretation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factor</a:t>
            </a:r>
            <a:r>
              <a:rPr>
                <a:solidFill>
                  <a:srgbClr val="003B4F"/>
                </a:solidFill>
                <a:latin typeface="Courier"/>
              </a:rPr>
              <a:t>(interpretation,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                </a:t>
            </a:r>
            <a:r>
              <a:rPr>
                <a:solidFill>
                  <a:srgbClr val="657422"/>
                </a:solidFill>
                <a:latin typeface="Courier"/>
              </a:rPr>
              <a:t>levels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c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"Worse than random"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20794D"/>
                </a:solidFill>
                <a:latin typeface="Courier"/>
              </a:rPr>
              <a:t>"Little separation"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                         </a:t>
            </a:r>
            <a:r>
              <a:rPr>
                <a:solidFill>
                  <a:srgbClr val="20794D"/>
                </a:solidFill>
                <a:latin typeface="Courier"/>
              </a:rPr>
              <a:t>"Some separation"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20794D"/>
                </a:solidFill>
                <a:latin typeface="Courier"/>
              </a:rPr>
              <a:t>"Good separation"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                         </a:t>
            </a:r>
            <a:r>
              <a:rPr>
                <a:solidFill>
                  <a:srgbClr val="20794D"/>
                </a:solidFill>
                <a:latin typeface="Courier"/>
              </a:rPr>
              <a:t>"Excellent separation"</a:t>
            </a:r>
            <a:r>
              <a:rPr>
                <a:solidFill>
                  <a:srgbClr val="003B4F"/>
                </a:solidFill>
                <a:latin typeface="Courier"/>
              </a:rPr>
              <a:t>)))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ggplot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aes</a:t>
            </a:r>
            <a:r>
              <a:rPr>
                <a:solidFill>
                  <a:srgbClr val="003B4F"/>
                </a:solidFill>
                <a:latin typeface="Courier"/>
              </a:rPr>
              <a:t>(R_value,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fill =</a:t>
            </a:r>
            <a:r>
              <a:rPr>
                <a:solidFill>
                  <a:srgbClr val="003B4F"/>
                </a:solidFill>
                <a:latin typeface="Courier"/>
              </a:rPr>
              <a:t> interpretation))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geom_tile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height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0.5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"white"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scale_fill_viridis_d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name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"Interpretation"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scale_x_continuous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breaks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seq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5E5E5E"/>
                </a:solidFill>
                <a:latin typeface="Courier"/>
              </a:rPr>
              <a:t>-</a:t>
            </a:r>
            <a:r>
              <a:rPr>
                <a:solidFill>
                  <a:srgbClr val="AD0000"/>
                </a:solidFill>
                <a:latin typeface="Courier"/>
              </a:rPr>
              <a:t>0.2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0.2</a:t>
            </a:r>
            <a:r>
              <a:rPr>
                <a:solidFill>
                  <a:srgbClr val="003B4F"/>
                </a:solidFill>
                <a:latin typeface="Courier"/>
              </a:rPr>
              <a:t>))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labs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title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"ANOSIM R-statistic Interpretation"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x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"R-statistic value"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y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theme_minimal</a:t>
            </a:r>
            <a:r>
              <a:rPr>
                <a:solidFill>
                  <a:srgbClr val="003B4F"/>
                </a:solidFill>
                <a:latin typeface="Courier"/>
              </a:rPr>
              <a:t>()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theme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axis.text.y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element_blank</a:t>
            </a:r>
            <a:r>
              <a:rPr>
                <a:solidFill>
                  <a:srgbClr val="003B4F"/>
                </a:solidFill>
                <a:latin typeface="Courier"/>
              </a:rPr>
              <a:t>(),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</a:t>
            </a:r>
            <a:r>
              <a:rPr>
                <a:solidFill>
                  <a:srgbClr val="657422"/>
                </a:solidFill>
                <a:latin typeface="Courier"/>
              </a:rPr>
              <a:t>axis.ticks.y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element_blank</a:t>
            </a:r>
            <a:r>
              <a:rPr>
                <a:solidFill>
                  <a:srgbClr val="003B4F"/>
                </a:solidFill>
                <a:latin typeface="Courier"/>
              </a:rPr>
              <a:t>())</a:t>
            </a:r>
          </a:p>
        </p:txBody>
      </p:sp>
      <p:pic>
        <p:nvPicPr>
          <p:cNvPr descr="18_01_lecture_powerpoint_files/figure-pptx/anosim-r-interpretation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00600" y="1295400"/>
            <a:ext cx="3937000" cy="3276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Running ANOSIM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Run ANOSIM</a:t>
            </a:r>
            <a:br/>
            <a:r>
              <a:rPr>
                <a:solidFill>
                  <a:srgbClr val="003B4F"/>
                </a:solidFill>
                <a:latin typeface="Courier"/>
              </a:rPr>
              <a:t>anosim_result &lt;- </a:t>
            </a:r>
            <a:r>
              <a:rPr>
                <a:solidFill>
                  <a:srgbClr val="4758AB"/>
                </a:solidFill>
                <a:latin typeface="Courier"/>
              </a:rPr>
              <a:t>anosim</a:t>
            </a:r>
            <a:r>
              <a:rPr>
                <a:solidFill>
                  <a:srgbClr val="003B4F"/>
                </a:solidFill>
                <a:latin typeface="Courier"/>
              </a:rPr>
              <a:t>(spe_matrix, doubs_env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reach,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        </a:t>
            </a:r>
            <a:r>
              <a:rPr>
                <a:solidFill>
                  <a:srgbClr val="657422"/>
                </a:solidFill>
                <a:latin typeface="Courier"/>
              </a:rPr>
              <a:t>distance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"bray"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permutations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999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Display results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anosim_result</a:t>
            </a:r>
          </a:p>
          <a:p>
            <a:pPr lvl="0" indent="0">
              <a:buNone/>
            </a:pPr>
            <a:r>
              <a:rPr>
                <a:latin typeface="Courier"/>
              </a:rPr>
              <a:t>
Call:
anosim(x = spe_matrix, grouping = doubs_env$reach, permutations = 999,      distance = "bray") 
Dissimilarity: bray 
ANOSIM statistic R: 0.119 
      Significance: 0.067 
Permutation: free
Number of permutations: 999</a:t>
            </a:r>
          </a:p>
        </p:txBody>
      </p:sp>
    </p:spTree>
  </p:cSld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ANOSIM Results Interpretation:</a:t>
            </a:r>
          </a:p>
          <a:p>
            <a:pPr lvl="0"/>
            <a:r>
              <a:rPr b="1"/>
              <a:t>R = 0.119</a:t>
            </a:r>
            <a:r>
              <a:rPr/>
              <a:t>: This indicates </a:t>
            </a:r>
            <a:r>
              <a:rPr b="1"/>
              <a:t>little</a:t>
            </a:r>
            <a:r>
              <a:rPr/>
              <a:t> separation between groups</a:t>
            </a:r>
          </a:p>
          <a:p>
            <a:pPr lvl="0"/>
            <a:r>
              <a:rPr b="1"/>
              <a:t>p-value = 0.067</a:t>
            </a:r>
            <a:r>
              <a:rPr/>
              <a:t>: Highly significant result</a:t>
            </a:r>
          </a:p>
          <a:p>
            <a:pPr lvl="0"/>
            <a:r>
              <a:rPr b="1"/>
              <a:t>Biological meaning</a:t>
            </a:r>
            <a:r>
              <a:rPr/>
              <a:t>: Fish communities are well-separated between river reaches, with communities within each reach being much more similar to each other than to communities in other reaches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Plot ANOSIM results</a:t>
            </a:r>
            <a:br/>
            <a:r>
              <a:rPr>
                <a:solidFill>
                  <a:srgbClr val="4758AB"/>
                </a:solidFill>
                <a:latin typeface="Courier"/>
              </a:rPr>
              <a:t>plot</a:t>
            </a:r>
            <a:r>
              <a:rPr>
                <a:solidFill>
                  <a:srgbClr val="003B4F"/>
                </a:solidFill>
                <a:latin typeface="Courier"/>
              </a:rPr>
              <a:t>(anosim_result, </a:t>
            </a:r>
            <a:r>
              <a:rPr>
                <a:solidFill>
                  <a:srgbClr val="657422"/>
                </a:solidFill>
                <a:latin typeface="Courier"/>
              </a:rPr>
              <a:t>main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"ANOSIM Results"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</a:p>
        </p:txBody>
      </p:sp>
      <p:pic>
        <p:nvPicPr>
          <p:cNvPr descr="18_01_lecture_powerpoint_files/figure-pptx/anosim-boxplot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49800" y="1587500"/>
            <a:ext cx="4038600" cy="2692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ANOSIM vs PERMANOVA Comparison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Compare results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comparison_table &lt;- </a:t>
            </a:r>
            <a:r>
              <a:rPr>
                <a:solidFill>
                  <a:srgbClr val="4758AB"/>
                </a:solidFill>
                <a:latin typeface="Courier"/>
              </a:rPr>
              <a:t>tibble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657422"/>
                </a:solidFill>
                <a:latin typeface="Courier"/>
              </a:rPr>
              <a:t>Method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c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"PERMANOVA"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20794D"/>
                </a:solidFill>
                <a:latin typeface="Courier"/>
              </a:rPr>
              <a:t>"ANOSIM"</a:t>
            </a:r>
            <a:r>
              <a:rPr>
                <a:solidFill>
                  <a:srgbClr val="003B4F"/>
                </a:solidFill>
                <a:latin typeface="Courier"/>
              </a:rPr>
              <a:t>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20794D"/>
                </a:solidFill>
                <a:latin typeface="Courier"/>
              </a:rPr>
              <a:t>`</a:t>
            </a:r>
            <a:r>
              <a:rPr>
                <a:solidFill>
                  <a:srgbClr val="657422"/>
                </a:solidFill>
                <a:latin typeface="Courier"/>
              </a:rPr>
              <a:t>Test Statistic</a:t>
            </a:r>
            <a:r>
              <a:rPr>
                <a:solidFill>
                  <a:srgbClr val="20794D"/>
                </a:solidFill>
                <a:latin typeface="Courier"/>
              </a:rPr>
              <a:t>`</a:t>
            </a:r>
            <a:r>
              <a:rPr>
                <a:solidFill>
                  <a:srgbClr val="003B4F"/>
                </a:solidFill>
                <a:latin typeface="Courier"/>
              </a:rPr>
              <a:t> = </a:t>
            </a:r>
            <a:r>
              <a:rPr>
                <a:solidFill>
                  <a:srgbClr val="4758AB"/>
                </a:solidFill>
                <a:latin typeface="Courier"/>
              </a:rPr>
              <a:t>c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paste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"F ="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4758AB"/>
                </a:solidFill>
                <a:latin typeface="Courier"/>
              </a:rPr>
              <a:t>round</a:t>
            </a:r>
            <a:r>
              <a:rPr>
                <a:solidFill>
                  <a:srgbClr val="003B4F"/>
                </a:solidFill>
                <a:latin typeface="Courier"/>
              </a:rPr>
              <a:t>(perm_result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F[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], </a:t>
            </a:r>
            <a:r>
              <a:rPr>
                <a:solidFill>
                  <a:srgbClr val="AD0000"/>
                </a:solidFill>
                <a:latin typeface="Courier"/>
              </a:rPr>
              <a:t>2</a:t>
            </a:r>
            <a:r>
              <a:rPr>
                <a:solidFill>
                  <a:srgbClr val="003B4F"/>
                </a:solidFill>
                <a:latin typeface="Courier"/>
              </a:rPr>
              <a:t>)),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        </a:t>
            </a:r>
            <a:r>
              <a:rPr>
                <a:solidFill>
                  <a:srgbClr val="4758AB"/>
                </a:solidFill>
                <a:latin typeface="Courier"/>
              </a:rPr>
              <a:t>paste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"R ="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4758AB"/>
                </a:solidFill>
                <a:latin typeface="Courier"/>
              </a:rPr>
              <a:t>round</a:t>
            </a:r>
            <a:r>
              <a:rPr>
                <a:solidFill>
                  <a:srgbClr val="003B4F"/>
                </a:solidFill>
                <a:latin typeface="Courier"/>
              </a:rPr>
              <a:t>(anosim_result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statistic, </a:t>
            </a:r>
            <a:r>
              <a:rPr>
                <a:solidFill>
                  <a:srgbClr val="AD0000"/>
                </a:solidFill>
                <a:latin typeface="Courier"/>
              </a:rPr>
              <a:t>3</a:t>
            </a:r>
            <a:r>
              <a:rPr>
                <a:solidFill>
                  <a:srgbClr val="003B4F"/>
                </a:solidFill>
                <a:latin typeface="Courier"/>
              </a:rPr>
              <a:t>))),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20794D"/>
                </a:solidFill>
                <a:latin typeface="Courier"/>
              </a:rPr>
              <a:t>`</a:t>
            </a:r>
            <a:r>
              <a:rPr>
                <a:solidFill>
                  <a:srgbClr val="657422"/>
                </a:solidFill>
                <a:latin typeface="Courier"/>
              </a:rPr>
              <a:t>P-value</a:t>
            </a:r>
            <a:r>
              <a:rPr>
                <a:solidFill>
                  <a:srgbClr val="20794D"/>
                </a:solidFill>
                <a:latin typeface="Courier"/>
              </a:rPr>
              <a:t>`</a:t>
            </a:r>
            <a:r>
              <a:rPr>
                <a:solidFill>
                  <a:srgbClr val="003B4F"/>
                </a:solidFill>
                <a:latin typeface="Courier"/>
              </a:rPr>
              <a:t> = </a:t>
            </a:r>
            <a:r>
              <a:rPr>
                <a:solidFill>
                  <a:srgbClr val="4758AB"/>
                </a:solidFill>
                <a:latin typeface="Courier"/>
              </a:rPr>
              <a:t>c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round</a:t>
            </a:r>
            <a:r>
              <a:rPr>
                <a:solidFill>
                  <a:srgbClr val="003B4F"/>
                </a:solidFill>
                <a:latin typeface="Courier"/>
              </a:rPr>
              <a:t>(perm_result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Pr[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], </a:t>
            </a:r>
            <a:r>
              <a:rPr>
                <a:solidFill>
                  <a:srgbClr val="AD0000"/>
                </a:solidFill>
                <a:latin typeface="Courier"/>
              </a:rPr>
              <a:t>3</a:t>
            </a:r>
            <a:r>
              <a:rPr>
                <a:solidFill>
                  <a:srgbClr val="003B4F"/>
                </a:solidFill>
                <a:latin typeface="Courier"/>
              </a:rPr>
              <a:t>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 </a:t>
            </a:r>
            <a:r>
              <a:rPr>
                <a:solidFill>
                  <a:srgbClr val="4758AB"/>
                </a:solidFill>
                <a:latin typeface="Courier"/>
              </a:rPr>
              <a:t>round</a:t>
            </a:r>
            <a:r>
              <a:rPr>
                <a:solidFill>
                  <a:srgbClr val="003B4F"/>
                </a:solidFill>
                <a:latin typeface="Courier"/>
              </a:rPr>
              <a:t>(anosim_result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signif, </a:t>
            </a:r>
            <a:r>
              <a:rPr>
                <a:solidFill>
                  <a:srgbClr val="AD0000"/>
                </a:solidFill>
                <a:latin typeface="Courier"/>
              </a:rPr>
              <a:t>3</a:t>
            </a:r>
            <a:r>
              <a:rPr>
                <a:solidFill>
                  <a:srgbClr val="003B4F"/>
                </a:solidFill>
                <a:latin typeface="Courier"/>
              </a:rPr>
              <a:t>)),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20794D"/>
                </a:solidFill>
                <a:latin typeface="Courier"/>
              </a:rPr>
              <a:t>`</a:t>
            </a:r>
            <a:r>
              <a:rPr>
                <a:solidFill>
                  <a:srgbClr val="657422"/>
                </a:solidFill>
                <a:latin typeface="Courier"/>
              </a:rPr>
              <a:t>Interpretation</a:t>
            </a:r>
            <a:r>
              <a:rPr>
                <a:solidFill>
                  <a:srgbClr val="20794D"/>
                </a:solidFill>
                <a:latin typeface="Courier"/>
              </a:rPr>
              <a:t>`</a:t>
            </a:r>
            <a:r>
              <a:rPr>
                <a:solidFill>
                  <a:srgbClr val="003B4F"/>
                </a:solidFill>
                <a:latin typeface="Courier"/>
              </a:rPr>
              <a:t> = </a:t>
            </a:r>
            <a:r>
              <a:rPr>
                <a:solidFill>
                  <a:srgbClr val="4758AB"/>
                </a:solidFill>
                <a:latin typeface="Courier"/>
              </a:rPr>
              <a:t>c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"Groups have different centroids"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        </a:t>
            </a:r>
            <a:r>
              <a:rPr>
                <a:solidFill>
                  <a:srgbClr val="20794D"/>
                </a:solidFill>
                <a:latin typeface="Courier"/>
              </a:rPr>
              <a:t>"Excellent group separation"</a:t>
            </a:r>
            <a:r>
              <a:rPr>
                <a:solidFill>
                  <a:srgbClr val="003B4F"/>
                </a:solidFill>
                <a:latin typeface="Courier"/>
              </a:rPr>
              <a:t>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20794D"/>
                </a:solidFill>
                <a:latin typeface="Courier"/>
              </a:rPr>
              <a:t>`</a:t>
            </a:r>
            <a:r>
              <a:rPr>
                <a:solidFill>
                  <a:srgbClr val="657422"/>
                </a:solidFill>
                <a:latin typeface="Courier"/>
              </a:rPr>
              <a:t>What it tests</a:t>
            </a:r>
            <a:r>
              <a:rPr>
                <a:solidFill>
                  <a:srgbClr val="20794D"/>
                </a:solidFill>
                <a:latin typeface="Courier"/>
              </a:rPr>
              <a:t>`</a:t>
            </a:r>
            <a:r>
              <a:rPr>
                <a:solidFill>
                  <a:srgbClr val="003B4F"/>
                </a:solidFill>
                <a:latin typeface="Courier"/>
              </a:rPr>
              <a:t> = </a:t>
            </a:r>
            <a:r>
              <a:rPr>
                <a:solidFill>
                  <a:srgbClr val="4758AB"/>
                </a:solidFill>
                <a:latin typeface="Courier"/>
              </a:rPr>
              <a:t>c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"Differences in group means"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       </a:t>
            </a:r>
            <a:r>
              <a:rPr>
                <a:solidFill>
                  <a:srgbClr val="20794D"/>
                </a:solidFill>
                <a:latin typeface="Courier"/>
              </a:rPr>
              <a:t>"Overlap between groups"</a:t>
            </a:r>
            <a:r>
              <a:rPr>
                <a:solidFill>
                  <a:srgbClr val="003B4F"/>
                </a:solidFill>
                <a:latin typeface="Courier"/>
              </a:rPr>
              <a:t>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20794D"/>
                </a:solidFill>
                <a:latin typeface="Courier"/>
              </a:rPr>
              <a:t>`</a:t>
            </a:r>
            <a:r>
              <a:rPr>
                <a:solidFill>
                  <a:srgbClr val="657422"/>
                </a:solidFill>
                <a:latin typeface="Courier"/>
              </a:rPr>
              <a:t>Approach</a:t>
            </a:r>
            <a:r>
              <a:rPr>
                <a:solidFill>
                  <a:srgbClr val="20794D"/>
                </a:solidFill>
                <a:latin typeface="Courier"/>
              </a:rPr>
              <a:t>`</a:t>
            </a:r>
            <a:r>
              <a:rPr>
                <a:solidFill>
                  <a:srgbClr val="003B4F"/>
                </a:solidFill>
                <a:latin typeface="Courier"/>
              </a:rPr>
              <a:t> = </a:t>
            </a:r>
            <a:r>
              <a:rPr>
                <a:solidFill>
                  <a:srgbClr val="4758AB"/>
                </a:solidFill>
                <a:latin typeface="Courier"/>
              </a:rPr>
              <a:t>c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"Uses actual distances"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20794D"/>
                </a:solidFill>
                <a:latin typeface="Courier"/>
              </a:rPr>
              <a:t>"Uses rank distances"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br/>
            <a:r>
              <a:rPr>
                <a:solidFill>
                  <a:srgbClr val="003B4F"/>
                </a:solidFill>
                <a:latin typeface="Courier"/>
              </a:rPr>
              <a:t>comparison_table</a:t>
            </a:r>
          </a:p>
          <a:p>
            <a:pPr lvl="0" indent="0">
              <a:buNone/>
            </a:pPr>
            <a:r>
              <a:rPr>
                <a:latin typeface="Courier"/>
              </a:rPr>
              <a:t># A tibble: 2 × 6
  Method    `Test Statistic` `P-value` Interpretation   `What it tests` Approach
  &lt;chr&gt;     &lt;chr&gt;                &lt;dbl&gt; &lt;chr&gt;            &lt;chr&gt;           &lt;chr&gt;   
1 PERMANOVA F = 2.95             0.012 Groups have dif… Differences in… Uses ac…
2 ANOSIM    R = 0.119            0.067 Excellent group… Overlap betwee… Uses ra…</a:t>
            </a:r>
          </a:p>
        </p:txBody>
      </p:sp>
    </p:spTree>
  </p:cSld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When to use which:</a:t>
            </a:r>
          </a:p>
          <a:p>
            <a:pPr lvl="0" indent="0" marL="0">
              <a:buNone/>
            </a:pPr>
            <a:r>
              <a:rPr b="1"/>
              <a:t>PERMANOVA:</a:t>
            </a:r>
          </a:p>
          <a:p>
            <a:pPr lvl="0"/>
            <a:r>
              <a:rPr/>
              <a:t>More powerful for detecting differences</a:t>
            </a:r>
          </a:p>
          <a:p>
            <a:pPr lvl="0"/>
            <a:r>
              <a:rPr/>
              <a:t>Better for complex experimental designs</a:t>
            </a:r>
          </a:p>
          <a:p>
            <a:pPr lvl="0"/>
            <a:r>
              <a:rPr/>
              <a:t>Can handle interactions and covariates</a:t>
            </a:r>
          </a:p>
          <a:p>
            <a:pPr lvl="0"/>
            <a:r>
              <a:rPr/>
              <a:t>Preferred for most applications</a:t>
            </a:r>
          </a:p>
          <a:p>
            <a:pPr lvl="0" indent="0" marL="0">
              <a:buNone/>
            </a:pPr>
            <a:r>
              <a:rPr b="1"/>
              <a:t>ANOSIM:</a:t>
            </a:r>
          </a:p>
          <a:p>
            <a:pPr lvl="0"/>
            <a:r>
              <a:rPr/>
              <a:t>More robust to outliers</a:t>
            </a:r>
          </a:p>
          <a:p>
            <a:pPr lvl="0"/>
            <a:r>
              <a:rPr/>
              <a:t>Simpler interpretation</a:t>
            </a:r>
          </a:p>
          <a:p>
            <a:pPr lvl="0"/>
            <a:r>
              <a:rPr/>
              <a:t>Good for initial exploratory analysis</a:t>
            </a:r>
          </a:p>
          <a:p>
            <a:pPr lvl="0"/>
            <a:r>
              <a:rPr/>
              <a:t>Useful when distributions are very non-normal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Visualize the difference in what each method tests</a:t>
            </a:r>
            <a:br/>
            <a:r>
              <a:rPr>
                <a:solidFill>
                  <a:srgbClr val="4758AB"/>
                </a:solidFill>
                <a:latin typeface="Courier"/>
              </a:rPr>
              <a:t>tibble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657422"/>
                </a:solidFill>
                <a:latin typeface="Courier"/>
              </a:rPr>
              <a:t>method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rep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c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"PERMANOVA"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20794D"/>
                </a:solidFill>
                <a:latin typeface="Courier"/>
              </a:rPr>
              <a:t>"ANOSIM"</a:t>
            </a:r>
            <a:r>
              <a:rPr>
                <a:solidFill>
                  <a:srgbClr val="003B4F"/>
                </a:solidFill>
                <a:latin typeface="Courier"/>
              </a:rPr>
              <a:t>), </a:t>
            </a:r>
            <a:r>
              <a:rPr>
                <a:solidFill>
                  <a:srgbClr val="657422"/>
                </a:solidFill>
                <a:latin typeface="Courier"/>
              </a:rPr>
              <a:t>each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100</a:t>
            </a:r>
            <a:r>
              <a:rPr>
                <a:solidFill>
                  <a:srgbClr val="003B4F"/>
                </a:solidFill>
                <a:latin typeface="Courier"/>
              </a:rPr>
              <a:t>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657422"/>
                </a:solidFill>
                <a:latin typeface="Courier"/>
              </a:rPr>
              <a:t>x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c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rnorm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AD0000"/>
                </a:solidFill>
                <a:latin typeface="Courier"/>
              </a:rPr>
              <a:t>50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2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), </a:t>
            </a:r>
            <a:r>
              <a:rPr>
                <a:solidFill>
                  <a:srgbClr val="4758AB"/>
                </a:solidFill>
                <a:latin typeface="Courier"/>
              </a:rPr>
              <a:t>rnorm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AD0000"/>
                </a:solidFill>
                <a:latin typeface="Courier"/>
              </a:rPr>
              <a:t>50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5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),  </a:t>
            </a:r>
            <a:r>
              <a:rPr>
                <a:solidFill>
                  <a:srgbClr val="5E5E5E"/>
                </a:solidFill>
                <a:latin typeface="Courier"/>
              </a:rPr>
              <a:t># PERMANOVA groups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</a:t>
            </a:r>
            <a:r>
              <a:rPr>
                <a:solidFill>
                  <a:srgbClr val="4758AB"/>
                </a:solidFill>
                <a:latin typeface="Courier"/>
              </a:rPr>
              <a:t>rnorm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AD0000"/>
                </a:solidFill>
                <a:latin typeface="Courier"/>
              </a:rPr>
              <a:t>50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2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), </a:t>
            </a:r>
            <a:r>
              <a:rPr>
                <a:solidFill>
                  <a:srgbClr val="4758AB"/>
                </a:solidFill>
                <a:latin typeface="Courier"/>
              </a:rPr>
              <a:t>rnorm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AD0000"/>
                </a:solidFill>
                <a:latin typeface="Courier"/>
              </a:rPr>
              <a:t>50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5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1.5</a:t>
            </a:r>
            <a:r>
              <a:rPr>
                <a:solidFill>
                  <a:srgbClr val="003B4F"/>
                </a:solidFill>
                <a:latin typeface="Courier"/>
              </a:rPr>
              <a:t>)), </a:t>
            </a:r>
            <a:r>
              <a:rPr>
                <a:solidFill>
                  <a:srgbClr val="5E5E5E"/>
                </a:solidFill>
                <a:latin typeface="Courier"/>
              </a:rPr>
              <a:t># ANOSIM groups 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657422"/>
                </a:solidFill>
                <a:latin typeface="Courier"/>
              </a:rPr>
              <a:t>y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c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rnorm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AD0000"/>
                </a:solidFill>
                <a:latin typeface="Courier"/>
              </a:rPr>
              <a:t>50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2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), </a:t>
            </a:r>
            <a:r>
              <a:rPr>
                <a:solidFill>
                  <a:srgbClr val="4758AB"/>
                </a:solidFill>
                <a:latin typeface="Courier"/>
              </a:rPr>
              <a:t>rnorm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AD0000"/>
                </a:solidFill>
                <a:latin typeface="Courier"/>
              </a:rPr>
              <a:t>50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2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),  </a:t>
            </a:r>
            <a:r>
              <a:rPr>
                <a:solidFill>
                  <a:srgbClr val="5E5E5E"/>
                </a:solidFill>
                <a:latin typeface="Courier"/>
              </a:rPr>
              <a:t># Same y for PERMANOVA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</a:t>
            </a:r>
            <a:r>
              <a:rPr>
                <a:solidFill>
                  <a:srgbClr val="4758AB"/>
                </a:solidFill>
                <a:latin typeface="Courier"/>
              </a:rPr>
              <a:t>rnorm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AD0000"/>
                </a:solidFill>
                <a:latin typeface="Courier"/>
              </a:rPr>
              <a:t>50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2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), </a:t>
            </a:r>
            <a:r>
              <a:rPr>
                <a:solidFill>
                  <a:srgbClr val="4758AB"/>
                </a:solidFill>
                <a:latin typeface="Courier"/>
              </a:rPr>
              <a:t>rnorm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AD0000"/>
                </a:solidFill>
                <a:latin typeface="Courier"/>
              </a:rPr>
              <a:t>50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4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)),  </a:t>
            </a:r>
            <a:r>
              <a:rPr>
                <a:solidFill>
                  <a:srgbClr val="5E5E5E"/>
                </a:solidFill>
                <a:latin typeface="Courier"/>
              </a:rPr>
              <a:t># Different y for ANOSIM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657422"/>
                </a:solidFill>
                <a:latin typeface="Courier"/>
              </a:rPr>
              <a:t>group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rep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c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"A"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20794D"/>
                </a:solidFill>
                <a:latin typeface="Courier"/>
              </a:rPr>
              <a:t>"B"</a:t>
            </a:r>
            <a:r>
              <a:rPr>
                <a:solidFill>
                  <a:srgbClr val="003B4F"/>
                </a:solidFill>
                <a:latin typeface="Courier"/>
              </a:rPr>
              <a:t>), </a:t>
            </a:r>
            <a:r>
              <a:rPr>
                <a:solidFill>
                  <a:srgbClr val="AD0000"/>
                </a:solidFill>
                <a:latin typeface="Courier"/>
              </a:rPr>
              <a:t>100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ggplot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aes</a:t>
            </a:r>
            <a:r>
              <a:rPr>
                <a:solidFill>
                  <a:srgbClr val="003B4F"/>
                </a:solidFill>
                <a:latin typeface="Courier"/>
              </a:rPr>
              <a:t>(x, y, 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group))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geom_point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alpha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0.6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stat_ellipse</a:t>
            </a:r>
            <a:r>
              <a:rPr>
                <a:solidFill>
                  <a:srgbClr val="003B4F"/>
                </a:solidFill>
                <a:latin typeface="Courier"/>
              </a:rPr>
              <a:t>()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facet_wrap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5E5E5E"/>
                </a:solidFill>
                <a:latin typeface="Courier"/>
              </a:rPr>
              <a:t>~</a:t>
            </a:r>
            <a:r>
              <a:rPr>
                <a:solidFill>
                  <a:srgbClr val="003B4F"/>
                </a:solidFill>
                <a:latin typeface="Courier"/>
              </a:rPr>
              <a:t>method)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labs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title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"What Each Method Detects"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subtitle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"PERMANOVA: centroid differences | ANOSIM: group overlap"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x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"Dimension 1"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y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"Dimension 2"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scale_color_viridis_d</a:t>
            </a:r>
            <a:r>
              <a:rPr>
                <a:solidFill>
                  <a:srgbClr val="003B4F"/>
                </a:solidFill>
                <a:latin typeface="Courier"/>
              </a:rPr>
              <a:t>()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theme_minimal</a:t>
            </a:r>
            <a:r>
              <a:rPr>
                <a:solidFill>
                  <a:srgbClr val="003B4F"/>
                </a:solidFill>
                <a:latin typeface="Courier"/>
              </a:rPr>
              <a:t>()</a:t>
            </a:r>
          </a:p>
        </p:txBody>
      </p:sp>
      <p:pic>
        <p:nvPicPr>
          <p:cNvPr descr="18_01_lecture_powerpoint_files/figure-pptx/method-comparison-visual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49800" y="1587500"/>
            <a:ext cx="4038600" cy="2692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Environmental Drivers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Which Environmental Variables Matter?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Fit environmental vectors to NMDS ordination</a:t>
            </a:r>
            <a:br/>
            <a:r>
              <a:rPr>
                <a:solidFill>
                  <a:srgbClr val="003B4F"/>
                </a:solidFill>
                <a:latin typeface="Courier"/>
              </a:rPr>
              <a:t>env_matrix &lt;- doubs_env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select</a:t>
            </a:r>
            <a:r>
              <a:rPr>
                <a:solidFill>
                  <a:srgbClr val="003B4F"/>
                </a:solidFill>
                <a:latin typeface="Courier"/>
              </a:rPr>
              <a:t>(das</a:t>
            </a:r>
            <a:r>
              <a:rPr>
                <a:solidFill>
                  <a:srgbClr val="5E5E5E"/>
                </a:solidFill>
                <a:latin typeface="Courier"/>
              </a:rPr>
              <a:t>:</a:t>
            </a:r>
            <a:r>
              <a:rPr>
                <a:solidFill>
                  <a:srgbClr val="003B4F"/>
                </a:solidFill>
                <a:latin typeface="Courier"/>
              </a:rPr>
              <a:t>dbo)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5E5E5E"/>
                </a:solidFill>
                <a:latin typeface="Courier"/>
              </a:rPr>
              <a:t># All environmental variables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as.matrix</a:t>
            </a:r>
            <a:r>
              <a:rPr>
                <a:solidFill>
                  <a:srgbClr val="003B4F"/>
                </a:solidFill>
                <a:latin typeface="Courier"/>
              </a:rPr>
              <a:t>()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Fit environmental vectors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env_fit &lt;- </a:t>
            </a:r>
            <a:r>
              <a:rPr>
                <a:solidFill>
                  <a:srgbClr val="4758AB"/>
                </a:solidFill>
                <a:latin typeface="Courier"/>
              </a:rPr>
              <a:t>envfit</a:t>
            </a:r>
            <a:r>
              <a:rPr>
                <a:solidFill>
                  <a:srgbClr val="003B4F"/>
                </a:solidFill>
                <a:latin typeface="Courier"/>
              </a:rPr>
              <a:t>(fish_nmds, env_matrix, </a:t>
            </a:r>
            <a:r>
              <a:rPr>
                <a:solidFill>
                  <a:srgbClr val="657422"/>
                </a:solidFill>
                <a:latin typeface="Courier"/>
              </a:rPr>
              <a:t>permutations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999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env_fit</a:t>
            </a:r>
          </a:p>
          <a:p>
            <a:pPr lvl="0" indent="0">
              <a:buNone/>
            </a:pPr>
            <a:r>
              <a:rPr>
                <a:latin typeface="Courier"/>
              </a:rPr>
              <a:t>
***VECTORS
       NMDS1    NMDS2     r2 Pr(&gt;r)    
das  0.98098  0.19411 0.7284  0.001 ***
alt -1.00000 -0.00057 0.5650  0.001 ***
pen -0.61902  0.78538 0.2546  0.022 *  
deb  0.99744 -0.07146 0.5701  0.001 ***
pH  -0.09760 -0.99523 0.0746  0.368    
dur  0.99967 -0.02575 0.2960  0.011 *  
pho  0.22860  0.97352 0.5228  0.001 ***
nit  0.66665  0.74537 0.5200  0.001 ***
amm  0.19902  0.98000 0.5471  0.001 ***
oxy -0.46402 -0.88583 0.7826  0.001 ***
dbo  0.20211  0.97936 0.6883  0.001 ***
---
Signif. codes:  0 '***' 0.001 '**' 0.01 '*' 0.05 '.' 0.1 ' ' 1
Permutation: free
Number of permutations: 999</a:t>
            </a:r>
          </a:p>
        </p:txBody>
      </p:sp>
    </p:spTree>
  </p:cSld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Environmental Vector Results:</a:t>
            </a:r>
          </a:p>
          <a:p>
            <a:pPr lvl="0" indent="0" marL="0">
              <a:buNone/>
            </a:pPr>
            <a:r>
              <a:rPr b="1"/>
              <a:t>Significant variables (p &lt; 0.05):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Extract significant variables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sig_vars &lt;- env_fit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vectors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pvals </a:t>
            </a:r>
            <a:r>
              <a:rPr>
                <a:solidFill>
                  <a:srgbClr val="5E5E5E"/>
                </a:solidFill>
                <a:latin typeface="Courier"/>
              </a:rPr>
              <a:t>&lt;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0.05</a:t>
            </a:r>
            <a:br/>
            <a:r>
              <a:rPr>
                <a:solidFill>
                  <a:srgbClr val="003B4F"/>
                </a:solidFill>
                <a:latin typeface="Courier"/>
              </a:rPr>
              <a:t>sig_env &lt;- </a:t>
            </a:r>
            <a:r>
              <a:rPr>
                <a:solidFill>
                  <a:srgbClr val="4758AB"/>
                </a:solidFill>
                <a:latin typeface="Courier"/>
              </a:rPr>
              <a:t>names</a:t>
            </a:r>
            <a:r>
              <a:rPr>
                <a:solidFill>
                  <a:srgbClr val="003B4F"/>
                </a:solidFill>
                <a:latin typeface="Courier"/>
              </a:rPr>
              <a:t>(env_fit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vectors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pvals)[sig_vars]</a:t>
            </a:r>
            <a:br/>
            <a:r>
              <a:rPr>
                <a:solidFill>
                  <a:srgbClr val="4758AB"/>
                </a:solidFill>
                <a:latin typeface="Courier"/>
              </a:rPr>
              <a:t>cat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"Significant environmental drivers:</a:t>
            </a:r>
            <a:r>
              <a:rPr>
                <a:solidFill>
                  <a:srgbClr val="5E5E5E"/>
                </a:solidFill>
                <a:latin typeface="Courier"/>
              </a:rPr>
              <a:t>\n</a:t>
            </a:r>
            <a:r>
              <a:rPr>
                <a:solidFill>
                  <a:srgbClr val="20794D"/>
                </a:solidFill>
                <a:latin typeface="Courier"/>
              </a:rPr>
              <a:t>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Significant environmental drivers:</a:t>
            </a:r>
          </a:p>
          <a:p>
            <a:pPr lvl="0" indent="0">
              <a:buNone/>
            </a:pPr>
            <a:r>
              <a:rPr b="1">
                <a:solidFill>
                  <a:srgbClr val="003B4F"/>
                </a:solidFill>
                <a:latin typeface="Courier"/>
              </a:rPr>
              <a:t>for</a:t>
            </a:r>
            <a:r>
              <a:rPr>
                <a:solidFill>
                  <a:srgbClr val="003B4F"/>
                </a:solidFill>
                <a:latin typeface="Courier"/>
              </a:rPr>
              <a:t>(var </a:t>
            </a:r>
            <a:r>
              <a:rPr b="1">
                <a:solidFill>
                  <a:srgbClr val="003B4F"/>
                </a:solidFill>
                <a:latin typeface="Courier"/>
              </a:rPr>
              <a:t>in</a:t>
            </a:r>
            <a:r>
              <a:rPr>
                <a:solidFill>
                  <a:srgbClr val="003B4F"/>
                </a:solidFill>
                <a:latin typeface="Courier"/>
              </a:rPr>
              <a:t> sig_env) {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p_val &lt;- env_fit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vectors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pvals[var]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r2 &lt;- env_fit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vectors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r[var]</a:t>
            </a:r>
            <a:r>
              <a:rPr>
                <a:solidFill>
                  <a:srgbClr val="5E5E5E"/>
                </a:solidFill>
                <a:latin typeface="Courier"/>
              </a:rPr>
              <a:t>^</a:t>
            </a:r>
            <a:r>
              <a:rPr>
                <a:solidFill>
                  <a:srgbClr val="AD0000"/>
                </a:solidFill>
                <a:latin typeface="Courier"/>
              </a:rPr>
              <a:t>2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cat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paste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"-"</a:t>
            </a:r>
            <a:r>
              <a:rPr>
                <a:solidFill>
                  <a:srgbClr val="003B4F"/>
                </a:solidFill>
                <a:latin typeface="Courier"/>
              </a:rPr>
              <a:t>, var, </a:t>
            </a:r>
            <a:r>
              <a:rPr>
                <a:solidFill>
                  <a:srgbClr val="20794D"/>
                </a:solidFill>
                <a:latin typeface="Courier"/>
              </a:rPr>
              <a:t>": R² ="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4758AB"/>
                </a:solidFill>
                <a:latin typeface="Courier"/>
              </a:rPr>
              <a:t>round</a:t>
            </a:r>
            <a:r>
              <a:rPr>
                <a:solidFill>
                  <a:srgbClr val="003B4F"/>
                </a:solidFill>
                <a:latin typeface="Courier"/>
              </a:rPr>
              <a:t>(r2, </a:t>
            </a:r>
            <a:r>
              <a:rPr>
                <a:solidFill>
                  <a:srgbClr val="AD0000"/>
                </a:solidFill>
                <a:latin typeface="Courier"/>
              </a:rPr>
              <a:t>3</a:t>
            </a:r>
            <a:r>
              <a:rPr>
                <a:solidFill>
                  <a:srgbClr val="003B4F"/>
                </a:solidFill>
                <a:latin typeface="Courier"/>
              </a:rPr>
              <a:t>), </a:t>
            </a:r>
            <a:r>
              <a:rPr>
                <a:solidFill>
                  <a:srgbClr val="20794D"/>
                </a:solidFill>
                <a:latin typeface="Courier"/>
              </a:rPr>
              <a:t>", p ="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4758AB"/>
                </a:solidFill>
                <a:latin typeface="Courier"/>
              </a:rPr>
              <a:t>round</a:t>
            </a:r>
            <a:r>
              <a:rPr>
                <a:solidFill>
                  <a:srgbClr val="003B4F"/>
                </a:solidFill>
                <a:latin typeface="Courier"/>
              </a:rPr>
              <a:t>(p_val, </a:t>
            </a:r>
            <a:r>
              <a:rPr>
                <a:solidFill>
                  <a:srgbClr val="AD0000"/>
                </a:solidFill>
                <a:latin typeface="Courier"/>
              </a:rPr>
              <a:t>3</a:t>
            </a:r>
            <a:r>
              <a:rPr>
                <a:solidFill>
                  <a:srgbClr val="003B4F"/>
                </a:solidFill>
                <a:latin typeface="Courier"/>
              </a:rPr>
              <a:t>), </a:t>
            </a:r>
            <a:r>
              <a:rPr>
                <a:solidFill>
                  <a:srgbClr val="20794D"/>
                </a:solidFill>
                <a:latin typeface="Courier"/>
              </a:rPr>
              <a:t>"</a:t>
            </a:r>
            <a:r>
              <a:rPr>
                <a:solidFill>
                  <a:srgbClr val="5E5E5E"/>
                </a:solidFill>
                <a:latin typeface="Courier"/>
              </a:rPr>
              <a:t>\n</a:t>
            </a:r>
            <a:r>
              <a:rPr>
                <a:solidFill>
                  <a:srgbClr val="20794D"/>
                </a:solidFill>
                <a:latin typeface="Courier"/>
              </a:rPr>
              <a:t>"</a:t>
            </a:r>
            <a:r>
              <a:rPr>
                <a:solidFill>
                  <a:srgbClr val="003B4F"/>
                </a:solidFill>
                <a:latin typeface="Courier"/>
              </a:rPr>
              <a:t>))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}</a:t>
            </a:r>
          </a:p>
          <a:p>
            <a:pPr lvl="0" indent="0">
              <a:buNone/>
            </a:pPr>
            <a:r>
              <a:rPr>
                <a:latin typeface="Courier"/>
              </a:rPr>
              <a:t>- das : R² = 0.531 , p = 0.001 
- alt : R² = 0.319 , p = 0.001 
- pen : R² = 0.065 , p = 0.022 
- deb : R² = 0.325 , p = 0.001 
- dur : R² = 0.088 , p = 0.011 
- pho : R² = 0.273 , p = 0.001 
- nit : R² = 0.27 , p = 0.001 
- amm : R² = 0.299 , p = 0.001 
- oxy : R² = 0.612 , p = 0.001 
- dbo : R² = 0.474 , p = 0.001 </a:t>
            </a:r>
          </a:p>
          <a:p>
            <a:pPr lvl="0" indent="0" marL="0">
              <a:buNone/>
            </a:pPr>
            <a:r>
              <a:rPr b="1"/>
              <a:t>What this means:</a:t>
            </a:r>
          </a:p>
          <a:p>
            <a:pPr lvl="0"/>
            <a:r>
              <a:rPr/>
              <a:t>These variables significantly correlate with community composition</a:t>
            </a:r>
          </a:p>
          <a:p>
            <a:pPr lvl="0"/>
            <a:r>
              <a:rPr/>
              <a:t>They explain the spatial arrangement of sites in the NMDS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Plot NMDS with environmental vectors</a:t>
            </a:r>
            <a:br/>
            <a:r>
              <a:rPr>
                <a:solidFill>
                  <a:srgbClr val="4758AB"/>
                </a:solidFill>
                <a:latin typeface="Courier"/>
              </a:rPr>
              <a:t>ordiplot</a:t>
            </a:r>
            <a:r>
              <a:rPr>
                <a:solidFill>
                  <a:srgbClr val="003B4F"/>
                </a:solidFill>
                <a:latin typeface="Courier"/>
              </a:rPr>
              <a:t>(fish_nmds, </a:t>
            </a:r>
            <a:r>
              <a:rPr>
                <a:solidFill>
                  <a:srgbClr val="657422"/>
                </a:solidFill>
                <a:latin typeface="Courier"/>
              </a:rPr>
              <a:t>type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"n"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main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"Fish Communities &amp; Environment"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r>
              <a:rPr>
                <a:solidFill>
                  <a:srgbClr val="4758AB"/>
                </a:solidFill>
                <a:latin typeface="Courier"/>
              </a:rPr>
              <a:t>points</a:t>
            </a:r>
            <a:r>
              <a:rPr>
                <a:solidFill>
                  <a:srgbClr val="003B4F"/>
                </a:solidFill>
                <a:latin typeface="Courier"/>
              </a:rPr>
              <a:t>(fish_nmds, </a:t>
            </a:r>
            <a:r>
              <a:rPr>
                <a:solidFill>
                  <a:srgbClr val="657422"/>
                </a:solidFill>
                <a:latin typeface="Courier"/>
              </a:rPr>
              <a:t>display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"sites"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col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as.numeric</a:t>
            </a:r>
            <a:r>
              <a:rPr>
                <a:solidFill>
                  <a:srgbClr val="003B4F"/>
                </a:solidFill>
                <a:latin typeface="Courier"/>
              </a:rPr>
              <a:t>(doubs_env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reach),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pch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16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cex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1.5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r>
              <a:rPr>
                <a:solidFill>
                  <a:srgbClr val="4758AB"/>
                </a:solidFill>
                <a:latin typeface="Courier"/>
              </a:rPr>
              <a:t>plot</a:t>
            </a:r>
            <a:r>
              <a:rPr>
                <a:solidFill>
                  <a:srgbClr val="003B4F"/>
                </a:solidFill>
                <a:latin typeface="Courier"/>
              </a:rPr>
              <a:t>(env_fit, </a:t>
            </a:r>
            <a:r>
              <a:rPr>
                <a:solidFill>
                  <a:srgbClr val="657422"/>
                </a:solidFill>
                <a:latin typeface="Courier"/>
              </a:rPr>
              <a:t>p.max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0.05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col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"red"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cex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0.8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r>
              <a:rPr>
                <a:solidFill>
                  <a:srgbClr val="4758AB"/>
                </a:solidFill>
                <a:latin typeface="Courier"/>
              </a:rPr>
              <a:t>legend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"topright"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legend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levels</a:t>
            </a:r>
            <a:r>
              <a:rPr>
                <a:solidFill>
                  <a:srgbClr val="003B4F"/>
                </a:solidFill>
                <a:latin typeface="Courier"/>
              </a:rPr>
              <a:t>(doubs_env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reach),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col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5E5E5E"/>
                </a:solidFill>
                <a:latin typeface="Courier"/>
              </a:rPr>
              <a:t>:</a:t>
            </a:r>
            <a:r>
              <a:rPr>
                <a:solidFill>
                  <a:srgbClr val="AD0000"/>
                </a:solidFill>
                <a:latin typeface="Courier"/>
              </a:rPr>
              <a:t>3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pch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16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title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"River Reach"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</a:p>
        </p:txBody>
      </p:sp>
      <p:pic>
        <p:nvPicPr>
          <p:cNvPr descr="18_01_lecture_powerpoint_files/figure-pptx/environmental-vectors-plot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00600" y="1295400"/>
            <a:ext cx="3937000" cy="3276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Environmental Gradient Analysis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Create comprehensive environmental gradient plots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env_long &lt;- doubs_env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select</a:t>
            </a:r>
            <a:r>
              <a:rPr>
                <a:solidFill>
                  <a:srgbClr val="003B4F"/>
                </a:solidFill>
                <a:latin typeface="Courier"/>
              </a:rPr>
              <a:t>(site, reach, das, pH, oxy, dbo, alt)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pivot_longer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cols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c</a:t>
            </a:r>
            <a:r>
              <a:rPr>
                <a:solidFill>
                  <a:srgbClr val="003B4F"/>
                </a:solidFill>
                <a:latin typeface="Courier"/>
              </a:rPr>
              <a:t>(pH, oxy, dbo, alt),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</a:t>
            </a:r>
            <a:r>
              <a:rPr>
                <a:solidFill>
                  <a:srgbClr val="657422"/>
                </a:solidFill>
                <a:latin typeface="Courier"/>
              </a:rPr>
              <a:t>names_to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"variable"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values_to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"value"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br/>
            <a:r>
              <a:rPr>
                <a:solidFill>
                  <a:srgbClr val="003B4F"/>
                </a:solidFill>
                <a:latin typeface="Courier"/>
              </a:rPr>
              <a:t>p1 &lt;- env_long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ggplot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aes</a:t>
            </a:r>
            <a:r>
              <a:rPr>
                <a:solidFill>
                  <a:srgbClr val="003B4F"/>
                </a:solidFill>
                <a:latin typeface="Courier"/>
              </a:rPr>
              <a:t>(das, value, 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reach))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geom_point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size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2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geom_smooth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method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"loess"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se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8F5902"/>
                </a:solidFill>
                <a:latin typeface="Courier"/>
              </a:rPr>
              <a:t>FALSE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"black"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facet_wrap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5E5E5E"/>
                </a:solidFill>
                <a:latin typeface="Courier"/>
              </a:rPr>
              <a:t>~</a:t>
            </a:r>
            <a:r>
              <a:rPr>
                <a:solidFill>
                  <a:srgbClr val="003B4F"/>
                </a:solidFill>
                <a:latin typeface="Courier"/>
              </a:rPr>
              <a:t>variable, </a:t>
            </a:r>
            <a:r>
              <a:rPr>
                <a:solidFill>
                  <a:srgbClr val="657422"/>
                </a:solidFill>
                <a:latin typeface="Courier"/>
              </a:rPr>
              <a:t>scales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"free_y"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labs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title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"Environmental Gradients Along River"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x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"Distance from source (km)"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y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"Environmental value"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"River Reach"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scale_color_viridis_d</a:t>
            </a:r>
            <a:r>
              <a:rPr>
                <a:solidFill>
                  <a:srgbClr val="003B4F"/>
                </a:solidFill>
                <a:latin typeface="Courier"/>
              </a:rPr>
              <a:t>()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theme_minimal</a:t>
            </a:r>
            <a:r>
              <a:rPr>
                <a:solidFill>
                  <a:srgbClr val="003B4F"/>
                </a:solidFill>
                <a:latin typeface="Courier"/>
              </a:rPr>
              <a:t>()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Show correlation with NMDS axes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nmds_env_cor &lt;- </a:t>
            </a:r>
            <a:r>
              <a:rPr>
                <a:solidFill>
                  <a:srgbClr val="4758AB"/>
                </a:solidFill>
                <a:latin typeface="Courier"/>
              </a:rPr>
              <a:t>cor</a:t>
            </a:r>
            <a:r>
              <a:rPr>
                <a:solidFill>
                  <a:srgbClr val="003B4F"/>
                </a:solidFill>
                <a:latin typeface="Courier"/>
              </a:rPr>
              <a:t>(nmds_scores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select</a:t>
            </a:r>
            <a:r>
              <a:rPr>
                <a:solidFill>
                  <a:srgbClr val="003B4F"/>
                </a:solidFill>
                <a:latin typeface="Courier"/>
              </a:rPr>
              <a:t>(MDS1, MDS2),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     env_matrix, </a:t>
            </a:r>
            <a:r>
              <a:rPr>
                <a:solidFill>
                  <a:srgbClr val="657422"/>
                </a:solidFill>
                <a:latin typeface="Courier"/>
              </a:rPr>
              <a:t>use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"complete.obs"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br/>
            <a:r>
              <a:rPr>
                <a:solidFill>
                  <a:srgbClr val="003B4F"/>
                </a:solidFill>
                <a:latin typeface="Courier"/>
              </a:rPr>
              <a:t>p2 &lt;- nmds_env_cor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as.data.frame</a:t>
            </a:r>
            <a:r>
              <a:rPr>
                <a:solidFill>
                  <a:srgbClr val="003B4F"/>
                </a:solidFill>
                <a:latin typeface="Courier"/>
              </a:rPr>
              <a:t>()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rownames_to_column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"NMDS_axis"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pivot_longer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cols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5E5E5E"/>
                </a:solidFill>
                <a:latin typeface="Courier"/>
              </a:rPr>
              <a:t>-</a:t>
            </a:r>
            <a:r>
              <a:rPr>
                <a:solidFill>
                  <a:srgbClr val="003B4F"/>
                </a:solidFill>
                <a:latin typeface="Courier"/>
              </a:rPr>
              <a:t>NMDS_axis, </a:t>
            </a:r>
            <a:r>
              <a:rPr>
                <a:solidFill>
                  <a:srgbClr val="657422"/>
                </a:solidFill>
                <a:latin typeface="Courier"/>
              </a:rPr>
              <a:t>names_to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"env_var"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values_to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"correlation"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ggplot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aes</a:t>
            </a:r>
            <a:r>
              <a:rPr>
                <a:solidFill>
                  <a:srgbClr val="003B4F"/>
                </a:solidFill>
                <a:latin typeface="Courier"/>
              </a:rPr>
              <a:t>(env_var, NMDS_axis, </a:t>
            </a:r>
            <a:r>
              <a:rPr>
                <a:solidFill>
                  <a:srgbClr val="657422"/>
                </a:solidFill>
                <a:latin typeface="Courier"/>
              </a:rPr>
              <a:t>fill =</a:t>
            </a:r>
            <a:r>
              <a:rPr>
                <a:solidFill>
                  <a:srgbClr val="003B4F"/>
                </a:solidFill>
                <a:latin typeface="Courier"/>
              </a:rPr>
              <a:t> correlation))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geom_tile</a:t>
            </a:r>
            <a:r>
              <a:rPr>
                <a:solidFill>
                  <a:srgbClr val="003B4F"/>
                </a:solidFill>
                <a:latin typeface="Courier"/>
              </a:rPr>
              <a:t>()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geom_text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aes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label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round</a:t>
            </a:r>
            <a:r>
              <a:rPr>
                <a:solidFill>
                  <a:srgbClr val="003B4F"/>
                </a:solidFill>
                <a:latin typeface="Courier"/>
              </a:rPr>
              <a:t>(correlation, </a:t>
            </a:r>
            <a:r>
              <a:rPr>
                <a:solidFill>
                  <a:srgbClr val="AD0000"/>
                </a:solidFill>
                <a:latin typeface="Courier"/>
              </a:rPr>
              <a:t>2</a:t>
            </a:r>
            <a:r>
              <a:rPr>
                <a:solidFill>
                  <a:srgbClr val="003B4F"/>
                </a:solidFill>
                <a:latin typeface="Courier"/>
              </a:rPr>
              <a:t>)), 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"white"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fontface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"bold"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scale_fill_gradient2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low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"blue"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mid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"white"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high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"red"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        </a:t>
            </a:r>
            <a:r>
              <a:rPr>
                <a:solidFill>
                  <a:srgbClr val="657422"/>
                </a:solidFill>
                <a:latin typeface="Courier"/>
              </a:rPr>
              <a:t>midpoint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name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"Correlation"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labs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title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"Environmental Correlations with NMDS Axes"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x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"Environmental Variable"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y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"NMDS Axis"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theme_minimal</a:t>
            </a:r>
            <a:r>
              <a:rPr>
                <a:solidFill>
                  <a:srgbClr val="003B4F"/>
                </a:solidFill>
                <a:latin typeface="Courier"/>
              </a:rPr>
              <a:t>()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theme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axis.text.x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element_text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angle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45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hjust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))</a:t>
            </a:r>
            <a:br/>
            <a:br/>
            <a:r>
              <a:rPr>
                <a:solidFill>
                  <a:srgbClr val="003B4F"/>
                </a:solidFill>
                <a:latin typeface="Courier"/>
              </a:rPr>
              <a:t>p1 </a:t>
            </a:r>
            <a:r>
              <a:rPr>
                <a:solidFill>
                  <a:srgbClr val="5E5E5E"/>
                </a:solidFill>
                <a:latin typeface="Courier"/>
              </a:rPr>
              <a:t>/</a:t>
            </a:r>
            <a:r>
              <a:rPr>
                <a:solidFill>
                  <a:srgbClr val="003B4F"/>
                </a:solidFill>
                <a:latin typeface="Courier"/>
              </a:rPr>
              <a:t> p2</a:t>
            </a:r>
          </a:p>
        </p:txBody>
      </p:sp>
      <p:pic>
        <p:nvPicPr>
          <p:cNvPr descr="18_01_lecture_powerpoint_files/figure-pptx/environmental-gradients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57600" y="1104900"/>
            <a:ext cx="5232400" cy="3492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Key Environmental Patterns:</a:t>
            </a:r>
          </a:p>
          <a:p>
            <a:pPr lvl="0"/>
            <a:r>
              <a:rPr b="1"/>
              <a:t>Distance from source (das)</a:t>
            </a:r>
            <a:r>
              <a:rPr/>
              <a:t>: Strong correlate with community change</a:t>
            </a:r>
          </a:p>
          <a:p>
            <a:pPr lvl="0"/>
            <a:r>
              <a:rPr b="1"/>
              <a:t>Oxygen (oxy)</a:t>
            </a:r>
            <a:r>
              <a:rPr/>
              <a:t>: Decreases downstream, affects fish communities</a:t>
            </a:r>
          </a:p>
          <a:p>
            <a:pPr lvl="0"/>
            <a:r>
              <a:rPr b="1"/>
              <a:t>Biological oxygen demand (dbo)</a:t>
            </a:r>
            <a:r>
              <a:rPr/>
              <a:t>: Increases downstream (pollution indicator)</a:t>
            </a:r>
          </a:p>
          <a:p>
            <a:pPr lvl="0"/>
            <a:r>
              <a:rPr b="1"/>
              <a:t>Altitude (alt)</a:t>
            </a:r>
            <a:r>
              <a:rPr/>
              <a:t>: Decreases downstream, associated with temperature changes</a:t>
            </a:r>
          </a:p>
        </p:txBody>
      </p:sp>
    </p:spTree>
  </p:cSld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Summary and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Key Findings from Today’s Analysis</a:t>
            </a:r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Study System:</a:t>
            </a:r>
          </a:p>
          <a:p>
            <a:pPr lvl="0"/>
            <a:r>
              <a:rPr/>
              <a:t>Doubs River, France</a:t>
            </a:r>
          </a:p>
          <a:p>
            <a:pPr lvl="0"/>
            <a:r>
              <a:rPr/>
              <a:t>29 sites from upstream to downstream</a:t>
            </a:r>
            <a:br/>
          </a:p>
          <a:p>
            <a:pPr lvl="0"/>
            <a:r>
              <a:rPr/>
              <a:t>Collected by Verneaux (1973)</a:t>
            </a:r>
          </a:p>
          <a:p>
            <a:pPr lvl="0"/>
            <a:r>
              <a:rPr/>
              <a:t>Classic community ecology dataset</a:t>
            </a:r>
          </a:p>
          <a:p>
            <a:pPr lvl="0" indent="0" marL="0">
              <a:buNone/>
            </a:pPr>
            <a:r>
              <a:rPr b="1"/>
              <a:t>Two Datasets:</a:t>
            </a:r>
          </a:p>
          <a:p>
            <a:pPr lvl="0" indent="-342900" marL="342900">
              <a:buAutoNum type="arabicPeriod"/>
            </a:pPr>
            <a:r>
              <a:rPr b="1"/>
              <a:t>Environmental</a:t>
            </a:r>
            <a:r>
              <a:rPr/>
              <a:t>: 11 water quality variables</a:t>
            </a:r>
          </a:p>
          <a:p>
            <a:pPr lvl="0" indent="-342900" marL="342900">
              <a:buAutoNum type="arabicPeriod"/>
            </a:pPr>
            <a:r>
              <a:rPr b="1"/>
              <a:t>Species</a:t>
            </a:r>
            <a:r>
              <a:rPr/>
              <a:t>: 27 fish species abundances (0-5 scale)</a:t>
            </a:r>
          </a:p>
          <a:p>
            <a:pPr lvl="0" indent="0" marL="0">
              <a:buNone/>
            </a:pPr>
            <a:r>
              <a:rPr b="1"/>
              <a:t>Research Questions:</a:t>
            </a:r>
          </a:p>
          <a:p>
            <a:pPr lvl="0"/>
            <a:r>
              <a:rPr/>
              <a:t>How do fish communities change along the river?</a:t>
            </a:r>
          </a:p>
          <a:p>
            <a:pPr lvl="0"/>
            <a:r>
              <a:rPr/>
              <a:t>Which environmental factors drive community composition?</a:t>
            </a:r>
          </a:p>
          <a:p>
            <a:pPr lvl="0"/>
            <a:r>
              <a:rPr/>
              <a:t>Are there distinct community types?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Show the sampling design</a:t>
            </a:r>
            <a:br/>
            <a:r>
              <a:rPr>
                <a:solidFill>
                  <a:srgbClr val="003B4F"/>
                </a:solidFill>
                <a:latin typeface="Courier"/>
              </a:rPr>
              <a:t>p1 &lt;- doubs_env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ggplot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aes</a:t>
            </a:r>
            <a:r>
              <a:rPr>
                <a:solidFill>
                  <a:srgbClr val="003B4F"/>
                </a:solidFill>
                <a:latin typeface="Courier"/>
              </a:rPr>
              <a:t>(das, alt, 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reach))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geom_point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size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3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geom_line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"steelblue"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alpha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0.6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labs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title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"Doubs River Sampling Sites"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x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"Distance from source (km)"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y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"Altitude (m)"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"River Reach"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scale_color_viridis_d</a:t>
            </a:r>
            <a:r>
              <a:rPr>
                <a:solidFill>
                  <a:srgbClr val="003B4F"/>
                </a:solidFill>
                <a:latin typeface="Courier"/>
              </a:rPr>
              <a:t>()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Show species richness along river</a:t>
            </a:r>
            <a:br/>
            <a:r>
              <a:rPr>
                <a:solidFill>
                  <a:srgbClr val="003B4F"/>
                </a:solidFill>
                <a:latin typeface="Courier"/>
              </a:rPr>
              <a:t>species_richness &lt;- doubs_spe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select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5E5E5E"/>
                </a:solidFill>
                <a:latin typeface="Courier"/>
              </a:rPr>
              <a:t>-</a:t>
            </a:r>
            <a:r>
              <a:rPr>
                <a:solidFill>
                  <a:srgbClr val="003B4F"/>
                </a:solidFill>
                <a:latin typeface="Courier"/>
              </a:rPr>
              <a:t>site, </a:t>
            </a:r>
            <a:r>
              <a:rPr>
                <a:solidFill>
                  <a:srgbClr val="5E5E5E"/>
                </a:solidFill>
                <a:latin typeface="Courier"/>
              </a:rPr>
              <a:t>-</a:t>
            </a:r>
            <a:r>
              <a:rPr>
                <a:solidFill>
                  <a:srgbClr val="003B4F"/>
                </a:solidFill>
                <a:latin typeface="Courier"/>
              </a:rPr>
              <a:t>reach)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mutate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richness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rowSums</a:t>
            </a:r>
            <a:r>
              <a:rPr>
                <a:solidFill>
                  <a:srgbClr val="003B4F"/>
                </a:solidFill>
                <a:latin typeface="Courier"/>
              </a:rPr>
              <a:t>(. </a:t>
            </a:r>
            <a:r>
              <a:rPr>
                <a:solidFill>
                  <a:srgbClr val="5E5E5E"/>
                </a:solidFill>
                <a:latin typeface="Courier"/>
              </a:rPr>
              <a:t>&gt;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</a:t>
            </a:r>
            <a:r>
              <a:rPr>
                <a:solidFill>
                  <a:srgbClr val="003B4F"/>
                </a:solidFill>
                <a:latin typeface="Courier"/>
              </a:rPr>
              <a:t>))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bind_cols</a:t>
            </a:r>
            <a:r>
              <a:rPr>
                <a:solidFill>
                  <a:srgbClr val="003B4F"/>
                </a:solidFill>
                <a:latin typeface="Courier"/>
              </a:rPr>
              <a:t>(doubs_env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select</a:t>
            </a:r>
            <a:r>
              <a:rPr>
                <a:solidFill>
                  <a:srgbClr val="003B4F"/>
                </a:solidFill>
                <a:latin typeface="Courier"/>
              </a:rPr>
              <a:t>(das, reach))</a:t>
            </a:r>
            <a:br/>
            <a:br/>
            <a:r>
              <a:rPr>
                <a:solidFill>
                  <a:srgbClr val="003B4F"/>
                </a:solidFill>
                <a:latin typeface="Courier"/>
              </a:rPr>
              <a:t>p2 &lt;- species_richness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ggplot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aes</a:t>
            </a:r>
            <a:r>
              <a:rPr>
                <a:solidFill>
                  <a:srgbClr val="003B4F"/>
                </a:solidFill>
                <a:latin typeface="Courier"/>
              </a:rPr>
              <a:t>(das, richness, 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reach))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geom_point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size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3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geom_smooth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method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"loess"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se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8F5902"/>
                </a:solidFill>
                <a:latin typeface="Courier"/>
              </a:rPr>
              <a:t>FALSE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"darkred"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labs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title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"Species Richness Along River"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x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"Distance from source (km)"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y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"Number of species"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"River Reach"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scale_color_viridis_d</a:t>
            </a:r>
            <a:r>
              <a:rPr>
                <a:solidFill>
                  <a:srgbClr val="003B4F"/>
                </a:solidFill>
                <a:latin typeface="Courier"/>
              </a:rPr>
              <a:t>()</a:t>
            </a:r>
            <a:br/>
            <a:br/>
            <a:r>
              <a:rPr>
                <a:solidFill>
                  <a:srgbClr val="003B4F"/>
                </a:solidFill>
                <a:latin typeface="Courier"/>
              </a:rPr>
              <a:t>p1 </a:t>
            </a:r>
            <a:r>
              <a:rPr>
                <a:solidFill>
                  <a:srgbClr val="5E5E5E"/>
                </a:solidFill>
                <a:latin typeface="Courier"/>
              </a:rPr>
              <a:t>/</a:t>
            </a:r>
            <a:r>
              <a:rPr>
                <a:solidFill>
                  <a:srgbClr val="003B4F"/>
                </a:solidFill>
                <a:latin typeface="Courier"/>
              </a:rPr>
              <a:t> p2</a:t>
            </a:r>
          </a:p>
        </p:txBody>
      </p:sp>
      <p:pic>
        <p:nvPicPr>
          <p:cNvPr descr="18_01_lecture_powerpoint_files/figure-pptx/river-overview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00600" y="1295400"/>
            <a:ext cx="3937000" cy="3276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NMDS Results:</a:t>
            </a:r>
          </a:p>
          <a:p>
            <a:pPr lvl="0"/>
            <a:r>
              <a:rPr b="1"/>
              <a:t>Stress = 0.074</a:t>
            </a:r>
            <a:r>
              <a:rPr/>
              <a:t>: Excellent representation</a:t>
            </a:r>
          </a:p>
          <a:p>
            <a:pPr lvl="0"/>
            <a:r>
              <a:rPr b="1"/>
              <a:t>Clear gradient</a:t>
            </a:r>
            <a:r>
              <a:rPr/>
              <a:t> from upper to lower river reaches</a:t>
            </a:r>
          </a:p>
          <a:p>
            <a:pPr lvl="0"/>
            <a:r>
              <a:rPr b="1"/>
              <a:t>Within-reach similarity</a:t>
            </a:r>
            <a:r>
              <a:rPr/>
              <a:t> &gt; between-reach similarity</a:t>
            </a:r>
          </a:p>
          <a:p>
            <a:pPr lvl="0" indent="0" marL="0">
              <a:buNone/>
            </a:pPr>
            <a:r>
              <a:rPr b="1"/>
              <a:t>PERMANOVA Results:</a:t>
            </a:r>
          </a:p>
          <a:p>
            <a:pPr lvl="0"/>
            <a:r>
              <a:rPr b="1"/>
              <a:t>Highly significant</a:t>
            </a:r>
            <a:r>
              <a:rPr/>
              <a:t> differences between reaches (p &lt; 0.001)</a:t>
            </a:r>
          </a:p>
          <a:p>
            <a:pPr lvl="0"/>
            <a:r>
              <a:rPr b="1"/>
              <a:t>River reach explains substantial variance</a:t>
            </a:r>
            <a:r>
              <a:rPr/>
              <a:t> in community composition</a:t>
            </a:r>
          </a:p>
          <a:p>
            <a:pPr lvl="0"/>
            <a:r>
              <a:rPr b="1"/>
              <a:t>All pairwise comparisons significant</a:t>
            </a:r>
            <a:r>
              <a:rPr/>
              <a:t> after correction</a:t>
            </a:r>
          </a:p>
          <a:p>
            <a:pPr lvl="0" indent="0" marL="0">
              <a:buNone/>
            </a:pPr>
            <a:r>
              <a:rPr b="1"/>
              <a:t>ANOSIM Results:</a:t>
            </a:r>
          </a:p>
          <a:p>
            <a:pPr lvl="0"/>
            <a:r>
              <a:rPr b="1"/>
              <a:t>R = 0.119</a:t>
            </a:r>
            <a:r>
              <a:rPr/>
              <a:t>: Excellent separation</a:t>
            </a:r>
          </a:p>
          <a:p>
            <a:pPr lvl="0"/>
            <a:r>
              <a:rPr b="1"/>
              <a:t>Confirms PERMANOVA findings</a:t>
            </a:r>
            <a:r>
              <a:rPr/>
              <a:t> with different approach</a:t>
            </a:r>
          </a:p>
          <a:p>
            <a:pPr lvl="0"/>
            <a:r>
              <a:rPr b="1"/>
              <a:t>Strong within-group coherence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Environmental Drivers:</a:t>
            </a:r>
          </a:p>
          <a:p>
            <a:pPr lvl="0"/>
            <a:r>
              <a:rPr b="1"/>
              <a:t>Distance from source</a:t>
            </a:r>
            <a:r>
              <a:rPr/>
              <a:t>: Primary gradient</a:t>
            </a:r>
          </a:p>
          <a:p>
            <a:pPr lvl="0"/>
            <a:r>
              <a:rPr b="1"/>
              <a:t>Dissolved oxygen</a:t>
            </a:r>
            <a:r>
              <a:rPr/>
              <a:t>: Decreases downstream</a:t>
            </a:r>
          </a:p>
          <a:p>
            <a:pPr lvl="0"/>
            <a:r>
              <a:rPr b="1"/>
              <a:t>Biological oxygen demand</a:t>
            </a:r>
            <a:r>
              <a:rPr/>
              <a:t>: Increases downstream</a:t>
            </a:r>
          </a:p>
          <a:p>
            <a:pPr lvl="0"/>
            <a:r>
              <a:rPr b="1"/>
              <a:t>Multiple correlated factors</a:t>
            </a:r>
            <a:r>
              <a:rPr/>
              <a:t> drive community change</a:t>
            </a:r>
          </a:p>
          <a:p>
            <a:pPr lvl="0" indent="0" marL="0">
              <a:buNone/>
            </a:pPr>
            <a:r>
              <a:rPr b="1"/>
              <a:t>Biological Interpretation:</a:t>
            </a:r>
          </a:p>
          <a:p>
            <a:pPr lvl="0"/>
            <a:r>
              <a:rPr b="1"/>
              <a:t>River continuum concept supported</a:t>
            </a:r>
          </a:p>
          <a:p>
            <a:pPr lvl="0"/>
            <a:r>
              <a:rPr b="1"/>
              <a:t>Progressive community change</a:t>
            </a:r>
            <a:r>
              <a:rPr/>
              <a:t> from source to mouth</a:t>
            </a:r>
          </a:p>
          <a:p>
            <a:pPr lvl="0"/>
            <a:r>
              <a:rPr b="1"/>
              <a:t>Environmental filtering</a:t>
            </a:r>
            <a:r>
              <a:rPr/>
              <a:t> shapes community assembly</a:t>
            </a:r>
          </a:p>
          <a:p>
            <a:pPr lvl="0"/>
            <a:r>
              <a:rPr b="1"/>
              <a:t>Pollution gradient</a:t>
            </a:r>
            <a:r>
              <a:rPr/>
              <a:t> evident in lower reaches</a:t>
            </a:r>
          </a:p>
        </p:txBody>
      </p:sp>
    </p:spTree>
  </p:cSld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Take-Home Messages</a:t>
            </a:r>
          </a:p>
        </p:txBody>
      </p:sp>
    </p:spTree>
  </p:cSld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NMDS (Non-metric Multidimensional Scaling):</a:t>
            </a:r>
          </a:p>
          <a:p>
            <a:pPr lvl="0"/>
            <a:r>
              <a:rPr/>
              <a:t>Visualizes community dissimilarity in 2D/3D</a:t>
            </a:r>
          </a:p>
          <a:p>
            <a:pPr lvl="0"/>
            <a:r>
              <a:rPr/>
              <a:t>Preserves rank order of distances (non-metric)</a:t>
            </a:r>
          </a:p>
          <a:p>
            <a:pPr lvl="0"/>
            <a:r>
              <a:rPr/>
              <a:t>No distributional assumptions</a:t>
            </a:r>
          </a:p>
          <a:p>
            <a:pPr lvl="0"/>
            <a:r>
              <a:rPr/>
              <a:t>Stress &lt; 0.2 for acceptable solutions</a:t>
            </a:r>
          </a:p>
          <a:p>
            <a:pPr lvl="0"/>
            <a:r>
              <a:rPr/>
              <a:t>Great for exploring ecological gradients</a:t>
            </a:r>
          </a:p>
          <a:p>
            <a:pPr lvl="0" indent="0" marL="0">
              <a:buNone/>
            </a:pPr>
            <a:r>
              <a:rPr b="1"/>
              <a:t>PERMANOVA (Permutational MANOVA):</a:t>
            </a:r>
          </a:p>
          <a:p>
            <a:pPr lvl="0"/>
            <a:r>
              <a:rPr/>
              <a:t>Tests for differences in group centroids</a:t>
            </a:r>
          </a:p>
          <a:p>
            <a:pPr lvl="0"/>
            <a:r>
              <a:rPr/>
              <a:t>Uses distance matrices, not raw data</a:t>
            </a:r>
          </a:p>
          <a:p>
            <a:pPr lvl="0"/>
            <a:r>
              <a:rPr/>
              <a:t>No distributional assumptions</a:t>
            </a:r>
          </a:p>
          <a:p>
            <a:pPr lvl="0"/>
            <a:r>
              <a:rPr/>
              <a:t>Can handle complex designs</a:t>
            </a:r>
          </a:p>
          <a:p>
            <a:pPr lvl="0"/>
            <a:r>
              <a:rPr/>
              <a:t>Check dispersion homogeneity assumption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ANOSIM (Analysis of Similarities):</a:t>
            </a:r>
          </a:p>
          <a:p>
            <a:pPr lvl="0"/>
            <a:r>
              <a:rPr/>
              <a:t>Tests group separation using rank distances</a:t>
            </a:r>
          </a:p>
          <a:p>
            <a:pPr lvl="0"/>
            <a:r>
              <a:rPr/>
              <a:t>R-statistic: -1 (no separation) to +1 (complete)</a:t>
            </a:r>
          </a:p>
          <a:p>
            <a:pPr lvl="0"/>
            <a:r>
              <a:rPr/>
              <a:t>More robust to outliers than PERMANOVA</a:t>
            </a:r>
          </a:p>
          <a:p>
            <a:pPr lvl="0"/>
            <a:r>
              <a:rPr/>
              <a:t>Simpler but less powerful</a:t>
            </a:r>
          </a:p>
          <a:p>
            <a:pPr lvl="0"/>
            <a:r>
              <a:rPr/>
              <a:t>Good for exploratory analysis</a:t>
            </a:r>
          </a:p>
          <a:p>
            <a:pPr lvl="0" indent="0" marL="0">
              <a:buNone/>
            </a:pPr>
            <a:r>
              <a:rPr b="1"/>
              <a:t>Environmental Drivers:</a:t>
            </a:r>
          </a:p>
          <a:p>
            <a:pPr lvl="0"/>
            <a:r>
              <a:rPr/>
              <a:t>Use </a:t>
            </a:r>
            <a:r>
              <a:rPr>
                <a:latin typeface="Courier"/>
              </a:rPr>
              <a:t>envfit()</a:t>
            </a:r>
            <a:r>
              <a:rPr/>
              <a:t> to correlate environment with ordination</a:t>
            </a:r>
          </a:p>
          <a:p>
            <a:pPr lvl="0"/>
            <a:r>
              <a:rPr/>
              <a:t>Identifies which variables explain community patterns</a:t>
            </a:r>
          </a:p>
          <a:p>
            <a:pPr lvl="0"/>
            <a:r>
              <a:rPr/>
              <a:t>Helps understand ecological mechanisms</a:t>
            </a:r>
          </a:p>
          <a:p>
            <a:pPr lvl="0"/>
            <a:r>
              <a:rPr/>
              <a:t>Essential for management implications</a:t>
            </a:r>
          </a:p>
        </p:txBody>
      </p:sp>
    </p:spTree>
  </p:cSld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Best Practices Summary</a:t>
            </a:r>
          </a:p>
        </p:txBody>
      </p:sp>
    </p:spTree>
  </p:cSld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Analysis Workflow:</a:t>
            </a:r>
          </a:p>
          <a:p>
            <a:pPr lvl="0" indent="-342900" marL="342900">
              <a:buAutoNum type="arabicPeriod"/>
            </a:pPr>
            <a:r>
              <a:rPr b="1"/>
              <a:t>Explore your data first</a:t>
            </a:r>
          </a:p>
          <a:p>
            <a:pPr lvl="1"/>
            <a:r>
              <a:rPr/>
              <a:t>Check for outliers and zeros</a:t>
            </a:r>
          </a:p>
          <a:p>
            <a:pPr lvl="1"/>
            <a:r>
              <a:rPr/>
              <a:t>Understand your sampling design</a:t>
            </a:r>
          </a:p>
          <a:p>
            <a:pPr lvl="1"/>
            <a:r>
              <a:rPr/>
              <a:t>Choose appropriate distance measure</a:t>
            </a:r>
          </a:p>
          <a:p>
            <a:pPr lvl="0" indent="-342900" marL="342900">
              <a:buAutoNum type="arabicPeriod"/>
            </a:pPr>
            <a:r>
              <a:rPr b="1"/>
              <a:t>Run NMDS for visualization</a:t>
            </a:r>
          </a:p>
          <a:p>
            <a:pPr lvl="1"/>
            <a:r>
              <a:rPr/>
              <a:t>Try multiple random starts</a:t>
            </a:r>
          </a:p>
          <a:p>
            <a:pPr lvl="1"/>
            <a:r>
              <a:rPr/>
              <a:t>Check stress values</a:t>
            </a:r>
          </a:p>
          <a:p>
            <a:pPr lvl="1"/>
            <a:r>
              <a:rPr/>
              <a:t>Interpret gradients carefully</a:t>
            </a:r>
          </a:p>
          <a:p>
            <a:pPr lvl="0" indent="-342900" marL="342900">
              <a:buAutoNum type="arabicPeriod"/>
            </a:pPr>
            <a:r>
              <a:rPr b="1"/>
              <a:t>Test hypotheses with PERMANOVA</a:t>
            </a:r>
          </a:p>
          <a:p>
            <a:pPr lvl="1"/>
            <a:r>
              <a:rPr/>
              <a:t>Check dispersion homogeneity first</a:t>
            </a:r>
          </a:p>
          <a:p>
            <a:pPr lvl="1"/>
            <a:r>
              <a:rPr/>
              <a:t>Include effect sizes in results</a:t>
            </a:r>
          </a:p>
          <a:p>
            <a:pPr lvl="1"/>
            <a:r>
              <a:rPr/>
              <a:t>Run pairwise tests if needed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Common Pitfalls to Avoid:</a:t>
            </a:r>
          </a:p>
          <a:p>
            <a:pPr lvl="0" indent="0" marL="0">
              <a:buNone/>
            </a:pPr>
            <a:r>
              <a:rPr/>
              <a:t>❌ </a:t>
            </a:r>
            <a:r>
              <a:rPr b="1"/>
              <a:t>Don’t:</a:t>
            </a:r>
          </a:p>
          <a:p>
            <a:pPr lvl="0"/>
            <a:r>
              <a:rPr/>
              <a:t>Ignore stress values &gt; 0.2</a:t>
            </a:r>
          </a:p>
          <a:p>
            <a:pPr lvl="0"/>
            <a:r>
              <a:rPr/>
              <a:t>Forget to check PERMANOVA assumptions</a:t>
            </a:r>
          </a:p>
          <a:p>
            <a:pPr lvl="0"/>
            <a:r>
              <a:rPr/>
              <a:t>Report only p-values without effect sizes</a:t>
            </a:r>
          </a:p>
          <a:p>
            <a:pPr lvl="0"/>
            <a:r>
              <a:rPr/>
              <a:t>Over-interpret NMDS axes as meaningful</a:t>
            </a:r>
          </a:p>
          <a:p>
            <a:pPr lvl="0"/>
            <a:r>
              <a:rPr/>
              <a:t>Use these methods on inappropriate data</a:t>
            </a:r>
          </a:p>
          <a:p>
            <a:pPr lvl="0" indent="0" marL="0">
              <a:buNone/>
            </a:pPr>
            <a:r>
              <a:rPr/>
              <a:t>✅ </a:t>
            </a:r>
            <a:r>
              <a:rPr b="1"/>
              <a:t>Do:</a:t>
            </a:r>
          </a:p>
          <a:p>
            <a:pPr lvl="0"/>
            <a:r>
              <a:rPr/>
              <a:t>Use multiple random starts for NMDS</a:t>
            </a:r>
          </a:p>
          <a:p>
            <a:pPr lvl="0"/>
            <a:r>
              <a:rPr/>
              <a:t>Check assumption violations</a:t>
            </a:r>
          </a:p>
          <a:p>
            <a:pPr lvl="0"/>
            <a:r>
              <a:rPr/>
              <a:t>Include biological interpretation</a:t>
            </a:r>
          </a:p>
          <a:p>
            <a:pPr lvl="0"/>
            <a:r>
              <a:rPr/>
              <a:t>Consider data transformations</a:t>
            </a:r>
          </a:p>
          <a:p>
            <a:pPr lvl="0"/>
            <a:r>
              <a:rPr/>
              <a:t>Validate results with different methods</a:t>
            </a:r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8119"/>
            <a:ext cx="8229600" cy="607682"/>
          </a:xfrm>
        </p:spPr>
        <p:txBody>
          <a:bodyPr/>
          <a:lstStyle/>
          <a:p>
            <a:pPr lvl="0" indent="0" marL="0">
              <a:buNone/>
            </a:pPr>
            <a:r>
              <a:rPr/>
              <a:t>Non-metric Multidimensional Scaling (NMDS)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What is NMDS?</a:t>
            </a:r>
          </a:p>
          <a:p>
            <a:pPr lvl="0" indent="0" marL="0">
              <a:buNone/>
            </a:pPr>
            <a:r>
              <a:rPr b="1"/>
              <a:t>Overview of NMDS:</a:t>
            </a:r>
          </a:p>
          <a:p>
            <a:pPr lvl="0"/>
            <a:r>
              <a:rPr b="1"/>
              <a:t>Purpose</a:t>
            </a:r>
            <a:r>
              <a:rPr/>
              <a:t>: Visualize dissimilarity between objects in 2D/3D space</a:t>
            </a:r>
          </a:p>
          <a:p>
            <a:pPr lvl="0"/>
            <a:r>
              <a:rPr b="1"/>
              <a:t>Goal</a:t>
            </a:r>
            <a:r>
              <a:rPr/>
              <a:t>: Preserve rank order of distances, not exact distances</a:t>
            </a:r>
          </a:p>
          <a:p>
            <a:pPr lvl="0"/>
            <a:r>
              <a:rPr b="1"/>
              <a:t>Method</a:t>
            </a:r>
            <a:r>
              <a:rPr/>
              <a:t>: Iterative repositioning to minimize stress</a:t>
            </a:r>
          </a:p>
          <a:p>
            <a:pPr lvl="0"/>
            <a:r>
              <a:rPr b="1"/>
              <a:t>Output</a:t>
            </a:r>
            <a:r>
              <a:rPr/>
              <a:t>: Ordination plot showing relationships between samples</a:t>
            </a:r>
          </a:p>
          <a:p>
            <a:pPr lvl="0" indent="0" marL="0">
              <a:buNone/>
            </a:pPr>
            <a:r>
              <a:rPr b="1"/>
              <a:t>Key Differences from PCA:</a:t>
            </a:r>
          </a:p>
          <a:p>
            <a:pPr lvl="0"/>
            <a:r>
              <a:rPr/>
              <a:t>Uses dissimilarity matrices (not covariance)</a:t>
            </a:r>
          </a:p>
          <a:p>
            <a:pPr lvl="0"/>
            <a:r>
              <a:rPr/>
              <a:t>Non-parametric (rank-based)</a:t>
            </a:r>
          </a:p>
          <a:p>
            <a:pPr lvl="0"/>
            <a:r>
              <a:rPr/>
              <a:t>Better for non-linear ecological relationships</a:t>
            </a:r>
          </a:p>
          <a:p>
            <a:pPr lvl="0"/>
            <a:r>
              <a:rPr/>
              <a:t>No assumption about data distribution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Conceptual diagram of NMDS process</a:t>
            </a:r>
            <a:br/>
            <a:r>
              <a:rPr>
                <a:solidFill>
                  <a:srgbClr val="4758AB"/>
                </a:solidFill>
                <a:latin typeface="Courier"/>
              </a:rPr>
              <a:t>tibble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657422"/>
                </a:solidFill>
                <a:latin typeface="Courier"/>
              </a:rPr>
              <a:t>step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5E5E5E"/>
                </a:solidFill>
                <a:latin typeface="Courier"/>
              </a:rPr>
              <a:t>:</a:t>
            </a:r>
            <a:r>
              <a:rPr>
                <a:solidFill>
                  <a:srgbClr val="AD0000"/>
                </a:solidFill>
                <a:latin typeface="Courier"/>
              </a:rPr>
              <a:t>4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657422"/>
                </a:solidFill>
                <a:latin typeface="Courier"/>
              </a:rPr>
              <a:t>process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c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"Calculate</a:t>
            </a:r>
            <a:r>
              <a:rPr>
                <a:solidFill>
                  <a:srgbClr val="5E5E5E"/>
                </a:solidFill>
                <a:latin typeface="Courier"/>
              </a:rPr>
              <a:t>\n</a:t>
            </a:r>
            <a:r>
              <a:rPr>
                <a:solidFill>
                  <a:srgbClr val="20794D"/>
                </a:solidFill>
                <a:latin typeface="Courier"/>
              </a:rPr>
              <a:t>Dissimilarities"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</a:t>
            </a:r>
            <a:r>
              <a:rPr>
                <a:solidFill>
                  <a:srgbClr val="20794D"/>
                </a:solidFill>
                <a:latin typeface="Courier"/>
              </a:rPr>
              <a:t>"Random</a:t>
            </a:r>
            <a:r>
              <a:rPr>
                <a:solidFill>
                  <a:srgbClr val="5E5E5E"/>
                </a:solidFill>
                <a:latin typeface="Courier"/>
              </a:rPr>
              <a:t>\n</a:t>
            </a:r>
            <a:r>
              <a:rPr>
                <a:solidFill>
                  <a:srgbClr val="20794D"/>
                </a:solidFill>
                <a:latin typeface="Courier"/>
              </a:rPr>
              <a:t>Configuration"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</a:t>
            </a:r>
            <a:r>
              <a:rPr>
                <a:solidFill>
                  <a:srgbClr val="20794D"/>
                </a:solidFill>
                <a:latin typeface="Courier"/>
              </a:rPr>
              <a:t>"Iterative</a:t>
            </a:r>
            <a:r>
              <a:rPr>
                <a:solidFill>
                  <a:srgbClr val="5E5E5E"/>
                </a:solidFill>
                <a:latin typeface="Courier"/>
              </a:rPr>
              <a:t>\n</a:t>
            </a:r>
            <a:r>
              <a:rPr>
                <a:solidFill>
                  <a:srgbClr val="20794D"/>
                </a:solidFill>
                <a:latin typeface="Courier"/>
              </a:rPr>
              <a:t>Repositioning"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</a:t>
            </a:r>
            <a:r>
              <a:rPr>
                <a:solidFill>
                  <a:srgbClr val="20794D"/>
                </a:solidFill>
                <a:latin typeface="Courier"/>
              </a:rPr>
              <a:t>"Final</a:t>
            </a:r>
            <a:r>
              <a:rPr>
                <a:solidFill>
                  <a:srgbClr val="5E5E5E"/>
                </a:solidFill>
                <a:latin typeface="Courier"/>
              </a:rPr>
              <a:t>\n</a:t>
            </a:r>
            <a:r>
              <a:rPr>
                <a:solidFill>
                  <a:srgbClr val="20794D"/>
                </a:solidFill>
                <a:latin typeface="Courier"/>
              </a:rPr>
              <a:t>Ordination"</a:t>
            </a:r>
            <a:r>
              <a:rPr>
                <a:solidFill>
                  <a:srgbClr val="003B4F"/>
                </a:solidFill>
                <a:latin typeface="Courier"/>
              </a:rPr>
              <a:t>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657422"/>
                </a:solidFill>
                <a:latin typeface="Courier"/>
              </a:rPr>
              <a:t>description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c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"Create distance matrix</a:t>
            </a:r>
            <a:r>
              <a:rPr>
                <a:solidFill>
                  <a:srgbClr val="5E5E5E"/>
                </a:solidFill>
                <a:latin typeface="Courier"/>
              </a:rPr>
              <a:t>\n</a:t>
            </a:r>
            <a:r>
              <a:rPr>
                <a:solidFill>
                  <a:srgbClr val="20794D"/>
                </a:solidFill>
                <a:latin typeface="Courier"/>
              </a:rPr>
              <a:t>between all samples"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   </a:t>
            </a:r>
            <a:r>
              <a:rPr>
                <a:solidFill>
                  <a:srgbClr val="20794D"/>
                </a:solidFill>
                <a:latin typeface="Courier"/>
              </a:rPr>
              <a:t>"Place points randomly</a:t>
            </a:r>
            <a:r>
              <a:rPr>
                <a:solidFill>
                  <a:srgbClr val="5E5E5E"/>
                </a:solidFill>
                <a:latin typeface="Courier"/>
              </a:rPr>
              <a:t>\n</a:t>
            </a:r>
            <a:r>
              <a:rPr>
                <a:solidFill>
                  <a:srgbClr val="20794D"/>
                </a:solidFill>
                <a:latin typeface="Courier"/>
              </a:rPr>
              <a:t>in 2D space"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   </a:t>
            </a:r>
            <a:r>
              <a:rPr>
                <a:solidFill>
                  <a:srgbClr val="20794D"/>
                </a:solidFill>
                <a:latin typeface="Courier"/>
              </a:rPr>
              <a:t>"Move points to minimize</a:t>
            </a:r>
            <a:r>
              <a:rPr>
                <a:solidFill>
                  <a:srgbClr val="5E5E5E"/>
                </a:solidFill>
                <a:latin typeface="Courier"/>
              </a:rPr>
              <a:t>\n</a:t>
            </a:r>
            <a:r>
              <a:rPr>
                <a:solidFill>
                  <a:srgbClr val="20794D"/>
                </a:solidFill>
                <a:latin typeface="Courier"/>
              </a:rPr>
              <a:t>stress (difference between</a:t>
            </a:r>
            <a:r>
              <a:rPr>
                <a:solidFill>
                  <a:srgbClr val="5E5E5E"/>
                </a:solidFill>
                <a:latin typeface="Courier"/>
              </a:rPr>
              <a:t>\n</a:t>
            </a:r>
            <a:r>
              <a:rPr>
                <a:solidFill>
                  <a:srgbClr val="20794D"/>
                </a:solidFill>
                <a:latin typeface="Courier"/>
              </a:rPr>
              <a:t>original and new distances)"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   </a:t>
            </a:r>
            <a:r>
              <a:rPr>
                <a:solidFill>
                  <a:srgbClr val="20794D"/>
                </a:solidFill>
                <a:latin typeface="Courier"/>
              </a:rPr>
              <a:t>"Stable configuration</a:t>
            </a:r>
            <a:r>
              <a:rPr>
                <a:solidFill>
                  <a:srgbClr val="5E5E5E"/>
                </a:solidFill>
                <a:latin typeface="Courier"/>
              </a:rPr>
              <a:t>\n</a:t>
            </a:r>
            <a:r>
              <a:rPr>
                <a:solidFill>
                  <a:srgbClr val="20794D"/>
                </a:solidFill>
                <a:latin typeface="Courier"/>
              </a:rPr>
              <a:t>with low stress"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ggplot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aes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, step))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geom_rect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aes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xmin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0.5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xmax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1.5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ymin =</a:t>
            </a:r>
            <a:r>
              <a:rPr>
                <a:solidFill>
                  <a:srgbClr val="003B4F"/>
                </a:solidFill>
                <a:latin typeface="Courier"/>
              </a:rPr>
              <a:t> step </a:t>
            </a:r>
            <a:r>
              <a:rPr>
                <a:solidFill>
                  <a:srgbClr val="5E5E5E"/>
                </a:solidFill>
                <a:latin typeface="Courier"/>
              </a:rPr>
              <a:t>-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0.4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ymax =</a:t>
            </a:r>
            <a:r>
              <a:rPr>
                <a:solidFill>
                  <a:srgbClr val="003B4F"/>
                </a:solidFill>
                <a:latin typeface="Courier"/>
              </a:rPr>
              <a:t> step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0.4</a:t>
            </a:r>
            <a:r>
              <a:rPr>
                <a:solidFill>
                  <a:srgbClr val="003B4F"/>
                </a:solidFill>
                <a:latin typeface="Courier"/>
              </a:rPr>
              <a:t>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</a:t>
            </a:r>
            <a:r>
              <a:rPr>
                <a:solidFill>
                  <a:srgbClr val="657422"/>
                </a:solidFill>
                <a:latin typeface="Courier"/>
              </a:rPr>
              <a:t>fill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"lightblue"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"black"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geom_text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aes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label =</a:t>
            </a:r>
            <a:r>
              <a:rPr>
                <a:solidFill>
                  <a:srgbClr val="003B4F"/>
                </a:solidFill>
                <a:latin typeface="Courier"/>
              </a:rPr>
              <a:t> process), </a:t>
            </a:r>
            <a:r>
              <a:rPr>
                <a:solidFill>
                  <a:srgbClr val="657422"/>
                </a:solidFill>
                <a:latin typeface="Courier"/>
              </a:rPr>
              <a:t>fontface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"bold"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size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3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geom_text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aes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label =</a:t>
            </a:r>
            <a:r>
              <a:rPr>
                <a:solidFill>
                  <a:srgbClr val="003B4F"/>
                </a:solidFill>
                <a:latin typeface="Courier"/>
              </a:rPr>
              <a:t> description, </a:t>
            </a:r>
            <a:r>
              <a:rPr>
                <a:solidFill>
                  <a:srgbClr val="657422"/>
                </a:solidFill>
                <a:latin typeface="Courier"/>
              </a:rPr>
              <a:t>y =</a:t>
            </a:r>
            <a:r>
              <a:rPr>
                <a:solidFill>
                  <a:srgbClr val="003B4F"/>
                </a:solidFill>
                <a:latin typeface="Courier"/>
              </a:rPr>
              <a:t> step </a:t>
            </a:r>
            <a:r>
              <a:rPr>
                <a:solidFill>
                  <a:srgbClr val="5E5E5E"/>
                </a:solidFill>
                <a:latin typeface="Courier"/>
              </a:rPr>
              <a:t>-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0.6</a:t>
            </a:r>
            <a:r>
              <a:rPr>
                <a:solidFill>
                  <a:srgbClr val="003B4F"/>
                </a:solidFill>
                <a:latin typeface="Courier"/>
              </a:rPr>
              <a:t>), </a:t>
            </a:r>
            <a:r>
              <a:rPr>
                <a:solidFill>
                  <a:srgbClr val="657422"/>
                </a:solidFill>
                <a:latin typeface="Courier"/>
              </a:rPr>
              <a:t>size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2.5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scale_y_reverse</a:t>
            </a:r>
            <a:r>
              <a:rPr>
                <a:solidFill>
                  <a:srgbClr val="003B4F"/>
                </a:solidFill>
                <a:latin typeface="Courier"/>
              </a:rPr>
              <a:t>()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labs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title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"NMDS Process"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theme_void</a:t>
            </a:r>
            <a:r>
              <a:rPr>
                <a:solidFill>
                  <a:srgbClr val="003B4F"/>
                </a:solidFill>
                <a:latin typeface="Courier"/>
              </a:rPr>
              <a:t>()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theme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plot.title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element_text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hjust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0.5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size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14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face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"bold"</a:t>
            </a:r>
            <a:r>
              <a:rPr>
                <a:solidFill>
                  <a:srgbClr val="003B4F"/>
                </a:solidFill>
                <a:latin typeface="Courier"/>
              </a:rPr>
              <a:t>))</a:t>
            </a:r>
          </a:p>
        </p:txBody>
      </p:sp>
      <p:pic>
        <p:nvPicPr>
          <p:cNvPr descr="18_01_lecture_powerpoint_files/figure-pptx/nmds-process-diagram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410200" y="1295400"/>
            <a:ext cx="2730500" cy="3276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How NMDS Works</a:t>
            </a:r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The NMDS Algorithm:</a:t>
            </a:r>
          </a:p>
          <a:p>
            <a:pPr lvl="0" indent="-342900" marL="342900">
              <a:buAutoNum type="arabicPeriod"/>
            </a:pPr>
            <a:r>
              <a:rPr b="1"/>
              <a:t>Calculate dissimilarity matrix</a:t>
            </a:r>
            <a:r>
              <a:rPr/>
              <a:t> between all pairs of sites</a:t>
            </a:r>
          </a:p>
          <a:p>
            <a:pPr lvl="0" indent="-342900" marL="342900">
              <a:buAutoNum type="arabicPeriod"/>
            </a:pPr>
            <a:r>
              <a:rPr b="1"/>
              <a:t>Start with random configuration</a:t>
            </a:r>
            <a:r>
              <a:rPr/>
              <a:t> of points in 2D space</a:t>
            </a:r>
          </a:p>
          <a:p>
            <a:pPr lvl="0" indent="-342900" marL="342900">
              <a:buAutoNum type="arabicPeriod"/>
            </a:pPr>
            <a:r>
              <a:rPr b="1"/>
              <a:t>Calculate stress</a:t>
            </a:r>
            <a:r>
              <a:rPr/>
              <a:t> = difference between original distances and ordination distances</a:t>
            </a:r>
          </a:p>
          <a:p>
            <a:pPr lvl="0" indent="-342900" marL="342900">
              <a:buAutoNum type="arabicPeriod"/>
            </a:pPr>
            <a:r>
              <a:rPr b="1"/>
              <a:t>Move points</a:t>
            </a:r>
            <a:r>
              <a:rPr/>
              <a:t> to reduce stress</a:t>
            </a:r>
          </a:p>
          <a:p>
            <a:pPr lvl="0" indent="-342900" marL="342900">
              <a:buAutoNum type="arabicPeriod"/>
            </a:pPr>
            <a:r>
              <a:rPr b="1"/>
              <a:t>Repeat</a:t>
            </a:r>
            <a:r>
              <a:rPr/>
              <a:t> until stress cannot be reduced further</a:t>
            </a:r>
          </a:p>
          <a:p>
            <a:pPr lvl="0" indent="-342900" marL="342900">
              <a:buAutoNum type="arabicPeriod"/>
            </a:pPr>
            <a:r>
              <a:rPr b="1"/>
              <a:t>Try multiple random starts</a:t>
            </a:r>
            <a:r>
              <a:rPr/>
              <a:t> to avoid local minima</a:t>
            </a:r>
          </a:p>
          <a:p>
            <a:pPr lvl="0" indent="0" marL="0">
              <a:buNone/>
            </a:pPr>
            <a:r>
              <a:rPr b="1"/>
              <a:t>Stress Values:</a:t>
            </a:r>
            <a:r>
              <a:rPr/>
              <a:t> - &lt; 0.1: Good representation - 0.1-0.2: Acceptable - &gt; 0.2: Poor representation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Simulate stress reduction over iterations</a:t>
            </a:r>
            <a:br/>
            <a:r>
              <a:rPr>
                <a:solidFill>
                  <a:srgbClr val="4758AB"/>
                </a:solidFill>
                <a:latin typeface="Courier"/>
              </a:rPr>
              <a:t>set.seed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AD0000"/>
                </a:solidFill>
                <a:latin typeface="Courier"/>
              </a:rPr>
              <a:t>123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iterations &lt;-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5E5E5E"/>
                </a:solidFill>
                <a:latin typeface="Courier"/>
              </a:rPr>
              <a:t>:</a:t>
            </a:r>
            <a:r>
              <a:rPr>
                <a:solidFill>
                  <a:srgbClr val="AD0000"/>
                </a:solidFill>
                <a:latin typeface="Courier"/>
              </a:rPr>
              <a:t>50</a:t>
            </a:r>
            <a:br/>
            <a:r>
              <a:rPr>
                <a:solidFill>
                  <a:srgbClr val="003B4F"/>
                </a:solidFill>
                <a:latin typeface="Courier"/>
              </a:rPr>
              <a:t>stress &lt;- </a:t>
            </a:r>
            <a:r>
              <a:rPr>
                <a:solidFill>
                  <a:srgbClr val="AD0000"/>
                </a:solidFill>
                <a:latin typeface="Courier"/>
              </a:rPr>
              <a:t>0.3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5E5E5E"/>
                </a:solidFill>
                <a:latin typeface="Courier"/>
              </a:rPr>
              <a:t>*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exp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5E5E5E"/>
                </a:solidFill>
                <a:latin typeface="Courier"/>
              </a:rPr>
              <a:t>-</a:t>
            </a:r>
            <a:r>
              <a:rPr>
                <a:solidFill>
                  <a:srgbClr val="003B4F"/>
                </a:solidFill>
                <a:latin typeface="Courier"/>
              </a:rPr>
              <a:t>iterations</a:t>
            </a:r>
            <a:r>
              <a:rPr>
                <a:solidFill>
                  <a:srgbClr val="5E5E5E"/>
                </a:solidFill>
                <a:latin typeface="Courier"/>
              </a:rPr>
              <a:t>/</a:t>
            </a:r>
            <a:r>
              <a:rPr>
                <a:solidFill>
                  <a:srgbClr val="AD0000"/>
                </a:solidFill>
                <a:latin typeface="Courier"/>
              </a:rPr>
              <a:t>15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0.05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rnorm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AD0000"/>
                </a:solidFill>
                <a:latin typeface="Courier"/>
              </a:rPr>
              <a:t>50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0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0.01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stress[stress </a:t>
            </a:r>
            <a:r>
              <a:rPr>
                <a:solidFill>
                  <a:srgbClr val="5E5E5E"/>
                </a:solidFill>
                <a:latin typeface="Courier"/>
              </a:rPr>
              <a:t>&lt;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0.05</a:t>
            </a:r>
            <a:r>
              <a:rPr>
                <a:solidFill>
                  <a:srgbClr val="003B4F"/>
                </a:solidFill>
                <a:latin typeface="Courier"/>
              </a:rPr>
              <a:t>] &lt;- </a:t>
            </a:r>
            <a:r>
              <a:rPr>
                <a:solidFill>
                  <a:srgbClr val="AD0000"/>
                </a:solidFill>
                <a:latin typeface="Courier"/>
              </a:rPr>
              <a:t>0.05</a:t>
            </a:r>
            <a:br/>
            <a:br/>
            <a:r>
              <a:rPr>
                <a:solidFill>
                  <a:srgbClr val="4758AB"/>
                </a:solidFill>
                <a:latin typeface="Courier"/>
              </a:rPr>
              <a:t>tibble</a:t>
            </a:r>
            <a:r>
              <a:rPr>
                <a:solidFill>
                  <a:srgbClr val="003B4F"/>
                </a:solidFill>
                <a:latin typeface="Courier"/>
              </a:rPr>
              <a:t>(iterations, stress)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ggplot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aes</a:t>
            </a:r>
            <a:r>
              <a:rPr>
                <a:solidFill>
                  <a:srgbClr val="003B4F"/>
                </a:solidFill>
                <a:latin typeface="Courier"/>
              </a:rPr>
              <a:t>(iterations, stress))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geom_line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"darkred"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size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geom_hline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yintercept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0.1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linetype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"dashed"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"orange"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geom_hline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yintercept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0.2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linetype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"dashed"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"red"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annotate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"text"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x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35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y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0.12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label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"Good &lt; 0.1"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"orange"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annotate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"text"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x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35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y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0.22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label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"Poor &gt; 0.2"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"red"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labs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title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"NMDS Stress Reduction"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x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"Iteration"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y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"Stress"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theme_minimal</a:t>
            </a:r>
            <a:r>
              <a:rPr>
                <a:solidFill>
                  <a:srgbClr val="003B4F"/>
                </a:solidFill>
                <a:latin typeface="Courier"/>
              </a:rPr>
              <a:t>()</a:t>
            </a:r>
          </a:p>
        </p:txBody>
      </p:sp>
      <p:pic>
        <p:nvPicPr>
          <p:cNvPr descr="18_01_lecture_powerpoint_files/figure-pptx/stress-visualization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49800" y="1587500"/>
            <a:ext cx="4038600" cy="2692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NMDS Assumptions</a:t>
            </a:r>
          </a:p>
        </p:txBody>
      </p: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NMDS Assumptions:</a:t>
            </a:r>
          </a:p>
          <a:p>
            <a:pPr lvl="0" indent="0" marL="0">
              <a:buNone/>
            </a:pPr>
            <a:r>
              <a:rPr/>
              <a:t>✅ </a:t>
            </a:r>
            <a:r>
              <a:rPr b="1"/>
              <a:t>Few assumptions:</a:t>
            </a:r>
          </a:p>
          <a:p>
            <a:pPr lvl="0"/>
            <a:r>
              <a:rPr/>
              <a:t>Samples are independent</a:t>
            </a:r>
          </a:p>
          <a:p>
            <a:pPr lvl="0"/>
            <a:r>
              <a:rPr/>
              <a:t>Dissimilarity measure is appropriate</a:t>
            </a:r>
          </a:p>
          <a:p>
            <a:pPr lvl="0"/>
            <a:r>
              <a:rPr/>
              <a:t>Sufficient data for stable solution</a:t>
            </a:r>
          </a:p>
          <a:p>
            <a:pPr lvl="0" indent="0" marL="0">
              <a:buNone/>
            </a:pPr>
            <a:r>
              <a:rPr/>
              <a:t>❌ </a:t>
            </a:r>
            <a:r>
              <a:rPr b="1"/>
              <a:t>No assumptions about:</a:t>
            </a:r>
          </a:p>
          <a:p>
            <a:pPr lvl="0"/>
            <a:r>
              <a:rPr/>
              <a:t>Data distribution</a:t>
            </a:r>
          </a:p>
          <a:p>
            <a:pPr lvl="0"/>
            <a:r>
              <a:rPr/>
              <a:t>Linear relationships</a:t>
            </a:r>
          </a:p>
          <a:p>
            <a:pPr lvl="0"/>
            <a:r>
              <a:rPr/>
              <a:t>Homoscedasticity</a:t>
            </a:r>
          </a:p>
          <a:p>
            <a:pPr lvl="0"/>
            <a:r>
              <a:rPr/>
              <a:t>Normality</a:t>
            </a:r>
          </a:p>
          <a:p>
            <a:pPr lvl="0" indent="0" marL="0">
              <a:buNone/>
            </a:pPr>
            <a:r>
              <a:rPr b="1"/>
              <a:t>This makes NMDS very robust for ecological data!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Show why NMDS is robust - non-linear example</a:t>
            </a:r>
            <a:br/>
            <a:r>
              <a:rPr>
                <a:solidFill>
                  <a:srgbClr val="4758AB"/>
                </a:solidFill>
                <a:latin typeface="Courier"/>
              </a:rPr>
              <a:t>set.seed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AD0000"/>
                </a:solidFill>
                <a:latin typeface="Courier"/>
              </a:rPr>
              <a:t>42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n &lt;- </a:t>
            </a:r>
            <a:r>
              <a:rPr>
                <a:solidFill>
                  <a:srgbClr val="AD0000"/>
                </a:solidFill>
                <a:latin typeface="Courier"/>
              </a:rPr>
              <a:t>30</a:t>
            </a:r>
            <a:br/>
            <a:r>
              <a:rPr>
                <a:solidFill>
                  <a:srgbClr val="003B4F"/>
                </a:solidFill>
                <a:latin typeface="Courier"/>
              </a:rPr>
              <a:t>x &lt;- </a:t>
            </a:r>
            <a:r>
              <a:rPr>
                <a:solidFill>
                  <a:srgbClr val="4758AB"/>
                </a:solidFill>
                <a:latin typeface="Courier"/>
              </a:rPr>
              <a:t>runif</a:t>
            </a:r>
            <a:r>
              <a:rPr>
                <a:solidFill>
                  <a:srgbClr val="003B4F"/>
                </a:solidFill>
                <a:latin typeface="Courier"/>
              </a:rPr>
              <a:t>(n, </a:t>
            </a:r>
            <a:r>
              <a:rPr>
                <a:solidFill>
                  <a:srgbClr val="AD0000"/>
                </a:solidFill>
                <a:latin typeface="Courier"/>
              </a:rPr>
              <a:t>0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10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y &lt;- </a:t>
            </a:r>
            <a:r>
              <a:rPr>
                <a:solidFill>
                  <a:srgbClr val="AD0000"/>
                </a:solidFill>
                <a:latin typeface="Courier"/>
              </a:rPr>
              <a:t>2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5E5E5E"/>
                </a:solidFill>
                <a:latin typeface="Courier"/>
              </a:rPr>
              <a:t>*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sin</a:t>
            </a:r>
            <a:r>
              <a:rPr>
                <a:solidFill>
                  <a:srgbClr val="003B4F"/>
                </a:solidFill>
                <a:latin typeface="Courier"/>
              </a:rPr>
              <a:t>(x)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rnorm</a:t>
            </a:r>
            <a:r>
              <a:rPr>
                <a:solidFill>
                  <a:srgbClr val="003B4F"/>
                </a:solidFill>
                <a:latin typeface="Courier"/>
              </a:rPr>
              <a:t>(n, </a:t>
            </a:r>
            <a:r>
              <a:rPr>
                <a:solidFill>
                  <a:srgbClr val="AD0000"/>
                </a:solidFill>
                <a:latin typeface="Courier"/>
              </a:rPr>
              <a:t>0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0.5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group &lt;- </a:t>
            </a:r>
            <a:r>
              <a:rPr>
                <a:solidFill>
                  <a:srgbClr val="4758AB"/>
                </a:solidFill>
                <a:latin typeface="Courier"/>
              </a:rPr>
              <a:t>rep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c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"A"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20794D"/>
                </a:solidFill>
                <a:latin typeface="Courier"/>
              </a:rPr>
              <a:t>"B"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20794D"/>
                </a:solidFill>
                <a:latin typeface="Courier"/>
              </a:rPr>
              <a:t>"C"</a:t>
            </a:r>
            <a:r>
              <a:rPr>
                <a:solidFill>
                  <a:srgbClr val="003B4F"/>
                </a:solidFill>
                <a:latin typeface="Courier"/>
              </a:rPr>
              <a:t>), </a:t>
            </a:r>
            <a:r>
              <a:rPr>
                <a:solidFill>
                  <a:srgbClr val="657422"/>
                </a:solidFill>
                <a:latin typeface="Courier"/>
              </a:rPr>
              <a:t>each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10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br/>
            <a:r>
              <a:rPr>
                <a:solidFill>
                  <a:srgbClr val="4758AB"/>
                </a:solidFill>
                <a:latin typeface="Courier"/>
              </a:rPr>
              <a:t>tibble</a:t>
            </a:r>
            <a:r>
              <a:rPr>
                <a:solidFill>
                  <a:srgbClr val="003B4F"/>
                </a:solidFill>
                <a:latin typeface="Courier"/>
              </a:rPr>
              <a:t>(x, y, group)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ggplot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aes</a:t>
            </a:r>
            <a:r>
              <a:rPr>
                <a:solidFill>
                  <a:srgbClr val="003B4F"/>
                </a:solidFill>
                <a:latin typeface="Courier"/>
              </a:rPr>
              <a:t>(x, y, 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group))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geom_point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size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3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geom_smooth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method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"lm"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se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8F5902"/>
                </a:solidFill>
                <a:latin typeface="Courier"/>
              </a:rPr>
              <a:t>FALSE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"red"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linetype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"dashed"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geom_smooth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method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"loess"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se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8F5902"/>
                </a:solidFill>
                <a:latin typeface="Courier"/>
              </a:rPr>
              <a:t>FALSE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"blue"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labs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title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"NMDS Handles Non-linear Relationships"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subtitle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"Red = linear assumption (PCA), Blue = actual pattern"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x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"Environmental Gradient"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y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"Community Response"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scale_color_viridis_d</a:t>
            </a:r>
            <a:r>
              <a:rPr>
                <a:solidFill>
                  <a:srgbClr val="003B4F"/>
                </a:solidFill>
                <a:latin typeface="Courier"/>
              </a:rPr>
              <a:t>()</a:t>
            </a:r>
          </a:p>
        </p:txBody>
      </p:sp>
      <p:pic>
        <p:nvPicPr>
          <p:cNvPr descr="18_01_lecture_powerpoint_files/figure-pptx/nmds-robustness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49800" y="1587500"/>
            <a:ext cx="4038600" cy="2692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46</Words>
  <Application>Microsoft Macintosh PowerPoint</Application>
  <PresentationFormat>On-screen Show (16:9)</PresentationFormat>
  <Paragraphs>14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18 - Multivariate Community Analysis</dc:title>
  <dc:creator>Bill Perry</dc:creator>
  <cp:keywords/>
  <dcterms:created xsi:type="dcterms:W3CDTF">2025-08-22T22:22:41Z</dcterms:created>
  <dcterms:modified xsi:type="dcterms:W3CDTF">2025-08-22T22:22:41Z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s">
    <vt:lpwstr/>
  </property>
  <property fmtid="{D5CDD505-2E9C-101B-9397-08002B2CF9AE}" pid="3" name="biblio-config">
    <vt:lpwstr>True</vt:lpwstr>
  </property>
  <property fmtid="{D5CDD505-2E9C-101B-9397-08002B2CF9AE}" pid="4" name="by-author">
    <vt:lpwstr/>
  </property>
  <property fmtid="{D5CDD505-2E9C-101B-9397-08002B2CF9AE}" pid="5" name="editor">
    <vt:lpwstr>visual</vt:lpwstr>
  </property>
  <property fmtid="{D5CDD505-2E9C-101B-9397-08002B2CF9AE}" pid="6" name="execute">
    <vt:lpwstr/>
  </property>
  <property fmtid="{D5CDD505-2E9C-101B-9397-08002B2CF9AE}" pid="7" name="format">
    <vt:lpwstr/>
  </property>
  <property fmtid="{D5CDD505-2E9C-101B-9397-08002B2CF9AE}" pid="8" name="header-includes">
    <vt:lpwstr/>
  </property>
  <property fmtid="{D5CDD505-2E9C-101B-9397-08002B2CF9AE}" pid="9" name="include-after">
    <vt:lpwstr/>
  </property>
  <property fmtid="{D5CDD505-2E9C-101B-9397-08002B2CF9AE}" pid="10" name="include-before">
    <vt:lpwstr/>
  </property>
  <property fmtid="{D5CDD505-2E9C-101B-9397-08002B2CF9AE}" pid="11" name="labels">
    <vt:lpwstr/>
  </property>
  <property fmtid="{D5CDD505-2E9C-101B-9397-08002B2CF9AE}" pid="12" name="toc-title">
    <vt:lpwstr>Table of contents</vt:lpwstr>
  </property>
</Properties>
</file>