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docProps/app.xml" ContentType="application/vnd.openxmlformats-officedocument.extended-propertie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C31"/>
    <a:srgbClr val="701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>
    <p:restoredLeft autoAdjust="0" sz="15643"/>
    <p:restoredTop autoAdjust="0" sz="94726"/>
  </p:normalViewPr>
  <p:slideViewPr>
    <p:cSldViewPr snapToGrid="0" snapToObjects="1">
      <p:cViewPr varScale="1">
        <p:scale>
          <a:sx d="100" n="165"/>
          <a:sy d="100" n="165"/>
        </p:scale>
        <p:origin x="560" y="184"/>
      </p:cViewPr>
      <p:guideLst>
        <p:guide orient="horz" pos="1620"/>
        <p:guide pos="2880"/>
      </p:guideLst>
    </p:cSldViewPr>
  </p:slideViewPr>
  <p:outlineViewPr>
    <p:cViewPr>
      <p:scale>
        <a:sx d="100" n="33"/>
        <a:sy d="100" n="33"/>
      </p:scale>
      <p:origin x="0" y="0"/>
    </p:cViewPr>
  </p:outlineViewPr>
  <p:notesTextViewPr>
    <p:cViewPr>
      <p:scale>
        <a:sx d="100" n="100"/>
        <a:sy d="100" n="100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9" Type="http://schemas.openxmlformats.org/officeDocument/2006/relationships/viewProps" Target="viewProps.xml" /><Relationship Id="rId8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11" Type="http://schemas.openxmlformats.org/officeDocument/2006/relationships/tableStyles" Target="tableStyles.xml" /><Relationship Id="rId10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5722" y="565689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4605"/>
            <a:ext cx="9089756" cy="3914289"/>
          </a:xfrm>
        </p:spPr>
        <p:txBody>
          <a:bodyPr/>
          <a:lstStyle>
            <a:lvl1pPr marL="230188" indent="-230188">
              <a:tabLst/>
              <a:defRPr sz="2000"/>
            </a:lvl1pPr>
            <a:lvl2pPr marL="514350" indent="-284163">
              <a:spcBef>
                <a:spcPts val="0"/>
              </a:spcBef>
              <a:tabLst/>
              <a:defRPr sz="2000"/>
            </a:lvl2pPr>
            <a:lvl3pPr marL="692150" indent="-177800">
              <a:spcBef>
                <a:spcPts val="0"/>
              </a:spcBef>
              <a:tabLst/>
              <a:defRPr sz="1600"/>
            </a:lvl3pPr>
            <a:lvl4pPr marL="914400" indent="-222250">
              <a:spcBef>
                <a:spcPts val="0"/>
              </a:spcBef>
              <a:tabLst/>
              <a:defRPr sz="1600"/>
            </a:lvl4pPr>
            <a:lvl5pPr marL="1146175" indent="-231775">
              <a:spcBef>
                <a:spcPts val="0"/>
              </a:spcBef>
              <a:tabLst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1556"/>
          </a:xfrm>
        </p:spPr>
        <p:txBody>
          <a:bodyPr anchor="t">
            <a:normAutofit/>
          </a:bodyPr>
          <a:lstStyle>
            <a:lvl1pPr algn="l">
              <a:defRPr sz="24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41649"/>
            <a:ext cx="7772400" cy="1125140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>
            <a:lvl1pPr algn="l">
              <a:defRPr b="0">
                <a:solidFill>
                  <a:srgbClr val="F4CD5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1" y="662663"/>
            <a:ext cx="4201332" cy="3818173"/>
          </a:xfrm>
        </p:spPr>
        <p:txBody>
          <a:bodyPr/>
          <a:lstStyle>
            <a:lvl1pPr marL="230188" indent="-230188">
              <a:tabLst/>
              <a:defRPr sz="2000"/>
            </a:lvl1pPr>
            <a:lvl2pPr marL="460375" indent="-230188">
              <a:tabLst/>
              <a:defRPr sz="1800"/>
            </a:lvl2pPr>
            <a:lvl3pPr marL="630238" indent="-169863">
              <a:tabLst/>
              <a:defRPr sz="1600"/>
            </a:lvl3pPr>
            <a:lvl4pPr marL="914400" indent="-284163">
              <a:tabLst/>
              <a:defRPr sz="1600"/>
            </a:lvl4pPr>
            <a:lvl5pPr marL="1146175" indent="-231775">
              <a:tabLst/>
              <a:defRPr sz="16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258" y="662664"/>
            <a:ext cx="4418308" cy="3818172"/>
          </a:xfrm>
        </p:spPr>
        <p:txBody>
          <a:bodyPr/>
          <a:lstStyle>
            <a:lvl1pPr marL="342900" indent="-342900"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937" indent="-285750">
              <a:def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6125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5987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0150" indent="-285750">
              <a:defRPr lang="en-US" sz="16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marL="230188" lvl="0" indent="-230188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Click to edit Master text styles</a:t>
            </a:r>
          </a:p>
          <a:p>
            <a:pPr marL="460375" lvl="1" indent="-230188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Second level</a:t>
            </a:r>
          </a:p>
          <a:p>
            <a:pPr marL="630238" lvl="2" indent="-169863" algn="l" defTabSz="342900" rtl="0" eaLnBrk="1" latinLnBrk="0" hangingPunct="1">
              <a:spcBef>
                <a:spcPct val="20000"/>
              </a:spcBef>
              <a:buFont typeface="Arial"/>
              <a:buChar char="•"/>
              <a:tabLst/>
            </a:pPr>
            <a:r>
              <a:rPr lang="en-US" dirty="0"/>
              <a:t>Third level</a:t>
            </a:r>
          </a:p>
          <a:p>
            <a:pPr marL="914400" lvl="3" indent="-284163" algn="l" defTabSz="342900" rtl="0" eaLnBrk="1" latinLnBrk="0" hangingPunct="1">
              <a:spcBef>
                <a:spcPct val="20000"/>
              </a:spcBef>
              <a:buFont typeface="Arial"/>
              <a:buChar char="–"/>
              <a:tabLst/>
            </a:pPr>
            <a:r>
              <a:rPr lang="en-US" dirty="0"/>
              <a:t>Fourth level</a:t>
            </a:r>
          </a:p>
          <a:p>
            <a:pPr marL="1146175" lvl="4" indent="-231775" algn="l" defTabSz="342900" rtl="0" eaLnBrk="1" latinLnBrk="0" hangingPunct="1">
              <a:spcBef>
                <a:spcPct val="20000"/>
              </a:spcBef>
              <a:buFont typeface="Arial"/>
              <a:buChar char="»"/>
              <a:tabLst/>
            </a:pPr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485" y="78119"/>
            <a:ext cx="8229600" cy="607682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201" y="802623"/>
            <a:ext cx="4435799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201" y="1282444"/>
            <a:ext cx="4435799" cy="330505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3514" y="823389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514" y="1303210"/>
            <a:ext cx="4041775" cy="3284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71538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85" y="2822226"/>
            <a:ext cx="8756541" cy="19450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960803"/>
            <a:ext cx="354136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490" y="102393"/>
            <a:ext cx="8934774" cy="582780"/>
          </a:xfrm>
          <a:prstGeom prst="rect">
            <a:avLst/>
          </a:prstGeom>
          <a:solidFill>
            <a:srgbClr val="1A1A2E"/>
          </a:solidFill>
        </p:spPr>
        <p:txBody>
          <a:bodyPr anchor="ctr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77489" y="781696"/>
            <a:ext cx="8934773" cy="3914289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dirty="0" lang="en-US"/>
              <a:t>Click to edit Master text styles</a:t>
            </a:r>
          </a:p>
          <a:p>
            <a:pPr lvl="1"/>
            <a:r>
              <a:rPr dirty="0" lang="en-US"/>
              <a:t>Second level</a:t>
            </a:r>
          </a:p>
          <a:p>
            <a:pPr lvl="2"/>
            <a:r>
              <a:rPr dirty="0" lang="en-US"/>
              <a:t>Third level</a:t>
            </a:r>
          </a:p>
          <a:p>
            <a:pPr lvl="3"/>
            <a:r>
              <a:rPr dirty="0" lang="en-US"/>
              <a:t>Fourth level</a:t>
            </a:r>
          </a:p>
          <a:p>
            <a:pPr lvl="4"/>
            <a:r>
              <a:rPr dirty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6/28/26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42900" eaLnBrk="1" hangingPunct="1" latinLnBrk="0" rtl="0">
        <a:spcBef>
          <a:spcPct val="0"/>
        </a:spcBef>
        <a:buNone/>
        <a:defRPr kern="1200" sz="2800">
          <a:solidFill>
            <a:srgbClr val="F4CD54"/>
          </a:solidFill>
          <a:latin typeface="+mj-lt"/>
          <a:ea typeface="+mj-ea"/>
          <a:cs typeface="+mj-cs"/>
        </a:defRPr>
      </a:lvl1pPr>
    </p:titleStyle>
    <p:bodyStyle>
      <a:lvl1pPr algn="l" defTabSz="342900" eaLnBrk="1" hangingPunct="1" indent="-342900" latinLnBrk="0" marL="342900" rtl="0">
        <a:spcBef>
          <a:spcPts val="0"/>
        </a:spcBef>
        <a:buFont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indent="-342900" latinLnBrk="0" marL="685800" rtl="0">
        <a:spcBef>
          <a:spcPts val="0"/>
        </a:spcBef>
        <a:buFont typeface="Arial"/>
        <a:buChar char="–"/>
        <a:defRPr kern="1200" sz="200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indent="-342900" latinLnBrk="0" marL="1028700" rtl="0">
        <a:spcBef>
          <a:spcPts val="0"/>
        </a:spcBef>
        <a:buFont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indent="-342900" latinLnBrk="0" marL="1371600" rtl="0">
        <a:spcBef>
          <a:spcPts val="0"/>
        </a:spcBef>
        <a:buFont typeface="Arial"/>
        <a:buChar char="–"/>
        <a:defRPr kern="1200" sz="150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indent="-342900" latinLnBrk="0" marL="1714500" rtl="0">
        <a:spcBef>
          <a:spcPts val="0"/>
        </a:spcBef>
        <a:buFont typeface="Arial"/>
        <a:buChar char="»"/>
        <a:defRPr kern="1200" sz="150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indent="-342900" latinLnBrk="0" marL="20574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indent="-342900" latinLnBrk="0" marL="24003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indent="-342900" latinLnBrk="0" marL="27432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indent="-342900" latinLnBrk="0" marL="3086100" rtl="0">
        <a:spcBef>
          <a:spcPct val="20000"/>
        </a:spcBef>
        <a:buFont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3429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3429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3429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3429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3429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3429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3429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3429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3429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4.xml" 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65688"/>
          </a:xfrm>
        </p:spPr>
        <p:txBody>
          <a:bodyPr/>
          <a:lstStyle/>
          <a:p>
            <a:pPr lvl="0" indent="0" marL="0">
              <a:buNone/>
            </a:pPr>
            <a:r>
              <a:rPr/>
              <a:t>Lecture 08 — Flex / Catch-up</a:t>
            </a: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255722" y="565689"/>
            <a:ext cx="6400800" cy="1314450"/>
          </a:xfrm>
        </p:spPr>
        <p:txBody>
          <a:bodyPr/>
          <a:lstStyle/>
          <a:p>
            <a:pPr lvl="0" indent="0" marL="0">
              <a:buNone/>
            </a:pPr>
            <a:r>
              <a:rPr/>
              <a:t>Open lab: revisit whatever isn’t sticking yet</a:t>
            </a:r>
            <a:br/>
            <a:br/>
            <a:r>
              <a:rPr/>
              <a:t>Bill Perry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2026-09-10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No New Material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This is a </a:t>
            </a:r>
            <a:r>
              <a:rPr b="1"/>
              <a:t>flex day</a:t>
            </a:r>
            <a:r>
              <a:rPr/>
              <a:t>. We use it to go back over whatever from Lectures 01–07 is not sticking yet — as a class, in small groups, or one-on-one while everyone else works ahead on the Wrangling / Summary Statistics extensions or gets a head start on Worksheet 07.</a:t>
            </a:r>
          </a:p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How today works</a:t>
            </a:r>
          </a:p>
          <a:p>
            <a:pPr lvl="0" indent="0" marL="1270000">
              <a:buNone/>
            </a:pPr>
            <a:r>
              <a:rPr sz="2000"/>
              <a:t>Bring your own script with whatever is broken or confusing. We will fix real code, not hypothetical examples.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✅ Key idea</a:t>
            </a:r>
          </a:p>
          <a:p>
            <a:pPr lvl="0" indent="0" marL="1270000">
              <a:buNone/>
            </a:pPr>
            <a:r>
              <a:rPr sz="2000"/>
              <a:t>Getting stuck and asking about it </a:t>
            </a:r>
            <a:r>
              <a:rPr sz="2000" i="1"/>
              <a:t>today</a:t>
            </a:r>
            <a:r>
              <a:rPr sz="2000"/>
              <a:t> is cheaper than carrying a shaky foundation into Wrangling, Summary Statistics, and eventually t-tests.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What We’ve Covered So Far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0" y="660400"/>
          <a:ext cx="4191000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5500"/>
                <a:gridCol w="2095500"/>
              </a:tblGrid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#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Topic</a:t>
                      </a: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01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Asking a question, designing the leaf study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02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Meeting R, Positron, and project structure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03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GGPlot I — colors, facets, </a:t>
                      </a:r>
                      <a:r>
                        <a:rPr>
                          <a:latin typeface="Courier"/>
                        </a:rPr>
                        <a:t>stat_summary()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04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GGPlot II — more geoms, coordinates, themes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05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Wrangling — </a:t>
                      </a:r>
                      <a:r>
                        <a:rPr>
                          <a:latin typeface="Courier"/>
                        </a:rPr>
                        <a:t>filter</a:t>
                      </a:r>
                      <a:r>
                        <a:rPr/>
                        <a:t>, </a:t>
                      </a:r>
                      <a:r>
                        <a:rPr>
                          <a:latin typeface="Courier"/>
                        </a:rPr>
                        <a:t>select</a:t>
                      </a:r>
                      <a:r>
                        <a:rPr/>
                        <a:t>, </a:t>
                      </a:r>
                      <a:r>
                        <a:rPr>
                          <a:latin typeface="Courier"/>
                        </a:rPr>
                        <a:t>mutate</a:t>
                      </a:r>
                      <a:r>
                        <a:rPr/>
                        <a:t>, </a:t>
                      </a:r>
                      <a:r>
                        <a:rPr>
                          <a:latin typeface="Courier"/>
                        </a:rPr>
                        <a:t>arrange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06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Summary statistics — mean, SD, SE, </a:t>
                      </a:r>
                      <a:r>
                        <a:rPr>
                          <a:latin typeface="Courier"/>
                        </a:rPr>
                        <a:t>group_by()</a:t>
                      </a:r>
                    </a:p>
                  </a:txBody>
                </a:tc>
              </a:tr>
              <a:tr h="0"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07</a:t>
                      </a:r>
                    </a:p>
                  </a:txBody>
                </a:tc>
                <a:tc>
                  <a:txBody>
                    <a:bodyPr/>
                    <a:lstStyle/>
                    <a:p>
                      <a:pPr lvl="0" indent="0" marL="0">
                        <a:buNone/>
                      </a:pPr>
                      <a:r>
                        <a:rPr/>
                        <a:t>Quarto — reproducible reports</a:t>
                      </a:r>
                    </a:p>
                  </a:txBody>
                </a:tc>
              </a:tr>
            </a:tbl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Note</a:t>
            </a:r>
          </a:p>
          <a:p>
            <a:pPr lvl="0" indent="0" marL="1270000">
              <a:buNone/>
            </a:pPr>
            <a:r>
              <a:rPr sz="2000" b="1"/>
              <a:t>📖 Where to look things up</a:t>
            </a:r>
          </a:p>
          <a:p>
            <a:pPr lvl="0"/>
            <a:r>
              <a:rPr sz="2000">
                <a:latin typeface="Courier"/>
              </a:rPr>
              <a:t>common_code/</a:t>
            </a:r>
            <a:r>
              <a:rPr sz="2000"/>
              <a:t> on the course site has a standalone reference page for every one of these topics</a:t>
            </a:r>
          </a:p>
          <a:p>
            <a:pPr lvl="0"/>
            <a:r>
              <a:rPr sz="2000"/>
              <a:t>Each lecture’s </a:t>
            </a:r>
            <a:r>
              <a:rPr sz="2000" b="1"/>
              <a:t>References</a:t>
            </a:r>
            <a:r>
              <a:rPr sz="2000"/>
              <a:t> slide links the relevant Whitlock &amp; Schluter and R4DS chapters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Self-Check — Can You Do These?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/>
            <a:r>
              <a:rPr/>
              <a:t>☐ Load an Excel file with </a:t>
            </a:r>
            <a:r>
              <a:rPr>
                <a:latin typeface="Courier"/>
              </a:rPr>
              <a:t>read_excel()</a:t>
            </a:r>
            <a:r>
              <a:rPr/>
              <a:t> and clean names with </a:t>
            </a:r>
            <a:r>
              <a:rPr>
                <a:latin typeface="Courier"/>
              </a:rPr>
              <a:t>clean_names()</a:t>
            </a:r>
          </a:p>
          <a:p>
            <a:pPr lvl="0"/>
            <a:r>
              <a:rPr/>
              <a:t>☐ Explain what </a:t>
            </a:r>
            <a:r>
              <a:rPr>
                <a:latin typeface="Courier"/>
              </a:rPr>
              <a:t>%&gt;%</a:t>
            </a:r>
            <a:r>
              <a:rPr/>
              <a:t> does, out loud, in one sentence</a:t>
            </a:r>
          </a:p>
          <a:p>
            <a:pPr lvl="0"/>
            <a:r>
              <a:rPr/>
              <a:t>☐ Build a boxplot with jittered points, colored on purpose with </a:t>
            </a:r>
            <a:r>
              <a:rPr>
                <a:latin typeface="Courier"/>
              </a:rPr>
              <a:t>scale_fill_manual()</a:t>
            </a:r>
          </a:p>
          <a:p>
            <a:pPr lvl="0"/>
            <a:r>
              <a:rPr/>
              <a:t>☐ Facet a plot with </a:t>
            </a:r>
            <a:r>
              <a:rPr>
                <a:latin typeface="Courier"/>
              </a:rPr>
              <a:t>facet_wrap()</a:t>
            </a:r>
          </a:p>
          <a:p>
            <a:pPr lvl="0"/>
            <a:r>
              <a:rPr/>
              <a:t>☐ Chain </a:t>
            </a:r>
            <a:r>
              <a:rPr>
                <a:latin typeface="Courier"/>
              </a:rPr>
              <a:t>filter()</a:t>
            </a:r>
            <a:r>
              <a:rPr/>
              <a:t>, </a:t>
            </a:r>
            <a:r>
              <a:rPr>
                <a:latin typeface="Courier"/>
              </a:rPr>
              <a:t>select()</a:t>
            </a:r>
            <a:r>
              <a:rPr/>
              <a:t>, </a:t>
            </a:r>
            <a:r>
              <a:rPr>
                <a:latin typeface="Courier"/>
              </a:rPr>
              <a:t>mutate()</a:t>
            </a:r>
            <a:r>
              <a:rPr/>
              <a:t>, </a:t>
            </a:r>
            <a:r>
              <a:rPr>
                <a:latin typeface="Courier"/>
              </a:rPr>
              <a:t>arrange()</a:t>
            </a:r>
            <a:r>
              <a:rPr/>
              <a:t> into one pipeline</a:t>
            </a:r>
          </a:p>
          <a:p>
            <a:pPr lvl="0"/>
            <a:r>
              <a:rPr/>
              <a:t>☐ Compute mean, SD, and SE for a group — by hand and with </a:t>
            </a:r>
            <a:r>
              <a:rPr>
                <a:latin typeface="Courier"/>
              </a:rPr>
              <a:t>group_by() + summarize()</a:t>
            </a:r>
          </a:p>
          <a:p>
            <a:pPr lvl="0"/>
            <a:r>
              <a:rPr/>
              <a:t>☐ Explain why </a:t>
            </a:r>
            <a:r>
              <a:rPr>
                <a:latin typeface="Courier"/>
              </a:rPr>
              <a:t>sum(!is.na(x))</a:t>
            </a:r>
            <a:r>
              <a:rPr/>
              <a:t> is safer than </a:t>
            </a:r>
            <a:r>
              <a:rPr>
                <a:latin typeface="Courier"/>
              </a:rPr>
              <a:t>length(x)</a:t>
            </a:r>
          </a:p>
          <a:p>
            <a:pPr lvl="0"/>
            <a:r>
              <a:rPr/>
              <a:t>☐ Render a Quarto document that mixes prose, code, and a figure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Tip</a:t>
            </a:r>
          </a:p>
          <a:p>
            <a:pPr lvl="0" indent="0" marL="1270000">
              <a:buNone/>
            </a:pPr>
            <a:r>
              <a:rPr sz="2000" b="1"/>
              <a:t>🖐 If you checked fewer than 6 boxes</a:t>
            </a:r>
          </a:p>
          <a:p>
            <a:pPr lvl="0" indent="0" marL="1270000">
              <a:buNone/>
            </a:pPr>
            <a:r>
              <a:rPr sz="2000"/>
              <a:t>Start there today — with me, with a classmate, or with the worksheet for that lecture. That is exactly what this session is for.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2780"/>
          </a:xfrm>
          <a:solidFill>
            <a:srgbClr val="1A1A2E"/>
          </a:solidFill>
        </p:spPr>
        <p:txBody>
          <a:bodyPr/>
          <a:lstStyle/>
          <a:p>
            <a:pPr lvl="0" indent="0" marL="0">
              <a:buNone/>
            </a:pPr>
            <a:r>
              <a:rPr/>
              <a:t>Options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/>
        <p:txBody>
          <a:bodyPr/>
          <a:lstStyle/>
          <a:p>
            <a:pPr lvl="0" indent="-342900" marL="342900">
              <a:buAutoNum type="arabicPeriod"/>
            </a:pPr>
            <a:r>
              <a:rPr b="1"/>
              <a:t>Rebuild a worksheet from scratch</a:t>
            </a:r>
            <a:r>
              <a:rPr/>
              <a:t>, no peeking at the answer key, then compare</a:t>
            </a:r>
          </a:p>
          <a:p>
            <a:pPr lvl="0" indent="-342900" marL="342900">
              <a:buAutoNum type="arabicPeriod"/>
            </a:pPr>
            <a:r>
              <a:rPr b="1"/>
              <a:t>Trade scripts with a neighbor</a:t>
            </a:r>
            <a:r>
              <a:rPr/>
              <a:t> and try to explain what each line does</a:t>
            </a:r>
          </a:p>
          <a:p>
            <a:pPr lvl="0" indent="-342900" marL="342900">
              <a:buAutoNum type="arabicPeriod"/>
            </a:pPr>
            <a:r>
              <a:rPr b="1"/>
              <a:t>Re-run a lecture’s code chunks</a:t>
            </a:r>
            <a:r>
              <a:rPr/>
              <a:t> one at a time, predicting the output first</a:t>
            </a:r>
          </a:p>
          <a:p>
            <a:pPr lvl="0" indent="-342900" marL="342900">
              <a:buAutoNum type="arabicPeriod"/>
            </a:pPr>
            <a:r>
              <a:rPr b="1"/>
              <a:t>Get ahead</a:t>
            </a:r>
            <a:r>
              <a:rPr/>
              <a:t>: start Worksheet 07 (Quarto) or the Summary Statistics extension if you’re solid on everything above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/>
        <p:txBody>
          <a:bodyPr/>
          <a:lstStyle/>
          <a:p>
            <a:pPr lvl="0" indent="0" marL="1270000">
              <a:buNone/>
            </a:pPr>
            <a:r>
              <a:rPr sz="2000" b="1"/>
              <a:t>Important</a:t>
            </a:r>
          </a:p>
          <a:p>
            <a:pPr lvl="0" indent="0" marL="1270000">
              <a:buNone/>
            </a:pPr>
            <a:r>
              <a:rPr sz="2000" b="1"/>
              <a:t>⚠️ Watch out!</a:t>
            </a:r>
          </a:p>
          <a:p>
            <a:pPr lvl="0" indent="0" marL="1270000">
              <a:buNone/>
            </a:pPr>
            <a:r>
              <a:rPr sz="2000"/>
              <a:t>“I understand it when I watch it” and “I can type it myself with no notes” are two different skills. Today is for practicing the second one.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82780"/>
          </a:xfrm>
        </p:spPr>
        <p:txBody>
          <a:bodyPr/>
          <a:lstStyle/>
          <a:p>
            <a:pPr lvl="0" indent="0" marL="0">
              <a:buNone/>
            </a:pPr>
            <a:r>
              <a:rPr/>
              <a:t>Up Next — Lecture 09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Two-sample </a:t>
            </a:r>
            <a:r>
              <a:rPr b="1"/>
              <a:t>t-test</a:t>
            </a:r>
            <a:r>
              <a:rPr/>
              <a:t>: formally testing our sunny-vs-shady hypothesis</a:t>
            </a:r>
          </a:p>
          <a:p>
            <a:pPr lvl="0"/>
            <a:r>
              <a:rPr/>
              <a:t>Checking assumptions (normality, equal variance)</a:t>
            </a:r>
          </a:p>
          <a:p>
            <a:pPr lvl="0"/>
            <a:r>
              <a:rPr/>
              <a:t>Everything from Lectures 05–06 (wrangling and summary statistics) is a direct prerequisite — that is why today exists.</a:t>
            </a:r>
          </a:p>
        </p:txBody>
      </p:sp>
    </p:spTree>
  </p:cSld>
</p:sld>
</file>

<file path=ppt/theme/theme1.xml><?xml version="1.0" encoding="utf-8"?>
<a:theme xmlns:a="http://schemas.openxmlformats.org/drawingml/2006/main" name="UMD Biostatistics">
  <a:themeElements>
    <a:clrScheme name="UMD">
      <a:dk1>
        <a:sysClr val="windowText" lastClr="000000"/>
      </a:dk1>
      <a:lt1>
        <a:sysClr val="window" lastClr="FFFFFF"/>
      </a:lt1>
      <a:dk2>
        <a:srgbClr val="4A4A4A"/>
      </a:dk2>
      <a:lt2>
        <a:srgbClr val="F0F4F8"/>
      </a:lt2>
      <a:accent1>
        <a:srgbClr val="F4CD54"/>
      </a:accent1>
      <a:accent2>
        <a:srgbClr val="002147"/>
      </a:accent2>
      <a:accent3>
        <a:srgbClr val="0072B2"/>
      </a:accent3>
      <a:accent4>
        <a:srgbClr val="009E73"/>
      </a:accent4>
      <a:accent5>
        <a:srgbClr val="E69F00"/>
      </a:accent5>
      <a:accent6>
        <a:srgbClr val="56B4E9"/>
      </a:accent6>
      <a:hlink>
        <a:srgbClr val="0563C1"/>
      </a:hlink>
      <a:folHlink>
        <a:srgbClr val="1A1A2E"/>
      </a:folHlink>
    </a:clrScheme>
    <a:fontScheme name="UMD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M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46</Words>
  <Application>Microsoft Macintosh PowerPoint</Application>
  <PresentationFormat>On-screen Show (16:9)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Cambria</vt:lpstr>
      <vt:lpstr>UMD Biostatistics</vt:lpstr>
      <vt:lpstr>Presentation Title</vt:lpstr>
      <vt:lpstr>Slide Title</vt:lpstr>
      <vt:lpstr>Section header</vt:lpstr>
      <vt:lpstr>Slide Title for Two-Content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08 — Flex / Catch-up</dc:title>
  <dc:creator>Bill Perry</dc:creator>
  <cp:keywords/>
  <dc:description>A flexible catch-up session — no new material. Revisit R basics, ggplot, wrangling, or summary statistics, whichever the class needs most.</dc:description>
  <dcterms:created xsi:type="dcterms:W3CDTF">2026-09-10T14:25:21Z</dcterms:created>
  <dcterms:modified xsi:type="dcterms:W3CDTF">2026-09-10T14:25:21Z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categories">
    <vt:lpwstr/>
  </property>
  <property fmtid="{D5CDD505-2E9C-101B-9397-08002B2CF9AE}" pid="6" name="date">
    <vt:lpwstr>2026-09-10</vt:lpwstr>
  </property>
  <property fmtid="{D5CDD505-2E9C-101B-9397-08002B2CF9AE}" pid="7" name="execute">
    <vt:lpwstr/>
  </property>
  <property fmtid="{D5CDD505-2E9C-101B-9397-08002B2CF9AE}" pid="8" name="header-includes">
    <vt:lpwstr/>
  </property>
  <property fmtid="{D5CDD505-2E9C-101B-9397-08002B2CF9AE}" pid="9" name="include-after">
    <vt:lpwstr/>
  </property>
  <property fmtid="{D5CDD505-2E9C-101B-9397-08002B2CF9AE}" pid="10" name="include-before">
    <vt:lpwstr/>
  </property>
  <property fmtid="{D5CDD505-2E9C-101B-9397-08002B2CF9AE}" pid="11" name="labels">
    <vt:lpwstr/>
  </property>
  <property fmtid="{D5CDD505-2E9C-101B-9397-08002B2CF9AE}" pid="12" name="order">
    <vt:lpwstr>8</vt:lpwstr>
  </property>
  <property fmtid="{D5CDD505-2E9C-101B-9397-08002B2CF9AE}" pid="13" name="resources">
    <vt:lpwstr/>
  </property>
  <property fmtid="{D5CDD505-2E9C-101B-9397-08002B2CF9AE}" pid="14" name="subtitle">
    <vt:lpwstr>Open lab: revisit whatever isn’t sticking yet</vt:lpwstr>
  </property>
  <property fmtid="{D5CDD505-2E9C-101B-9397-08002B2CF9AE}" pid="15" name="toc-title">
    <vt:lpwstr>Table of contents</vt:lpwstr>
  </property>
  <property fmtid="{D5CDD505-2E9C-101B-9397-08002B2CF9AE}" pid="16" name="type">
    <vt:lpwstr>lecture</vt:lpwstr>
  </property>
  <property fmtid="{D5CDD505-2E9C-101B-9397-08002B2CF9AE}" pid="17" name="week">
    <vt:lpwstr>4</vt:lpwstr>
  </property>
</Properties>
</file>