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slide" Target="slides/slide21.xml" /><Relationship Id="rId23" Type="http://schemas.openxmlformats.org/officeDocument/2006/relationships/slide" Target="slides/slide22.xml" /><Relationship Id="rId25" Type="http://schemas.openxmlformats.org/officeDocument/2006/relationships/viewProps" Target="viewProps.xml" /><Relationship Id="rId2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7" Type="http://schemas.openxmlformats.org/officeDocument/2006/relationships/tableStyles" Target="tableStyles.xml" /><Relationship Id="rId2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rstudio.github.io/cheatsheets/factors.pdf" TargetMode="External" /></Relationships>
</file>

<file path=ppt/slides/_rels/slide2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Worksheet 10 — Factors: Ordering and Cleaning Categorical 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Reorder, rename, and lump penguin categories with forcats — for cleaner plots and models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6 · An ordered ranking plot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Mean mass per species, biggest bar on top 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(species)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mean_mass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(body_mass_g))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fct_reorder</a:t>
            </a:r>
            <a:r>
              <a:rPr>
                <a:solidFill>
                  <a:srgbClr val="003B4F"/>
                </a:solidFill>
                <a:latin typeface="Courier"/>
              </a:rPr>
              <a:t>(species, mean_mass)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fct_rev</a:t>
            </a:r>
            <a:r>
              <a:rPr>
                <a:solidFill>
                  <a:srgbClr val="003B4F"/>
                </a:solidFill>
                <a:latin typeface="Courier"/>
              </a:rPr>
              <a:t>())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mean_mass,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geom_col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"steelblue"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"Mean mass (g)"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NULL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does </a:t>
            </a:r>
            <a:r>
              <a:rPr>
                <a:latin typeface="Courier"/>
              </a:rPr>
              <a:t>fct_rev()</a:t>
            </a:r>
            <a:r>
              <a:rPr/>
              <a:t> do here? Remove it and describe what changes.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1270000">
              <a:buNone/>
            </a:pPr>
            <a:r>
              <a:rPr sz="2000"/>
              <a:t>🛑 </a:t>
            </a:r>
            <a:r>
              <a:rPr sz="2000" b="1"/>
              <a:t>End of Day 1.</a:t>
            </a:r>
            <a:r>
              <a:rPr sz="2000"/>
              <a:t> You can now inspect and reorder factors. Day 2 covers renaming, lumping, and models.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3 — Rename, collapse, lump </a:t>
            </a:r>
            <a:r>
              <a:rPr sz="2000" b="1" i="1"/>
              <a:t>(Day 2, after lecture Chunk 3)</a:t>
            </a:r>
          </a:p>
          <a:p>
            <a:pPr lvl="0" indent="0" marL="1270000">
              <a:buNone/>
            </a:pPr>
            <a:r>
              <a:rPr sz="2000"/>
              <a:t>Parts 7–9: clean up level labels.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7 · Rename levels with </a:t>
            </a:r>
            <a:r>
              <a:rPr>
                <a:latin typeface="Courier"/>
              </a:rPr>
              <a:t>fct_recode()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Give levels report-ready names 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fct_recode</a:t>
            </a:r>
            <a:r>
              <a:rPr>
                <a:solidFill>
                  <a:srgbClr val="003B4F"/>
                </a:solidFill>
                <a:latin typeface="Courier"/>
              </a:rPr>
              <a:t>(species,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"Adélie penguin"</a:t>
            </a:r>
            <a:r>
              <a:rPr>
                <a:solidFill>
                  <a:srgbClr val="003B4F"/>
                </a:solidFill>
                <a:latin typeface="Courier"/>
              </a:rPr>
              <a:t>    = </a:t>
            </a:r>
            <a:r>
              <a:rPr>
                <a:solidFill>
                  <a:srgbClr val="20794D"/>
                </a:solidFill>
                <a:latin typeface="Courier"/>
              </a:rPr>
              <a:t>"Adelie"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"Chinstrap penguin"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"Chinstrap"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"Gentoo penguin"</a:t>
            </a:r>
            <a:r>
              <a:rPr>
                <a:solidFill>
                  <a:srgbClr val="003B4F"/>
                </a:solidFill>
                <a:latin typeface="Courier"/>
              </a:rPr>
              <a:t>    =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(species)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In </a:t>
            </a:r>
            <a:r>
              <a:rPr>
                <a:latin typeface="Courier"/>
              </a:rPr>
              <a:t>fct_recode()</a:t>
            </a:r>
            <a:r>
              <a:rPr/>
              <a:t>, which name goes on the left — the new one or the old one?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8 · Collapse and lump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 (collapse species into size groups):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size_group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fct_collapse</a:t>
            </a:r>
            <a:r>
              <a:rPr>
                <a:solidFill>
                  <a:srgbClr val="003B4F"/>
                </a:solidFill>
                <a:latin typeface="Courier"/>
              </a:rPr>
              <a:t>(species,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"smaller"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"Adelie"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"Chinstrap"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20794D"/>
                </a:solidFill>
                <a:latin typeface="Courier"/>
              </a:rPr>
              <a:t>"larger"</a:t>
            </a:r>
            <a:r>
              <a:rPr>
                <a:solidFill>
                  <a:srgbClr val="003B4F"/>
                </a:solidFill>
                <a:latin typeface="Courier"/>
              </a:rPr>
              <a:t>  =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(size_group)</a:t>
            </a:r>
          </a:p>
          <a:p>
            <a:pPr lvl="0" indent="0" marL="0">
              <a:buNone/>
            </a:pPr>
            <a:r>
              <a:rPr b="1"/>
              <a:t>▶ Run this (lump islands, keep the top 2):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(island)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island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fct_lump_n</a:t>
            </a:r>
            <a:r>
              <a:rPr>
                <a:solidFill>
                  <a:srgbClr val="003B4F"/>
                </a:solidFill>
                <a:latin typeface="Courier"/>
              </a:rPr>
              <a:t>(island, </a:t>
            </a:r>
            <a:r>
              <a:rPr>
                <a:solidFill>
                  <a:srgbClr val="657422"/>
                </a:solidFill>
                <a:latin typeface="Courier"/>
              </a:rPr>
              <a:t>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2</a:t>
            </a:r>
            <a:r>
              <a:rPr>
                <a:solidFill>
                  <a:srgbClr val="003B4F"/>
                </a:solidFill>
                <a:latin typeface="Courier"/>
              </a:rPr>
              <a:t>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count</a:t>
            </a:r>
            <a:r>
              <a:rPr>
                <a:solidFill>
                  <a:srgbClr val="003B4F"/>
                </a:solidFill>
                <a:latin typeface="Courier"/>
              </a:rPr>
              <a:t>(island)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After lumping, what is the third island called, and how many rows landed in it?</a:t>
            </a:r>
          </a:p>
          <a:p>
            <a:pPr lvl="0" indent="0">
              <a:buNone/>
            </a:pPr>
            <a:r>
              <a:rPr>
                <a:latin typeface="Courier"/>
              </a:rPr>
              <a:t>Lumped level name:
n in that level: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9 · The </a:t>
            </a:r>
            <a:r>
              <a:rPr>
                <a:latin typeface="Courier"/>
              </a:rPr>
              <a:t>as.numeric()</a:t>
            </a:r>
            <a:r>
              <a:rPr/>
              <a:t> trap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</a:t>
            </a:r>
            <a:r>
              <a:rPr sz="2000">
                <a:latin typeface="Courier"/>
              </a:rPr>
              <a:t>years</a:t>
            </a:r>
            <a:r>
              <a:rPr sz="2000"/>
              <a:t> below is a factor holding “2010”, “2011”, “2012”. What will </a:t>
            </a:r>
            <a:r>
              <a:rPr sz="2000">
                <a:latin typeface="Courier"/>
              </a:rPr>
              <a:t>as.numeric(years)</a:t>
            </a:r>
            <a:r>
              <a:rPr sz="2000"/>
              <a:t> return?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003B4F"/>
                </a:solidFill>
                <a:latin typeface="Courier"/>
              </a:rPr>
              <a:t>years &lt;- </a:t>
            </a:r>
            <a:r>
              <a:rPr>
                <a:solidFill>
                  <a:srgbClr val="4758AB"/>
                </a:solidFill>
                <a:latin typeface="Courier"/>
              </a:rPr>
              <a:t>factor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"2010"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"2011"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20794D"/>
                </a:solidFill>
                <a:latin typeface="Courier"/>
              </a:rPr>
              <a:t>"2012"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as.numeric</a:t>
            </a:r>
            <a:r>
              <a:rPr>
                <a:solidFill>
                  <a:srgbClr val="003B4F"/>
                </a:solidFill>
                <a:latin typeface="Courier"/>
              </a:rPr>
              <a:t>(years)                 </a:t>
            </a:r>
            <a:r>
              <a:rPr>
                <a:solidFill>
                  <a:srgbClr val="5E5E5E"/>
                </a:solidFill>
                <a:latin typeface="Courier"/>
              </a:rPr>
              <a:t># what comes out?</a:t>
            </a:r>
            <a:br/>
            <a:r>
              <a:rPr>
                <a:solidFill>
                  <a:srgbClr val="4758AB"/>
                </a:solidFill>
                <a:latin typeface="Courier"/>
              </a:rPr>
              <a:t>as.numeric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as.character</a:t>
            </a:r>
            <a:r>
              <a:rPr>
                <a:solidFill>
                  <a:srgbClr val="003B4F"/>
                </a:solidFill>
                <a:latin typeface="Courier"/>
              </a:rPr>
              <a:t>(years))   </a:t>
            </a:r>
            <a:r>
              <a:rPr>
                <a:solidFill>
                  <a:srgbClr val="5E5E5E"/>
                </a:solidFill>
                <a:latin typeface="Courier"/>
              </a:rPr>
              <a:t># and this?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Explain the difference in one sentence.</a:t>
            </a:r>
          </a:p>
          <a:p>
            <a:pPr lvl="0" indent="0">
              <a:buNone/>
            </a:pPr>
            <a:r>
              <a:rPr>
                <a:latin typeface="Courier"/>
              </a:rPr>
              <a:t>as.numeric(years) gave:
as.numeric(as.character(years)) gave:
Why they differ: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a factor is stored as integer </a:t>
            </a:r>
            <a:r>
              <a:rPr sz="2000" b="1"/>
              <a:t>codes</a:t>
            </a:r>
            <a:r>
              <a:rPr sz="2000"/>
              <a:t> with a labels table. </a:t>
            </a:r>
            <a:r>
              <a:rPr sz="2000">
                <a:latin typeface="Courier"/>
              </a:rPr>
              <a:t>as.numeric()</a:t>
            </a:r>
            <a:r>
              <a:rPr sz="2000"/>
              <a:t> returns the codes — always go through </a:t>
            </a:r>
            <a:r>
              <a:rPr sz="2000">
                <a:latin typeface="Courier"/>
              </a:rPr>
              <a:t>as.character()</a:t>
            </a:r>
            <a:r>
              <a:rPr sz="2000"/>
              <a:t> first when a factor holds real numbers.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4 — Factors in models &amp; cleanup </a:t>
            </a:r>
            <a:r>
              <a:rPr sz="2000" b="1" i="1"/>
              <a:t>(Day 2, after lecture Chunk 4)</a:t>
            </a:r>
          </a:p>
          <a:p>
            <a:pPr lvl="0" indent="0" marL="1270000">
              <a:buNone/>
            </a:pPr>
            <a:r>
              <a:rPr sz="2000"/>
              <a:t>Parts 10–12: set the reference, drop ghosts, build the final figure.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10 · Set the ANOVA reference with </a:t>
            </a:r>
            <a:r>
              <a:rPr>
                <a:latin typeface="Courier"/>
              </a:rPr>
              <a:t>fct_relevel()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If we make Gentoo the reference group instead of Adelie, will the overall ANOVA </a:t>
            </a:r>
            <a:r>
              <a:rPr sz="2000" i="1"/>
              <a:t>p</a:t>
            </a:r>
            <a:r>
              <a:rPr sz="2000"/>
              <a:t>-value change, or only the coefficients?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Default reference = Adelie 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penguins_df))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Make Gentoo the reference 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penguins_relevel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fct_relevel</a:t>
            </a:r>
            <a:r>
              <a:rPr>
                <a:solidFill>
                  <a:srgbClr val="003B4F"/>
                </a:solidFill>
                <a:latin typeface="Courier"/>
              </a:rPr>
              <a:t>(species,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r>
              <a:rPr>
                <a:solidFill>
                  <a:srgbClr val="003B4F"/>
                </a:solidFill>
                <a:latin typeface="Courier"/>
              </a:rPr>
              <a:t>))</a:t>
            </a:r>
            <a:br/>
            <a:br/>
            <a:r>
              <a:rPr>
                <a:solidFill>
                  <a:srgbClr val="4758AB"/>
                </a:solidFill>
                <a:latin typeface="Courier"/>
              </a:rPr>
              <a:t>coef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lm</a:t>
            </a:r>
            <a:r>
              <a:rPr>
                <a:solidFill>
                  <a:srgbClr val="003B4F"/>
                </a:solidFill>
                <a:latin typeface="Courier"/>
              </a:rPr>
              <a:t>(body_mass_g </a:t>
            </a:r>
            <a:r>
              <a:rPr>
                <a:solidFill>
                  <a:srgbClr val="5E5E5E"/>
                </a:solidFill>
                <a:latin typeface="Courier"/>
              </a:rPr>
              <a:t>~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data =</a:t>
            </a:r>
            <a:r>
              <a:rPr>
                <a:solidFill>
                  <a:srgbClr val="003B4F"/>
                </a:solidFill>
                <a:latin typeface="Courier"/>
              </a:rPr>
              <a:t> penguins_relevel))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Compare the two coefficient sets.</a:t>
            </a:r>
          </a:p>
          <a:p>
            <a:pPr lvl="0" indent="0">
              <a:buNone/>
            </a:pPr>
            <a:r>
              <a:rPr>
                <a:latin typeface="Courier"/>
              </a:rPr>
              <a:t>What the (Intercept) represents now:
Did the coefficients change?  Y / N
Would the overall F-test / p-value change?  Y / N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11 · Drop unused levels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Filter out Gentoo — does the level disappear? 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two_species &lt;- 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filter</a:t>
            </a:r>
            <a:r>
              <a:rPr>
                <a:solidFill>
                  <a:srgbClr val="003B4F"/>
                </a:solidFill>
                <a:latin typeface="Courier"/>
              </a:rPr>
              <a:t>(species </a:t>
            </a:r>
            <a:r>
              <a:rPr>
                <a:solidFill>
                  <a:srgbClr val="5E5E5E"/>
                </a:solidFill>
                <a:latin typeface="Courier"/>
              </a:rPr>
              <a:t>!=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"Gentoo"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levels</a:t>
            </a:r>
            <a:r>
              <a:rPr>
                <a:solidFill>
                  <a:srgbClr val="003B4F"/>
                </a:solidFill>
                <a:latin typeface="Courier"/>
              </a:rPr>
              <a:t>(two_species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          </a:t>
            </a:r>
            <a:r>
              <a:rPr>
                <a:solidFill>
                  <a:srgbClr val="5E5E5E"/>
                </a:solidFill>
                <a:latin typeface="Courier"/>
              </a:rPr>
              <a:t># Gentoo still listed?</a:t>
            </a:r>
            <a:br/>
            <a:br/>
            <a:r>
              <a:rPr>
                <a:solidFill>
                  <a:srgbClr val="003B4F"/>
                </a:solidFill>
                <a:latin typeface="Courier"/>
              </a:rPr>
              <a:t>two_species &lt;- two_species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fct_drop</a:t>
            </a:r>
            <a:r>
              <a:rPr>
                <a:solidFill>
                  <a:srgbClr val="003B4F"/>
                </a:solidFill>
                <a:latin typeface="Courier"/>
              </a:rPr>
              <a:t>(species))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levels</a:t>
            </a:r>
            <a:r>
              <a:rPr>
                <a:solidFill>
                  <a:srgbClr val="003B4F"/>
                </a:solidFill>
                <a:latin typeface="Courier"/>
              </a:rPr>
              <a:t>(two_species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          </a:t>
            </a:r>
            <a:r>
              <a:rPr>
                <a:solidFill>
                  <a:srgbClr val="5E5E5E"/>
                </a:solidFill>
                <a:latin typeface="Courier"/>
              </a:rPr>
              <a:t># now?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Why does </a:t>
            </a:r>
            <a:r>
              <a:rPr>
                <a:latin typeface="Courier"/>
              </a:rPr>
              <a:t>filter()</a:t>
            </a:r>
            <a:r>
              <a:rPr/>
              <a:t> leave the level behind, and what problem would that “ghost” level cause in a boxplot?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12 · Put it all together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Reordered + relabeled in one pipeline 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fct_recode</a:t>
            </a:r>
            <a:r>
              <a:rPr>
                <a:solidFill>
                  <a:srgbClr val="003B4F"/>
                </a:solidFill>
                <a:latin typeface="Courier"/>
              </a:rPr>
              <a:t>(species, </a:t>
            </a:r>
            <a:r>
              <a:rPr>
                <a:solidFill>
                  <a:srgbClr val="20794D"/>
                </a:solidFill>
                <a:latin typeface="Courier"/>
              </a:rPr>
              <a:t>"Adélie"</a:t>
            </a:r>
            <a:r>
              <a:rPr>
                <a:solidFill>
                  <a:srgbClr val="003B4F"/>
                </a:solidFill>
                <a:latin typeface="Courier"/>
              </a:rPr>
              <a:t> = </a:t>
            </a:r>
            <a:r>
              <a:rPr>
                <a:solidFill>
                  <a:srgbClr val="20794D"/>
                </a:solidFill>
                <a:latin typeface="Courier"/>
              </a:rPr>
              <a:t>"Adelie"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fct_reorder</a:t>
            </a:r>
            <a:r>
              <a:rPr>
                <a:solidFill>
                  <a:srgbClr val="003B4F"/>
                </a:solidFill>
                <a:latin typeface="Courier"/>
              </a:rPr>
              <a:t>(species, body_mass_g, </a:t>
            </a:r>
            <a:r>
              <a:rPr>
                <a:solidFill>
                  <a:srgbClr val="657422"/>
                </a:solidFill>
                <a:latin typeface="Courier"/>
              </a:rPr>
              <a:t>.fun =</a:t>
            </a:r>
            <a:r>
              <a:rPr>
                <a:solidFill>
                  <a:srgbClr val="003B4F"/>
                </a:solidFill>
                <a:latin typeface="Courier"/>
              </a:rPr>
              <a:t> median)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body_mass_g,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outlier.shape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NA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geom_point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position_jitter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0.15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seed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42</a:t>
            </a:r>
            <a:r>
              <a:rPr>
                <a:solidFill>
                  <a:srgbClr val="003B4F"/>
                </a:solidFill>
                <a:latin typeface="Courier"/>
              </a:rPr>
              <a:t>),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      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0.3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size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1.4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labs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8F5902"/>
                </a:solidFill>
                <a:latin typeface="Courier"/>
              </a:rPr>
              <a:t>NULL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"Body mass (g)"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Save it -----------------------------------------------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ggsave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"figures/penguin_mass_by_species_ordered.png"</a:t>
            </a:r>
            <a:r>
              <a:rPr>
                <a:solidFill>
                  <a:srgbClr val="003B4F"/>
                </a:solidFill>
                <a:latin typeface="Courier"/>
              </a:rPr>
              <a:t>,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     </a:t>
            </a:r>
            <a:r>
              <a:rPr>
                <a:solidFill>
                  <a:srgbClr val="657422"/>
                </a:solidFill>
                <a:latin typeface="Courier"/>
              </a:rPr>
              <a:t>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height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5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units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"in"</a:t>
            </a:r>
            <a:r>
              <a:rPr>
                <a:solidFill>
                  <a:srgbClr val="003B4F"/>
                </a:solidFill>
                <a:latin typeface="Courier"/>
              </a:rPr>
              <a:t>, </a:t>
            </a:r>
            <a:r>
              <a:rPr>
                <a:solidFill>
                  <a:srgbClr val="657422"/>
                </a:solidFill>
                <a:latin typeface="Courier"/>
              </a:rPr>
              <a:t>dpi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300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Which two </a:t>
            </a:r>
            <a:r>
              <a:rPr>
                <a:latin typeface="Courier"/>
              </a:rPr>
              <a:t>fct_</a:t>
            </a:r>
            <a:r>
              <a:rPr/>
              <a:t> functions are doing the work in this figure, and what does each one do?</a:t>
            </a:r>
          </a:p>
          <a:p>
            <a:pPr lvl="0" indent="0">
              <a:buNone/>
            </a:pPr>
            <a:r>
              <a:rPr>
                <a:latin typeface="Courier"/>
              </a:rPr>
              <a:t>Function 1:                 does:
Function 2:                 does:</a:t>
            </a:r>
          </a:p>
        </p:txBody>
      </p:sp>
    </p:spTree>
  </p:cSld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13 · Review and checkpoint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At this point you should be able to:</a:t>
            </a:r>
          </a:p>
          <a:p>
            <a:pPr lvl="0"/>
            <a:r>
              <a:rPr/>
              <a:t>☐ Explain what a factor is and why level order matters</a:t>
            </a:r>
          </a:p>
          <a:p>
            <a:pPr lvl="0"/>
            <a:r>
              <a:rPr/>
              <a:t>☐ Inspect levels with </a:t>
            </a:r>
            <a:r>
              <a:rPr>
                <a:latin typeface="Courier"/>
              </a:rPr>
              <a:t>levels()</a:t>
            </a:r>
            <a:r>
              <a:rPr/>
              <a:t> and </a:t>
            </a:r>
            <a:r>
              <a:rPr>
                <a:latin typeface="Courier"/>
              </a:rPr>
              <a:t>fct_count()</a:t>
            </a:r>
          </a:p>
          <a:p>
            <a:pPr lvl="0"/>
            <a:r>
              <a:rPr/>
              <a:t>☐ Reorder with </a:t>
            </a:r>
            <a:r>
              <a:rPr>
                <a:latin typeface="Courier"/>
              </a:rPr>
              <a:t>fct_infreq()</a:t>
            </a:r>
            <a:r>
              <a:rPr/>
              <a:t>, </a:t>
            </a:r>
            <a:r>
              <a:rPr>
                <a:latin typeface="Courier"/>
              </a:rPr>
              <a:t>fct_reorder()</a:t>
            </a:r>
            <a:r>
              <a:rPr/>
              <a:t>, </a:t>
            </a:r>
            <a:r>
              <a:rPr>
                <a:latin typeface="Courier"/>
              </a:rPr>
              <a:t>fct_rev()</a:t>
            </a:r>
          </a:p>
          <a:p>
            <a:pPr lvl="0"/>
            <a:r>
              <a:rPr/>
              <a:t>☐ Rename with </a:t>
            </a:r>
            <a:r>
              <a:rPr>
                <a:latin typeface="Courier"/>
              </a:rPr>
              <a:t>fct_recode()</a:t>
            </a:r>
            <a:r>
              <a:rPr/>
              <a:t>, merge with </a:t>
            </a:r>
            <a:r>
              <a:rPr>
                <a:latin typeface="Courier"/>
              </a:rPr>
              <a:t>fct_collapse()</a:t>
            </a:r>
            <a:r>
              <a:rPr/>
              <a:t>, lump with </a:t>
            </a:r>
            <a:r>
              <a:rPr>
                <a:latin typeface="Courier"/>
              </a:rPr>
              <a:t>fct_lump_n()</a:t>
            </a:r>
          </a:p>
          <a:p>
            <a:pPr lvl="0"/>
            <a:r>
              <a:rPr/>
              <a:t>☐ Set a model reference with </a:t>
            </a:r>
            <a:r>
              <a:rPr>
                <a:latin typeface="Courier"/>
              </a:rPr>
              <a:t>fct_relevel()</a:t>
            </a:r>
            <a:r>
              <a:rPr/>
              <a:t> and drop ghosts with </a:t>
            </a:r>
            <a:r>
              <a:rPr>
                <a:latin typeface="Courier"/>
              </a:rPr>
              <a:t>fct_drop()</a:t>
            </a:r>
          </a:p>
          <a:p>
            <a:pPr lvl="0"/>
            <a:r>
              <a:rPr/>
              <a:t>☐ Explain why </a:t>
            </a:r>
            <a:r>
              <a:rPr>
                <a:latin typeface="Courier"/>
              </a:rPr>
              <a:t>as.numeric()</a:t>
            </a:r>
            <a:r>
              <a:rPr/>
              <a:t> on a factor is a trap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 — before you move on:</a:t>
            </a:r>
            <a:r>
              <a:rPr/>
              <a:t> Run your whole script top to bottom. Does it run cleanly?</a:t>
            </a:r>
          </a:p>
          <a:p>
            <a:pPr lvl="0" indent="0">
              <a:buNone/>
            </a:pPr>
            <a:r>
              <a:rPr>
                <a:latin typeface="Courier"/>
              </a:rPr>
              <a:t>Ran cleanly?  Y / N
If not, what error appeared: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Factors — Taking Control of Categorical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b="1"/>
              <a:t>Recap from the ANOVA worksheet</a:t>
            </a:r>
          </a:p>
          <a:p>
            <a:pPr lvl="0"/>
            <a:r>
              <a:rPr/>
              <a:t>Fit a one-way ANOVA on penguin body mass by species</a:t>
            </a:r>
          </a:p>
          <a:p>
            <a:pPr lvl="0"/>
            <a:r>
              <a:rPr/>
              <a:t>Found all three species differ; Gentoo heaviest</a:t>
            </a:r>
          </a:p>
          <a:p>
            <a:pPr lvl="0"/>
            <a:r>
              <a:rPr/>
              <a:t>Every plot showed species in </a:t>
            </a:r>
            <a:r>
              <a:rPr b="1"/>
              <a:t>alphabetical</a:t>
            </a:r>
            <a:r>
              <a:rPr/>
              <a:t> order — today we fix that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Today’s Objectives (a 2-day worksheet)</a:t>
            </a:r>
          </a:p>
          <a:p>
            <a:pPr lvl="0" indent="-342900" marL="342900">
              <a:buAutoNum type="arabicPeriod"/>
            </a:pPr>
            <a:r>
              <a:rPr/>
              <a:t>Inspect factors and their levels</a:t>
            </a:r>
          </a:p>
          <a:p>
            <a:pPr lvl="0" indent="-342900" marL="342900">
              <a:buAutoNum type="arabicPeriod"/>
            </a:pPr>
            <a:r>
              <a:rPr/>
              <a:t>Reorder levels for readable bar charts and boxplots</a:t>
            </a:r>
          </a:p>
          <a:p>
            <a:pPr lvl="0" indent="-342900" marL="342900">
              <a:buAutoNum type="arabicPeriod"/>
            </a:pPr>
            <a:r>
              <a:rPr/>
              <a:t>Rename, collapse, and lump levels</a:t>
            </a:r>
          </a:p>
          <a:p>
            <a:pPr lvl="0" indent="-342900" marL="342900">
              <a:buAutoNum type="arabicPeriod"/>
            </a:pPr>
            <a:r>
              <a:rPr/>
              <a:t>Set the reference group for an ANOVA and drop unused levels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sz="2000" b="1"/>
              <a:t>How to use this worksheet</a:t>
            </a:r>
          </a:p>
          <a:p>
            <a:pPr lvl="0"/>
            <a:r>
              <a:rPr sz="2000"/>
              <a:t>Work through the parts in order. Type the code into a new R script in Positron and run it line by line.</a:t>
            </a:r>
          </a:p>
          <a:p>
            <a:pPr lvl="0"/>
            <a:r>
              <a:rPr sz="2000"/>
              <a:t>Blocks marked </a:t>
            </a:r>
            <a:r>
              <a:rPr sz="2000" b="1"/>
              <a:t>▶ Run this</a:t>
            </a:r>
            <a:r>
              <a:rPr sz="2000"/>
              <a:t> should be executed as written.</a:t>
            </a:r>
          </a:p>
          <a:p>
            <a:pPr lvl="0"/>
            <a:r>
              <a:rPr sz="2000"/>
              <a:t>Blocks marked </a:t>
            </a:r>
            <a:r>
              <a:rPr sz="2000" b="1"/>
              <a:t>✏️ Your turn</a:t>
            </a:r>
            <a:r>
              <a:rPr sz="2000"/>
              <a:t> ask you to write, modify, or interpret.</a:t>
            </a:r>
          </a:p>
          <a:p>
            <a:pPr lvl="0"/>
            <a:r>
              <a:rPr sz="2000" b="1"/>
              <a:t>Day 1 = Parts 1–6. Day 2 = Parts 7–12.</a:t>
            </a:r>
          </a:p>
          <a:p>
            <a:pPr lvl="0" indent="0" marL="1270000">
              <a:buNone/>
            </a:pPr>
            <a:r>
              <a:rPr sz="2000" b="1"/>
              <a:t>🔮 Predict before you run — and type, don’t paste</a:t>
            </a:r>
          </a:p>
          <a:p>
            <a:pPr lvl="0" indent="0" marL="1270000">
              <a:buNone/>
            </a:pPr>
            <a:r>
              <a:rPr sz="2000"/>
              <a:t>Before each </a:t>
            </a:r>
            <a:r>
              <a:rPr sz="2000" b="1"/>
              <a:t>▶ Run this</a:t>
            </a:r>
            <a:r>
              <a:rPr sz="2000"/>
              <a:t> block, </a:t>
            </a:r>
            <a:r>
              <a:rPr sz="2000" i="1"/>
              <a:t>predict</a:t>
            </a:r>
            <a:r>
              <a:rPr sz="2000"/>
              <a:t> the order the plot will use or the output you’ll see. Then type the code yourself. With factors the whole game is the </a:t>
            </a:r>
            <a:r>
              <a:rPr sz="2000" i="1"/>
              <a:t>order of the levels</a:t>
            </a:r>
            <a:r>
              <a:rPr sz="2000"/>
              <a:t> — predicting it first is how you learn to control it, and typing builds the muscle memory for the </a:t>
            </a:r>
            <a:r>
              <a:rPr sz="2000">
                <a:latin typeface="Courier"/>
              </a:rPr>
              <a:t>fct_</a:t>
            </a:r>
            <a:r>
              <a:rPr sz="2000"/>
              <a:t> family.</a:t>
            </a:r>
          </a:p>
        </p:txBody>
      </p:sp>
    </p:spTree>
  </p:cSld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14 · Going further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Optional — do this if you finish early.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Reorder within groups on a line plot</a:t>
            </a:r>
          </a:p>
          <a:p>
            <a:pPr lvl="0" indent="0" marL="0">
              <a:buNone/>
            </a:pPr>
            <a:r>
              <a:rPr b="1"/>
              <a:t>▶ Try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fct_reorder2: order legend to match the line ends 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(species, </a:t>
            </a:r>
            <a:r>
              <a:rPr>
                <a:solidFill>
                  <a:srgbClr val="657422"/>
                </a:solidFill>
                <a:latin typeface="Courier"/>
              </a:rPr>
              <a:t>year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factor</a:t>
            </a:r>
            <a:r>
              <a:rPr>
                <a:solidFill>
                  <a:srgbClr val="003B4F"/>
                </a:solidFill>
                <a:latin typeface="Courier"/>
              </a:rPr>
              <a:t>(year))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mean_mass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(body_mass_g), </a:t>
            </a:r>
            <a:r>
              <a:rPr>
                <a:solidFill>
                  <a:srgbClr val="657422"/>
                </a:solidFill>
                <a:latin typeface="Courier"/>
              </a:rPr>
              <a:t>.groups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"drop"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fct_reorder2</a:t>
            </a:r>
            <a:r>
              <a:rPr>
                <a:solidFill>
                  <a:srgbClr val="003B4F"/>
                </a:solidFill>
                <a:latin typeface="Courier"/>
              </a:rPr>
              <a:t>(species, year, mean_mass))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year,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mean_mass, </a:t>
            </a:r>
            <a:r>
              <a:rPr>
                <a:solidFill>
                  <a:srgbClr val="657422"/>
                </a:solidFill>
                <a:latin typeface="Courier"/>
              </a:rPr>
              <a:t>color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group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geom_line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linewidth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1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How does </a:t>
            </a:r>
            <a:r>
              <a:rPr>
                <a:latin typeface="Courier"/>
              </a:rPr>
              <a:t>fct_reorder2()</a:t>
            </a:r>
            <a:r>
              <a:rPr/>
              <a:t> decide the legend order, and why is that nice for line plots?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  <a:p>
            <a:pPr lvl="0" indent="0" marL="0">
              <a:spcBef>
                <a:spcPts val="3000"/>
              </a:spcBef>
              <a:buNone/>
            </a:pPr>
            <a:r>
              <a:rPr b="1"/>
              <a:t>Your own data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If you swap penguins for your project data, which categorical column would you turn into an ordered factor, and what would you order it by?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Getting unstuck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could not find function "fct_reorder"</a:t>
            </a:r>
            <a:r>
              <a:rPr/>
              <a:t> → </a:t>
            </a:r>
            <a:r>
              <a:rPr>
                <a:latin typeface="Courier"/>
              </a:rPr>
              <a:t>library(tidyverse)</a:t>
            </a:r>
            <a:r>
              <a:rPr/>
              <a:t> (forcats is inside it).</a:t>
            </a:r>
          </a:p>
          <a:p>
            <a:pPr lvl="0" indent="-342900" marL="342900">
              <a:buAutoNum type="arabicPeriod"/>
            </a:pPr>
            <a:r>
              <a:rPr b="1"/>
              <a:t>Reordering “didn’t work”</a:t>
            </a:r>
            <a:r>
              <a:rPr/>
              <a:t> → you must reorder </a:t>
            </a:r>
            <a:r>
              <a:rPr b="1"/>
              <a:t>inside </a:t>
            </a:r>
            <a:r>
              <a:rPr b="1">
                <a:latin typeface="Courier"/>
              </a:rPr>
              <a:t>mutate()</a:t>
            </a:r>
            <a:r>
              <a:rPr/>
              <a:t> and then plot the result; reordering a copy doesn’t change the original.</a:t>
            </a:r>
          </a:p>
          <a:p>
            <a:pPr lvl="0" indent="-342900" marL="342900">
              <a:buAutoNum type="arabicPeriod"/>
            </a:pPr>
            <a:r>
              <a:rPr b="1"/>
              <a:t>A blank gap on the axis</a:t>
            </a:r>
            <a:r>
              <a:rPr/>
              <a:t> → a ghost level from </a:t>
            </a:r>
            <a:r>
              <a:rPr>
                <a:latin typeface="Courier"/>
              </a:rPr>
              <a:t>filter()</a:t>
            </a:r>
            <a:r>
              <a:rPr/>
              <a:t>; add </a:t>
            </a:r>
            <a:r>
              <a:rPr>
                <a:latin typeface="Courier"/>
              </a:rPr>
              <a:t>fct_drop()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/>
              <a:t>Weird numbers from a factor</a:t>
            </a:r>
            <a:r>
              <a:rPr/>
              <a:t> → you hit the </a:t>
            </a:r>
            <a:r>
              <a:rPr>
                <a:latin typeface="Courier"/>
              </a:rPr>
              <a:t>as.numeric()</a:t>
            </a:r>
            <a:r>
              <a:rPr/>
              <a:t> trap; use </a:t>
            </a:r>
            <a:r>
              <a:rPr>
                <a:latin typeface="Courier"/>
              </a:rPr>
              <a:t>as.numeric(as.character(x))</a:t>
            </a:r>
            <a:r>
              <a:rPr/>
              <a:t>.</a:t>
            </a:r>
          </a:p>
          <a:p>
            <a:pPr lvl="0" indent="-342900" marL="342900">
              <a:buAutoNum type="arabicPeriod"/>
            </a:pPr>
            <a:r>
              <a:rPr b="1">
                <a:latin typeface="Courier"/>
              </a:rPr>
              <a:t>fct_recode</a:t>
            </a:r>
            <a:r>
              <a:rPr b="1"/>
              <a:t> did nothing</a:t>
            </a:r>
            <a:r>
              <a:rPr/>
              <a:t> → check the OLD name spelling; unknown old names are silently ignored.</a:t>
            </a:r>
          </a:p>
          <a:p>
            <a:pPr lvl="0" indent="-342900" marL="342900">
              <a:buAutoNum type="arabicPeriod"/>
            </a:pPr>
            <a:r>
              <a:rPr b="1"/>
              <a:t>Cheat sheet</a:t>
            </a:r>
            <a:r>
              <a:rPr/>
              <a:t> — </a:t>
            </a:r>
            <a:r>
              <a:rPr>
                <a:hlinkClick r:id="rId2"/>
              </a:rPr>
              <a:t>https://rstudio.github.io/cheatsheets/factors.pdf</a:t>
            </a:r>
          </a:p>
          <a:p>
            <a:pPr lvl="0" indent="0" marL="1270000">
              <a:buNone/>
            </a:pPr>
            <a:r>
              <a:rPr sz="2000"/>
              <a:t>💡 </a:t>
            </a:r>
            <a:r>
              <a:rPr sz="2000" b="1"/>
              <a:t>Key idea:</a:t>
            </a:r>
            <a:r>
              <a:rPr sz="2000"/>
              <a:t> factors are how you make categorical variables behave — in plots and in models. Reorder for the reader, relabel for the report, relevel for the baseline.</a:t>
            </a:r>
          </a:p>
        </p:txBody>
      </p:sp>
    </p:spTree>
  </p:cSld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i="1"/>
              <a:t>End of Worksheet 10. Next: Worksheet 11 — joins, combining your data with a second table.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1 — What a factor is </a:t>
            </a:r>
            <a:r>
              <a:rPr sz="2000" b="1" i="1"/>
              <a:t>(Day 1, after lecture Chunk 1)</a:t>
            </a:r>
          </a:p>
          <a:p>
            <a:pPr lvl="0" indent="0" marL="1270000">
              <a:buNone/>
            </a:pPr>
            <a:r>
              <a:rPr sz="2000"/>
              <a:t>Parts 1–3: load the penguins and inspect their factors.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1 · Load libraries and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 at the top of your script: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packages + data -----------------------------------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      </a:t>
            </a:r>
            <a:r>
              <a:rPr>
                <a:solidFill>
                  <a:srgbClr val="5E5E5E"/>
                </a:solidFill>
                <a:latin typeface="Courier"/>
              </a:rPr>
              <a:t># includes forcats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(palmerpenguins)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Swap this line to use a different dataset later 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&lt;- penguins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drop_na</a:t>
            </a:r>
            <a:r>
              <a:rPr>
                <a:solidFill>
                  <a:srgbClr val="003B4F"/>
                </a:solidFill>
                <a:latin typeface="Courier"/>
              </a:rPr>
              <a:t>(species, body_mass_g)</a:t>
            </a:r>
          </a:p>
          <a:p>
            <a:pPr lvl="0" indent="0" marL="1270000">
              <a:buNone/>
            </a:pPr>
            <a:r>
              <a:rPr sz="2000"/>
              <a:t>⚠️ </a:t>
            </a:r>
            <a:r>
              <a:rPr sz="2000" b="1"/>
              <a:t>Watch out!</a:t>
            </a:r>
            <a:r>
              <a:rPr sz="2000"/>
              <a:t> </a:t>
            </a:r>
            <a:r>
              <a:rPr sz="2000">
                <a:latin typeface="Courier"/>
              </a:rPr>
              <a:t>forcats</a:t>
            </a:r>
            <a:r>
              <a:rPr sz="2000"/>
              <a:t> loads with </a:t>
            </a:r>
            <a:r>
              <a:rPr sz="2000">
                <a:latin typeface="Courier"/>
              </a:rPr>
              <a:t>library(tidyverse)</a:t>
            </a:r>
            <a:r>
              <a:rPr sz="2000"/>
              <a:t> — you do NOT need a separate </a:t>
            </a:r>
            <a:r>
              <a:rPr sz="2000">
                <a:latin typeface="Courier"/>
              </a:rPr>
              <a:t>library(forcats)</a:t>
            </a:r>
            <a:r>
              <a:rPr sz="2000"/>
              <a:t>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2 · Inspect the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4758AB"/>
                </a:solidFill>
                <a:latin typeface="Courier"/>
              </a:rPr>
              <a:t>class</a:t>
            </a:r>
            <a:r>
              <a:rPr>
                <a:solidFill>
                  <a:srgbClr val="003B4F"/>
                </a:solidFill>
                <a:latin typeface="Courier"/>
              </a:rPr>
              <a:t>(penguins_df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     </a:t>
            </a:r>
            <a:r>
              <a:rPr>
                <a:solidFill>
                  <a:srgbClr val="5E5E5E"/>
                </a:solidFill>
                <a:latin typeface="Courier"/>
              </a:rPr>
              <a:t># is it a factor?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levels</a:t>
            </a:r>
            <a:r>
              <a:rPr>
                <a:solidFill>
                  <a:srgbClr val="003B4F"/>
                </a:solidFill>
                <a:latin typeface="Courier"/>
              </a:rPr>
              <a:t>(penguins_df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    </a:t>
            </a:r>
            <a:r>
              <a:rPr>
                <a:solidFill>
                  <a:srgbClr val="5E5E5E"/>
                </a:solidFill>
                <a:latin typeface="Courier"/>
              </a:rPr>
              <a:t># the ordered levels</a:t>
            </a:r>
            <a:br/>
            <a:r>
              <a:rPr>
                <a:solidFill>
                  <a:srgbClr val="4758AB"/>
                </a:solidFill>
                <a:latin typeface="Courier"/>
              </a:rPr>
              <a:t>fct_count</a:t>
            </a:r>
            <a:r>
              <a:rPr>
                <a:solidFill>
                  <a:srgbClr val="003B4F"/>
                </a:solidFill>
                <a:latin typeface="Courier"/>
              </a:rPr>
              <a:t>(penguins_df</a:t>
            </a:r>
            <a:r>
              <a:rPr>
                <a:solidFill>
                  <a:srgbClr val="5E5E5E"/>
                </a:solidFill>
                <a:latin typeface="Courier"/>
              </a:rPr>
              <a:t>$</a:t>
            </a:r>
            <a:r>
              <a:rPr>
                <a:solidFill>
                  <a:srgbClr val="003B4F"/>
                </a:solidFill>
                <a:latin typeface="Courier"/>
              </a:rPr>
              <a:t>species) </a:t>
            </a:r>
            <a:r>
              <a:rPr>
                <a:solidFill>
                  <a:srgbClr val="5E5E5E"/>
                </a:solidFill>
                <a:latin typeface="Courier"/>
              </a:rPr>
              <a:t># count per level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Record what you found.</a:t>
            </a:r>
          </a:p>
          <a:p>
            <a:pPr lvl="0" indent="0">
              <a:buNone/>
            </a:pPr>
            <a:r>
              <a:rPr>
                <a:latin typeface="Courier"/>
              </a:rPr>
              <a:t>Is species a factor?  Y / N
Levels, in order:
Which species has the most rows?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Run the same three lines on </a:t>
            </a:r>
            <a:r>
              <a:rPr>
                <a:latin typeface="Courier"/>
              </a:rPr>
              <a:t>island</a:t>
            </a:r>
            <a:r>
              <a:rPr/>
              <a:t>. How many levels does it have, and what are they?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code here:</a:t>
            </a:r>
          </a:p>
          <a:p>
            <a:pPr lvl="0" indent="0">
              <a:buNone/>
            </a:pPr>
            <a:r>
              <a:rPr>
                <a:latin typeface="Courier"/>
              </a:rPr>
              <a:t>island levels: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3 · See the default (alphabetical)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In what order will the three species bars appear if you give no ordering instruction?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ggplot uses the factor's level order = alphabetical 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geom_bar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Was your prediction right? Why is alphabetical rarely the order you actually want?</a:t>
            </a:r>
          </a:p>
          <a:p>
            <a:pPr lvl="0" indent="0">
              <a:buNone/>
            </a:pPr>
            <a:r>
              <a:rPr>
                <a:latin typeface="Courier"/>
              </a:rPr>
              <a:t>Order shown:
Why alphabetical is a poor default here: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spcBef>
                <a:spcPts val="3000"/>
              </a:spcBef>
              <a:buNone/>
            </a:pPr>
            <a:r>
              <a:rPr sz="2000" b="1"/>
              <a:t>🧩 Chunk 2 — Reorder for readable plots </a:t>
            </a:r>
            <a:r>
              <a:rPr sz="2000" b="1" i="1"/>
              <a:t>(Day 1, after lecture Chunk 2)</a:t>
            </a:r>
          </a:p>
          <a:p>
            <a:pPr lvl="0" indent="0" marL="1270000">
              <a:buNone/>
            </a:pPr>
            <a:r>
              <a:rPr sz="2000"/>
              <a:t>Parts 4–6: reorder bars and boxplots by frequency and by value.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4 · Order bars by frequency with </a:t>
            </a:r>
            <a:r>
              <a:rPr>
                <a:latin typeface="Courier"/>
              </a:rPr>
              <a:t>fct_infreq()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Most common species first ------------------------------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fct_infreq</a:t>
            </a:r>
            <a:r>
              <a:rPr>
                <a:solidFill>
                  <a:srgbClr val="003B4F"/>
                </a:solidFill>
                <a:latin typeface="Courier"/>
              </a:rPr>
              <a:t>(species))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geom_bar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Add </a:t>
            </a:r>
            <a:r>
              <a:rPr>
                <a:latin typeface="Courier"/>
              </a:rPr>
              <a:t>fct_rev()</a:t>
            </a:r>
            <a:r>
              <a:rPr/>
              <a:t> to flip it to least-common-first. Write the one changed line.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Write your modified mutate() line here: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Part 5 · Order a boxplot by value with </a:t>
            </a:r>
            <a:r>
              <a:rPr>
                <a:latin typeface="Courier"/>
              </a:rPr>
              <a:t>fct_reorder()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/>
              <a:t>🔮 </a:t>
            </a:r>
            <a:r>
              <a:rPr sz="2000" b="1"/>
              <a:t>Predict first:</a:t>
            </a:r>
            <a:r>
              <a:rPr sz="2000"/>
              <a:t> We’ll order species by their median body mass. Which species ends up last (heaviest)?</a:t>
            </a:r>
          </a:p>
          <a:p>
            <a:pPr lvl="0" indent="0" marL="0">
              <a:buNone/>
            </a:pPr>
            <a:r>
              <a:rPr b="1"/>
              <a:t>▶ Run this: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Order species by median body mass ----------------------</a:t>
            </a:r>
            <a:br/>
            <a:r>
              <a:rPr>
                <a:solidFill>
                  <a:srgbClr val="003B4F"/>
                </a:solidFill>
                <a:latin typeface="Courier"/>
              </a:rPr>
              <a:t>penguins_df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mutate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species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fct_reorder</a:t>
            </a:r>
            <a:r>
              <a:rPr>
                <a:solidFill>
                  <a:srgbClr val="003B4F"/>
                </a:solidFill>
                <a:latin typeface="Courier"/>
              </a:rPr>
              <a:t>(species, body_mass_g, </a:t>
            </a:r>
            <a:r>
              <a:rPr>
                <a:solidFill>
                  <a:srgbClr val="657422"/>
                </a:solidFill>
                <a:latin typeface="Courier"/>
              </a:rPr>
              <a:t>.fun =</a:t>
            </a:r>
            <a:r>
              <a:rPr>
                <a:solidFill>
                  <a:srgbClr val="003B4F"/>
                </a:solidFill>
                <a:latin typeface="Courier"/>
              </a:rPr>
              <a:t> median))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species,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body_mass_g, </a:t>
            </a:r>
            <a:r>
              <a:rPr>
                <a:solidFill>
                  <a:srgbClr val="657422"/>
                </a:solidFill>
                <a:latin typeface="Courier"/>
              </a:rPr>
              <a:t>fill =</a:t>
            </a:r>
            <a:r>
              <a:rPr>
                <a:solidFill>
                  <a:srgbClr val="003B4F"/>
                </a:solidFill>
                <a:latin typeface="Courier"/>
              </a:rPr>
              <a:t> species))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alpha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AD0000"/>
                </a:solidFill>
                <a:latin typeface="Courier"/>
              </a:rPr>
              <a:t>0.6</a:t>
            </a:r>
            <a:r>
              <a:rPr>
                <a:solidFill>
                  <a:srgbClr val="003B4F"/>
                </a:solidFill>
                <a:latin typeface="Courier"/>
              </a:rPr>
              <a:t>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theme_minimal</a:t>
            </a:r>
            <a:r>
              <a:rPr>
                <a:solidFill>
                  <a:srgbClr val="003B4F"/>
                </a:solidFill>
                <a:latin typeface="Courier"/>
              </a:rPr>
              <a:t>()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theme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legend.position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20794D"/>
                </a:solidFill>
                <a:latin typeface="Courier"/>
              </a:rPr>
              <a:t>"none"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What order did the species come out in? Does the plot read more clearly than the alphabetical one?</a:t>
            </a:r>
          </a:p>
          <a:p>
            <a:pPr lvl="0" indent="0">
              <a:buNone/>
            </a:pPr>
            <a:r>
              <a:rPr>
                <a:latin typeface="Courier"/>
              </a:rPr>
              <a:t>New order (lightest -&gt; heaviest):
Clearer?  Y / N</a:t>
            </a:r>
          </a:p>
          <a:p>
            <a:pPr lvl="0" indent="0" marL="0">
              <a:buNone/>
            </a:pPr>
            <a:r>
              <a:rPr/>
              <a:t>✏️ </a:t>
            </a:r>
            <a:r>
              <a:rPr b="1"/>
              <a:t>Your turn:</a:t>
            </a:r>
            <a:r>
              <a:rPr/>
              <a:t> Change </a:t>
            </a:r>
            <a:r>
              <a:rPr>
                <a:latin typeface="Courier"/>
              </a:rPr>
              <a:t>.fun = median</a:t>
            </a:r>
            <a:r>
              <a:rPr/>
              <a:t> to </a:t>
            </a:r>
            <a:r>
              <a:rPr>
                <a:latin typeface="Courier"/>
              </a:rPr>
              <a:t>.fun = mean</a:t>
            </a:r>
            <a:r>
              <a:rPr/>
              <a:t>. Did the order change? Why might mean and median give the same order here?</a:t>
            </a:r>
          </a:p>
          <a:p>
            <a:pPr lvl="0" indent="0">
              <a:buNone/>
            </a:pPr>
            <a:r>
              <a:rPr>
                <a:latin typeface="Courier"/>
              </a:rPr>
              <a:t>Your answer: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Worksheet 10 — Factors: Ordering and Cleaning Categorical Data</dc:title>
  <dc:creator>Bill Perry</dc:creator>
  <cp:keywords/>
  <dc:description>Hands-on companion to the factors lecture. Over two days students inspect the penguin factors, reorder them for readable plots, rename and lump levels, set the ANOVA reference with fct_relevel(), drop unused levels, and dodge the as.numeric() trap.</dc:description>
  <dcterms:created xsi:type="dcterms:W3CDTF">2026-07-06T00:31:05Z</dcterms:created>
  <dcterms:modified xsi:type="dcterms:W3CDTF">2026-07-06T00:31:05Z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10</vt:lpwstr>
  </property>
  <property fmtid="{D5CDD505-2E9C-101B-9397-08002B2CF9AE}" pid="14" name="resources">
    <vt:lpwstr/>
  </property>
  <property fmtid="{D5CDD505-2E9C-101B-9397-08002B2CF9AE}" pid="15" name="subtitle">
    <vt:lpwstr>Reorder, rename, and lump penguin categories with forcats — for cleaner plots and models</vt:lpwstr>
  </property>
  <property fmtid="{D5CDD505-2E9C-101B-9397-08002B2CF9AE}" pid="16" name="toc-title">
    <vt:lpwstr>Table of contents</vt:lpwstr>
  </property>
  <property fmtid="{D5CDD505-2E9C-101B-9397-08002B2CF9AE}" pid="17" name="type">
    <vt:lpwstr>activity</vt:lpwstr>
  </property>
  <property fmtid="{D5CDD505-2E9C-101B-9397-08002B2CF9AE}" pid="18" name="week">
    <vt:lpwstr>5</vt:lpwstr>
  </property>
</Properties>
</file>