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2" Type="http://schemas.openxmlformats.org/officeDocument/2006/relationships/viewProps" Target="viewProps.xml" /><Relationship Id="rId3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4" Type="http://schemas.openxmlformats.org/officeDocument/2006/relationships/tableStyles" Target="tableStyles.xml" /><Relationship Id="rId33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factors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factors" TargetMode="External" /><Relationship Id="rId3" Type="http://schemas.openxmlformats.org/officeDocument/2006/relationships/hyperlink" Target="https://r4ds.hadley.nz/layers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10 — Factors: Taming Categorical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Ordering, renaming, and lumping categories with forcats — and cleaner ggplots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Load the penguins, confirm </a:t>
            </a:r>
            <a:r>
              <a:rPr>
                <a:latin typeface="Courier"/>
              </a:rPr>
              <a:t>species</a:t>
            </a:r>
            <a:r>
              <a:rPr/>
              <a:t> and </a:t>
            </a:r>
            <a:r>
              <a:rPr>
                <a:latin typeface="Courier"/>
              </a:rPr>
              <a:t>island</a:t>
            </a:r>
            <a:r>
              <a:rPr/>
              <a:t> are factors, list their levels, and make the default (alphabetical) bar chart. Predict the order before you run it.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Reorder for Readable Plots </a:t>
            </a:r>
            <a:r>
              <a:rPr i="1"/>
              <a:t>(Day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payoff — reordering factor levels so plots tell the story, with </a:t>
            </a:r>
            <a:r>
              <a:rPr>
                <a:latin typeface="Courier"/>
              </a:rPr>
              <a:t>fct_infreq()</a:t>
            </a:r>
            <a:r>
              <a:rPr/>
              <a:t>, </a:t>
            </a:r>
            <a:r>
              <a:rPr>
                <a:latin typeface="Courier"/>
              </a:rPr>
              <a:t>fct_reorder()</a:t>
            </a:r>
            <a:r>
              <a:rPr/>
              <a:t>, and </a:t>
            </a:r>
            <a:r>
              <a:rPr>
                <a:latin typeface="Courier"/>
              </a:rPr>
              <a:t>fct_rev()</a:t>
            </a:r>
            <a:r>
              <a:rPr/>
              <a:t>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4–6</a:t>
            </a:r>
            <a:r>
              <a:rPr sz="2000"/>
              <a:t> (reorder bars and boxplots).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fct_infreq()</a:t>
            </a:r>
            <a:r>
              <a:rPr/>
              <a:t> — Order by Frequency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Order bars from most to least common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fct_infreq</a:t>
            </a:r>
            <a:r>
              <a:rPr>
                <a:solidFill>
                  <a:srgbClr val="003B4F"/>
                </a:solidFill>
                <a:latin typeface="Courier"/>
              </a:rPr>
              <a:t>(species))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geom_bar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factors_lecture_files/figure-pptx/infreq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fct_infreq()</a:t>
            </a:r>
            <a:r>
              <a:rPr/>
              <a:t> — biggest group first</a:t>
            </a:r>
          </a:p>
          <a:p>
            <a:pPr lvl="0"/>
            <a:r>
              <a:rPr/>
              <a:t>Add </a:t>
            </a:r>
            <a:r>
              <a:rPr>
                <a:latin typeface="Courier"/>
              </a:rPr>
              <a:t>fct_rev()</a:t>
            </a:r>
            <a:r>
              <a:rPr/>
              <a:t> to flip to smallest-first</a:t>
            </a:r>
          </a:p>
          <a:p>
            <a:pPr lvl="0"/>
            <a:r>
              <a:rPr/>
              <a:t>Perfect for bar charts of counts — the reader sees the ranking instantly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You reorder </a:t>
            </a:r>
            <a:r>
              <a:rPr sz="2000" b="1"/>
              <a:t>inside </a:t>
            </a:r>
            <a:r>
              <a:rPr sz="2000" b="1">
                <a:latin typeface="Courier"/>
              </a:rPr>
              <a:t>mutate()</a:t>
            </a:r>
            <a:r>
              <a:rPr sz="2000"/>
              <a:t>, then plot. The data itself is unchanged elsewhere.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fct_reorder()</a:t>
            </a:r>
            <a:r>
              <a:rPr/>
              <a:t> — Order by Another 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We’ll reorder species by their </a:t>
            </a:r>
            <a:r>
              <a:rPr sz="2000" b="1"/>
              <a:t>median body mass</a:t>
            </a:r>
            <a:r>
              <a:rPr sz="2000"/>
              <a:t>. Which species ends up last (heaviest)?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Order species by MEDIAN body mass, low -&gt; high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</a:t>
            </a:r>
            <a:r>
              <a:rPr>
                <a:solidFill>
                  <a:srgbClr val="003B4F"/>
                </a:solidFill>
                <a:latin typeface="Courier"/>
              </a:rPr>
              <a:t>(species, body_mass_g, </a:t>
            </a:r>
            <a:r>
              <a:rPr>
                <a:solidFill>
                  <a:srgbClr val="657422"/>
                </a:solidFill>
                <a:latin typeface="Courier"/>
              </a:rPr>
              <a:t>.fun =</a:t>
            </a:r>
            <a:r>
              <a:rPr>
                <a:solidFill>
                  <a:srgbClr val="003B4F"/>
                </a:solidFill>
                <a:latin typeface="Courier"/>
              </a:rPr>
              <a:t> median))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body_mass_g,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factors_lecture_files/figure-pptx/reorder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This is the one you’ll use constantly.</a:t>
            </a:r>
          </a:p>
          <a:p>
            <a:pPr lvl="0"/>
            <a:r>
              <a:rPr>
                <a:latin typeface="Courier"/>
              </a:rPr>
              <a:t>fct_reorder(f, x, .fun)</a:t>
            </a:r>
            <a:r>
              <a:rPr/>
              <a:t> — order the factor </a:t>
            </a:r>
            <a:r>
              <a:rPr>
                <a:latin typeface="Courier"/>
              </a:rPr>
              <a:t>f</a:t>
            </a:r>
            <a:r>
              <a:rPr/>
              <a:t> by a summary of </a:t>
            </a:r>
            <a:r>
              <a:rPr>
                <a:latin typeface="Courier"/>
              </a:rPr>
              <a:t>x</a:t>
            </a:r>
          </a:p>
          <a:p>
            <a:pPr lvl="0"/>
            <a:r>
              <a:rPr/>
              <a:t>Boxplots, dot plots, lollipop charts all read better ordered by value, not alphabet</a:t>
            </a:r>
          </a:p>
          <a:p>
            <a:pPr lvl="0" indent="0" marL="0">
              <a:buNone/>
            </a:pPr>
            <a:r>
              <a:rPr/>
              <a:t>📖 R4DS §16.4 — </a:t>
            </a:r>
            <a:r>
              <a:rPr>
                <a:latin typeface="Courier"/>
              </a:rPr>
              <a:t>fct_reorder()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fct_rev()</a:t>
            </a:r>
            <a:r>
              <a:rPr/>
              <a:t> and Ordered Summary Plots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mass per species, ordered high -&gt; low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(species)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mean_mass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(body_mass_g))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</a:t>
            </a:r>
            <a:r>
              <a:rPr>
                <a:solidFill>
                  <a:srgbClr val="003B4F"/>
                </a:solidFill>
                <a:latin typeface="Courier"/>
              </a:rPr>
              <a:t>(species, mean_mass)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fct_rev</a:t>
            </a:r>
            <a:r>
              <a:rPr>
                <a:solidFill>
                  <a:srgbClr val="003B4F"/>
                </a:solidFill>
                <a:latin typeface="Courier"/>
              </a:rPr>
              <a:t>())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mean_mass,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geom_col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mass (g)"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NULL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factors_lecture_files/figure-pptx/summary-order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fct_rev()</a:t>
            </a:r>
            <a:r>
              <a:rPr/>
              <a:t> — reverse the current order</a:t>
            </a:r>
          </a:p>
          <a:p>
            <a:pPr lvl="0"/>
            <a:r>
              <a:rPr/>
              <a:t>Horizontal bars ordered by value = the cleanest ranking plot there is</a:t>
            </a:r>
          </a:p>
          <a:p>
            <a:pPr lvl="0"/>
            <a:r>
              <a:rPr/>
              <a:t>Chaining </a:t>
            </a:r>
            <a:r>
              <a:rPr>
                <a:latin typeface="Courier"/>
              </a:rPr>
              <a:t>fct_reorder() %&gt;% fct_rev()</a:t>
            </a:r>
            <a:r>
              <a:rPr/>
              <a:t> puts the biggest bar on top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🛑 End of Day 1 · Start Day 2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Day 1 recap — you can now:</a:t>
            </a:r>
          </a:p>
          <a:p>
            <a:pPr lvl="0"/>
            <a:r>
              <a:rPr/>
              <a:t>Say what a factor is and why level order matters</a:t>
            </a:r>
          </a:p>
          <a:p>
            <a:pPr lvl="0"/>
            <a:r>
              <a:rPr/>
              <a:t>Inspect levels with </a:t>
            </a:r>
            <a:r>
              <a:rPr>
                <a:latin typeface="Courier"/>
              </a:rPr>
              <a:t>levels()</a:t>
            </a:r>
            <a:r>
              <a:rPr/>
              <a:t> and </a:t>
            </a:r>
            <a:r>
              <a:rPr>
                <a:latin typeface="Courier"/>
              </a:rPr>
              <a:t>fct_count()</a:t>
            </a:r>
          </a:p>
          <a:p>
            <a:pPr lvl="0"/>
            <a:r>
              <a:rPr/>
              <a:t>Reorder for plots with </a:t>
            </a:r>
            <a:r>
              <a:rPr>
                <a:latin typeface="Courier"/>
              </a:rPr>
              <a:t>fct_infreq()</a:t>
            </a:r>
            <a:r>
              <a:rPr/>
              <a:t>, </a:t>
            </a:r>
            <a:r>
              <a:rPr>
                <a:latin typeface="Courier"/>
              </a:rPr>
              <a:t>fct_reorder()</a:t>
            </a:r>
            <a:r>
              <a:rPr/>
              <a:t>, </a:t>
            </a:r>
            <a:r>
              <a:rPr>
                <a:latin typeface="Courier"/>
              </a:rPr>
              <a:t>fct_rev()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Day 2 — the deeper cuts:</a:t>
            </a:r>
          </a:p>
          <a:p>
            <a:pPr lvl="0"/>
            <a:r>
              <a:rPr/>
              <a:t>Rename, collapse, and lump levels</a:t>
            </a:r>
          </a:p>
          <a:p>
            <a:pPr lvl="0"/>
            <a:r>
              <a:rPr/>
              <a:t>Set the reference group for a model</a:t>
            </a:r>
          </a:p>
          <a:p>
            <a:pPr lvl="0"/>
            <a:r>
              <a:rPr/>
              <a:t>Drop ghost levels, and dodge the classic traps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Rename, Collapse, Lump </a:t>
            </a:r>
            <a:r>
              <a:rPr i="1"/>
              <a:t>(Day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cleaning up messy level labels — </a:t>
            </a:r>
            <a:r>
              <a:rPr>
                <a:latin typeface="Courier"/>
              </a:rPr>
              <a:t>fct_recode()</a:t>
            </a:r>
            <a:r>
              <a:rPr/>
              <a:t>, </a:t>
            </a:r>
            <a:r>
              <a:rPr>
                <a:latin typeface="Courier"/>
              </a:rPr>
              <a:t>fct_collapse()</a:t>
            </a:r>
            <a:r>
              <a:rPr/>
              <a:t>, </a:t>
            </a:r>
            <a:r>
              <a:rPr>
                <a:latin typeface="Courier"/>
              </a:rPr>
              <a:t>fct_lump()</a:t>
            </a:r>
            <a:r>
              <a:rPr/>
              <a:t>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7–9</a:t>
            </a:r>
            <a:r>
              <a:rPr sz="2000"/>
              <a:t> (rename and lump levels).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fct_recode()</a:t>
            </a:r>
            <a:r>
              <a:rPr/>
              <a:t> — Rename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Give levels cleaner display names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fct_recode</a:t>
            </a:r>
            <a:r>
              <a:rPr>
                <a:solidFill>
                  <a:srgbClr val="003B4F"/>
                </a:solidFill>
                <a:latin typeface="Courier"/>
              </a:rPr>
              <a:t>(species,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"Adélie penguin"</a:t>
            </a:r>
            <a:r>
              <a:rPr>
                <a:solidFill>
                  <a:srgbClr val="003B4F"/>
                </a:solidFill>
                <a:latin typeface="Courier"/>
              </a:rPr>
              <a:t>    = </a:t>
            </a:r>
            <a:r>
              <a:rPr>
                <a:solidFill>
                  <a:srgbClr val="20794D"/>
                </a:solidFill>
                <a:latin typeface="Courier"/>
              </a:rPr>
              <a:t>"Adelie"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"Chinstrap penguin"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"Chinstrap"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"Gentoo penguin"</a:t>
            </a:r>
            <a:r>
              <a:rPr>
                <a:solidFill>
                  <a:srgbClr val="003B4F"/>
                </a:solidFill>
                <a:latin typeface="Courier"/>
              </a:rPr>
              <a:t>    =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(species)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2
  species               n
  &lt;fct&gt;             &lt;int&gt;
1 Adélie penguin      151
2 Chinstrap penguin    68
3 Gentoo penguin      123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fct_recode(f, "new" = "old", ...)</a:t>
            </a:r>
            <a:r>
              <a:rPr/>
              <a:t> — rename one or more levels</a:t>
            </a:r>
          </a:p>
          <a:p>
            <a:pPr lvl="0"/>
            <a:r>
              <a:rPr/>
              <a:t>New name on the </a:t>
            </a:r>
            <a:r>
              <a:rPr b="1"/>
              <a:t>left</a:t>
            </a:r>
            <a:r>
              <a:rPr/>
              <a:t>, old on the </a:t>
            </a:r>
            <a:r>
              <a:rPr b="1"/>
              <a:t>right</a:t>
            </a:r>
          </a:p>
          <a:p>
            <a:pPr lvl="0"/>
            <a:r>
              <a:rPr/>
              <a:t>Great for turning codes or abbreviations into report-ready labels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  <a:r>
              <a:rPr sz="2000"/>
              <a:t> A misspelled </a:t>
            </a:r>
            <a:r>
              <a:rPr sz="2000" i="1"/>
              <a:t>old</a:t>
            </a:r>
            <a:r>
              <a:rPr sz="2000"/>
              <a:t> name is silently ignored — check your levels after.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fct_collapse()</a:t>
            </a:r>
            <a:r>
              <a:rPr/>
              <a:t> — Merge Levels into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Combine several levels into one 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size_group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fct_collapse</a:t>
            </a:r>
            <a:r>
              <a:rPr>
                <a:solidFill>
                  <a:srgbClr val="003B4F"/>
                </a:solidFill>
                <a:latin typeface="Courier"/>
              </a:rPr>
              <a:t>(species,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"smaller"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"Adelie"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"Chinstrap"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"larger"</a:t>
            </a:r>
            <a:r>
              <a:rPr>
                <a:solidFill>
                  <a:srgbClr val="003B4F"/>
                </a:solidFill>
                <a:latin typeface="Courier"/>
              </a:rPr>
              <a:t>  =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(size_group)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2
  size_group     n
  &lt;fct&gt;      &lt;int&gt;
1 smaller      219
2 larger       123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fct_collapse()</a:t>
            </a:r>
            <a:r>
              <a:rPr/>
              <a:t> — map many old levels onto a few new ones</a:t>
            </a:r>
          </a:p>
          <a:p>
            <a:pPr lvl="0"/>
            <a:r>
              <a:rPr/>
              <a:t>Useful for turning fine categories into the groups your question needs</a:t>
            </a:r>
          </a:p>
          <a:p>
            <a:pPr lvl="0"/>
            <a:r>
              <a:rPr/>
              <a:t>The reverse of splitting — you’re </a:t>
            </a:r>
            <a:r>
              <a:rPr b="1"/>
              <a:t>coarsening</a:t>
            </a:r>
            <a:r>
              <a:rPr/>
              <a:t> the variable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— Pivoting real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>
                <a:latin typeface="Courier"/>
              </a:rPr>
              <a:t>pivot_longer()</a:t>
            </a:r>
            <a:r>
              <a:rPr b="1"/>
              <a:t> / </a:t>
            </a:r>
            <a:r>
              <a:rPr b="1">
                <a:latin typeface="Courier"/>
              </a:rPr>
              <a:t>pivot_wider()</a:t>
            </a:r>
            <a:r>
              <a:rPr/>
              <a:t> — reshaped the messy Lake Superior ice data</a:t>
            </a:r>
          </a:p>
          <a:p>
            <a:pPr lvl="0"/>
            <a:r>
              <a:rPr b="1">
                <a:latin typeface="Courier"/>
              </a:rPr>
              <a:t>group_by()</a:t>
            </a:r>
            <a:r>
              <a:rPr b="1"/>
              <a:t> + </a:t>
            </a:r>
            <a:r>
              <a:rPr b="1">
                <a:latin typeface="Courier"/>
              </a:rPr>
              <a:t>summarize()</a:t>
            </a:r>
            <a:r>
              <a:rPr/>
              <a:t> and </a:t>
            </a:r>
            <a:r>
              <a:rPr>
                <a:latin typeface="Courier"/>
              </a:rPr>
              <a:t>lm()</a:t>
            </a:r>
            <a:r>
              <a:rPr/>
              <a:t> on the tidied result</a:t>
            </a:r>
          </a:p>
          <a:p>
            <a:pPr lvl="0"/>
            <a:r>
              <a:rPr/>
              <a:t>But every plot still put categories in </a:t>
            </a:r>
            <a:r>
              <a:rPr b="1"/>
              <a:t>alphabetical</a:t>
            </a:r>
            <a:r>
              <a:rPr/>
              <a:t> order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Why alphabetical? Because a categorical column is a </a:t>
            </a:r>
            <a:r>
              <a:rPr sz="2000" b="1"/>
              <a:t>factor</a:t>
            </a:r>
            <a:r>
              <a:rPr sz="2000"/>
              <a:t>, and its levels default to alphabetical. Today we take control of that order — and of the labels — with the </a:t>
            </a:r>
            <a:r>
              <a:rPr sz="2000" b="1"/>
              <a:t>forcats</a:t>
            </a:r>
            <a:r>
              <a:rPr sz="2000"/>
              <a:t> package. You’ll lean on it again next week when you run a one-way </a:t>
            </a:r>
            <a:r>
              <a:rPr sz="2000" b="1"/>
              <a:t>ANOVA</a:t>
            </a:r>
            <a:r>
              <a:rPr sz="2000"/>
              <a:t>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fct_lump()</a:t>
            </a:r>
            <a:r>
              <a:rPr/>
              <a:t> — Bundle Rare Levels into “Other”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the 2 most common islands, lump the rest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(island)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island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fct_lump_n</a:t>
            </a:r>
            <a:r>
              <a:rPr>
                <a:solidFill>
                  <a:srgbClr val="003B4F"/>
                </a:solidFill>
                <a:latin typeface="Courier"/>
              </a:rPr>
              <a:t>(island,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(island)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2
  island     n
  &lt;fct&gt;  &lt;int&gt;
1 Biscoe   168
2 Dream    124
3 Other     52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fct_lump_n(f, n)</a:t>
            </a:r>
            <a:r>
              <a:rPr/>
              <a:t> — keep the top </a:t>
            </a:r>
            <a:r>
              <a:rPr>
                <a:latin typeface="Courier"/>
              </a:rPr>
              <a:t>n</a:t>
            </a:r>
            <a:r>
              <a:rPr/>
              <a:t>, everything else → </a:t>
            </a:r>
            <a:r>
              <a:rPr b="1"/>
              <a:t>“Other”</a:t>
            </a:r>
          </a:p>
          <a:p>
            <a:pPr lvl="0"/>
            <a:r>
              <a:rPr>
                <a:latin typeface="Courier"/>
              </a:rPr>
              <a:t>fct_lump_min(f, min)</a:t>
            </a:r>
            <a:r>
              <a:rPr/>
              <a:t> — lump any level with fewer than </a:t>
            </a:r>
            <a:r>
              <a:rPr>
                <a:latin typeface="Courier"/>
              </a:rPr>
              <a:t>min</a:t>
            </a:r>
            <a:r>
              <a:rPr/>
              <a:t> rows</a:t>
            </a:r>
          </a:p>
          <a:p>
            <a:pPr lvl="0"/>
            <a:r>
              <a:rPr/>
              <a:t>Essential when a variable has a long tail of rare categories</a:t>
            </a:r>
          </a:p>
          <a:p>
            <a:pPr lvl="0" indent="0" marL="0">
              <a:buNone/>
            </a:pPr>
            <a:r>
              <a:rPr/>
              <a:t>📖 R4DS §16.6 — lumping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(quietly)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Factors look like their labels, but underneath they’re </a:t>
            </a:r>
            <a:r>
              <a:rPr b="1"/>
              <a:t>integer codes</a:t>
            </a:r>
            <a:r>
              <a:rPr/>
              <a:t>. So this quietly gives the wrong answer: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years &lt;- </a:t>
            </a:r>
            <a:r>
              <a:rPr>
                <a:solidFill>
                  <a:srgbClr val="4758AB"/>
                </a:solidFill>
                <a:latin typeface="Courier"/>
              </a:rPr>
              <a:t>factor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"2010"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"2011"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"2012"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as.numeric</a:t>
            </a:r>
            <a:r>
              <a:rPr>
                <a:solidFill>
                  <a:srgbClr val="003B4F"/>
                </a:solidFill>
                <a:latin typeface="Courier"/>
              </a:rPr>
              <a:t>(years)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#&gt; [1] 1 2 3      # the level CODES, not the years!</a:t>
            </a:r>
          </a:p>
          <a:p>
            <a:pPr lvl="0" indent="0" marL="0">
              <a:buNone/>
            </a:pPr>
            <a:r>
              <a:rPr/>
              <a:t>The fix — go through </a:t>
            </a:r>
            <a:r>
              <a:rPr>
                <a:latin typeface="Courier"/>
              </a:rPr>
              <a:t>character</a:t>
            </a:r>
            <a:r>
              <a:rPr/>
              <a:t> first: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as.numeric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as.character</a:t>
            </a:r>
            <a:r>
              <a:rPr>
                <a:solidFill>
                  <a:srgbClr val="003B4F"/>
                </a:solidFill>
                <a:latin typeface="Courier"/>
              </a:rPr>
              <a:t>(years))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#&gt; [1] 2010 2011 2012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✅ Why show a quiet break?</a:t>
            </a:r>
          </a:p>
          <a:p>
            <a:pPr lvl="0" indent="0" marL="1270000">
              <a:buNone/>
            </a:pPr>
            <a:r>
              <a:rPr sz="2000"/>
              <a:t>No error, just wrong numbers. </a:t>
            </a:r>
            <a:r>
              <a:rPr sz="2000">
                <a:latin typeface="Courier"/>
              </a:rPr>
              <a:t>as.numeric()</a:t>
            </a:r>
            <a:r>
              <a:rPr sz="2000"/>
              <a:t> on a factor returns the </a:t>
            </a:r>
            <a:r>
              <a:rPr sz="2000" b="1"/>
              <a:t>1, 2, 3 level codes</a:t>
            </a:r>
            <a:r>
              <a:rPr sz="2000"/>
              <a:t>, not the labels. Any time a factor holds numbers you need to compute with, convert to character first.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7–9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Rename the species to full names, collapse them into size groups, lump the islands, and try the </a:t>
            </a:r>
            <a:r>
              <a:rPr>
                <a:latin typeface="Courier"/>
              </a:rPr>
              <a:t>as.numeric()</a:t>
            </a:r>
            <a:r>
              <a:rPr/>
              <a:t> trap yourself. Predict each output before you run it.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Factors in Models &amp; Cleanup </a:t>
            </a:r>
            <a:r>
              <a:rPr i="1"/>
              <a:t>(Day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how level order sets the model baseline (</a:t>
            </a:r>
            <a:r>
              <a:rPr>
                <a:latin typeface="Courier"/>
              </a:rPr>
              <a:t>fct_relevel</a:t>
            </a:r>
            <a:r>
              <a:rPr/>
              <a:t>), dropping unused levels, and one clean final figure.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10–12</a:t>
            </a:r>
            <a:r>
              <a:rPr sz="2000"/>
              <a:t> (relevel a model, drop levels, build the final plot).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fct_relevel()</a:t>
            </a:r>
            <a:r>
              <a:rPr/>
              <a:t> — Set the Reference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When you fit a model — the regression from Lecture 06, or the ANOVA coming next week — R compares everything to the </a:t>
            </a:r>
            <a:r>
              <a:rPr sz="2000" b="1"/>
              <a:t>first level</a:t>
            </a:r>
            <a:r>
              <a:rPr sz="2000"/>
              <a:t> (Adelie here). If we make </a:t>
            </a:r>
            <a:r>
              <a:rPr sz="2000" b="1"/>
              <a:t>Gentoo</a:t>
            </a:r>
            <a:r>
              <a:rPr sz="2000"/>
              <a:t> the reference, what changes — the overall test, or the coefficients?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Default reference = Adelie (alphabetical first) 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penguins_df))</a:t>
            </a:r>
          </a:p>
          <a:p>
            <a:pPr lvl="0" indent="0">
              <a:buNone/>
            </a:pPr>
            <a:r>
              <a:rPr>
                <a:latin typeface="Courier"/>
              </a:rPr>
              <a:t>     (Intercept) speciesChinstrap    speciesGentoo 
      3700.66225         32.42598       1375.35401 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Make Gentoo the reference group 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penguins_relevel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fct_relevel</a:t>
            </a:r>
            <a:r>
              <a:rPr>
                <a:solidFill>
                  <a:srgbClr val="003B4F"/>
                </a:solidFill>
                <a:latin typeface="Courier"/>
              </a:rPr>
              <a:t>(species,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penguins_relevel))</a:t>
            </a:r>
          </a:p>
          <a:p>
            <a:pPr lvl="0" indent="0">
              <a:buNone/>
            </a:pPr>
            <a:r>
              <a:rPr>
                <a:latin typeface="Courier"/>
              </a:rPr>
              <a:t>     (Intercept)    speciesAdelie speciesChinstrap 
        5076.016        -1375.354        -1342.928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fct_relevel(f, "x")</a:t>
            </a:r>
            <a:r>
              <a:rPr/>
              <a:t> — move level </a:t>
            </a:r>
            <a:r>
              <a:rPr>
                <a:latin typeface="Courier"/>
              </a:rPr>
              <a:t>x</a:t>
            </a:r>
            <a:r>
              <a:rPr/>
              <a:t> to the front (the </a:t>
            </a:r>
            <a:r>
              <a:rPr b="1"/>
              <a:t>reference</a:t>
            </a:r>
            <a:r>
              <a:rPr/>
              <a:t>)</a:t>
            </a:r>
          </a:p>
          <a:p>
            <a:pPr lvl="0"/>
            <a:r>
              <a:rPr/>
              <a:t>The </a:t>
            </a:r>
            <a:r>
              <a:rPr>
                <a:latin typeface="Courier"/>
              </a:rPr>
              <a:t>(Intercept)</a:t>
            </a:r>
            <a:r>
              <a:rPr/>
              <a:t> becomes that group’s mean; other coefficients are </a:t>
            </a:r>
            <a:r>
              <a:rPr b="1"/>
              <a:t>differences from it</a:t>
            </a:r>
          </a:p>
          <a:p>
            <a:pPr lvl="0"/>
            <a:r>
              <a:rPr/>
              <a:t>The overall </a:t>
            </a:r>
            <a:r>
              <a:rPr b="1"/>
              <a:t>F-test and </a:t>
            </a:r>
            <a:r>
              <a:rPr b="1" i="1"/>
              <a:t>p</a:t>
            </a:r>
            <a:r>
              <a:rPr b="1"/>
              <a:t>-value don’t change</a:t>
            </a:r>
            <a:r>
              <a:rPr/>
              <a:t> — only the baseline you compare to</a:t>
            </a:r>
          </a:p>
          <a:p>
            <a:pPr lvl="0" indent="0" marL="0">
              <a:buNone/>
            </a:pPr>
            <a:r>
              <a:rPr/>
              <a:t>📖 R4DS §16.5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Drop Unused Levels After Filtering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Filter out Gentoo... but the level lingers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two_species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(species </a:t>
            </a:r>
            <a:r>
              <a:rPr>
                <a:solidFill>
                  <a:srgbClr val="5E5E5E"/>
                </a:solidFill>
                <a:latin typeface="Courier"/>
              </a:rPr>
              <a:t>!=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levels</a:t>
            </a:r>
            <a:r>
              <a:rPr>
                <a:solidFill>
                  <a:srgbClr val="003B4F"/>
                </a:solidFill>
                <a:latin typeface="Courier"/>
              </a:rPr>
              <a:t>(two_species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     </a:t>
            </a:r>
            <a:r>
              <a:rPr>
                <a:solidFill>
                  <a:srgbClr val="5E5E5E"/>
                </a:solidFill>
                <a:latin typeface="Courier"/>
              </a:rPr>
              <a:t># Gentoo is STILL a level!</a:t>
            </a:r>
          </a:p>
          <a:p>
            <a:pPr lvl="0" indent="0">
              <a:buNone/>
            </a:pPr>
            <a:r>
              <a:rPr>
                <a:latin typeface="Courier"/>
              </a:rPr>
              <a:t>[1] "Adelie"    "Chinstrap" "Gentoo"   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Remove empty levels 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two_species &lt;- two_species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fct_drop</a:t>
            </a:r>
            <a:r>
              <a:rPr>
                <a:solidFill>
                  <a:srgbClr val="003B4F"/>
                </a:solidFill>
                <a:latin typeface="Courier"/>
              </a:rPr>
              <a:t>(species))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levels</a:t>
            </a:r>
            <a:r>
              <a:rPr>
                <a:solidFill>
                  <a:srgbClr val="003B4F"/>
                </a:solidFill>
                <a:latin typeface="Courier"/>
              </a:rPr>
              <a:t>(two_species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</a:t>
            </a:r>
          </a:p>
          <a:p>
            <a:pPr lvl="0" indent="0">
              <a:buNone/>
            </a:pPr>
            <a:r>
              <a:rPr>
                <a:latin typeface="Courier"/>
              </a:rPr>
              <a:t>[1] "Adelie"    "Chinstrap"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filter()</a:t>
            </a:r>
            <a:r>
              <a:rPr/>
              <a:t> removes </a:t>
            </a:r>
            <a:r>
              <a:rPr b="1"/>
              <a:t>rows</a:t>
            </a:r>
            <a:r>
              <a:rPr/>
              <a:t>, not </a:t>
            </a:r>
            <a:r>
              <a:rPr b="1"/>
              <a:t>levels</a:t>
            </a:r>
            <a:r>
              <a:rPr/>
              <a:t> — a “ghost” level remains</a:t>
            </a:r>
          </a:p>
          <a:p>
            <a:pPr lvl="0"/>
            <a:r>
              <a:rPr/>
              <a:t>Ghost levels leave </a:t>
            </a:r>
            <a:r>
              <a:rPr b="1"/>
              <a:t>empty gaps</a:t>
            </a:r>
            <a:r>
              <a:rPr/>
              <a:t> in plots and </a:t>
            </a:r>
            <a:r>
              <a:rPr b="1"/>
              <a:t>empty groups</a:t>
            </a:r>
            <a:r>
              <a:rPr/>
              <a:t> in models</a:t>
            </a:r>
          </a:p>
          <a:p>
            <a:pPr lvl="0"/>
            <a:r>
              <a:rPr>
                <a:latin typeface="Courier"/>
              </a:rPr>
              <a:t>fct_drop()</a:t>
            </a:r>
            <a:r>
              <a:rPr/>
              <a:t> (or </a:t>
            </a:r>
            <a:r>
              <a:rPr>
                <a:latin typeface="Courier"/>
              </a:rPr>
              <a:t>droplevels()</a:t>
            </a:r>
            <a:r>
              <a:rPr/>
              <a:t>) clears them out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  <a:r>
              <a:rPr sz="2000"/>
              <a:t> An empty factor level is the #1 cause of a stray blank space on a boxplot axis.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Put It All Together — One Clean Figure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Reordered + relabeled in one pipeline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fct_recode</a:t>
            </a:r>
            <a:r>
              <a:rPr>
                <a:solidFill>
                  <a:srgbClr val="003B4F"/>
                </a:solidFill>
                <a:latin typeface="Courier"/>
              </a:rPr>
              <a:t>(species, </a:t>
            </a:r>
            <a:r>
              <a:rPr>
                <a:solidFill>
                  <a:srgbClr val="20794D"/>
                </a:solidFill>
                <a:latin typeface="Courier"/>
              </a:rPr>
              <a:t>"Adélie"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"Adelie"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</a:t>
            </a:r>
            <a:r>
              <a:rPr>
                <a:solidFill>
                  <a:srgbClr val="003B4F"/>
                </a:solidFill>
                <a:latin typeface="Courier"/>
              </a:rPr>
              <a:t>(species, body_mass_g, </a:t>
            </a:r>
            <a:r>
              <a:rPr>
                <a:solidFill>
                  <a:srgbClr val="657422"/>
                </a:solidFill>
                <a:latin typeface="Courier"/>
              </a:rPr>
              <a:t>.fun =</a:t>
            </a:r>
            <a:r>
              <a:rPr>
                <a:solidFill>
                  <a:srgbClr val="003B4F"/>
                </a:solidFill>
                <a:latin typeface="Courier"/>
              </a:rPr>
              <a:t> median)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body_mass_g,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NULL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mass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factors_lecture_files/figure-pptx/together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Ordered by mass, relabeled, publication-ready — and the code that made it is three </a:t>
            </a:r>
            <a:r>
              <a:rPr>
                <a:latin typeface="Courier"/>
              </a:rPr>
              <a:t>fct_</a:t>
            </a:r>
            <a:r>
              <a:rPr/>
              <a:t> calls inside one </a:t>
            </a:r>
            <a:r>
              <a:rPr>
                <a:latin typeface="Courier"/>
              </a:rPr>
              <a:t>mutate()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This is the everyday payoff: </a:t>
            </a:r>
            <a:r>
              <a:rPr b="1"/>
              <a:t>factors are how you make categorical plots say what you mean.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10–12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Relevel a model to a new reference, drop an unused level, and build your own reordered + relabeled figure. Predict the reference change before you run it.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A </a:t>
            </a:r>
            <a:r>
              <a:rPr b="1"/>
              <a:t>factor</a:t>
            </a:r>
            <a:r>
              <a:rPr/>
              <a:t> = categories + a stored </a:t>
            </a:r>
            <a:r>
              <a:rPr b="1"/>
              <a:t>order</a:t>
            </a:r>
            <a:r>
              <a:rPr/>
              <a:t> of levels</a:t>
            </a:r>
          </a:p>
          <a:p>
            <a:pPr lvl="0"/>
            <a:r>
              <a:rPr/>
              <a:t>Level order drives </a:t>
            </a:r>
            <a:r>
              <a:rPr b="1"/>
              <a:t>plot axes, legends, and model baselines</a:t>
            </a:r>
          </a:p>
          <a:p>
            <a:pPr lvl="0"/>
            <a:r>
              <a:rPr/>
              <a:t>Reorder for readable plots: </a:t>
            </a:r>
            <a:r>
              <a:rPr>
                <a:latin typeface="Courier"/>
              </a:rPr>
              <a:t>fct_reorder()</a:t>
            </a:r>
            <a:r>
              <a:rPr/>
              <a:t>, </a:t>
            </a:r>
            <a:r>
              <a:rPr>
                <a:latin typeface="Courier"/>
              </a:rPr>
              <a:t>fct_infreq()</a:t>
            </a:r>
            <a:r>
              <a:rPr/>
              <a:t>, </a:t>
            </a:r>
            <a:r>
              <a:rPr>
                <a:latin typeface="Courier"/>
              </a:rPr>
              <a:t>fct_rev()</a:t>
            </a:r>
          </a:p>
          <a:p>
            <a:pPr lvl="0"/>
            <a:r>
              <a:rPr/>
              <a:t>Tidy the labels: </a:t>
            </a:r>
            <a:r>
              <a:rPr>
                <a:latin typeface="Courier"/>
              </a:rPr>
              <a:t>fct_recode()</a:t>
            </a:r>
            <a:r>
              <a:rPr/>
              <a:t>, </a:t>
            </a:r>
            <a:r>
              <a:rPr>
                <a:latin typeface="Courier"/>
              </a:rPr>
              <a:t>fct_collapse()</a:t>
            </a:r>
            <a:r>
              <a:rPr/>
              <a:t>, </a:t>
            </a:r>
            <a:r>
              <a:rPr>
                <a:latin typeface="Courier"/>
              </a:rPr>
              <a:t>fct_lump()</a:t>
            </a:r>
          </a:p>
          <a:p>
            <a:pPr lvl="0"/>
            <a:r>
              <a:rPr/>
              <a:t>Set the model reference with </a:t>
            </a:r>
            <a:r>
              <a:rPr>
                <a:latin typeface="Courier"/>
              </a:rPr>
              <a:t>fct_relevel()</a:t>
            </a:r>
            <a:r>
              <a:rPr/>
              <a:t>; clear ghosts with </a:t>
            </a:r>
            <a:r>
              <a:rPr>
                <a:latin typeface="Courier"/>
              </a:rPr>
              <a:t>fct_drop()</a:t>
            </a:r>
          </a:p>
          <a:p>
            <a:pPr lvl="0"/>
            <a:r>
              <a:rPr>
                <a:latin typeface="Courier"/>
              </a:rPr>
              <a:t>as.numeric()</a:t>
            </a:r>
            <a:r>
              <a:rPr/>
              <a:t> on a factor returns </a:t>
            </a:r>
            <a:r>
              <a:rPr b="1"/>
              <a:t>codes</a:t>
            </a:r>
            <a:r>
              <a:rPr/>
              <a:t> — convert to character first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Ch. 16 — Factors</a:t>
            </a:r>
          </a:p>
          <a:p>
            <a:pPr lvl="0"/>
            <a:r>
              <a:rPr/>
              <a:t>📖 </a:t>
            </a:r>
            <a:r>
              <a:rPr>
                <a:latin typeface="Courier"/>
              </a:rPr>
              <a:t>common_code/15_factors</a:t>
            </a:r>
          </a:p>
          <a:p>
            <a:pPr lvl="0" indent="0" marL="0">
              <a:buNone/>
            </a:pPr>
            <a:r>
              <a:rPr b="1"/>
              <a:t>Up next — Lecture 11:</a:t>
            </a:r>
          </a:p>
          <a:p>
            <a:pPr lvl="0"/>
            <a:r>
              <a:rPr b="1"/>
              <a:t>One-way ANOVA</a:t>
            </a:r>
            <a:r>
              <a:rPr/>
              <a:t> — compare a numeric response across three or more groups</a:t>
            </a:r>
          </a:p>
          <a:p>
            <a:pPr lvl="0"/>
            <a:r>
              <a:rPr/>
              <a:t>Your factor levels are now in order, so the group comparisons read cleanly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 (a 2-day lecture)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What a </a:t>
            </a:r>
            <a:r>
              <a:rPr b="1"/>
              <a:t>factor</a:t>
            </a:r>
            <a:r>
              <a:rPr/>
              <a:t> is and why R uses them</a:t>
            </a:r>
          </a:p>
          <a:p>
            <a:pPr lvl="0"/>
            <a:r>
              <a:rPr b="1"/>
              <a:t>Create &amp; inspect</a:t>
            </a:r>
            <a:r>
              <a:rPr/>
              <a:t> — </a:t>
            </a:r>
            <a:r>
              <a:rPr>
                <a:latin typeface="Courier"/>
              </a:rPr>
              <a:t>factor()</a:t>
            </a:r>
            <a:r>
              <a:rPr/>
              <a:t>, </a:t>
            </a:r>
            <a:r>
              <a:rPr>
                <a:latin typeface="Courier"/>
              </a:rPr>
              <a:t>levels()</a:t>
            </a:r>
            <a:r>
              <a:rPr/>
              <a:t>, </a:t>
            </a:r>
            <a:r>
              <a:rPr>
                <a:latin typeface="Courier"/>
              </a:rPr>
              <a:t>fct_count()</a:t>
            </a:r>
          </a:p>
          <a:p>
            <a:pPr lvl="0"/>
            <a:r>
              <a:rPr b="1"/>
              <a:t>Reorder for plots</a:t>
            </a:r>
            <a:r>
              <a:rPr/>
              <a:t> — </a:t>
            </a:r>
            <a:r>
              <a:rPr>
                <a:latin typeface="Courier"/>
              </a:rPr>
              <a:t>fct_reorder()</a:t>
            </a:r>
            <a:r>
              <a:rPr/>
              <a:t>, </a:t>
            </a:r>
            <a:r>
              <a:rPr>
                <a:latin typeface="Courier"/>
              </a:rPr>
              <a:t>fct_infreq()</a:t>
            </a:r>
            <a:r>
              <a:rPr/>
              <a:t>, </a:t>
            </a:r>
            <a:r>
              <a:rPr>
                <a:latin typeface="Courier"/>
              </a:rPr>
              <a:t>fct_rev()</a:t>
            </a:r>
          </a:p>
          <a:p>
            <a:pPr lvl="0"/>
            <a:r>
              <a:rPr b="1"/>
              <a:t>Rename &amp; simplify</a:t>
            </a:r>
            <a:r>
              <a:rPr/>
              <a:t> — </a:t>
            </a:r>
            <a:r>
              <a:rPr>
                <a:latin typeface="Courier"/>
              </a:rPr>
              <a:t>fct_recode()</a:t>
            </a:r>
            <a:r>
              <a:rPr/>
              <a:t>, </a:t>
            </a:r>
            <a:r>
              <a:rPr>
                <a:latin typeface="Courier"/>
              </a:rPr>
              <a:t>fct_collapse()</a:t>
            </a:r>
            <a:r>
              <a:rPr/>
              <a:t>, </a:t>
            </a:r>
            <a:r>
              <a:rPr>
                <a:latin typeface="Courier"/>
              </a:rPr>
              <a:t>fct_lump()</a:t>
            </a:r>
          </a:p>
          <a:p>
            <a:pPr lvl="0"/>
            <a:r>
              <a:rPr b="1"/>
              <a:t>Set a model’s reference level</a:t>
            </a:r>
            <a:r>
              <a:rPr/>
              <a:t> — </a:t>
            </a:r>
            <a:r>
              <a:rPr>
                <a:latin typeface="Courier"/>
              </a:rPr>
              <a:t>fct_relevel()</a:t>
            </a:r>
          </a:p>
          <a:p>
            <a:pPr lvl="0"/>
            <a:r>
              <a:rPr b="1"/>
              <a:t>Drop unused levels</a:t>
            </a:r>
            <a:r>
              <a:rPr/>
              <a:t> and dodge the classic traps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tidyverse</a:t>
            </a:r>
            <a:r>
              <a:rPr/>
              <a:t> (includes </a:t>
            </a:r>
            <a:r>
              <a:rPr b="1"/>
              <a:t>forcats</a:t>
            </a:r>
            <a:r>
              <a:rPr/>
              <a:t>)</a:t>
            </a:r>
          </a:p>
          <a:p>
            <a:pPr lvl="0"/>
            <a:r>
              <a:rPr>
                <a:latin typeface="Courier"/>
              </a:rPr>
              <a:t>palmerpenguins</a:t>
            </a:r>
          </a:p>
          <a:p>
            <a:pPr lvl="0" indent="0" marL="0">
              <a:buNone/>
            </a:pPr>
            <a:r>
              <a:rPr b="1"/>
              <a:t>Textbook: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Ch. 16 — Factors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R4DS Ch. 9 — Layers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Day 1:</a:t>
            </a:r>
            <a:r>
              <a:rPr sz="2000"/>
              <a:t> create, inspect, reorder. </a:t>
            </a:r>
            <a:r>
              <a:rPr sz="2000" b="1"/>
              <a:t>Day 2:</a:t>
            </a:r>
            <a:r>
              <a:rPr sz="2000"/>
              <a:t> rename, lump, model.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 over two days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the plot or output will look like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the order</a:t>
            </a:r>
            <a:r>
              <a:rPr sz="2000"/>
              <a:t> of a plot forces you to reason about levels — the whole point of factors.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muscle memory for the </a:t>
            </a:r>
            <a:r>
              <a:rPr sz="2000">
                <a:latin typeface="Courier"/>
              </a:rPr>
              <a:t>fct_</a:t>
            </a:r>
            <a:r>
              <a:rPr sz="2000"/>
              <a:t> family.</a:t>
            </a:r>
          </a:p>
          <a:p>
            <a:pPr lvl="0"/>
            <a:r>
              <a:rPr sz="2000" b="1"/>
              <a:t>Chunk → practice</a:t>
            </a:r>
            <a:r>
              <a:rPr sz="2000"/>
              <a:t> keeps each idea in working memory long enough to stick.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What a Factor Is </a:t>
            </a:r>
            <a:r>
              <a:rPr i="1"/>
              <a:t>(Day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what factors are, why alphabetical order is a problem, and how to create and inspect them.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1–3</a:t>
            </a:r>
            <a:r>
              <a:rPr sz="2000"/>
              <a:t> (inspect the penguin factors).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a Factor?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factor</a:t>
            </a:r>
            <a:r>
              <a:rPr/>
              <a:t> is a categorical variable with a </a:t>
            </a:r>
            <a:r>
              <a:rPr b="1"/>
              <a:t>fixed, known set of values</a:t>
            </a:r>
            <a:r>
              <a:rPr/>
              <a:t> — its </a:t>
            </a:r>
            <a:r>
              <a:rPr b="1"/>
              <a:t>levels</a:t>
            </a:r>
            <a:r>
              <a:rPr/>
              <a:t> — stored in a </a:t>
            </a:r>
            <a:r>
              <a:rPr b="1"/>
              <a:t>specific order</a:t>
            </a:r>
            <a:r>
              <a:rPr/>
              <a:t>.</a:t>
            </a:r>
          </a:p>
          <a:p>
            <a:pPr lvl="0"/>
            <a:r>
              <a:rPr/>
              <a:t>Under the hood: integer codes (1, 2, 3…) plus a labels table</a:t>
            </a:r>
          </a:p>
          <a:p>
            <a:pPr lvl="0"/>
            <a:r>
              <a:rPr/>
              <a:t>The </a:t>
            </a:r>
            <a:r>
              <a:rPr b="1"/>
              <a:t>order of the levels</a:t>
            </a:r>
            <a:r>
              <a:rPr/>
              <a:t> controls plot axes, legends, and model baselines</a:t>
            </a:r>
          </a:p>
          <a:p>
            <a:pPr lvl="0"/>
            <a:r>
              <a:rPr/>
              <a:t>Different from a plain character string, which has </a:t>
            </a:r>
            <a:r>
              <a:rPr b="1"/>
              <a:t>no</a:t>
            </a:r>
            <a:r>
              <a:rPr/>
              <a:t> built-in order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forcats</a:t>
            </a:r>
            <a:r>
              <a:rPr sz="2000"/>
              <a:t> = “</a:t>
            </a:r>
            <a:r>
              <a:rPr sz="2000" b="1"/>
              <a:t>for</a:t>
            </a:r>
            <a:r>
              <a:rPr sz="2000"/>
              <a:t> </a:t>
            </a:r>
            <a:r>
              <a:rPr sz="2000" b="1"/>
              <a:t>cat</a:t>
            </a:r>
            <a:r>
              <a:rPr sz="2000"/>
              <a:t>egorical variables” — the tidyverse package (loaded with </a:t>
            </a:r>
            <a:r>
              <a:rPr sz="2000">
                <a:latin typeface="Courier"/>
              </a:rPr>
              <a:t>library(tidyverse)</a:t>
            </a:r>
            <a:r>
              <a:rPr sz="2000"/>
              <a:t>) for working with factors. Every function starts with </a:t>
            </a:r>
            <a:r>
              <a:rPr sz="2000">
                <a:latin typeface="Courier"/>
              </a:rPr>
              <a:t>fct_</a:t>
            </a:r>
            <a:r>
              <a:rPr sz="2000"/>
              <a:t>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Problem Factors Solve — Alphabetical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If we make a bar chart of penguin species with no other instructions, in what order will the three bars appear?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+ data 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   </a:t>
            </a:r>
            <a:r>
              <a:rPr>
                <a:solidFill>
                  <a:srgbClr val="5E5E5E"/>
                </a:solidFill>
                <a:latin typeface="Courier"/>
              </a:rPr>
              <a:t># includes forcats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(palmerpenguins)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Swap this one line to use your own data later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&lt;- 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(species, body_mass_g)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ggplot uses the factor's level order = ALPHABETICAL 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geom_bar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factors_lecture_files/figure-pptx/default-order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Adelie, Chinstrap, Gentoo — </a:t>
            </a:r>
            <a:r>
              <a:rPr b="1"/>
              <a:t>alphabetical</a:t>
            </a:r>
            <a:r>
              <a:rPr/>
              <a:t>, because that is the default level order.</a:t>
            </a:r>
          </a:p>
          <a:p>
            <a:pPr lvl="0" indent="0" marL="0">
              <a:buNone/>
            </a:pPr>
            <a:r>
              <a:rPr/>
              <a:t>Alphabetical is almost never the order you </a:t>
            </a:r>
            <a:r>
              <a:rPr i="1"/>
              <a:t>want</a:t>
            </a:r>
            <a:r>
              <a:rPr/>
              <a:t> to show. Factors let you fix that in one line.</a:t>
            </a:r>
          </a:p>
          <a:p>
            <a:pPr lvl="0" indent="0" marL="0">
              <a:buNone/>
            </a:pPr>
            <a:r>
              <a:rPr/>
              <a:t>📖 R4DS §16.5 — modifying factor order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Create &amp; Inspect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What type is species, and what are its levels? 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class</a:t>
            </a:r>
            <a:r>
              <a:rPr>
                <a:solidFill>
                  <a:srgbClr val="003B4F"/>
                </a:solidFill>
                <a:latin typeface="Courier"/>
              </a:rPr>
              <a:t>(penguins_df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</a:t>
            </a:r>
          </a:p>
          <a:p>
            <a:pPr lvl="0" indent="0">
              <a:buNone/>
            </a:pPr>
            <a:r>
              <a:rPr>
                <a:latin typeface="Courier"/>
              </a:rPr>
              <a:t>[1] "factor"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levels</a:t>
            </a:r>
            <a:r>
              <a:rPr>
                <a:solidFill>
                  <a:srgbClr val="003B4F"/>
                </a:solidFill>
                <a:latin typeface="Courier"/>
              </a:rPr>
              <a:t>(penguins_df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</a:t>
            </a:r>
          </a:p>
          <a:p>
            <a:pPr lvl="0" indent="0">
              <a:buNone/>
            </a:pPr>
            <a:r>
              <a:rPr>
                <a:latin typeface="Courier"/>
              </a:rPr>
              <a:t>[1] "Adelie"    "Chinstrap" "Gentoo"   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fct_count() = a factor-aware count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fct_count</a:t>
            </a:r>
            <a:r>
              <a:rPr>
                <a:solidFill>
                  <a:srgbClr val="003B4F"/>
                </a:solidFill>
                <a:latin typeface="Courier"/>
              </a:rPr>
              <a:t>(penguins_df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2
  f             n
  &lt;fct&gt;     &lt;int&gt;
1 Adelie      151
2 Chinstrap    68
3 Gentoo      123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class()</a:t>
            </a:r>
            <a:r>
              <a:rPr/>
              <a:t> — confirms it’s a factor</a:t>
            </a:r>
          </a:p>
          <a:p>
            <a:pPr lvl="0"/>
            <a:r>
              <a:rPr>
                <a:latin typeface="Courier"/>
              </a:rPr>
              <a:t>levels()</a:t>
            </a:r>
            <a:r>
              <a:rPr/>
              <a:t> — the ordered set of categories</a:t>
            </a:r>
          </a:p>
          <a:p>
            <a:pPr lvl="0"/>
            <a:r>
              <a:rPr>
                <a:latin typeface="Courier"/>
              </a:rPr>
              <a:t>fct_count()</a:t>
            </a:r>
            <a:r>
              <a:rPr/>
              <a:t> — how many rows per level (even levels with </a:t>
            </a:r>
            <a:r>
              <a:rPr b="1"/>
              <a:t>zero</a:t>
            </a:r>
            <a:r>
              <a:rPr/>
              <a:t> rows show up!)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Make a factor from a string with </a:t>
            </a:r>
            <a:r>
              <a:rPr sz="2000">
                <a:latin typeface="Courier"/>
              </a:rPr>
              <a:t>factor(x)</a:t>
            </a:r>
            <a:r>
              <a:rPr sz="2000"/>
              <a:t> or </a:t>
            </a:r>
            <a:r>
              <a:rPr sz="2000">
                <a:latin typeface="Courier"/>
              </a:rPr>
              <a:t>as_factor(x)</a:t>
            </a:r>
            <a:r>
              <a:rPr sz="2000"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10 — Factors: Taming Categorical Data</dc:title>
  <dc:creator>Bill Perry</dc:creator>
  <cp:keywords/>
  <dc:description>Categorical variables are factors, and factors carry an ORDER. This 2-day lecture shows how to create and inspect factors, reorder them for readable ggplots (fct_reorder, fct_infreq), rename/collapse/lump levels, set the reference group for an ANOVA (fct_relevel), and avoid the classic factor traps — all using the Palmer penguins data.</dc:description>
  <dcterms:created xsi:type="dcterms:W3CDTF">2026-07-06T00:31:04Z</dcterms:created>
  <dcterms:modified xsi:type="dcterms:W3CDTF">2026-07-06T00:31:04Z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10</vt:lpwstr>
  </property>
  <property fmtid="{D5CDD505-2E9C-101B-9397-08002B2CF9AE}" pid="14" name="resources">
    <vt:lpwstr/>
  </property>
  <property fmtid="{D5CDD505-2E9C-101B-9397-08002B2CF9AE}" pid="15" name="subtitle">
    <vt:lpwstr>Ordering, renaming, and lumping categories with forcats — and cleaner ggplots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5</vt:lpwstr>
  </property>
</Properties>
</file>