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1" Type="http://schemas.openxmlformats.org/officeDocument/2006/relationships/viewProps" Target="viewProps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3" Type="http://schemas.openxmlformats.org/officeDocument/2006/relationships/tableStyles" Target="tableStyles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quarto-formats" TargetMode="Externa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whole-game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figshare.com/" TargetMode="Externa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lternet.edu/using-lter-data/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Your Final Project Starts Now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Finding real data, asking a real question, and building toward a real answer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Data Sources: Fun and Engaging 👽🦶☕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These are popular with students and very workable statistically:</a:t>
            </a:r>
          </a:p>
          <a:p>
            <a:pPr lvl="0"/>
            <a:r>
              <a:rPr/>
              <a:t>👣 </a:t>
            </a:r>
            <a:r>
              <a:rPr b="1"/>
              <a:t>Bigfoot / BFRO Sightings</a:t>
            </a:r>
            <a:br/>
            <a:r>
              <a:rPr/>
              <a:t>~5,000 reports with date, state, season, classification (A/B/C), weather</a:t>
            </a:r>
            <a:br/>
            <a:r>
              <a:rPr>
                <a:latin typeface="Courier"/>
              </a:rPr>
              <a:t>kaggle.com/datasets/mexwell/bigfoot-sightings</a:t>
            </a:r>
            <a:br/>
            <a:r>
              <a:rPr i="1"/>
              <a:t>ANOVA on sightings by season; regression of count on year; t-test by class type</a:t>
            </a:r>
          </a:p>
          <a:p>
            <a:pPr lvl="0"/>
            <a:r>
              <a:rPr/>
              <a:t>👽 </a:t>
            </a:r>
            <a:r>
              <a:rPr b="1"/>
              <a:t>UFO Sightings — NUFORC</a:t>
            </a:r>
            <a:br/>
            <a:r>
              <a:rPr/>
              <a:t>88,000+ reports with date, location, shape, duration</a:t>
            </a:r>
            <a:br/>
            <a:r>
              <a:rPr>
                <a:latin typeface="Courier"/>
              </a:rPr>
              <a:t>kaggle.com/datasets/joebeachcapital/ufo-sightings</a:t>
            </a:r>
            <a:br/>
            <a:r>
              <a:rPr i="1"/>
              <a:t>How has sighting frequency changed over time? Does duration differ by shape?</a:t>
            </a:r>
          </a:p>
          <a:p>
            <a:pPr lvl="0"/>
            <a:r>
              <a:rPr/>
              <a:t>☕ </a:t>
            </a:r>
            <a:r>
              <a:rPr b="1"/>
              <a:t>Coffee Reviews</a:t>
            </a:r>
            <a:br/>
            <a:r>
              <a:rPr/>
              <a:t>Cupped coffee scores, country of origin, altitude, processing method</a:t>
            </a:r>
            <a:br/>
            <a:r>
              <a:rPr>
                <a:latin typeface="Courier"/>
              </a:rPr>
              <a:t>kaggle.com</a:t>
            </a:r>
            <a:r>
              <a:rPr/>
              <a:t> — search “coffee quality dataset”</a:t>
            </a:r>
            <a:br/>
            <a:r>
              <a:rPr i="1"/>
              <a:t>Does altitude predict quality score? Does processing method matter (ANOVA)?</a:t>
            </a:r>
          </a:p>
          <a:p>
            <a:pPr lvl="0"/>
            <a:r>
              <a:rPr/>
              <a:t>🎮 </a:t>
            </a:r>
            <a:r>
              <a:rPr b="1"/>
              <a:t>Video Game Sales</a:t>
            </a:r>
            <a:br/>
            <a:r>
              <a:rPr/>
              <a:t>Sales figures by platform, genre, region, year — 16,000 titles</a:t>
            </a:r>
            <a:br/>
            <a:r>
              <a:rPr>
                <a:latin typeface="Courier"/>
              </a:rPr>
              <a:t>kaggle.com</a:t>
            </a:r>
            <a:r>
              <a:rPr/>
              <a:t> — search “video game sales”</a:t>
            </a:r>
            <a:br/>
            <a:r>
              <a:rPr i="1"/>
              <a:t>Does genre predict sales? Has the platform landscape shifted over time?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these work for this course:</a:t>
            </a:r>
          </a:p>
          <a:p>
            <a:pPr lvl="0"/>
            <a:r>
              <a:rPr/>
              <a:t>Clean enough to load with </a:t>
            </a:r>
            <a:r>
              <a:rPr>
                <a:latin typeface="Courier"/>
              </a:rPr>
              <a:t>read_csv()</a:t>
            </a:r>
            <a:r>
              <a:rPr/>
              <a:t> directly</a:t>
            </a:r>
          </a:p>
          <a:p>
            <a:pPr lvl="0"/>
            <a:r>
              <a:rPr/>
              <a:t>Have clear categorical and numeric variables</a:t>
            </a:r>
          </a:p>
          <a:p>
            <a:pPr lvl="0"/>
            <a:r>
              <a:rPr/>
              <a:t>Produce obvious testable hypotheses</a:t>
            </a:r>
          </a:p>
          <a:p>
            <a:pPr lvl="0"/>
            <a:r>
              <a:rPr/>
              <a:t>Students actually want to look at the results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You don’t have to study biology to do a biology data science course project. The methods are the same regardless of the data.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Data Sources: General and Exploratory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🌍 </a:t>
            </a:r>
            <a:r>
              <a:rPr b="1"/>
              <a:t>Our World in Data</a:t>
            </a:r>
            <a:br/>
            <a:r>
              <a:rPr/>
              <a:t>Country-level indicators: health, climate, economics, education</a:t>
            </a:r>
            <a:br/>
            <a:r>
              <a:rPr>
                <a:latin typeface="Courier"/>
              </a:rPr>
              <a:t>ourworldindata.org/data</a:t>
            </a:r>
            <a:r>
              <a:rPr/>
              <a:t> — all downloadable as CSV</a:t>
            </a:r>
            <a:br/>
            <a:r>
              <a:rPr i="1"/>
              <a:t>Global trends; great for regression of any indicator over time</a:t>
            </a:r>
          </a:p>
          <a:p>
            <a:pPr lvl="0"/>
            <a:r>
              <a:rPr/>
              <a:t>📊 </a:t>
            </a:r>
            <a:r>
              <a:rPr b="1"/>
              <a:t>FiveThirtyEight</a:t>
            </a:r>
            <a:br/>
            <a:r>
              <a:rPr/>
              <a:t>Sports, politics, culture — all their story data is public</a:t>
            </a:r>
            <a:br/>
            <a:r>
              <a:rPr>
                <a:latin typeface="Courier"/>
              </a:rPr>
              <a:t>github.com/fivethirtyeight/data</a:t>
            </a:r>
            <a:br/>
            <a:r>
              <a:rPr i="1"/>
              <a:t>Dozens of clean CSVs; each has a published story as inspiration</a:t>
            </a:r>
          </a:p>
          <a:p>
            <a:pPr lvl="0"/>
            <a:r>
              <a:rPr/>
              <a:t>🏈 </a:t>
            </a:r>
            <a:r>
              <a:rPr b="1"/>
              <a:t>Sports Reference</a:t>
            </a:r>
            <a:br/>
            <a:r>
              <a:rPr/>
              <a:t>Player and team stats for NFL, NBA, MLB, NHL</a:t>
            </a:r>
            <a:br/>
            <a:r>
              <a:rPr>
                <a:latin typeface="Courier"/>
              </a:rPr>
              <a:t>sports-reference.com</a:t>
            </a:r>
            <a:br/>
            <a:r>
              <a:rPr i="1"/>
              <a:t>Does salary predict performance? Regression all day.</a:t>
            </a:r>
          </a:p>
          <a:p>
            <a:pPr lvl="0"/>
            <a:r>
              <a:rPr/>
              <a:t>🚲 </a:t>
            </a:r>
            <a:r>
              <a:rPr b="1"/>
              <a:t>Bike Sharing</a:t>
            </a:r>
            <a:r>
              <a:rPr/>
              <a:t> (UCI ML Repository)</a:t>
            </a:r>
            <a:br/>
            <a:r>
              <a:rPr/>
              <a:t>Hourly bike rental counts, weather, season — 17,000 rows</a:t>
            </a:r>
            <a:br/>
            <a:r>
              <a:rPr>
                <a:latin typeface="Courier"/>
              </a:rPr>
              <a:t>archive.ics.uci.edu</a:t>
            </a:r>
            <a:br/>
            <a:r>
              <a:rPr i="1"/>
              <a:t>Regression: does temperature predict rentals? ANOVA across seasons?</a:t>
            </a:r>
          </a:p>
          <a:p>
            <a:pPr lvl="0"/>
            <a:r>
              <a:rPr/>
              <a:t>🔬 </a:t>
            </a:r>
            <a:r>
              <a:rPr b="1"/>
              <a:t>Figshare</a:t>
            </a:r>
            <a:br/>
            <a:r>
              <a:rPr/>
              <a:t>Research data across all fields — often from published papers</a:t>
            </a:r>
            <a:br/>
            <a:r>
              <a:rPr>
                <a:latin typeface="Courier"/>
              </a:rPr>
              <a:t>figshare.com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And the one your professor can’t stop you from using:</a:t>
            </a:r>
          </a:p>
          <a:p>
            <a:pPr lvl="0"/>
            <a:r>
              <a:rPr/>
              <a:t>🏔️ </a:t>
            </a:r>
            <a:r>
              <a:rPr b="1"/>
              <a:t>Kaggle</a:t>
            </a:r>
            <a:r>
              <a:rPr/>
              <a:t> — the world’s largest public dataset repository</a:t>
            </a:r>
            <a:br/>
            <a:r>
              <a:rPr>
                <a:latin typeface="Courier"/>
              </a:rPr>
              <a:t>kaggle.com/datasets</a:t>
            </a:r>
            <a:br/>
            <a:r>
              <a:rPr/>
              <a:t>Free account required to download</a:t>
            </a:r>
            <a:br/>
            <a:r>
              <a:rPr/>
              <a:t>Filter by: file type → CSV; size → small (under 10 MB to start)</a:t>
            </a:r>
          </a:p>
          <a:p>
            <a:pPr lvl="0" indent="0" marL="0">
              <a:buNone/>
            </a:pPr>
            <a:r>
              <a:rPr b="1"/>
              <a:t>Google Dataset Search:</a:t>
            </a:r>
            <a:br/>
            <a:r>
              <a:rPr>
                <a:latin typeface="Courier"/>
              </a:rPr>
              <a:t>datasetsearch.research.google.com</a:t>
            </a:r>
            <a:br/>
            <a:r>
              <a:rPr/>
              <a:t>Search any topic and find datasets across dozens of repositories at once.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Kind of Question Should You Ask?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good project question has three parts:</a:t>
            </a:r>
          </a:p>
          <a:p>
            <a:pPr lvl="0" indent="-342900" marL="342900">
              <a:buAutoNum type="arabicPeriod"/>
            </a:pPr>
            <a:r>
              <a:rPr b="1"/>
              <a:t>A response variable (Y)</a:t>
            </a:r>
            <a:r>
              <a:rPr/>
              <a:t> — something you can measure or count</a:t>
            </a:r>
          </a:p>
          <a:p>
            <a:pPr lvl="0" indent="-342900" marL="342900">
              <a:buAutoNum type="arabicPeriod"/>
            </a:pPr>
            <a:r>
              <a:rPr b="1"/>
              <a:t>A predictor (X)</a:t>
            </a:r>
            <a:r>
              <a:rPr/>
              <a:t> — something that might explain Y</a:t>
            </a:r>
          </a:p>
          <a:p>
            <a:pPr lvl="0" indent="-342900" marL="342900">
              <a:buAutoNum type="arabicPeriod"/>
            </a:pPr>
            <a:r>
              <a:rPr b="1"/>
              <a:t>A direction</a:t>
            </a:r>
            <a:r>
              <a:rPr/>
              <a:t> — does more X lead to more (or less) Y? Or does Y differ across groups?</a:t>
            </a:r>
          </a:p>
          <a:p>
            <a:pPr lvl="0" indent="0" marL="0">
              <a:buNone/>
            </a:pPr>
            <a:r>
              <a:rPr b="1"/>
              <a:t>Examples of strong questions:</a:t>
            </a:r>
          </a:p>
          <a:p>
            <a:pPr lvl="0"/>
            <a:r>
              <a:rPr/>
              <a:t>Do Bigfoot sightings in summer outnumber those in winter? </a:t>
            </a:r>
            <a:r>
              <a:rPr i="1"/>
              <a:t>(ANOVA)</a:t>
            </a:r>
          </a:p>
          <a:p>
            <a:pPr lvl="0"/>
            <a:r>
              <a:rPr/>
              <a:t>Has the number of UFO sightings increased since the 1990s? </a:t>
            </a:r>
            <a:r>
              <a:rPr i="1"/>
              <a:t>(regression on year)</a:t>
            </a:r>
          </a:p>
          <a:p>
            <a:pPr lvl="0"/>
            <a:r>
              <a:rPr/>
              <a:t>Does the altitude of a coffee farm predict its cupping score? </a:t>
            </a:r>
            <a:r>
              <a:rPr i="1"/>
              <a:t>(regression)</a:t>
            </a:r>
          </a:p>
          <a:p>
            <a:pPr lvl="0"/>
            <a:r>
              <a:rPr/>
              <a:t>Does Lake Erie show a stronger ice-loss trend than Lake Superior? </a:t>
            </a:r>
            <a:r>
              <a:rPr i="1"/>
              <a:t>(compare two slopes)</a:t>
            </a:r>
          </a:p>
          <a:p>
            <a:pPr lvl="0"/>
            <a:r>
              <a:rPr/>
              <a:t>Does bird species richness differ between NEON forest and grassland sites? </a:t>
            </a:r>
            <a:r>
              <a:rPr i="1"/>
              <a:t>(t-test)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Avoid questions like:</a:t>
            </a:r>
          </a:p>
          <a:p>
            <a:pPr lvl="0"/>
            <a:r>
              <a:rPr/>
              <a:t>“What is interesting about this dataset?” — too vague for H₀/Hₐ</a:t>
            </a:r>
          </a:p>
          <a:p>
            <a:pPr lvl="0"/>
            <a:r>
              <a:rPr/>
              <a:t>“Which state has the most UFO sightings?” — descriptive, not inferential</a:t>
            </a:r>
          </a:p>
          <a:p>
            <a:pPr lvl="0"/>
            <a:r>
              <a:rPr/>
              <a:t>“Is climate change real?” — not answerable with one dataset</a:t>
            </a:r>
          </a:p>
          <a:p>
            <a:pPr lvl="0" indent="0" marL="0">
              <a:buNone/>
            </a:pPr>
            <a:r>
              <a:rPr b="1"/>
              <a:t>A useful test:</a:t>
            </a:r>
          </a:p>
          <a:p>
            <a:pPr lvl="0" indent="0" marL="0">
              <a:buNone/>
            </a:pPr>
            <a:r>
              <a:rPr/>
              <a:t>Can you write H₀ and Hₐ in one sentence each? If yes, you have a testable question. If not, keep narrowing.</a:t>
            </a:r>
          </a:p>
          <a:p>
            <a:pPr lvl="0" indent="0" marL="0">
              <a:buNone/>
            </a:pPr>
            <a:r>
              <a:rPr/>
              <a:t>📖 R4DS Ch. 1.1 — framing a data science question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Workflow You Already Know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milestone maps to something you’ve already done in this class: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832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Milestone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Skill you already have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M1 — find dataset, state hypotheses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Lecture 01 — null vs. alternate hypotheses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M2 — load in R, </a:t>
                      </a:r>
                      <a:r>
                        <a:rPr>
                          <a:latin typeface="Courier"/>
                        </a:rPr>
                        <a:t>glimpse()</a:t>
                      </a:r>
                      <a:r>
                        <a:rPr/>
                        <a:t>, first plot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Lecture 02/03 — </a:t>
                      </a:r>
                      <a:r>
                        <a:rPr>
                          <a:latin typeface="Courier"/>
                        </a:rPr>
                        <a:t>read_csv()</a:t>
                      </a:r>
                      <a:r>
                        <a:rPr/>
                        <a:t>, </a:t>
                      </a:r>
                      <a:r>
                        <a:rPr>
                          <a:latin typeface="Courier"/>
                        </a:rPr>
                        <a:t>ggplot()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M3 — clean + exploratory figures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Lecture 03/04 — </a:t>
                      </a:r>
                      <a:r>
                        <a:rPr>
                          <a:latin typeface="Courier"/>
                        </a:rPr>
                        <a:t>filter()</a:t>
                      </a:r>
                      <a:r>
                        <a:rPr/>
                        <a:t>, </a:t>
                      </a:r>
                      <a:r>
                        <a:rPr>
                          <a:latin typeface="Courier"/>
                        </a:rPr>
                        <a:t>mutate()</a:t>
                      </a:r>
                      <a:r>
                        <a:rPr/>
                        <a:t>, boxplots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M4 — statistical model + assumption checks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Lecture 05/06 — </a:t>
                      </a:r>
                      <a:r>
                        <a:rPr>
                          <a:latin typeface="Courier"/>
                        </a:rPr>
                        <a:t>lm()</a:t>
                      </a:r>
                      <a:r>
                        <a:rPr/>
                        <a:t>, residual plots, </a:t>
                      </a:r>
                      <a:r>
                        <a:rPr>
                          <a:latin typeface="Courier"/>
                        </a:rPr>
                        <a:t>lm()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M5 — Quarto report knitted to HTML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Every lecture — you’ve been doing this all semester - </a:t>
                      </a:r>
                      <a:r>
                        <a:rPr b="1"/>
                        <a:t>MAYBE!!!!!!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You are not learning new tools for the final project. You are applying tools you already have to data you chose.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The biggest mistake in final projects:</a:t>
            </a:r>
          </a:p>
          <a:p>
            <a:pPr lvl="0" indent="0" marL="1270000">
              <a:buNone/>
            </a:pPr>
            <a:r>
              <a:rPr sz="2000"/>
              <a:t>Waiting until Milestone 3 to actually open the data in R.</a:t>
            </a:r>
          </a:p>
          <a:p>
            <a:pPr lvl="0" indent="0" marL="1270000">
              <a:buNone/>
            </a:pPr>
            <a:r>
              <a:rPr sz="2000"/>
              <a:t>If you can’t load the file and run </a:t>
            </a:r>
            <a:r>
              <a:rPr sz="2000">
                <a:latin typeface="Courier"/>
              </a:rPr>
              <a:t>glimpse()</a:t>
            </a:r>
            <a:r>
              <a:rPr sz="2000"/>
              <a:t> in the first week, you will not be able to finish. M2 is your early warning system — take it seriously.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Choosing Wisely — A Practical Checklist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Before you write your M1 proposal, answer these five questions:</a:t>
            </a:r>
          </a:p>
          <a:p>
            <a:pPr lvl="0"/>
            <a:r>
              <a:rPr/>
              <a:t>☐ Can I download this data as a CSV (or similar) </a:t>
            </a:r>
            <a:r>
              <a:rPr b="1"/>
              <a:t>right now</a:t>
            </a:r>
            <a:r>
              <a:rPr/>
              <a:t>?</a:t>
            </a:r>
          </a:p>
          <a:p>
            <a:pPr lvl="0"/>
            <a:r>
              <a:rPr/>
              <a:t>☐ Does </a:t>
            </a:r>
            <a:r>
              <a:rPr>
                <a:latin typeface="Courier"/>
              </a:rPr>
              <a:t>dim()</a:t>
            </a:r>
            <a:r>
              <a:rPr/>
              <a:t> return at least </a:t>
            </a:r>
            <a:r>
              <a:rPr b="1"/>
              <a:t>50 rows and 3 columns</a:t>
            </a:r>
            <a:r>
              <a:rPr/>
              <a:t>?</a:t>
            </a:r>
          </a:p>
          <a:p>
            <a:pPr lvl="0"/>
            <a:r>
              <a:rPr/>
              <a:t>☐ Can I identify a </a:t>
            </a:r>
            <a:r>
              <a:rPr b="1"/>
              <a:t>numeric Y variable</a:t>
            </a:r>
            <a:r>
              <a:rPr/>
              <a:t> I want to explain?</a:t>
            </a:r>
          </a:p>
          <a:p>
            <a:pPr lvl="0"/>
            <a:r>
              <a:rPr/>
              <a:t>☐ Can I identify at least one </a:t>
            </a:r>
            <a:r>
              <a:rPr b="1"/>
              <a:t>X predictor</a:t>
            </a:r>
            <a:r>
              <a:rPr/>
              <a:t> (numeric or categorical)?</a:t>
            </a:r>
          </a:p>
          <a:p>
            <a:pPr lvl="0"/>
            <a:r>
              <a:rPr/>
              <a:t>☐ Can I write a </a:t>
            </a:r>
            <a:r>
              <a:rPr b="1"/>
              <a:t>one-sentence hypothesis</a:t>
            </a:r>
            <a:r>
              <a:rPr/>
              <a:t> using those variables?</a:t>
            </a:r>
          </a:p>
          <a:p>
            <a:pPr lvl="0" indent="0" marL="0">
              <a:buNone/>
            </a:pPr>
            <a:r>
              <a:rPr/>
              <a:t>If all five are yes — you have a viable dataset. Submit M1.</a:t>
            </a:r>
          </a:p>
          <a:p>
            <a:pPr lvl="0" indent="0" marL="0">
              <a:buNone/>
            </a:pPr>
            <a:r>
              <a:rPr/>
              <a:t>If any are no — keep looking, or come to office hours.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Practical tip — test your download now: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Try loading your candidate dataset this week 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test_df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"path/to/your/file.csv"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(test_df)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(test_df)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(test_df)</a:t>
            </a:r>
          </a:p>
          <a:p>
            <a:pPr lvl="0" indent="0" marL="0">
              <a:buNone/>
            </a:pPr>
            <a:r>
              <a:rPr/>
              <a:t>If </a:t>
            </a:r>
            <a:r>
              <a:rPr>
                <a:latin typeface="Courier"/>
              </a:rPr>
              <a:t>read_csv()</a:t>
            </a:r>
            <a:r>
              <a:rPr/>
              <a:t> throws an error, you want to know that </a:t>
            </a:r>
            <a:r>
              <a:rPr b="1"/>
              <a:t>before</a:t>
            </a:r>
            <a:r>
              <a:rPr/>
              <a:t> M1, not after.</a:t>
            </a:r>
          </a:p>
          <a:p>
            <a:pPr lvl="0" indent="0" marL="0">
              <a:buNone/>
            </a:pPr>
            <a:r>
              <a:rPr/>
              <a:t>If the file needs </a:t>
            </a:r>
            <a:r>
              <a:rPr>
                <a:latin typeface="Courier"/>
              </a:rPr>
              <a:t>read.table()</a:t>
            </a:r>
            <a:r>
              <a:rPr/>
              <a:t> or special arguments (like our ice data did), that’s fine — but discover it early.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Common Pitfalls and How to Avoid Them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“I can’t find a dataset I like”</a:t>
            </a:r>
            <a:r>
              <a:rPr/>
              <a:t> - Try Google Dataset Search first: </a:t>
            </a:r>
            <a:r>
              <a:rPr>
                <a:latin typeface="Courier"/>
              </a:rPr>
              <a:t>datasetsearch.research.google.com</a:t>
            </a:r>
            <a:r>
              <a:rPr/>
              <a:t> - Search for a topic you’re already interested in + the word “data” or “csv” - Come to office hours with a general topic — I can usually point you to a source in five minutes</a:t>
            </a:r>
          </a:p>
          <a:p>
            <a:pPr lvl="0" indent="0" marL="0">
              <a:buNone/>
            </a:pPr>
            <a:r>
              <a:rPr b="1"/>
              <a:t>“My dataset is too messy to analyze”</a:t>
            </a:r>
            <a:r>
              <a:rPr/>
              <a:t> - Messy is fine for this course — cleaning is the first two milestones - If you can </a:t>
            </a:r>
            <a:r>
              <a:rPr>
                <a:latin typeface="Courier"/>
              </a:rPr>
              <a:t>read_csv()</a:t>
            </a:r>
            <a:r>
              <a:rPr/>
              <a:t> it and </a:t>
            </a:r>
            <a:r>
              <a:rPr>
                <a:latin typeface="Courier"/>
              </a:rPr>
              <a:t>glimpse()</a:t>
            </a:r>
            <a:r>
              <a:rPr/>
              <a:t> it, you can work with it - You don’t need every column — a well-chosen </a:t>
            </a:r>
            <a:r>
              <a:rPr>
                <a:latin typeface="Courier"/>
              </a:rPr>
              <a:t>select()</a:t>
            </a:r>
            <a:r>
              <a:rPr/>
              <a:t> is enough</a:t>
            </a:r>
          </a:p>
          <a:p>
            <a:pPr lvl="0" indent="0" marL="0">
              <a:buNone/>
            </a:pPr>
            <a:r>
              <a:rPr b="1"/>
              <a:t>“I can’t figure out what question to ask”</a:t>
            </a:r>
            <a:r>
              <a:rPr/>
              <a:t> - Start with the variables: what is numeric? What is categorical? - Ask: “what would I predict, before looking at the data?” - That prediction is your Hₐ; its opposite is H₀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“My dataset only has two columns”</a:t>
            </a:r>
            <a:r>
              <a:rPr/>
              <a:t> - You need at least one X and one Y — two columns </a:t>
            </a:r>
            <a:r>
              <a:rPr i="1"/>
              <a:t>can</a:t>
            </a:r>
            <a:r>
              <a:rPr/>
              <a:t> be enough for regression - But usually: look for a richer version of the same dataset on the same source</a:t>
            </a:r>
          </a:p>
          <a:p>
            <a:pPr lvl="0" indent="0" marL="0">
              <a:buNone/>
            </a:pPr>
            <a:r>
              <a:rPr b="1"/>
              <a:t>“I already started analyzing before M1 was approved”</a:t>
            </a:r>
            <a:r>
              <a:rPr/>
              <a:t> - Submit M1 anyway — describe what you’ve done so far - I’ll either approve it or redirect you before you go further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Office hours exist for this.</a:t>
            </a:r>
            <a:r>
              <a:rPr sz="2000"/>
              <a:t> If you’re stuck on finding or loading a dataset, come in. Don’t wait until the M2 deadline.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a Strong Final Project Looks Like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From past semesters, strong projects have:</a:t>
            </a:r>
          </a:p>
          <a:p>
            <a:pPr lvl="0"/>
            <a:r>
              <a:rPr/>
              <a:t>A </a:t>
            </a:r>
            <a:r>
              <a:rPr b="1"/>
              <a:t>clear narrative</a:t>
            </a:r>
            <a:r>
              <a:rPr/>
              <a:t> — the report tells a story from question to answer</a:t>
            </a:r>
          </a:p>
          <a:p>
            <a:pPr lvl="0"/>
            <a:r>
              <a:rPr b="1"/>
              <a:t>Figures that do the talking</a:t>
            </a:r>
            <a:r>
              <a:rPr/>
              <a:t> — the key result is visible in a plot before the stats confirm it</a:t>
            </a:r>
          </a:p>
          <a:p>
            <a:pPr lvl="0"/>
            <a:r>
              <a:rPr b="1"/>
              <a:t>Simple, correct statistics</a:t>
            </a:r>
            <a:r>
              <a:rPr/>
              <a:t> — one well-interpreted </a:t>
            </a:r>
            <a:r>
              <a:rPr>
                <a:latin typeface="Courier"/>
              </a:rPr>
              <a:t>lm()</a:t>
            </a:r>
            <a:r>
              <a:rPr/>
              <a:t> beats three confused ones</a:t>
            </a:r>
          </a:p>
          <a:p>
            <a:pPr lvl="0"/>
            <a:r>
              <a:rPr b="1"/>
              <a:t>Honest interpretation</a:t>
            </a:r>
            <a:r>
              <a:rPr/>
              <a:t> — “the trend was not significant (p = 0.12), which may reflect the small sample size” is a perfectly valid finding</a:t>
            </a:r>
          </a:p>
          <a:p>
            <a:pPr lvl="0"/>
            <a:r>
              <a:rPr b="1"/>
              <a:t>Code that runs</a:t>
            </a:r>
            <a:r>
              <a:rPr/>
              <a:t> — the Quarto file knits to HTML without errors, every time</a:t>
            </a:r>
          </a:p>
          <a:p>
            <a:pPr lvl="0" indent="0" marL="0">
              <a:buNone/>
            </a:pPr>
            <a:r>
              <a:rPr b="1"/>
              <a:t>Things that do not make a strong project:</a:t>
            </a:r>
            <a:r>
              <a:rPr/>
              <a:t> - Many analyses none of which are interpreted - A significant p-value with no plot showing the actual effect - Copied code from Stack Overflow that you can’t explain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question you will be graded on:</a:t>
            </a:r>
          </a:p>
          <a:p>
            <a:pPr lvl="0" indent="0" marL="1270000">
              <a:buNone/>
            </a:pPr>
            <a:r>
              <a:rPr sz="2000"/>
              <a:t>“Does this report tell me something real about this dataset, using tools from this class, in a way I could reproduce?”</a:t>
            </a:r>
          </a:p>
          <a:p>
            <a:pPr lvl="0" indent="0" marL="0">
              <a:buNone/>
            </a:pPr>
            <a:r>
              <a:rPr/>
              <a:t>That’s it. Not complexity. Not novelty. </a:t>
            </a:r>
            <a:r>
              <a:rPr b="1"/>
              <a:t>Clarity + reproducibility.</a:t>
            </a:r>
          </a:p>
          <a:p>
            <a:pPr lvl="0" indent="0" marL="0">
              <a:buNone/>
            </a:pPr>
            <a:r>
              <a:rPr/>
              <a:t>📖 R4DS Ch. 28 — </a:t>
            </a:r>
            <a:r>
              <a:rPr>
                <a:hlinkClick r:id="rId2"/>
              </a:rPr>
              <a:t>Quarto formats: making a final report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Summary: What to Do This Week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By end of this week:</a:t>
            </a:r>
          </a:p>
          <a:p>
            <a:pPr lvl="0" indent="-342900" marL="342900">
              <a:buAutoNum type="arabicPeriod"/>
            </a:pPr>
            <a:r>
              <a:rPr/>
              <a:t>Visit at least </a:t>
            </a:r>
            <a:r>
              <a:rPr b="1"/>
              <a:t>three</a:t>
            </a:r>
            <a:r>
              <a:rPr/>
              <a:t> of the dataset sources shown today</a:t>
            </a:r>
          </a:p>
          <a:p>
            <a:pPr lvl="0" indent="-342900" marL="342900">
              <a:buAutoNum type="arabicPeriod"/>
            </a:pPr>
            <a:r>
              <a:rPr/>
              <a:t>Download a candidate dataset and confirm </a:t>
            </a:r>
            <a:r>
              <a:rPr>
                <a:latin typeface="Courier"/>
              </a:rPr>
              <a:t>read_csv()</a:t>
            </a:r>
            <a:r>
              <a:rPr/>
              <a:t> loads it</a:t>
            </a:r>
          </a:p>
          <a:p>
            <a:pPr lvl="0" indent="-342900" marL="342900">
              <a:buAutoNum type="arabicPeriod"/>
            </a:pPr>
            <a:r>
              <a:rPr/>
              <a:t>Identify your Y variable, your X variable, and write one sentence of hypothesis</a:t>
            </a:r>
          </a:p>
          <a:p>
            <a:pPr lvl="0" indent="-342900" marL="342900">
              <a:buAutoNum type="arabicPeriod"/>
            </a:pPr>
            <a:r>
              <a:rPr/>
              <a:t>Write your </a:t>
            </a:r>
            <a:r>
              <a:rPr b="1"/>
              <a:t>Milestone 1 paragraph</a:t>
            </a:r>
            <a:r>
              <a:rPr/>
              <a:t> (see the template on the next slide)</a:t>
            </a:r>
          </a:p>
          <a:p>
            <a:pPr lvl="0" indent="-342900" marL="342900">
              <a:buAutoNum type="arabicPeriod"/>
            </a:pPr>
            <a:r>
              <a:rPr/>
              <a:t>Submit M1 to Canvas </a:t>
            </a:r>
            <a:r>
              <a:rPr b="1"/>
              <a:t>before the start of Lecture 09</a:t>
            </a:r>
          </a:p>
          <a:p>
            <a:pPr lvl="0" indent="0" marL="0">
              <a:buNone/>
            </a:pPr>
            <a:r>
              <a:rPr b="1"/>
              <a:t>Resources:</a:t>
            </a:r>
          </a:p>
          <a:p>
            <a:pPr lvl="0"/>
            <a:r>
              <a:rPr/>
              <a:t>Dataset source list (this slide deck, downloadable)</a:t>
            </a:r>
          </a:p>
          <a:p>
            <a:pPr lvl="0"/>
            <a:r>
              <a:rPr/>
              <a:t>Office hours — come with a topic or a link, leave with a plan</a:t>
            </a:r>
          </a:p>
          <a:p>
            <a:pPr lvl="0"/>
            <a:r>
              <a:rPr/>
              <a:t>Canvas discussion board — post a candidate dataset and get peer feedback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Milestone 1 is due: start of Lecture 09</a:t>
            </a:r>
          </a:p>
          <a:p>
            <a:pPr lvl="0" indent="0" marL="0">
              <a:buNone/>
            </a:pPr>
            <a:r>
              <a:rPr/>
              <a:t>It is short. It is low stakes. It is not optional.</a:t>
            </a:r>
          </a:p>
          <a:p>
            <a:pPr lvl="0" indent="0" marL="0">
              <a:buNone/>
            </a:pPr>
            <a:r>
              <a:rPr/>
              <a:t>The purpose is to make sure you have a working dataset </a:t>
            </a:r>
            <a:r>
              <a:rPr b="1"/>
              <a:t>before</a:t>
            </a:r>
            <a:r>
              <a:rPr/>
              <a:t> you write any analysis code. Every semester, students who skip or delay M1 struggle at M4 and M5.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/>
              <a:t>Two class periods from now. Write it this weekend.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Milestone 1 Template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Copy this into a Word doc or text file and fill in the blanks:</a:t>
            </a:r>
          </a:p>
          <a:p>
            <a:pPr lvl="0" indent="0" marL="1270000">
              <a:buNone/>
            </a:pPr>
            <a:r>
              <a:rPr sz="2000"/>
              <a:t>“I plan to use the </a:t>
            </a:r>
            <a:r>
              <a:rPr sz="2000" b="1"/>
              <a:t>[dataset name]</a:t>
            </a:r>
            <a:r>
              <a:rPr sz="2000"/>
              <a:t> dataset, available at </a:t>
            </a:r>
            <a:r>
              <a:rPr sz="2000" b="1"/>
              <a:t>[URL]</a:t>
            </a:r>
            <a:r>
              <a:rPr sz="2000"/>
              <a:t>. It contains approximately </a:t>
            </a:r>
            <a:r>
              <a:rPr sz="2000" b="1"/>
              <a:t>[n rows]</a:t>
            </a:r>
            <a:r>
              <a:rPr sz="2000"/>
              <a:t> observations and </a:t>
            </a:r>
            <a:r>
              <a:rPr sz="2000" b="1"/>
              <a:t>[n columns]</a:t>
            </a:r>
            <a:r>
              <a:rPr sz="2000"/>
              <a:t> variables. The key variables I plan to use are </a:t>
            </a:r>
            <a:r>
              <a:rPr sz="2000" b="1"/>
              <a:t>[X variable]</a:t>
            </a:r>
            <a:r>
              <a:rPr sz="2000"/>
              <a:t> as my predictor and </a:t>
            </a:r>
            <a:r>
              <a:rPr sz="2000" b="1"/>
              <a:t>[Y variable]</a:t>
            </a:r>
            <a:r>
              <a:rPr sz="2000"/>
              <a:t> as my response. My research question is: </a:t>
            </a:r>
            <a:r>
              <a:rPr sz="2000" b="1"/>
              <a:t>[your question in plain English]</a:t>
            </a:r>
            <a:r>
              <a:rPr sz="2000"/>
              <a:t>. My null hypothesis is that </a:t>
            </a:r>
            <a:r>
              <a:rPr sz="2000" b="1"/>
              <a:t>[H₀ in one sentence]</a:t>
            </a:r>
            <a:r>
              <a:rPr sz="2000"/>
              <a:t>, and my alternate hypothesis is that </a:t>
            </a:r>
            <a:r>
              <a:rPr sz="2000" b="1"/>
              <a:t>[Hₐ in one sentence]</a:t>
            </a:r>
            <a:r>
              <a:rPr sz="2000"/>
              <a:t>. I plan to use </a:t>
            </a:r>
            <a:r>
              <a:rPr sz="2000" b="1"/>
              <a:t>[regression / t-test / ANOVA / other]</a:t>
            </a:r>
            <a:r>
              <a:rPr sz="2000"/>
              <a:t> to test this. I have confirmed I can load this file into R using </a:t>
            </a:r>
            <a:r>
              <a:rPr sz="2000">
                <a:latin typeface="Courier"/>
              </a:rPr>
              <a:t>read_csv()</a:t>
            </a:r>
            <a:r>
              <a:rPr sz="2000"/>
              <a:t> [or describe what function you used].”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happens after you submit:</a:t>
            </a:r>
          </a:p>
          <a:p>
            <a:pPr lvl="0"/>
            <a:r>
              <a:rPr/>
              <a:t>I read all M1 proposals within 48 hours</a:t>
            </a:r>
          </a:p>
          <a:p>
            <a:pPr lvl="0"/>
            <a:r>
              <a:rPr/>
              <a:t>I reply with one of:</a:t>
            </a:r>
          </a:p>
          <a:p>
            <a:pPr lvl="1"/>
            <a:r>
              <a:rPr/>
              <a:t>✅ </a:t>
            </a:r>
            <a:r>
              <a:rPr b="1"/>
              <a:t>Approved</a:t>
            </a:r>
            <a:r>
              <a:rPr/>
              <a:t> — proceed to M2</a:t>
            </a:r>
          </a:p>
          <a:p>
            <a:pPr lvl="1"/>
            <a:r>
              <a:rPr/>
              <a:t>🔄 </a:t>
            </a:r>
            <a:r>
              <a:rPr b="1"/>
              <a:t>Revise</a:t>
            </a:r>
            <a:r>
              <a:rPr/>
              <a:t> — one specific thing to change, resubmit by [date]</a:t>
            </a:r>
          </a:p>
          <a:p>
            <a:pPr lvl="1"/>
            <a:r>
              <a:rPr/>
              <a:t>❌ </a:t>
            </a:r>
            <a:r>
              <a:rPr b="1"/>
              <a:t>Not viable</a:t>
            </a:r>
            <a:r>
              <a:rPr/>
              <a:t> — I’ll suggest an alternative source</a:t>
            </a:r>
          </a:p>
          <a:p>
            <a:pPr lvl="0" indent="0" marL="0">
              <a:buNone/>
            </a:pPr>
            <a:r>
              <a:rPr/>
              <a:t>Most proposals get approved. The revision requests are almost always about the hypothesis being too vague.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07)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>
                <a:latin typeface="Courier"/>
              </a:rPr>
              <a:t>pivot_longer()</a:t>
            </a:r>
            <a:r>
              <a:rPr/>
              <a:t> — collapsed a 53-column wide file into tidy long data R can actually work with</a:t>
            </a:r>
          </a:p>
          <a:p>
            <a:pPr lvl="0"/>
            <a:r>
              <a:rPr b="1">
                <a:latin typeface="Courier"/>
              </a:rPr>
              <a:t>pivot_wider()</a:t>
            </a:r>
            <a:r>
              <a:rPr/>
              <a:t> — turned long data back into a human-readable summary table</a:t>
            </a:r>
          </a:p>
          <a:p>
            <a:pPr lvl="0"/>
            <a:r>
              <a:rPr b="1"/>
              <a:t>Date wrangling</a:t>
            </a:r>
            <a:r>
              <a:rPr/>
              <a:t> — ice seasons cross the new year; </a:t>
            </a:r>
            <a:r>
              <a:rPr>
                <a:latin typeface="Courier"/>
              </a:rPr>
              <a:t>if_else()</a:t>
            </a:r>
            <a:r>
              <a:rPr/>
              <a:t> + </a:t>
            </a:r>
            <a:r>
              <a:rPr>
                <a:latin typeface="Courier"/>
              </a:rPr>
              <a:t>ymd()</a:t>
            </a:r>
            <a:r>
              <a:rPr/>
              <a:t> fixed the calendar</a:t>
            </a:r>
          </a:p>
          <a:p>
            <a:pPr lvl="0"/>
            <a:r>
              <a:rPr b="1">
                <a:latin typeface="Courier"/>
              </a:rPr>
              <a:t>slice_max()</a:t>
            </a:r>
            <a:r>
              <a:rPr/>
              <a:t> — pulled the peak ice-cover day from each year</a:t>
            </a:r>
          </a:p>
          <a:p>
            <a:pPr lvl="0"/>
            <a:r>
              <a:rPr b="1">
                <a:latin typeface="Courier"/>
              </a:rPr>
              <a:t>lm()</a:t>
            </a:r>
            <a:r>
              <a:rPr/>
              <a:t> again — modeled whether annual maximum ice cover on Lake Superior is declining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Transition</a:t>
            </a:r>
          </a:p>
          <a:p>
            <a:pPr lvl="0" indent="0" marL="1270000">
              <a:buNone/>
            </a:pPr>
            <a:r>
              <a:rPr sz="2000"/>
              <a:t>Every dataset we’ve used so far — leaf morphology, Cisco fish, Duluth weather, Lake Superior ice — was handed to you.</a:t>
            </a:r>
          </a:p>
          <a:p>
            <a:pPr lvl="0" indent="0" marL="1270000">
              <a:buNone/>
            </a:pPr>
            <a:r>
              <a:rPr sz="2000" b="1"/>
              <a:t>Today you start finding your own! That you will clean and analyze!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Understand what makes a </a:t>
            </a:r>
            <a:r>
              <a:rPr b="1"/>
              <a:t>good final project dataset</a:t>
            </a:r>
            <a:r>
              <a:rPr/>
              <a:t> and question</a:t>
            </a:r>
          </a:p>
          <a:p>
            <a:pPr lvl="0"/>
            <a:r>
              <a:rPr/>
              <a:t>See a gallery of data sources — serious ecology/science </a:t>
            </a:r>
            <a:r>
              <a:rPr b="1"/>
              <a:t>and</a:t>
            </a:r>
            <a:r>
              <a:rPr/>
              <a:t> fun cryptid options</a:t>
            </a:r>
          </a:p>
          <a:p>
            <a:pPr lvl="0"/>
            <a:r>
              <a:rPr/>
              <a:t>Learn the </a:t>
            </a:r>
            <a:r>
              <a:rPr b="1"/>
              <a:t>project milestone structure</a:t>
            </a:r>
            <a:r>
              <a:rPr/>
              <a:t> — five deliverables spread over the next five weeks</a:t>
            </a:r>
          </a:p>
          <a:p>
            <a:pPr lvl="0"/>
            <a:r>
              <a:rPr/>
              <a:t>Understand what each milestone requires before you submit</a:t>
            </a:r>
          </a:p>
          <a:p>
            <a:pPr lvl="0"/>
            <a:r>
              <a:rPr/>
              <a:t>Leave today with at least </a:t>
            </a:r>
            <a:r>
              <a:rPr b="1"/>
              <a:t>three dataset candidates</a:t>
            </a:r>
            <a:r>
              <a:rPr/>
              <a:t> in mind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Today’s action</a:t>
            </a:r>
          </a:p>
          <a:p>
            <a:pPr lvl="0" indent="0" marL="1270000">
              <a:buNone/>
            </a:pPr>
            <a:r>
              <a:rPr sz="2000"/>
              <a:t>Before you leave, write down one dataset you’re seriously considering and the question you’d ask with it.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No new R code today.</a:t>
            </a:r>
          </a:p>
          <a:p>
            <a:pPr lvl="0" indent="0" marL="0">
              <a:buNone/>
            </a:pPr>
            <a:r>
              <a:rPr/>
              <a:t>This lecture is about </a:t>
            </a:r>
            <a:r>
              <a:rPr i="1"/>
              <a:t>thinking like a data scientist</a:t>
            </a:r>
            <a:r>
              <a:rPr/>
              <a:t> — asking a question first, then finding the data that can answer it.</a:t>
            </a:r>
          </a:p>
          <a:p>
            <a:pPr lvl="0" indent="0" marL="0">
              <a:buNone/>
            </a:pPr>
            <a:r>
              <a:rPr/>
              <a:t>📖 R4DS Ch. 1 — </a:t>
            </a:r>
            <a:r>
              <a:rPr>
                <a:hlinkClick r:id="rId2"/>
              </a:rPr>
              <a:t>The whole game</a:t>
            </a:r>
          </a:p>
          <a:p>
            <a:pPr lvl="0" indent="0" marL="1270000">
              <a:buNone/>
            </a:pPr>
            <a:r>
              <a:rPr sz="2000" i="1"/>
              <a:t>“The best dataset is the one you can’t stop thinking about.”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Is the Final Project?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Over the next five weeks you will work independently on a dataset of your choice. The final product is a </a:t>
            </a:r>
            <a:r>
              <a:rPr b="1"/>
              <a:t>reproducible report</a:t>
            </a:r>
            <a:r>
              <a:rPr/>
              <a:t> that includes:</a:t>
            </a:r>
          </a:p>
          <a:p>
            <a:pPr lvl="0"/>
            <a:r>
              <a:rPr/>
              <a:t>A clear </a:t>
            </a:r>
            <a:r>
              <a:rPr b="1"/>
              <a:t>biological or scientific question</a:t>
            </a:r>
          </a:p>
          <a:p>
            <a:pPr lvl="0"/>
            <a:r>
              <a:rPr/>
              <a:t>Data downloaded or imported </a:t>
            </a:r>
            <a:r>
              <a:rPr b="1"/>
              <a:t>in R</a:t>
            </a:r>
            <a:r>
              <a:rPr/>
              <a:t> (no Excel pre-processing)</a:t>
            </a:r>
          </a:p>
          <a:p>
            <a:pPr lvl="0"/>
            <a:r>
              <a:rPr b="1"/>
              <a:t>Exploratory visualizations</a:t>
            </a:r>
            <a:r>
              <a:rPr/>
              <a:t> — raw plots, summaries, distributions</a:t>
            </a:r>
          </a:p>
          <a:p>
            <a:pPr lvl="0"/>
            <a:r>
              <a:rPr/>
              <a:t>At least </a:t>
            </a:r>
            <a:r>
              <a:rPr b="1"/>
              <a:t>one statistical analysis</a:t>
            </a:r>
            <a:r>
              <a:rPr/>
              <a:t> appropriate to your question (regression, t-test, ANOVA, or similar)</a:t>
            </a:r>
          </a:p>
          <a:p>
            <a:pPr lvl="0"/>
            <a:r>
              <a:rPr b="1"/>
              <a:t>Assumption checks</a:t>
            </a:r>
            <a:r>
              <a:rPr/>
              <a:t> on your statistical model</a:t>
            </a:r>
          </a:p>
          <a:p>
            <a:pPr lvl="0"/>
            <a:r>
              <a:rPr/>
              <a:t>A short </a:t>
            </a:r>
            <a:r>
              <a:rPr b="1"/>
              <a:t>written interpretation</a:t>
            </a:r>
            <a:r>
              <a:rPr/>
              <a:t> of your results</a:t>
            </a:r>
          </a:p>
          <a:p>
            <a:pPr lvl="0" indent="0" marL="0">
              <a:buNone/>
            </a:pPr>
            <a:r>
              <a:rPr/>
              <a:t>This is exactly the workflow you’ve been building all semester — applied to something </a:t>
            </a:r>
            <a:r>
              <a:rPr i="1"/>
              <a:t>you</a:t>
            </a:r>
            <a:r>
              <a:rPr/>
              <a:t> care about.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you are NOT required to do:</a:t>
            </a:r>
          </a:p>
          <a:p>
            <a:pPr lvl="0"/>
            <a:r>
              <a:rPr/>
              <a:t>Find a perfect, spotless dataset (messy is fine — cleaning is a skill)</a:t>
            </a:r>
          </a:p>
          <a:p>
            <a:pPr lvl="0"/>
            <a:r>
              <a:rPr/>
              <a:t>Do something that no one has done before - no example data and code examples</a:t>
            </a:r>
          </a:p>
          <a:p>
            <a:pPr lvl="0"/>
            <a:r>
              <a:rPr/>
              <a:t>Use more than one analysis method</a:t>
            </a:r>
          </a:p>
          <a:p>
            <a:pPr lvl="0" indent="0" marL="0">
              <a:buNone/>
            </a:pPr>
            <a:r>
              <a:rPr b="1"/>
              <a:t>What you ARE required to do:</a:t>
            </a:r>
          </a:p>
          <a:p>
            <a:pPr lvl="0"/>
            <a:r>
              <a:rPr/>
              <a:t>Have a dataset with at least </a:t>
            </a:r>
            <a:r>
              <a:rPr b="1"/>
              <a:t>50 rows</a:t>
            </a:r>
            <a:r>
              <a:rPr/>
              <a:t> and at least </a:t>
            </a:r>
            <a:r>
              <a:rPr b="1"/>
              <a:t>3 variables</a:t>
            </a:r>
          </a:p>
          <a:p>
            <a:pPr lvl="0"/>
            <a:r>
              <a:rPr/>
              <a:t>Be able to state your hypothesis as H₀ and Hₐ before you analyze</a:t>
            </a:r>
          </a:p>
          <a:p>
            <a:pPr lvl="0"/>
            <a:r>
              <a:rPr/>
              <a:t>Submit every milestone on time — partial credit only if submitted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Five Milestones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660400"/>
          <a:ext cx="41910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397000"/>
                <a:gridCol w="1397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What’s due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When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M1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Dataset proposal — 1 paragraph + link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DATES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M2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Data in R — loaded, glimpsed, first raw plot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DATES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M3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Cleaned data + exploratory figures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DATES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M4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Statistical analysis + assumption checks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DATES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M5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Final Quarto report, knitted to HTML, presentations.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Week Prior to finals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milestones and not one big deadline?</a:t>
            </a:r>
          </a:p>
          <a:p>
            <a:pPr lvl="0"/>
            <a:r>
              <a:rPr/>
              <a:t>Professional data projects always have checkpoints</a:t>
            </a:r>
          </a:p>
          <a:p>
            <a:pPr lvl="0"/>
            <a:r>
              <a:rPr/>
              <a:t>It forces you to start — the hardest part of any project</a:t>
            </a:r>
          </a:p>
          <a:p>
            <a:pPr lvl="0"/>
            <a:r>
              <a:rPr/>
              <a:t>Each piece is graded on its own, so a rough M2 doesn’t sink your M5</a:t>
            </a:r>
          </a:p>
          <a:p>
            <a:pPr lvl="0"/>
            <a:r>
              <a:rPr/>
              <a:t>You get feedback from me before the next step, not after everything is done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M1 is due at the START of DATE_____________.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Milestone 1 — What You Need to Submit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</a:t>
            </a:r>
            <a:r>
              <a:rPr b="1"/>
              <a:t>short paragraph</a:t>
            </a:r>
            <a:r>
              <a:rPr/>
              <a:t> (5–8 sentences) containing:</a:t>
            </a:r>
          </a:p>
          <a:p>
            <a:pPr lvl="0" indent="-342900" marL="342900">
              <a:buAutoNum type="arabicPeriod"/>
            </a:pPr>
            <a:r>
              <a:rPr/>
              <a:t>The </a:t>
            </a:r>
            <a:r>
              <a:rPr b="1"/>
              <a:t>name and source URL</a:t>
            </a:r>
            <a:r>
              <a:rPr/>
              <a:t> of your dataset</a:t>
            </a:r>
          </a:p>
          <a:p>
            <a:pPr lvl="0" indent="-342900" marL="342900">
              <a:buAutoNum type="arabicPeriod"/>
            </a:pPr>
            <a:r>
              <a:rPr/>
              <a:t>How many </a:t>
            </a:r>
            <a:r>
              <a:rPr b="1"/>
              <a:t>rows and columns</a:t>
            </a:r>
            <a:r>
              <a:rPr/>
              <a:t> it has (look this up on the source website or download and </a:t>
            </a:r>
            <a:r>
              <a:rPr>
                <a:latin typeface="Courier"/>
              </a:rPr>
              <a:t>glimpse()</a:t>
            </a:r>
            <a:r>
              <a:rPr/>
              <a:t>)</a:t>
            </a:r>
          </a:p>
          <a:p>
            <a:pPr lvl="0" indent="-342900" marL="342900">
              <a:buAutoNum type="arabicPeriod"/>
            </a:pPr>
            <a:r>
              <a:rPr/>
              <a:t>The </a:t>
            </a:r>
            <a:r>
              <a:rPr b="1"/>
              <a:t>key variables</a:t>
            </a:r>
            <a:r>
              <a:rPr/>
              <a:t> you plan to use — what is your X? What is your Y?</a:t>
            </a:r>
          </a:p>
          <a:p>
            <a:pPr lvl="0" indent="-342900" marL="342900">
              <a:buAutoNum type="arabicPeriod"/>
            </a:pPr>
            <a:r>
              <a:rPr/>
              <a:t>Your </a:t>
            </a:r>
            <a:r>
              <a:rPr b="1"/>
              <a:t>biological or scientific question</a:t>
            </a:r>
            <a:r>
              <a:rPr/>
              <a:t> in plain English</a:t>
            </a:r>
          </a:p>
          <a:p>
            <a:pPr lvl="0" indent="-342900" marL="342900">
              <a:buAutoNum type="arabicPeriod"/>
            </a:pPr>
            <a:r>
              <a:rPr/>
              <a:t>Your </a:t>
            </a:r>
            <a:r>
              <a:rPr b="1"/>
              <a:t>null and alternate hypotheses</a:t>
            </a:r>
            <a:r>
              <a:rPr/>
              <a:t> (H₀ and Hₐ)</a:t>
            </a:r>
          </a:p>
          <a:p>
            <a:pPr lvl="0" indent="-342900" marL="342900">
              <a:buAutoNum type="arabicPeriod"/>
            </a:pPr>
            <a:r>
              <a:rPr/>
              <a:t>Which </a:t>
            </a:r>
            <a:r>
              <a:rPr b="1"/>
              <a:t>statistical approach</a:t>
            </a:r>
            <a:r>
              <a:rPr/>
              <a:t> you think you’ll use (regression, t-test, ANOVA, or other)</a:t>
            </a:r>
          </a:p>
          <a:p>
            <a:pPr lvl="0" indent="-342900" marL="342900">
              <a:buAutoNum type="arabicPeriod"/>
            </a:pPr>
            <a:r>
              <a:rPr/>
              <a:t>Sketch of the take home graph</a:t>
            </a:r>
          </a:p>
          <a:p>
            <a:pPr lvl="0" indent="0" marL="0">
              <a:buNone/>
            </a:pPr>
            <a:r>
              <a:rPr/>
              <a:t>Submit as a Word file to Canvas.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Example M1 paragraph:</a:t>
            </a:r>
          </a:p>
          <a:p>
            <a:pPr lvl="0" indent="0" marL="1270000">
              <a:buNone/>
            </a:pPr>
            <a:r>
              <a:rPr sz="2000"/>
              <a:t>“I plan to use the BFRO Bigfoot sighting dataset (kaggle.com, ~5,000 rows), which records the date, state, season, and classification of each sighting. My key variables are season (X) and sighting count (Y). My question is: do Bigfoot sightings peak in summer compared to other seasons? H₀: sighting frequency does not differ by season. Hₐ: sighting frequency differs by season. I plan to use a one-way ANOVA or chi-square test on sighting counts grouped by season.”</a:t>
            </a:r>
          </a:p>
          <a:p>
            <a:pPr lvl="0" indent="0" marL="0">
              <a:buNone/>
            </a:pPr>
            <a:r>
              <a:rPr/>
              <a:t>One paragraph. That’s it. I’ll respond with approved / revise before M2 is due.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Makes a Good Project Dataset?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It should have:</a:t>
            </a:r>
          </a:p>
          <a:p>
            <a:pPr lvl="0"/>
            <a:r>
              <a:rPr/>
              <a:t>At least </a:t>
            </a:r>
            <a:r>
              <a:rPr b="1"/>
              <a:t>50 rows</a:t>
            </a:r>
            <a:r>
              <a:rPr/>
              <a:t> (more is better — 200–2,000 is ideal for beginners)</a:t>
            </a:r>
          </a:p>
          <a:p>
            <a:pPr lvl="0"/>
            <a:r>
              <a:rPr/>
              <a:t>At least one </a:t>
            </a:r>
            <a:r>
              <a:rPr b="1"/>
              <a:t>numeric response variable</a:t>
            </a:r>
            <a:r>
              <a:rPr/>
              <a:t> (the thing you want to explain)</a:t>
            </a:r>
          </a:p>
          <a:p>
            <a:pPr lvl="0"/>
            <a:r>
              <a:rPr/>
              <a:t>At least one </a:t>
            </a:r>
            <a:r>
              <a:rPr b="1"/>
              <a:t>predictor</a:t>
            </a:r>
            <a:r>
              <a:rPr/>
              <a:t> — either numeric (for regression) or categorical with 2+ levels (for t-test/ANOVA)</a:t>
            </a:r>
          </a:p>
          <a:p>
            <a:pPr lvl="0"/>
            <a:r>
              <a:rPr/>
              <a:t>A </a:t>
            </a:r>
            <a:r>
              <a:rPr b="1"/>
              <a:t>question you can actually answer</a:t>
            </a:r>
            <a:r>
              <a:rPr/>
              <a:t> with the methods we’ve covered</a:t>
            </a:r>
          </a:p>
          <a:p>
            <a:pPr lvl="0"/>
            <a:r>
              <a:rPr/>
              <a:t>A graph and analysis you can do</a:t>
            </a:r>
          </a:p>
          <a:p>
            <a:pPr lvl="0" indent="0" marL="0">
              <a:buNone/>
            </a:pPr>
            <a:r>
              <a:rPr b="1"/>
              <a:t>Watch out for:</a:t>
            </a:r>
          </a:p>
          <a:p>
            <a:pPr lvl="0"/>
            <a:r>
              <a:rPr/>
              <a:t>Datasets with only counts or percentages (hard to do regression or ANOVA on directly)</a:t>
            </a:r>
          </a:p>
          <a:p>
            <a:pPr lvl="0"/>
            <a:r>
              <a:rPr/>
              <a:t>Datasets where every row is a country or a year (too few observations)</a:t>
            </a:r>
          </a:p>
          <a:p>
            <a:pPr lvl="0"/>
            <a:r>
              <a:rPr/>
              <a:t>Datasets with hundreds of columns but only 20 rows (more variables than data)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Good question types for this course: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Method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Does Y increase with X?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Regression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Does group A differ from group B on Y?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t-test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Does Y differ across 3+ groups?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ANOVA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Does Y change over time?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Regression on year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How does Y depend on both X and group?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ANCOVA (optional)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Any of these — applied to data you find interesting — is a valid project.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Data Sources: Ecology and Environmental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These are peer-reviewed and citable — great for biology-related questions:</a:t>
            </a:r>
          </a:p>
          <a:p>
            <a:pPr lvl="0"/>
            <a:r>
              <a:rPr/>
              <a:t>🌿 </a:t>
            </a:r>
            <a:r>
              <a:rPr b="1"/>
              <a:t>GBIF</a:t>
            </a:r>
            <a:r>
              <a:rPr/>
              <a:t> — Global Biodiversity Information Facility</a:t>
            </a:r>
            <a:br/>
            <a:r>
              <a:rPr/>
              <a:t>Species occurrence records worldwide, 2+ billion observations</a:t>
            </a:r>
            <a:br/>
            <a:r>
              <a:rPr>
                <a:latin typeface="Courier"/>
              </a:rPr>
              <a:t>gbif.org</a:t>
            </a:r>
            <a:r>
              <a:rPr/>
              <a:t> — download by species, region, or date range</a:t>
            </a:r>
          </a:p>
          <a:p>
            <a:pPr lvl="0"/>
            <a:r>
              <a:rPr/>
              <a:t>🌊 </a:t>
            </a:r>
            <a:r>
              <a:rPr b="1"/>
              <a:t>EDI Repository</a:t>
            </a:r>
            <a:r>
              <a:rPr/>
              <a:t> — Environmental Data Initiative</a:t>
            </a:r>
            <a:br/>
            <a:r>
              <a:rPr/>
              <a:t>Long-term ecology datasets, many already tidy</a:t>
            </a:r>
            <a:br/>
            <a:r>
              <a:rPr>
                <a:latin typeface="Courier"/>
              </a:rPr>
              <a:t>edirepository.org</a:t>
            </a:r>
          </a:p>
          <a:p>
            <a:pPr lvl="0"/>
            <a:r>
              <a:rPr/>
              <a:t>🌱 </a:t>
            </a:r>
            <a:r>
              <a:rPr b="1"/>
              <a:t>NEON</a:t>
            </a:r>
            <a:r>
              <a:rPr/>
              <a:t> — National Ecological Observatory Network</a:t>
            </a:r>
            <a:br/>
            <a:r>
              <a:rPr/>
              <a:t>Standardized ecological data across 81 US sites</a:t>
            </a:r>
            <a:br/>
            <a:r>
              <a:rPr>
                <a:latin typeface="Courier"/>
              </a:rPr>
              <a:t>data.neonscience.org</a:t>
            </a:r>
          </a:p>
          <a:p>
            <a:pPr lvl="0"/>
            <a:r>
              <a:rPr/>
              <a:t>📦 </a:t>
            </a:r>
            <a:r>
              <a:rPr b="1"/>
              <a:t>Dryad</a:t>
            </a:r>
            <a:r>
              <a:rPr/>
              <a:t> — data behind published papers</a:t>
            </a:r>
            <a:br/>
            <a:r>
              <a:rPr/>
              <a:t>Every dataset comes with a real paper you can cite</a:t>
            </a:r>
            <a:br/>
            <a:r>
              <a:rPr>
                <a:latin typeface="Courier"/>
              </a:rPr>
              <a:t>datadryad.org</a:t>
            </a:r>
          </a:p>
          <a:p>
            <a:pPr lvl="0"/>
            <a:r>
              <a:rPr/>
              <a:t>🔬 </a:t>
            </a:r>
            <a:r>
              <a:rPr b="1"/>
              <a:t>Zenodo</a:t>
            </a:r>
            <a:r>
              <a:rPr/>
              <a:t> — open research data from labs worldwide</a:t>
            </a:r>
            <a:br/>
            <a:r>
              <a:rPr>
                <a:latin typeface="Courier"/>
              </a:rPr>
              <a:t>zenodo.org</a:t>
            </a:r>
          </a:p>
          <a:p>
            <a:pPr lvl="0"/>
            <a:r>
              <a:rPr/>
              <a:t>Figshare - </a:t>
            </a:r>
            <a:r>
              <a:rPr>
                <a:hlinkClick r:id="rId2"/>
              </a:rPr>
              <a:t>https://figshare.com/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Good for regression or ANOVA questions like:</a:t>
            </a:r>
          </a:p>
          <a:p>
            <a:pPr lvl="0"/>
            <a:r>
              <a:rPr/>
              <a:t>Does plant height differ between disturbed and undisturbed sites?</a:t>
            </a:r>
          </a:p>
          <a:p>
            <a:pPr lvl="0"/>
            <a:r>
              <a:rPr/>
              <a:t>Does bird species richness decrease with latitude?</a:t>
            </a:r>
          </a:p>
          <a:p>
            <a:pPr lvl="0"/>
            <a:r>
              <a:rPr/>
              <a:t>Has the first flowering date of a species shifted over time?</a:t>
            </a:r>
          </a:p>
          <a:p>
            <a:pPr lvl="0"/>
            <a:r>
              <a:rPr/>
              <a:t>Is fish abundance correlated with water temperature?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NEON and EDI data are especially good — they’re already in tidy, well-documented CSV format and many come with R vignettes.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Data Sources: Ecology and Environmental Science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🧊 </a:t>
            </a:r>
            <a:r>
              <a:rPr b="1"/>
              <a:t>NOAA-GLERL Great Lakes Ice</a:t>
            </a:r>
            <a:br/>
            <a:r>
              <a:rPr/>
              <a:t>Daily ice cover for all five lakes back to 1973</a:t>
            </a:r>
            <a:br/>
            <a:r>
              <a:rPr>
                <a:latin typeface="Courier"/>
              </a:rPr>
              <a:t>glerl.noaa.gov/data/ice</a:t>
            </a:r>
            <a:br/>
            <a:r>
              <a:rPr i="1"/>
              <a:t>Great Lakes Superior, Michigan, Huron, Erie, Ontario — each a different story</a:t>
            </a:r>
          </a:p>
          <a:p>
            <a:pPr lvl="0"/>
            <a:r>
              <a:rPr/>
              <a:t>🐟 </a:t>
            </a:r>
            <a:r>
              <a:rPr b="1"/>
              <a:t>LTER Network</a:t>
            </a:r>
            <a:r>
              <a:rPr/>
              <a:t> — Long Term Ecological Research</a:t>
            </a:r>
            <a:br/>
            <a:r>
              <a:rPr/>
              <a:t>Fish, invertebrate, and plankton counts from dozens of sites</a:t>
            </a:r>
            <a:br/>
            <a:r>
              <a:rPr>
                <a:latin typeface="Courier"/>
              </a:rPr>
              <a:t>lternet.edu/data or</a:t>
            </a:r>
            <a:r>
              <a:rPr/>
              <a:t>- </a:t>
            </a:r>
            <a:r>
              <a:rPr>
                <a:hlinkClick r:id="rId2"/>
              </a:rPr>
              <a:t>https://lternet.edu/using-lter-data/</a:t>
            </a:r>
          </a:p>
          <a:p>
            <a:pPr lvl="0"/>
            <a:r>
              <a:rPr/>
              <a:t>🌡️ </a:t>
            </a:r>
            <a:r>
              <a:rPr b="1"/>
              <a:t>Berkeley Earth</a:t>
            </a:r>
            <a:br/>
            <a:r>
              <a:rPr/>
              <a:t>Global land temperature anomalies by country and city</a:t>
            </a:r>
            <a:br/>
            <a:r>
              <a:rPr>
                <a:latin typeface="Courier"/>
              </a:rPr>
              <a:t>berkeleyearth.org/data</a:t>
            </a:r>
          </a:p>
          <a:p>
            <a:pPr lvl="0"/>
            <a:r>
              <a:rPr/>
              <a:t>🐦 </a:t>
            </a:r>
            <a:r>
              <a:rPr b="1"/>
              <a:t>eBird</a:t>
            </a:r>
            <a:r>
              <a:rPr/>
              <a:t> — Cornell Lab of Ornithology</a:t>
            </a:r>
            <a:br/>
            <a:r>
              <a:rPr/>
              <a:t>500M+ bird observation records globally</a:t>
            </a:r>
            <a:br/>
            <a:r>
              <a:rPr>
                <a:latin typeface="Courier"/>
              </a:rPr>
              <a:t>ebird.org/science/use-ebird-data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Great Lakes ice option in particular:</a:t>
            </a:r>
          </a:p>
          <a:p>
            <a:pPr lvl="0" indent="0" marL="0">
              <a:buNone/>
            </a:pPr>
            <a:r>
              <a:rPr/>
              <a:t>You already know how to load and pivot </a:t>
            </a:r>
            <a:r>
              <a:rPr>
                <a:latin typeface="Courier"/>
              </a:rPr>
              <a:t>sup.txt</a:t>
            </a:r>
            <a:r>
              <a:rPr/>
              <a:t> — the exact same code works for </a:t>
            </a:r>
            <a:r>
              <a:rPr>
                <a:latin typeface="Courier"/>
              </a:rPr>
              <a:t>mic.txt</a:t>
            </a:r>
            <a:r>
              <a:rPr/>
              <a:t>, </a:t>
            </a:r>
            <a:r>
              <a:rPr>
                <a:latin typeface="Courier"/>
              </a:rPr>
              <a:t>hur.txt</a:t>
            </a:r>
            <a:r>
              <a:rPr/>
              <a:t>, </a:t>
            </a:r>
            <a:r>
              <a:rPr>
                <a:latin typeface="Courier"/>
              </a:rPr>
              <a:t>eri.txt</a:t>
            </a:r>
            <a:r>
              <a:rPr/>
              <a:t>, and </a:t>
            </a:r>
            <a:r>
              <a:rPr>
                <a:latin typeface="Courier"/>
              </a:rPr>
              <a:t>ont.txt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Possible questions: - Does Lake Erie lose more ice per decade than Lake Superior? - Which lake shows the strongest trend in maximum ice cover? - Has the timing of peak ice changed since 1973?</a:t>
            </a:r>
          </a:p>
          <a:p>
            <a:pPr lvl="0" indent="0" marL="0">
              <a:buNone/>
            </a:pPr>
            <a:r>
              <a:rPr/>
              <a:t>This is a low-barrier entry since the hard code work is already done.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Final Project Starts Now</dc:title>
  <dc:creator>Bill Perry</dc:creator>
  <cp:keywords/>
  <dc:description>Finding Real Data and your own projects</dc:description>
  <dcterms:created xsi:type="dcterms:W3CDTF">2026-07-06T00:31:00Z</dcterms:created>
  <dcterms:modified xsi:type="dcterms:W3CDTF">2026-07-06T00:31:00Z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8</vt:lpwstr>
  </property>
  <property fmtid="{D5CDD505-2E9C-101B-9397-08002B2CF9AE}" pid="14" name="resources">
    <vt:lpwstr/>
  </property>
  <property fmtid="{D5CDD505-2E9C-101B-9397-08002B2CF9AE}" pid="15" name="subtitle">
    <vt:lpwstr>Finding real data, asking a real question, and building toward a real answer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4</vt:lpwstr>
  </property>
</Properties>
</file>