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8" Type="http://schemas.openxmlformats.org/officeDocument/2006/relationships/viewProps" Target="viewProps.xml" /><Relationship Id="rId1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0" Type="http://schemas.openxmlformats.org/officeDocument/2006/relationships/tableStyles" Target="tableStyles.xml" /><Relationship Id="rId19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08 — Find Your Own 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Browse real data sources, load a candidate in R, and draft your Milestone 1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Draft your Milestone 1 paragraph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Put it all together. Copy the template and fill in the blanks from Parts 3–7.</a:t>
            </a:r>
          </a:p>
          <a:p>
            <a:pPr lvl="0" indent="0">
              <a:buNone/>
            </a:pPr>
            <a:r>
              <a:rPr>
                <a:latin typeface="Courier"/>
              </a:rPr>
              <a:t>"I plan to use the __________ dataset, available at __________.
It contains approximately ____ rows and ____ columns. My predictor (X)
is __________ and my response (Y) is __________. My research question is:
__________. My null hypothesis is that __________, and my alternate
hypothesis is that __________. I plan to use __________ to test this.
I have confirmed I can load the file into R with read_csv()."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your final paragraph here, then submit it to Canvas.</a:t>
            </a:r>
          </a:p>
          <a:p>
            <a:pPr lvl="0" indent="0">
              <a:buNone/>
            </a:pPr>
            <a:r>
              <a:rPr>
                <a:latin typeface="Courier"/>
              </a:rPr>
              <a:t>Your Milestone 1 paragraph: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Plan the short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Your M5 talk is five minutes, one story. Rough it out now while the dataset is fresh.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</a:p>
          <a:p>
            <a:pPr lvl="0" indent="0">
              <a:buNone/>
            </a:pPr>
            <a:r>
              <a:rPr>
                <a:latin typeface="Courier"/>
              </a:rPr>
              <a:t>Slide 1 — the question (and why you care):
Slide 2 — the data (source, what one row is, how big):
Slide 3 — the ONE figure that shows your result:
Slide 4 — the answer in one sentence + one honest caveat: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are ready to submit Milestone 1 when you can check every box:</a:t>
            </a:r>
          </a:p>
          <a:p>
            <a:pPr lvl="0"/>
            <a:r>
              <a:rPr/>
              <a:t>☐ I downloaded a dataset and it lives in my </a:t>
            </a:r>
            <a:r>
              <a:rPr>
                <a:latin typeface="Courier"/>
              </a:rPr>
              <a:t>data/</a:t>
            </a:r>
            <a:r>
              <a:rPr/>
              <a:t> folder</a:t>
            </a:r>
          </a:p>
          <a:p>
            <a:pPr lvl="0"/>
            <a:r>
              <a:rPr/>
              <a:t>☐ </a:t>
            </a:r>
            <a:r>
              <a:rPr>
                <a:latin typeface="Courier"/>
              </a:rPr>
              <a:t>read_csv()</a:t>
            </a:r>
            <a:r>
              <a:rPr/>
              <a:t> loads it without errors</a:t>
            </a:r>
          </a:p>
          <a:p>
            <a:pPr lvl="0"/>
            <a:r>
              <a:rPr/>
              <a:t>☐ </a:t>
            </a:r>
            <a:r>
              <a:rPr>
                <a:latin typeface="Courier"/>
              </a:rPr>
              <a:t>dim()</a:t>
            </a:r>
            <a:r>
              <a:rPr/>
              <a:t> shows at least 50 rows and 3 columns</a:t>
            </a:r>
          </a:p>
          <a:p>
            <a:pPr lvl="0"/>
            <a:r>
              <a:rPr/>
              <a:t>☐ I named a numeric </a:t>
            </a:r>
            <a:r>
              <a:rPr b="1"/>
              <a:t>Y</a:t>
            </a:r>
            <a:r>
              <a:rPr/>
              <a:t> and at least one </a:t>
            </a:r>
            <a:r>
              <a:rPr b="1"/>
              <a:t>X</a:t>
            </a:r>
          </a:p>
          <a:p>
            <a:pPr lvl="0"/>
            <a:r>
              <a:rPr/>
              <a:t>☐ I wrote </a:t>
            </a:r>
            <a:r>
              <a:rPr b="1"/>
              <a:t>H₀ and Hₐ</a:t>
            </a:r>
            <a:r>
              <a:rPr/>
              <a:t> in one sentence each</a:t>
            </a:r>
          </a:p>
          <a:p>
            <a:pPr lvl="0"/>
            <a:r>
              <a:rPr/>
              <a:t>☐ I chose a </a:t>
            </a:r>
            <a:r>
              <a:rPr b="1"/>
              <a:t>method</a:t>
            </a:r>
            <a:r>
              <a:rPr/>
              <a:t> that fits my variables</a:t>
            </a:r>
          </a:p>
          <a:p>
            <a:pPr lvl="0"/>
            <a:r>
              <a:rPr/>
              <a:t>☐ I drafted my </a:t>
            </a:r>
            <a:r>
              <a:rPr b="1"/>
              <a:t>Milestone 1 paragraph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Any box unchecked? Note what’s blocking you and bring it to office hours.</a:t>
            </a:r>
          </a:p>
          <a:p>
            <a:pPr lvl="0" indent="0">
              <a:buNone/>
            </a:pPr>
            <a:r>
              <a:rPr>
                <a:latin typeface="Courier"/>
              </a:rPr>
              <a:t>What's blocking me (if anything):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Going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Optional — do this if you finish early or want a stronger proposal.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Try a backup dataset</a:t>
            </a:r>
          </a:p>
          <a:p>
            <a:pPr lvl="0" indent="0" marL="0">
              <a:buNone/>
            </a:pPr>
            <a:r>
              <a:rPr/>
              <a:t>Repeat Parts 3–5 on a </a:t>
            </a:r>
            <a:r>
              <a:rPr b="1"/>
              <a:t>second</a:t>
            </a:r>
            <a:r>
              <a:rPr/>
              <a:t> candidate. Having a backup means a dead-end dataset never sinks your project.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a second candidate and size it up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backup_df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"data/your_backup_file.csv"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glimpse</a:t>
            </a:r>
            <a:r>
              <a:rPr>
                <a:solidFill>
                  <a:srgbClr val="003B4F"/>
                </a:solidFill>
                <a:latin typeface="Courier"/>
              </a:rPr>
              <a:t>(backup_df)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(backup_df)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Which of your two candidates is the stronger project, and why?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Pressure-test your question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Show your H₀/Hₐ to a classmate. Can </a:t>
            </a:r>
            <a:r>
              <a:rPr i="1"/>
              <a:t>they</a:t>
            </a:r>
            <a:r>
              <a:rPr/>
              <a:t> tell you what plot and test you’d run just from your hypotheses? If not, tighten the wording.</a:t>
            </a:r>
          </a:p>
          <a:p>
            <a:pPr lvl="0" indent="0">
              <a:buNone/>
            </a:pPr>
            <a:r>
              <a:rPr>
                <a:latin typeface="Courier"/>
              </a:rPr>
              <a:t>What you changed after their feedback: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read_csv()</a:t>
            </a:r>
            <a:r>
              <a:rPr b="1"/>
              <a:t> error:</a:t>
            </a:r>
            <a:r>
              <a:rPr/>
              <a:t> check the file is really in </a:t>
            </a:r>
            <a:r>
              <a:rPr>
                <a:latin typeface="Courier"/>
              </a:rPr>
              <a:t>data/</a:t>
            </a:r>
            <a:r>
              <a:rPr/>
              <a:t> and the name matches exactly (including </a:t>
            </a:r>
            <a:r>
              <a:rPr>
                <a:latin typeface="Courier"/>
              </a:rPr>
              <a:t>.csv</a:t>
            </a:r>
            <a:r>
              <a:rPr/>
              <a:t>). Try </a:t>
            </a:r>
            <a:r>
              <a:rPr>
                <a:latin typeface="Courier"/>
              </a:rPr>
              <a:t>list.files("data")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Weird columns / one giant column:</a:t>
            </a:r>
            <a:r>
              <a:rPr/>
              <a:t> the file may be tab- or semicolon-separated — try </a:t>
            </a:r>
            <a:r>
              <a:rPr>
                <a:latin typeface="Courier"/>
              </a:rPr>
              <a:t>read_tsv()</a:t>
            </a:r>
            <a:r>
              <a:rPr/>
              <a:t> or </a:t>
            </a:r>
            <a:r>
              <a:rPr>
                <a:latin typeface="Courier"/>
              </a:rPr>
              <a:t>read_delim()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Only loads as Excel:</a:t>
            </a:r>
            <a:r>
              <a:rPr/>
              <a:t> use </a:t>
            </a:r>
            <a:r>
              <a:rPr>
                <a:latin typeface="Courier"/>
              </a:rPr>
              <a:t>library(readxl)</a:t>
            </a:r>
            <a:r>
              <a:rPr/>
              <a:t> and </a:t>
            </a:r>
            <a:r>
              <a:rPr>
                <a:latin typeface="Courier"/>
              </a:rPr>
              <a:t>read_excel("data/your_file.xlsx")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Column names have spaces or capitals:</a:t>
            </a:r>
            <a:r>
              <a:rPr/>
              <a:t> check exact names with </a:t>
            </a:r>
            <a:r>
              <a:rPr>
                <a:latin typeface="Courier"/>
              </a:rPr>
              <a:t>names(my_data_df)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Can’t find a dataset you like:</a:t>
            </a:r>
            <a:r>
              <a:rPr/>
              <a:t> Google Dataset Search + a topic + “csv”, or bring a topic to office hours.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every dataset you’ll ever download needs this same first pass — download → load → glimpse → identify X and Y. You now have it.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End of Activity 08. Next: Lecture 09 — loading and cleaning your own dataset (Milestone 2).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Find Your Own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Recap from the lecture</a:t>
            </a:r>
          </a:p>
          <a:p>
            <a:pPr lvl="0"/>
            <a:r>
              <a:rPr/>
              <a:t>The final project has </a:t>
            </a:r>
            <a:r>
              <a:rPr b="1"/>
              <a:t>four deliverables</a:t>
            </a:r>
            <a:r>
              <a:rPr/>
              <a:t>: a question (H₀/Hₐ), data loaded in R, a reproducible Quarto write-up, and a short presentation</a:t>
            </a:r>
          </a:p>
          <a:p>
            <a:pPr lvl="0"/>
            <a:r>
              <a:rPr/>
              <a:t>A good dataset has </a:t>
            </a:r>
            <a:r>
              <a:rPr b="1"/>
              <a:t>≥ 50 rows</a:t>
            </a:r>
            <a:r>
              <a:rPr/>
              <a:t>, </a:t>
            </a:r>
            <a:r>
              <a:rPr b="1"/>
              <a:t>≥ 3 variables</a:t>
            </a:r>
            <a:r>
              <a:rPr/>
              <a:t>, a </a:t>
            </a:r>
            <a:r>
              <a:rPr b="1"/>
              <a:t>numeric Y</a:t>
            </a:r>
            <a:r>
              <a:rPr/>
              <a:t>, and at least one </a:t>
            </a:r>
            <a:r>
              <a:rPr b="1"/>
              <a:t>X predictor</a:t>
            </a:r>
          </a:p>
          <a:p>
            <a:pPr lvl="0"/>
            <a:r>
              <a:rPr/>
              <a:t>A good question can be written as </a:t>
            </a:r>
            <a:r>
              <a:rPr b="1"/>
              <a:t>H₀ and Hₐ in one sentence each</a:t>
            </a:r>
          </a:p>
          <a:p>
            <a:pPr lvl="0"/>
            <a:r>
              <a:rPr/>
              <a:t>You size up a dataset in R with </a:t>
            </a:r>
            <a:r>
              <a:rPr>
                <a:latin typeface="Courier"/>
              </a:rPr>
              <a:t>read_csv()</a:t>
            </a:r>
            <a:r>
              <a:rPr/>
              <a:t>, </a:t>
            </a:r>
            <a:r>
              <a:rPr>
                <a:latin typeface="Courier"/>
              </a:rPr>
              <a:t>glimpse()</a:t>
            </a:r>
            <a:r>
              <a:rPr/>
              <a:t>, </a:t>
            </a:r>
            <a:r>
              <a:rPr>
                <a:latin typeface="Courier"/>
              </a:rPr>
              <a:t>dim()</a:t>
            </a:r>
            <a:r>
              <a:rPr/>
              <a:t>, and </a:t>
            </a:r>
            <a:r>
              <a:rPr>
                <a:latin typeface="Courier"/>
              </a:rPr>
              <a:t>head()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/>
            <a:r>
              <a:rPr sz="2000"/>
              <a:t>Work through the parts in order — each one feeds your Milestone 1 paragraph at the end.</a:t>
            </a:r>
          </a:p>
          <a:p>
            <a:pPr lvl="0"/>
            <a:r>
              <a:rPr sz="2000"/>
              <a:t>Blocks marked </a:t>
            </a:r>
            <a:r>
              <a:rPr sz="2000" b="1"/>
              <a:t>▶ Adapt this</a:t>
            </a:r>
            <a:r>
              <a:rPr sz="2000"/>
              <a:t> are code templates: change the file path / column names to </a:t>
            </a:r>
            <a:r>
              <a:rPr sz="2000" i="1"/>
              <a:t>your</a:t>
            </a:r>
            <a:r>
              <a:rPr sz="2000"/>
              <a:t> dataset and run them.</a:t>
            </a:r>
          </a:p>
          <a:p>
            <a:pPr lvl="0"/>
            <a:r>
              <a:rPr sz="2000"/>
              <a:t>Blocks marked </a:t>
            </a:r>
            <a:r>
              <a:rPr sz="2000" b="1"/>
              <a:t>✏️ Your turn</a:t>
            </a:r>
            <a:r>
              <a:rPr sz="2000"/>
              <a:t> ask you to write, decide, or interpret.</a:t>
            </a:r>
          </a:p>
          <a:p>
            <a:pPr lvl="0"/>
            <a:r>
              <a:rPr sz="2000"/>
              <a:t>The </a:t>
            </a:r>
            <a:r>
              <a:rPr sz="2000" b="1"/>
              <a:t>Going further</a:t>
            </a:r>
            <a:r>
              <a:rPr sz="2000"/>
              <a:t> section is optional.</a:t>
            </a:r>
          </a:p>
          <a:p>
            <a:pPr lvl="0" indent="0" marL="1270000">
              <a:buNone/>
            </a:pPr>
            <a:r>
              <a:rPr sz="2000" b="1"/>
              <a:t>🔮 Predict before you run — and type, don’t paste</a:t>
            </a:r>
          </a:p>
          <a:p>
            <a:pPr lvl="0" indent="0" marL="1270000">
              <a:buNone/>
            </a:pPr>
            <a:r>
              <a:rPr sz="2000"/>
              <a:t>Before you run any code block on your dataset, </a:t>
            </a:r>
            <a:r>
              <a:rPr sz="2000" i="1"/>
              <a:t>predict</a:t>
            </a:r>
            <a:r>
              <a:rPr sz="2000"/>
              <a:t> what you’ll see: how many rows? which columns are numeric? Then run it and compare. Guessing first turns “looking at data” into actually understanding it — and typing the code yourself (rather than pasting) builds the habits that make Milestones 2–5 fast.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Claim a 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Before you look at any data, decide what you actually care about. You are far more likely to finish a project on a topic you find interesting.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one topic you can’t stop thinking about, and a first guess at a question.</a:t>
            </a:r>
          </a:p>
          <a:p>
            <a:pPr lvl="0" indent="0">
              <a:buNone/>
            </a:pPr>
            <a:r>
              <a:rPr>
                <a:latin typeface="Courier"/>
              </a:rPr>
              <a:t>Topic:
A rough question about it: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Visit three data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Open </a:t>
            </a:r>
            <a:r>
              <a:rPr b="1"/>
              <a:t>three</a:t>
            </a:r>
            <a:r>
              <a:rPr/>
              <a:t> of these in your browser and skim what they offer. Aim for at least one that could feed your topic from Part 1.</a:t>
            </a:r>
          </a:p>
          <a:p>
            <a:pPr lvl="0" indent="0" marL="0">
              <a:buNone/>
            </a:pPr>
            <a:r>
              <a:rPr b="1"/>
              <a:t>Ecology / environment:</a:t>
            </a:r>
            <a:r>
              <a:rPr/>
              <a:t> GBIF </a:t>
            </a:r>
            <a:r>
              <a:rPr>
                <a:latin typeface="Courier"/>
              </a:rPr>
              <a:t>gbif.org</a:t>
            </a:r>
            <a:r>
              <a:rPr/>
              <a:t> · EDI </a:t>
            </a:r>
            <a:r>
              <a:rPr>
                <a:latin typeface="Courier"/>
              </a:rPr>
              <a:t>edirepository.org</a:t>
            </a:r>
            <a:r>
              <a:rPr/>
              <a:t> · NEON </a:t>
            </a:r>
            <a:r>
              <a:rPr>
                <a:latin typeface="Courier"/>
              </a:rPr>
              <a:t>data.neonscience.org</a:t>
            </a:r>
            <a:r>
              <a:rPr/>
              <a:t> · Dryad </a:t>
            </a:r>
            <a:r>
              <a:rPr>
                <a:latin typeface="Courier"/>
              </a:rPr>
              <a:t>datadryad.org</a:t>
            </a:r>
            <a:r>
              <a:rPr/>
              <a:t> · NOAA-GLERL ice </a:t>
            </a:r>
            <a:r>
              <a:rPr>
                <a:latin typeface="Courier"/>
              </a:rPr>
              <a:t>glerl.noaa.gov/data/ice</a:t>
            </a:r>
            <a:r>
              <a:rPr/>
              <a:t> · eBird </a:t>
            </a:r>
            <a:r>
              <a:rPr>
                <a:latin typeface="Courier"/>
              </a:rPr>
              <a:t>ebird.org/science</a:t>
            </a:r>
          </a:p>
          <a:p>
            <a:pPr lvl="0" indent="0" marL="0">
              <a:buNone/>
            </a:pPr>
            <a:r>
              <a:rPr b="1"/>
              <a:t>Fun / engaging:</a:t>
            </a:r>
            <a:r>
              <a:rPr/>
              <a:t> Bigfoot, UFO, Coffee, Video-game sales — all on </a:t>
            </a:r>
            <a:r>
              <a:rPr>
                <a:latin typeface="Courier"/>
              </a:rPr>
              <a:t>kaggle.com/datasets</a:t>
            </a:r>
          </a:p>
          <a:p>
            <a:pPr lvl="0" indent="0" marL="0">
              <a:buNone/>
            </a:pPr>
            <a:r>
              <a:rPr b="1"/>
              <a:t>General:</a:t>
            </a:r>
            <a:r>
              <a:rPr/>
              <a:t> Our World in Data </a:t>
            </a:r>
            <a:r>
              <a:rPr>
                <a:latin typeface="Courier"/>
              </a:rPr>
              <a:t>ourworldindata.org</a:t>
            </a:r>
            <a:r>
              <a:rPr/>
              <a:t> · FiveThirtyEight </a:t>
            </a:r>
            <a:r>
              <a:rPr>
                <a:latin typeface="Courier"/>
              </a:rPr>
              <a:t>github.com/fivethirtyeight/data</a:t>
            </a:r>
            <a:r>
              <a:rPr/>
              <a:t> · Bike Sharing </a:t>
            </a:r>
            <a:r>
              <a:rPr>
                <a:latin typeface="Courier"/>
              </a:rPr>
              <a:t>archive.ics.uci.edu</a:t>
            </a:r>
            <a:r>
              <a:rPr/>
              <a:t> · Google Dataset Search </a:t>
            </a:r>
            <a:r>
              <a:rPr>
                <a:latin typeface="Courier"/>
              </a:rPr>
              <a:t>datasetsearch.research.google.com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List the three you visited and one dataset that caught your eye at each.</a:t>
            </a:r>
          </a:p>
          <a:p>
            <a:pPr lvl="0" indent="0">
              <a:buNone/>
            </a:pPr>
            <a:r>
              <a:rPr>
                <a:latin typeface="Courier"/>
              </a:rPr>
              <a:t>Source 1:                     Dataset / idea:
Source 2:                     Dataset / idea:
Source 3:                     Dataset / idea: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Download one candidate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Pick your favorite candidate and download it as a </a:t>
            </a:r>
            <a:r>
              <a:rPr b="1"/>
              <a:t>CSV</a:t>
            </a:r>
            <a:r>
              <a:rPr/>
              <a:t> (or similar) into your project’s </a:t>
            </a:r>
            <a:r>
              <a:rPr>
                <a:latin typeface="Courier"/>
              </a:rPr>
              <a:t>data/</a:t>
            </a:r>
            <a:r>
              <a:rPr/>
              <a:t> folder.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where it came from.</a:t>
            </a:r>
          </a:p>
          <a:p>
            <a:pPr lvl="0" indent="0">
              <a:buNone/>
            </a:pPr>
            <a:r>
              <a:rPr>
                <a:latin typeface="Courier"/>
              </a:rPr>
              <a:t>Dataset name:
Source URL:
File name saved in data/:
File type (csv / txt / xlsx):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Start small — filter to </a:t>
            </a:r>
            <a:r>
              <a:rPr sz="2000" b="1"/>
              <a:t>CSV</a:t>
            </a:r>
            <a:r>
              <a:rPr sz="2000"/>
              <a:t> and files </a:t>
            </a:r>
            <a:r>
              <a:rPr sz="2000" b="1"/>
              <a:t>under 10 MB</a:t>
            </a:r>
            <a:r>
              <a:rPr sz="2000"/>
              <a:t>. You can always scale up later. If it only downloads as </a:t>
            </a:r>
            <a:r>
              <a:rPr sz="2000">
                <a:latin typeface="Courier"/>
              </a:rPr>
              <a:t>.xlsx</a:t>
            </a:r>
            <a:r>
              <a:rPr sz="2000"/>
              <a:t>, that’s fine — you’ll use </a:t>
            </a:r>
            <a:r>
              <a:rPr sz="2000">
                <a:latin typeface="Courier"/>
              </a:rPr>
              <a:t>read_excel()</a:t>
            </a:r>
            <a:r>
              <a:rPr sz="2000"/>
              <a:t> instead of </a:t>
            </a:r>
            <a:r>
              <a:rPr sz="2000">
                <a:latin typeface="Courier"/>
              </a:rPr>
              <a:t>read_csv()</a:t>
            </a:r>
            <a:r>
              <a:rPr sz="2000"/>
              <a:t>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Load it and size it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Now the real test: can you get it into R?</a:t>
            </a:r>
          </a:p>
          <a:p>
            <a:pPr lvl="0" indent="0" marL="0">
              <a:buNone/>
            </a:pPr>
            <a:r>
              <a:rPr b="1"/>
              <a:t>▶ Adapt this</a:t>
            </a:r>
            <a:r>
              <a:rPr/>
              <a:t> (change the file name to yours):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libraries and your candidate dataset 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my_data_df &lt;- </a:t>
            </a:r>
            <a:r>
              <a:rPr>
                <a:solidFill>
                  <a:srgbClr val="4758AB"/>
                </a:solidFill>
                <a:latin typeface="Courier"/>
              </a:rPr>
              <a:t>read_csv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"data/your_file_name.csv"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before you run the next block, guess how many rows and columns the file has. Write your guess, then check.</a:t>
            </a:r>
          </a:p>
          <a:p>
            <a:pPr lvl="0" indent="0" marL="0">
              <a:buNone/>
            </a:pPr>
            <a:r>
              <a:rPr b="1"/>
              <a:t>▶ Adapt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Three-part first look ----------------------------------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glimpse</a:t>
            </a:r>
            <a:r>
              <a:rPr>
                <a:solidFill>
                  <a:srgbClr val="003B4F"/>
                </a:solidFill>
                <a:latin typeface="Courier"/>
              </a:rPr>
              <a:t>(my_data_df)   </a:t>
            </a:r>
            <a:r>
              <a:rPr>
                <a:solidFill>
                  <a:srgbClr val="5E5E5E"/>
                </a:solidFill>
                <a:latin typeface="Courier"/>
              </a:rPr>
              <a:t># column names, types, first values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dim</a:t>
            </a:r>
            <a:r>
              <a:rPr>
                <a:solidFill>
                  <a:srgbClr val="003B4F"/>
                </a:solidFill>
                <a:latin typeface="Courier"/>
              </a:rPr>
              <a:t>(my_data_df)       </a:t>
            </a:r>
            <a:r>
              <a:rPr>
                <a:solidFill>
                  <a:srgbClr val="5E5E5E"/>
                </a:solidFill>
                <a:latin typeface="Courier"/>
              </a:rPr>
              <a:t># rows x columns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(my_data_df)      </a:t>
            </a:r>
            <a:r>
              <a:rPr>
                <a:solidFill>
                  <a:srgbClr val="5E5E5E"/>
                </a:solidFill>
                <a:latin typeface="Courier"/>
              </a:rPr>
              <a:t># the first few rows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Fill in what you found.</a:t>
            </a:r>
          </a:p>
          <a:p>
            <a:pPr lvl="0" indent="0">
              <a:buNone/>
            </a:pPr>
            <a:r>
              <a:rPr>
                <a:latin typeface="Courier"/>
              </a:rPr>
              <a:t>Rows:                        (need at least 50 — Y / N)
Columns:                     (need at least 3  — Y / N)
What does ONE row represent (a day? a person? a sighting?):
Did read_csv() load it cleanly?  Y / N — if not, what error: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Identify your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Look at the </a:t>
            </a:r>
            <a:r>
              <a:rPr>
                <a:latin typeface="Courier"/>
              </a:rPr>
              <a:t>glimpse()</a:t>
            </a:r>
            <a:r>
              <a:rPr/>
              <a:t> output. Column types tell you their role: </a:t>
            </a:r>
            <a:r>
              <a:rPr>
                <a:latin typeface="Courier"/>
              </a:rPr>
              <a:t>&lt;dbl&gt;</a:t>
            </a:r>
            <a:r>
              <a:rPr/>
              <a:t>/</a:t>
            </a:r>
            <a:r>
              <a:rPr>
                <a:latin typeface="Courier"/>
              </a:rPr>
              <a:t>&lt;int&gt;</a:t>
            </a:r>
            <a:r>
              <a:rPr/>
              <a:t> are numeric (possible </a:t>
            </a:r>
            <a:r>
              <a:rPr b="1"/>
              <a:t>Y</a:t>
            </a:r>
            <a:r>
              <a:rPr/>
              <a:t>), </a:t>
            </a:r>
            <a:r>
              <a:rPr>
                <a:latin typeface="Courier"/>
              </a:rPr>
              <a:t>&lt;chr&gt;</a:t>
            </a:r>
            <a:r>
              <a:rPr/>
              <a:t>/</a:t>
            </a:r>
            <a:r>
              <a:rPr>
                <a:latin typeface="Courier"/>
              </a:rPr>
              <a:t>&lt;fct&gt;</a:t>
            </a:r>
            <a:r>
              <a:rPr/>
              <a:t> are categorical (possible grouping </a:t>
            </a:r>
            <a:r>
              <a:rPr b="1"/>
              <a:t>X</a:t>
            </a:r>
            <a:r>
              <a:rPr/>
              <a:t>).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Choose your variables.</a:t>
            </a:r>
          </a:p>
          <a:p>
            <a:pPr lvl="0" indent="0">
              <a:buNone/>
            </a:pPr>
            <a:r>
              <a:rPr>
                <a:latin typeface="Courier"/>
              </a:rPr>
              <a:t>Response variable Y (numeric — the thing you want to explain):
Its type (&lt;dbl&gt; / &lt;int&gt;):
Predictor variable X:
Its type (numeric / categorical):
If categorical, how many groups does it have?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Any missing values to worry about? (Look for </a:t>
            </a:r>
            <a:r>
              <a:rPr>
                <a:latin typeface="Courier"/>
              </a:rPr>
              <a:t>NA</a:t>
            </a:r>
            <a:r>
              <a:rPr/>
              <a:t> in </a:t>
            </a:r>
            <a:r>
              <a:rPr>
                <a:latin typeface="Courier"/>
              </a:rPr>
              <a:t>glimpse()</a:t>
            </a:r>
            <a:r>
              <a:rPr/>
              <a:t>/</a:t>
            </a:r>
            <a:r>
              <a:rPr>
                <a:latin typeface="Courier"/>
              </a:rPr>
              <a:t>head()</a:t>
            </a:r>
            <a:r>
              <a:rPr/>
              <a:t>, or count them.)</a:t>
            </a:r>
          </a:p>
          <a:p>
            <a:pPr lvl="0" indent="0" marL="0">
              <a:buNone/>
            </a:pPr>
            <a:r>
              <a:rPr b="1"/>
              <a:t>▶ Adapt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Count missing values in your Y column 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(my_data_df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your_Y_column))</a:t>
            </a:r>
          </a:p>
          <a:p>
            <a:pPr lvl="0" indent="0">
              <a:buNone/>
            </a:pPr>
            <a:r>
              <a:rPr>
                <a:latin typeface="Courier"/>
              </a:rPr>
              <a:t>Missing values in Y:
Will this be a problem?  (remember na.rm = TRUE and sum(!is.na()))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Write a testable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question is testable when you can write H₀ and Hₐ in one sentence each.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</a:p>
          <a:p>
            <a:pPr lvl="0" indent="0">
              <a:buNone/>
            </a:pPr>
            <a:r>
              <a:rPr>
                <a:latin typeface="Courier"/>
              </a:rPr>
              <a:t>Question in plain English:
H₀ (null):
Hₐ (alternate):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Match your question to a method (circle one) and say why.</a:t>
            </a:r>
          </a:p>
          <a:p>
            <a:pPr lvl="0" indent="0">
              <a:buNone/>
            </a:pPr>
            <a:r>
              <a:rPr>
                <a:latin typeface="Courier"/>
              </a:rPr>
              <a:t>Method:  regression  /  t-test  /  ANOVA  /  regression on year
Why this method fits my X and Y: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numeric X → regression; categorical X with 2 groups → t-test; categorical X with 3+ groups → ANOVA; time on the x-axis → regression on year.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Sketch your take-home 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Before any analysis, draw the plot you </a:t>
            </a:r>
            <a:r>
              <a:rPr i="1"/>
              <a:t>hope</a:t>
            </a:r>
            <a:r>
              <a:rPr/>
              <a:t> to make. This is your target — the single figure that would answer your question.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Sketch it (by hand is fine) and label the axes.</a:t>
            </a:r>
          </a:p>
          <a:p>
            <a:pPr lvl="0" indent="0">
              <a:buNone/>
            </a:pPr>
            <a:r>
              <a:rPr>
                <a:latin typeface="Courier"/>
              </a:rPr>
              <a:t>What's on the x-axis:
What's on the y-axis:
What pattern would support Hₐ (a slope? a group difference?):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08 — Find Your Own Data</dc:title>
  <dc:creator>Bill Perry</dc:creator>
  <cp:keywords/>
  <dc:description>Hands-on companion to the final-project intro lecture. Students browse the major data sources, download one candidate dataset, load and size it up in R, identify X and Y, write a testable hypothesis, and draft the Milestone 1 proposal plus a plan for the short presentation.</dc:description>
  <dcterms:created xsi:type="dcterms:W3CDTF">2026-07-06T00:31:01Z</dcterms:created>
  <dcterms:modified xsi:type="dcterms:W3CDTF">2026-07-06T00:31:01Z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8</vt:lpwstr>
  </property>
  <property fmtid="{D5CDD505-2E9C-101B-9397-08002B2CF9AE}" pid="14" name="resources">
    <vt:lpwstr/>
  </property>
  <property fmtid="{D5CDD505-2E9C-101B-9397-08002B2CF9AE}" pid="15" name="subtitle">
    <vt:lpwstr>Browse real data sources, load a candidate in R, and draft your Milestone 1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4</vt:lpwstr>
  </property>
</Properties>
</file>