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4" Type="http://schemas.openxmlformats.org/officeDocument/2006/relationships/viewProps" Target="viewProps.xml" /><Relationship Id="rId23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26" Type="http://schemas.openxmlformats.org/officeDocument/2006/relationships/tableStyles" Target="tableStyles.xml" /><Relationship Id="rId25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visualize" TargetMode="External" /><Relationship Id="rId3" Type="http://schemas.openxmlformats.org/officeDocument/2006/relationships/hyperlink" Target="https://r4ds.hadley.nz/layers" TargetMode="Externa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.png" 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.png" 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3" Type="http://schemas.openxmlformats.org/officeDocument/2006/relationships/hyperlink" Target="https://r4ds.hadley.nz/layers" TargetMode="External" /><Relationship Id="rId2" Type="http://schemas.openxmlformats.org/officeDocument/2006/relationships/image" Target="../media/image3.png" 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4.png" 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5.png" 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6.png" /></Relationships>
</file>

<file path=ppt/slides/_rels/slide20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visualize" TargetMode="External" /><Relationship Id="rId3" Type="http://schemas.openxmlformats.org/officeDocument/2006/relationships/hyperlink" Target="https://r4ds.hadley.nz/layers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03 — GGPlot I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Grouped summaries, facets, and the pipe into ggplot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Where we left off (Lecture 02 — Meeting 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b="1"/>
              <a:t>Project structure</a:t>
            </a:r>
            <a:r>
              <a:rPr/>
              <a:t> — </a:t>
            </a:r>
            <a:r>
              <a:rPr>
                <a:latin typeface="Courier"/>
              </a:rPr>
              <a:t>data/</a:t>
            </a:r>
            <a:r>
              <a:rPr/>
              <a:t>, </a:t>
            </a:r>
            <a:r>
              <a:rPr>
                <a:latin typeface="Courier"/>
              </a:rPr>
              <a:t>scripts/</a:t>
            </a:r>
            <a:r>
              <a:rPr/>
              <a:t>, </a:t>
            </a:r>
            <a:r>
              <a:rPr>
                <a:latin typeface="Courier"/>
              </a:rPr>
              <a:t>figures/</a:t>
            </a:r>
          </a:p>
          <a:p>
            <a:pPr lvl="0"/>
            <a:r>
              <a:rPr b="1"/>
              <a:t>Packages</a:t>
            </a:r>
            <a:r>
              <a:rPr/>
              <a:t> — </a:t>
            </a:r>
            <a:r>
              <a:rPr>
                <a:latin typeface="Courier"/>
              </a:rPr>
              <a:t>install.packages()</a:t>
            </a:r>
            <a:r>
              <a:rPr/>
              <a:t> once, </a:t>
            </a:r>
            <a:r>
              <a:rPr>
                <a:latin typeface="Courier"/>
              </a:rPr>
              <a:t>library()</a:t>
            </a:r>
            <a:r>
              <a:rPr/>
              <a:t> every session</a:t>
            </a:r>
          </a:p>
          <a:p>
            <a:pPr lvl="0"/>
            <a:r>
              <a:rPr b="1"/>
              <a:t>Loading data</a:t>
            </a:r>
            <a:r>
              <a:rPr/>
              <a:t> — </a:t>
            </a:r>
            <a:r>
              <a:rPr>
                <a:latin typeface="Courier"/>
              </a:rPr>
              <a:t>read_excel()</a:t>
            </a:r>
            <a:r>
              <a:rPr/>
              <a:t>, </a:t>
            </a:r>
            <a:r>
              <a:rPr>
                <a:latin typeface="Courier"/>
              </a:rPr>
              <a:t>clean_names()</a:t>
            </a:r>
            <a:r>
              <a:rPr/>
              <a:t> into </a:t>
            </a:r>
            <a:r>
              <a:rPr>
                <a:latin typeface="Courier"/>
              </a:rPr>
              <a:t>leaf_df</a:t>
            </a:r>
          </a:p>
          <a:p>
            <a:pPr lvl="0"/>
            <a:r>
              <a:rPr b="1"/>
              <a:t>The pipe</a:t>
            </a:r>
            <a:r>
              <a:rPr/>
              <a:t> — </a:t>
            </a:r>
            <a:r>
              <a:rPr>
                <a:latin typeface="Courier"/>
              </a:rPr>
              <a:t>%&gt;%</a:t>
            </a:r>
            <a:r>
              <a:rPr/>
              <a:t> reads as “then”</a:t>
            </a:r>
          </a:p>
          <a:p>
            <a:pPr lvl="0"/>
            <a:r>
              <a:rPr b="1"/>
              <a:t>Our first plot</a:t>
            </a:r>
            <a:r>
              <a:rPr/>
              <a:t> — a bare </a:t>
            </a:r>
            <a:r>
              <a:rPr>
                <a:latin typeface="Courier"/>
              </a:rPr>
              <a:t>geom_point()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Key idea from Lecture 02</a:t>
            </a:r>
          </a:p>
          <a:p>
            <a:pPr lvl="0" indent="0" marL="1270000">
              <a:buNone/>
            </a:pPr>
            <a:r>
              <a:rPr sz="2000"/>
              <a:t>You can already load data and make one honest point on a page. Today that one geom becomes a whole toolkit: custom colors, side-by-side panels, and a proper mean ± SE summary.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Goals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Start every plot with the pipe: </a:t>
            </a:r>
            <a:r>
              <a:rPr>
                <a:latin typeface="Courier"/>
              </a:rPr>
              <a:t>leaf_df %&gt;% ggplot(...)</a:t>
            </a:r>
          </a:p>
          <a:p>
            <a:pPr lvl="0"/>
            <a:r>
              <a:rPr/>
              <a:t>Assign colors on purpose with </a:t>
            </a:r>
            <a:r>
              <a:rPr>
                <a:latin typeface="Courier"/>
              </a:rPr>
              <a:t>scale_color_manual()</a:t>
            </a:r>
          </a:p>
          <a:p>
            <a:pPr lvl="0"/>
            <a:r>
              <a:rPr/>
              <a:t>Split one plot into panels with </a:t>
            </a:r>
            <a:r>
              <a:rPr>
                <a:latin typeface="Courier"/>
              </a:rPr>
              <a:t>facet_wrap()</a:t>
            </a:r>
            <a:r>
              <a:rPr/>
              <a:t> and </a:t>
            </a:r>
            <a:r>
              <a:rPr>
                <a:latin typeface="Courier"/>
              </a:rPr>
              <a:t>facet_grid()</a:t>
            </a:r>
          </a:p>
          <a:p>
            <a:pPr lvl="0"/>
            <a:r>
              <a:rPr/>
              <a:t>Build a </a:t>
            </a:r>
            <a:r>
              <a:rPr b="1"/>
              <a:t>mean ± SE plot</a:t>
            </a:r>
            <a:r>
              <a:rPr/>
              <a:t> with </a:t>
            </a:r>
            <a:r>
              <a:rPr>
                <a:latin typeface="Courier"/>
              </a:rPr>
              <a:t>stat_summary()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Try it yourself</a:t>
            </a:r>
          </a:p>
          <a:p>
            <a:pPr lvl="0" indent="0" marL="1270000">
              <a:buNone/>
            </a:pPr>
            <a:r>
              <a:rPr sz="2000"/>
              <a:t>By the end you will make a publication-style figure: raw leaf data, grouped and colored on purpose, with the mean and its uncertainty layered on top.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2 — </a:t>
            </a:r>
            <a:r>
              <a:rPr i="1"/>
              <a:t>Displaying Data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Ch 1</a:t>
            </a:r>
            <a:r>
              <a:rPr/>
              <a:t> — Data Visualization</a:t>
            </a:r>
          </a:p>
          <a:p>
            <a:pPr lvl="0"/>
            <a:r>
              <a:rPr/>
              <a:t>📖 </a:t>
            </a:r>
            <a:r>
              <a:rPr>
                <a:hlinkClick r:id="rId3"/>
              </a:rPr>
              <a:t>R4DS Ch 9</a:t>
            </a:r>
            <a:r>
              <a:rPr/>
              <a:t> — Layers</a:t>
            </a:r>
          </a:p>
          <a:p>
            <a:pPr lvl="0" indent="0" marL="0">
              <a:buNone/>
            </a:pPr>
            <a:r>
              <a:rPr/>
              <a:t>Both PDFs are in the course </a:t>
            </a:r>
            <a:r>
              <a:rPr>
                <a:latin typeface="Courier"/>
              </a:rPr>
              <a:t>readings/</a:t>
            </a:r>
            <a:r>
              <a:rPr/>
              <a:t> folder.</a:t>
            </a:r>
          </a:p>
          <a:p>
            <a:pPr lvl="0" indent="0" marL="0">
              <a:buNone/>
            </a:pPr>
            <a:r>
              <a:rPr b="1"/>
              <a:t>Naming conventions:</a:t>
            </a:r>
          </a:p>
          <a:p>
            <a:pPr lvl="0"/>
            <a:r>
              <a:rPr/>
              <a:t>data frames → </a:t>
            </a:r>
            <a:r>
              <a:rPr>
                <a:latin typeface="Courier"/>
              </a:rPr>
              <a:t>_df</a:t>
            </a:r>
          </a:p>
          <a:p>
            <a:pPr lvl="0"/>
            <a:r>
              <a:rPr/>
              <a:t>plots → </a:t>
            </a:r>
            <a:r>
              <a:rPr>
                <a:latin typeface="Courier"/>
              </a:rPr>
              <a:t>_plot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Use These Slides — Predict · Type ·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lecture runs in </a:t>
            </a:r>
            <a:r>
              <a:rPr b="1"/>
              <a:t>three short chunks</a:t>
            </a:r>
            <a:r>
              <a:rPr/>
              <a:t>. After each chunk you switch to the activity and type the code yourself into your R script.</a:t>
            </a:r>
          </a:p>
          <a:p>
            <a:pPr lvl="0" indent="0" marL="0">
              <a:buNone/>
            </a:pPr>
            <a:r>
              <a:rPr b="1"/>
              <a:t>For every code block, do three things:</a:t>
            </a:r>
          </a:p>
          <a:p>
            <a:pPr lvl="0" indent="-342900" marL="342900">
              <a:buAutoNum type="arabicPeriod"/>
            </a:pPr>
            <a:r>
              <a:rPr b="1"/>
              <a:t>Predict</a:t>
            </a:r>
            <a:r>
              <a:rPr/>
              <a:t> — before it runs, say what you think the output will be</a:t>
            </a:r>
          </a:p>
          <a:p>
            <a:pPr lvl="0" indent="-342900" marL="342900">
              <a:buAutoNum type="arabicPeriod"/>
            </a:pPr>
            <a:r>
              <a:rPr b="1"/>
              <a:t>Type</a:t>
            </a:r>
            <a:r>
              <a:rPr/>
              <a:t> it out by hand — do not copy-paste</a:t>
            </a:r>
          </a:p>
          <a:p>
            <a:pPr lvl="0" indent="-342900" marL="342900">
              <a:buAutoNum type="arabicPeriod"/>
            </a:pPr>
            <a:r>
              <a:rPr b="1"/>
              <a:t>Run</a:t>
            </a:r>
            <a:r>
              <a:rPr/>
              <a:t> it and compare to your prediction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Why bother?</a:t>
            </a:r>
          </a:p>
          <a:p>
            <a:pPr lvl="0"/>
            <a:r>
              <a:rPr sz="2000">
                <a:latin typeface="Courier"/>
              </a:rPr>
              <a:t>facet_wrap()</a:t>
            </a:r>
            <a:r>
              <a:rPr sz="2000"/>
              <a:t> and </a:t>
            </a:r>
            <a:r>
              <a:rPr sz="2000">
                <a:latin typeface="Courier"/>
              </a:rPr>
              <a:t>facet_grid()</a:t>
            </a:r>
            <a:r>
              <a:rPr sz="2000"/>
              <a:t> look interchangeable until you’ve typed both and watched one wrap into rows while the other insists on a strict grid.</a:t>
            </a:r>
          </a:p>
          <a:p>
            <a:pPr lvl="0"/>
            <a:r>
              <a:rPr sz="2000"/>
              <a:t>Typing </a:t>
            </a:r>
            <a:r>
              <a:rPr sz="2000">
                <a:latin typeface="Courier"/>
              </a:rPr>
              <a:t>scale_color_manual(values = c(...))</a:t>
            </a:r>
            <a:r>
              <a:rPr sz="2000"/>
              <a:t> yourself is what makes you notice the color names have to match your group names </a:t>
            </a:r>
            <a:r>
              <a:rPr sz="2000" i="1"/>
              <a:t>exactly</a:t>
            </a:r>
            <a:r>
              <a:rPr sz="2000"/>
              <a:t>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Load Libraries and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all packages at the top of every script 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(readxl) </a:t>
            </a:r>
            <a:r>
              <a:rPr>
                <a:solidFill>
                  <a:srgbClr val="5E5E5E"/>
                </a:solidFill>
                <a:latin typeface="Courier"/>
              </a:rPr>
              <a:t># reading Excel files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(tidyverse) </a:t>
            </a:r>
            <a:r>
              <a:rPr>
                <a:solidFill>
                  <a:srgbClr val="5E5E5E"/>
                </a:solidFill>
                <a:latin typeface="Courier"/>
              </a:rPr>
              <a:t># data wrangling + ggplot2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(janitor) </a:t>
            </a:r>
            <a:r>
              <a:rPr>
                <a:solidFill>
                  <a:srgbClr val="5E5E5E"/>
                </a:solidFill>
                <a:latin typeface="Courier"/>
              </a:rPr>
              <a:t># cleans up messy column names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Read the leaf data from the data folder 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&lt;- </a:t>
            </a:r>
            <a:r>
              <a:rPr>
                <a:solidFill>
                  <a:srgbClr val="4758AB"/>
                </a:solidFill>
                <a:latin typeface="Courier"/>
              </a:rPr>
              <a:t>read_excel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"data/2026_09_03_data_sci_leaf_area.xlsx"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clean_names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glimpse</a:t>
            </a:r>
            <a:r>
              <a:rPr>
                <a:solidFill>
                  <a:srgbClr val="003B4F"/>
                </a:solidFill>
                <a:latin typeface="Courier"/>
              </a:rPr>
              <a:t>(leaf_df)</a:t>
            </a:r>
          </a:p>
          <a:p>
            <a:pPr lvl="0" indent="0">
              <a:buNone/>
            </a:pPr>
            <a:r>
              <a:rPr>
                <a:latin typeface="Courier"/>
              </a:rPr>
              <a:t>Rows: 53
Columns: 8
$ twig_id      &lt;chr&gt; NA, NA, NA, NA, NA, NA, NA, NA, NA, NA, NA, NA, "twig_1",…
$ leaf_id      &lt;chr&gt; NA, NA, NA, NA, NA, NA, NA, NA, NA, NA, NA, NA, "l07", "l…
$ teams        &lt;chr&gt; "12345", "12345", "12345", "12345", "12345", "12345", "12…
$ shade        &lt;chr&gt; "sunny", "sunny", "sunny", "sunny", "sunny", "sunny", "sh…
$ mass_g       &lt;dbl&gt; 0.4000, 0.4800, 0.3400, 0.6500, 0.2700, 0.4300, 0.3900, 0…
$ petiole_mm   &lt;dbl&gt; 79.0000, 63.0000, 68.0000, 35.0000, 34.0000, 40.0000, 40.…
$ thickness_mm &lt;dbl&gt; 0.15, 0.14, 0.14, 0.15, 0.11, 0.16, 0.14, 0.15, 0.12, 0.1…
$ paper_mass_g &lt;dbl&gt; 0.2100, 0.2100, 0.2100, 0.2400, 0.1500, 0.3400, 0.2900, 0…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Positions — Define Once, Reuse on Every Layer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a "position" is HOW a layer nudges its shapes sideways</a:t>
            </a:r>
            <a:br/>
            <a:r>
              <a:rPr>
                <a:solidFill>
                  <a:srgbClr val="5E5E5E"/>
                </a:solidFill>
                <a:latin typeface="Courier"/>
              </a:rPr>
              <a:t># define each one once, up top, then reuse it on every layer</a:t>
            </a:r>
            <a:br/>
            <a:br/>
            <a:r>
              <a:rPr>
                <a:solidFill>
                  <a:srgbClr val="5E5E5E"/>
                </a:solidFill>
                <a:latin typeface="Courier"/>
              </a:rPr>
              <a:t># raw points: scatter them so they don't stack on one line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jitter_pos &lt;- </a:t>
            </a:r>
            <a:r>
              <a:rPr>
                <a:solidFill>
                  <a:srgbClr val="4758AB"/>
                </a:solidFill>
                <a:latin typeface="Courier"/>
              </a:rPr>
              <a:t>position_jitter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seed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42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5E5E5E"/>
                </a:solidFill>
                <a:latin typeface="Courier"/>
              </a:rPr>
              <a:t># grouped summaries / lines: shift the groups side by side</a:t>
            </a:r>
            <a:br/>
            <a:r>
              <a:rPr>
                <a:solidFill>
                  <a:srgbClr val="003B4F"/>
                </a:solidFill>
                <a:latin typeface="Courier"/>
              </a:rPr>
              <a:t>dodge_pos &lt;- </a:t>
            </a:r>
            <a:r>
              <a:rPr>
                <a:solidFill>
                  <a:srgbClr val="4758AB"/>
                </a:solidFill>
                <a:latin typeface="Courier"/>
              </a:rPr>
              <a:t>position_dodge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0.2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position_jitter(width = 0.15)</a:t>
            </a:r>
            <a:r>
              <a:rPr/>
              <a:t> — random sideways nudge so overlapping points become visible; </a:t>
            </a:r>
            <a:r>
              <a:rPr>
                <a:latin typeface="Courier"/>
              </a:rPr>
              <a:t>seed = 42</a:t>
            </a:r>
            <a:r>
              <a:rPr/>
              <a:t> freezes that nudge so the figure looks the same every render</a:t>
            </a:r>
          </a:p>
          <a:p>
            <a:pPr lvl="0"/>
            <a:r>
              <a:rPr>
                <a:latin typeface="Courier"/>
              </a:rPr>
              <a:t>position_dodge(width = 0.2)</a:t>
            </a:r>
            <a:r>
              <a:rPr/>
              <a:t> — shifts groups apart; does nothing with one group per x, but the moment you add a second grouping variable (</a:t>
            </a:r>
            <a:r>
              <a:rPr>
                <a:latin typeface="Courier"/>
              </a:rPr>
              <a:t>color = sex</a:t>
            </a:r>
            <a:r>
              <a:rPr/>
              <a:t>) it fans the groups out</a:t>
            </a:r>
          </a:p>
          <a:p>
            <a:pPr lvl="0"/>
            <a:r>
              <a:rPr/>
              <a:t>Reusing </a:t>
            </a:r>
            <a:r>
              <a:rPr b="1"/>
              <a:t>one</a:t>
            </a:r>
            <a:r>
              <a:rPr/>
              <a:t> </a:t>
            </a:r>
            <a:r>
              <a:rPr>
                <a:latin typeface="Courier"/>
              </a:rPr>
              <a:t>dodge_pos</a:t>
            </a:r>
            <a:r>
              <a:rPr/>
              <a:t> on </a:t>
            </a:r>
            <a:r>
              <a:rPr>
                <a:latin typeface="Courier"/>
              </a:rPr>
              <a:t>geom_point()</a:t>
            </a:r>
            <a:r>
              <a:rPr/>
              <a:t>, </a:t>
            </a:r>
            <a:r>
              <a:rPr>
                <a:latin typeface="Courier"/>
              </a:rPr>
              <a:t>geom_errorbar()</a:t>
            </a:r>
            <a:r>
              <a:rPr/>
              <a:t>, </a:t>
            </a:r>
            <a:r>
              <a:rPr b="1"/>
              <a:t>and</a:t>
            </a:r>
            <a:r>
              <a:rPr/>
              <a:t> </a:t>
            </a:r>
            <a:r>
              <a:rPr>
                <a:latin typeface="Courier"/>
              </a:rPr>
              <a:t>geom_line()</a:t>
            </a:r>
            <a:r>
              <a:rPr/>
              <a:t> is what keeps a grouped mean, its error bar, and its connecting line perfectly aligned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1 of 3 · Piping into ggplot, on 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starting a plot with the pipe, and choosing colors with </a:t>
            </a:r>
            <a:r>
              <a:rPr>
                <a:latin typeface="Courier"/>
              </a:rPr>
              <a:t>scale_color_manual()</a:t>
            </a:r>
            <a:r>
              <a:rPr/>
              <a:t>.</a:t>
            </a:r>
          </a:p>
          <a:p>
            <a:pPr lvl="0" indent="0" marL="0">
              <a:buNone/>
            </a:pPr>
            <a:r>
              <a:rPr b="1"/>
              <a:t>🛑 After this chunk you will do Activity Parts 1–2.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Every Plot Starts the Same Way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Pipe the data frame straight into ggplot() 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jitter_pos,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by 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pic>
        <p:nvPicPr>
          <p:cNvPr descr="ggplot_1_lecture_files/figure-pptx/pipe-into-ggplot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leaf_df %&gt;% ggplot(...)</a:t>
            </a:r>
            <a:r>
              <a:rPr/>
              <a:t> reads as </a:t>
            </a:r>
            <a:r>
              <a:rPr i="1"/>
              <a:t>“take </a:t>
            </a:r>
            <a:r>
              <a:rPr i="1">
                <a:latin typeface="Courier"/>
              </a:rPr>
              <a:t>leaf_df</a:t>
            </a:r>
            <a:r>
              <a:rPr i="1"/>
              <a:t>, then plot it”</a:t>
            </a:r>
            <a:r>
              <a:rPr/>
              <a:t> — the same pipe you’ve already used</a:t>
            </a:r>
          </a:p>
          <a:p>
            <a:pPr lvl="0"/>
            <a:r>
              <a:rPr/>
              <a:t>Everything after </a:t>
            </a:r>
            <a:r>
              <a:rPr>
                <a:latin typeface="Courier"/>
              </a:rPr>
              <a:t>ggplot()</a:t>
            </a:r>
            <a:r>
              <a:rPr/>
              <a:t> is added with </a:t>
            </a:r>
            <a:r>
              <a:rPr>
                <a:latin typeface="Courier"/>
              </a:rPr>
              <a:t>+</a:t>
            </a:r>
            <a:r>
              <a:rPr/>
              <a:t>, not </a:t>
            </a:r>
            <a:r>
              <a:rPr>
                <a:latin typeface="Courier"/>
              </a:rPr>
              <a:t>%&gt;%</a:t>
            </a:r>
            <a:r>
              <a:rPr/>
              <a:t> — </a:t>
            </a:r>
            <a:r>
              <a:rPr b="1"/>
              <a:t>ggplot layers use plus, pipelines use the pipe</a:t>
            </a:r>
          </a:p>
          <a:p>
            <a:pPr lvl="0"/>
            <a:r>
              <a:rPr>
                <a:latin typeface="Courier"/>
              </a:rPr>
              <a:t>fill = shade</a:t>
            </a:r>
            <a:r>
              <a:rPr/>
              <a:t> maps a </a:t>
            </a:r>
            <a:r>
              <a:rPr b="1"/>
              <a:t>column</a:t>
            </a:r>
            <a:r>
              <a:rPr/>
              <a:t> to color — ggplot chooses the colors </a:t>
            </a:r>
            <a:r>
              <a:rPr i="1"/>
              <a:t>for</a:t>
            </a:r>
            <a:r>
              <a:rPr/>
              <a:t> you</a:t>
            </a:r>
          </a:p>
          <a:p>
            <a:pPr lvl="0" indent="0" marL="1270000">
              <a:buNone/>
            </a:pPr>
            <a:r>
              <a:rPr sz="2000" b="1"/>
              <a:t>Warning</a:t>
            </a:r>
          </a:p>
          <a:p>
            <a:pPr lvl="0" indent="0" marL="1270000">
              <a:buNone/>
            </a:pPr>
            <a:r>
              <a:rPr sz="2000" b="1"/>
              <a:t>⚠️ Watch out!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%&gt;%</a:t>
            </a:r>
            <a:r>
              <a:rPr sz="2000"/>
              <a:t> connects data-wrangling steps. </a:t>
            </a:r>
            <a:r>
              <a:rPr sz="2000">
                <a:latin typeface="Courier"/>
              </a:rPr>
              <a:t>+</a:t>
            </a:r>
            <a:r>
              <a:rPr sz="2000"/>
              <a:t> connects plot layers. Mixing them up is the single most common ggplot error.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Choosing Colors on Purpose — </a:t>
            </a:r>
            <a:r>
              <a:rPr>
                <a:latin typeface="Courier"/>
              </a:rPr>
              <a:t>scale_color_manual()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</a:t>
            </a:r>
            <a:r>
              <a:rPr sz="2000">
                <a:latin typeface="Courier"/>
              </a:rPr>
              <a:t>scale_fill_manual()</a:t>
            </a:r>
            <a:r>
              <a:rPr sz="2000"/>
              <a:t> needs one color per group. We have two groups (</a:t>
            </a:r>
            <a:r>
              <a:rPr sz="2000">
                <a:latin typeface="Courier"/>
              </a:rPr>
              <a:t>sunny</a:t>
            </a:r>
            <a:r>
              <a:rPr sz="2000"/>
              <a:t>, </a:t>
            </a:r>
            <a:r>
              <a:rPr sz="2000">
                <a:latin typeface="Courier"/>
              </a:rPr>
              <a:t>shady</a:t>
            </a:r>
            <a:r>
              <a:rPr sz="2000"/>
              <a:t>). How many colors do we need to supply?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scale_fill_manual() assigns exact colors to exact groups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jitter_pos,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by 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pic>
        <p:nvPicPr>
          <p:cNvPr descr="ggplot_1_lecture_files/figure-pptx/scale-manual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scale_fill_manual()</a:t>
            </a:r>
            <a:r>
              <a:rPr/>
              <a:t> — for </a:t>
            </a:r>
            <a:r>
              <a:rPr>
                <a:latin typeface="Courier"/>
              </a:rPr>
              <a:t>fill =</a:t>
            </a:r>
            <a:r>
              <a:rPr/>
              <a:t> aesthetics (boxes, bars, columns)</a:t>
            </a:r>
          </a:p>
          <a:p>
            <a:pPr lvl="0"/>
            <a:r>
              <a:rPr>
                <a:latin typeface="Courier"/>
              </a:rPr>
              <a:t>scale_color_manual()</a:t>
            </a:r>
            <a:r>
              <a:rPr/>
              <a:t> — for </a:t>
            </a:r>
            <a:r>
              <a:rPr>
                <a:latin typeface="Courier"/>
              </a:rPr>
              <a:t>color =</a:t>
            </a:r>
            <a:r>
              <a:rPr/>
              <a:t> aesthetics (points, lines)</a:t>
            </a:r>
          </a:p>
          <a:p>
            <a:pPr lvl="0"/>
            <a:r>
              <a:rPr/>
              <a:t>The </a:t>
            </a:r>
            <a:r>
              <a:rPr b="1"/>
              <a:t>names inside </a:t>
            </a:r>
            <a:r>
              <a:rPr b="1">
                <a:latin typeface="Courier"/>
              </a:rPr>
              <a:t>c()</a:t>
            </a:r>
            <a:r>
              <a:rPr b="1"/>
              <a:t> must exactly match</a:t>
            </a:r>
            <a:r>
              <a:rPr/>
              <a:t> the values in your data (</a:t>
            </a:r>
            <a:r>
              <a:rPr>
                <a:latin typeface="Courier"/>
              </a:rPr>
              <a:t>"sunny"</a:t>
            </a:r>
            <a:r>
              <a:rPr/>
              <a:t>, </a:t>
            </a:r>
            <a:r>
              <a:rPr>
                <a:latin typeface="Courier"/>
              </a:rPr>
              <a:t>"shady"</a:t>
            </a:r>
            <a:r>
              <a:rPr/>
              <a:t>) — case and spelling both count</a:t>
            </a:r>
          </a:p>
          <a:p>
            <a:pPr lvl="0" indent="0" marL="1270000">
              <a:buNone/>
            </a:pPr>
            <a:r>
              <a:rPr sz="2000" b="1"/>
              <a:t>Warning</a:t>
            </a:r>
          </a:p>
          <a:p>
            <a:pPr lvl="0" indent="0" marL="1270000">
              <a:buNone/>
            </a:pPr>
            <a:r>
              <a:rPr sz="2000" b="1"/>
              <a:t>⚠️ Watch out!</a:t>
            </a:r>
          </a:p>
          <a:p>
            <a:pPr lvl="0" indent="0" marL="1270000">
              <a:buNone/>
            </a:pPr>
            <a:r>
              <a:rPr sz="2000"/>
              <a:t>If a name in </a:t>
            </a:r>
            <a:r>
              <a:rPr sz="2000">
                <a:latin typeface="Courier"/>
              </a:rPr>
              <a:t>values = c(...)</a:t>
            </a:r>
            <a:r>
              <a:rPr sz="2000"/>
              <a:t> doesn’t match a value in your data exactly, that group’s color falls back to grey and ggplot prints a warning.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3 Parts 1–2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Parts 1–2 now</a:t>
            </a:r>
          </a:p>
          <a:p>
            <a:pPr lvl="0" indent="0" marL="0">
              <a:buNone/>
            </a:pPr>
            <a:r>
              <a:rPr/>
              <a:t>Pipe into </a:t>
            </a:r>
            <a:r>
              <a:rPr>
                <a:latin typeface="Courier"/>
              </a:rPr>
              <a:t>ggplot()</a:t>
            </a:r>
            <a:r>
              <a:rPr/>
              <a:t>, then assign sunny/shady their own colors with </a:t>
            </a:r>
            <a:r>
              <a:rPr>
                <a:latin typeface="Courier"/>
              </a:rPr>
              <a:t>scale_fill_manual()</a:t>
            </a:r>
            <a:r>
              <a:rPr/>
              <a:t>. Predict, type, run.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2 of 3 · Small Multiples with Facets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</a:t>
            </a:r>
            <a:r>
              <a:rPr>
                <a:latin typeface="Courier"/>
              </a:rPr>
              <a:t>facet_wrap()</a:t>
            </a:r>
            <a:r>
              <a:rPr/>
              <a:t> and </a:t>
            </a:r>
            <a:r>
              <a:rPr>
                <a:latin typeface="Courier"/>
              </a:rPr>
              <a:t>facet_grid()</a:t>
            </a:r>
            <a:r>
              <a:rPr/>
              <a:t> — splitting one plot into a panel per group.</a:t>
            </a:r>
          </a:p>
          <a:p>
            <a:pPr lvl="0" indent="0" marL="0">
              <a:buNone/>
            </a:pPr>
            <a:r>
              <a:rPr b="1"/>
              <a:t>🛑 After this chunk you will do Activity Part 3.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facet_wrap()</a:t>
            </a:r>
            <a:r>
              <a:rPr/>
              <a:t> — One Panel per Group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facet_wrap() splits into one panel per level 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geom_histogram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binwidth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0.05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"white"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facet_wrap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shade)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"Count"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"Mass Distribution by Shade"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pic>
        <p:nvPicPr>
          <p:cNvPr descr="ggplot_1_lecture_files/figure-pptx/facet-wrap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~shade</a:t>
            </a:r>
            <a:r>
              <a:rPr/>
              <a:t> reads as </a:t>
            </a:r>
            <a:r>
              <a:rPr i="1"/>
              <a:t>“by shade”</a:t>
            </a:r>
            <a:r>
              <a:rPr/>
              <a:t> — the </a:t>
            </a:r>
            <a:r>
              <a:rPr>
                <a:latin typeface="Courier"/>
              </a:rPr>
              <a:t>~</a:t>
            </a:r>
            <a:r>
              <a:rPr/>
              <a:t> is required</a:t>
            </a:r>
          </a:p>
          <a:p>
            <a:pPr lvl="0"/>
            <a:r>
              <a:rPr/>
              <a:t>Each panel gets its </a:t>
            </a:r>
            <a:r>
              <a:rPr b="1"/>
              <a:t>own copy of the plot</a:t>
            </a:r>
            <a:r>
              <a:rPr/>
              <a:t>, filtered to that group</a:t>
            </a:r>
          </a:p>
          <a:p>
            <a:pPr lvl="0"/>
            <a:r>
              <a:rPr>
                <a:latin typeface="Courier"/>
              </a:rPr>
              <a:t>facet_wrap(~shade, scales = "free_y")</a:t>
            </a:r>
            <a:r>
              <a:rPr/>
              <a:t> lets each panel’s y-axis rescale independently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3"/>
              </a:rPr>
              <a:t>R4DS §9 — Layers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facet_grid()</a:t>
            </a:r>
            <a:r>
              <a:rPr/>
              <a:t> — a Strict Rows-and-Columns Grid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facet_grid(rows ~ cols) — use "." for "no grouping" 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geom_histogram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binwidth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0.05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"white"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facet_grid</a:t>
            </a:r>
            <a:r>
              <a:rPr>
                <a:solidFill>
                  <a:srgbClr val="003B4F"/>
                </a:solidFill>
                <a:latin typeface="Courier"/>
              </a:rPr>
              <a:t>(shade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.)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"Count"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pic>
        <p:nvPicPr>
          <p:cNvPr descr="ggplot_1_lecture_files/figure-pptx/facet-grid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facet_grid(shade ~ .)</a:t>
            </a:r>
            <a:r>
              <a:rPr/>
              <a:t> stacks panels in </a:t>
            </a:r>
            <a:r>
              <a:rPr b="1"/>
              <a:t>rows</a:t>
            </a:r>
            <a:r>
              <a:rPr/>
              <a:t>; </a:t>
            </a:r>
            <a:r>
              <a:rPr>
                <a:latin typeface="Courier"/>
              </a:rPr>
              <a:t>facet_grid(. ~ shade)</a:t>
            </a:r>
            <a:r>
              <a:rPr/>
              <a:t> arranges them in </a:t>
            </a:r>
            <a:r>
              <a:rPr b="1"/>
              <a:t>columns</a:t>
            </a:r>
          </a:p>
          <a:p>
            <a:pPr lvl="0"/>
            <a:r>
              <a:rPr/>
              <a:t>The dot </a:t>
            </a:r>
            <a:r>
              <a:rPr>
                <a:latin typeface="Courier"/>
              </a:rPr>
              <a:t>.</a:t>
            </a:r>
            <a:r>
              <a:rPr/>
              <a:t> means “nothing on this side of the grid”</a:t>
            </a:r>
          </a:p>
          <a:p>
            <a:pPr lvl="0"/>
            <a:r>
              <a:rPr>
                <a:latin typeface="Courier"/>
              </a:rPr>
              <a:t>facet_grid()</a:t>
            </a:r>
            <a:r>
              <a:rPr/>
              <a:t> really shines with </a:t>
            </a:r>
            <a:r>
              <a:rPr b="1"/>
              <a:t>two</a:t>
            </a:r>
            <a:r>
              <a:rPr/>
              <a:t> grouping variables (</a:t>
            </a:r>
            <a:r>
              <a:rPr>
                <a:latin typeface="Courier"/>
              </a:rPr>
              <a:t>rows ~ cols</a:t>
            </a:r>
            <a:r>
              <a:rPr/>
              <a:t>) — we only have one (</a:t>
            </a:r>
            <a:r>
              <a:rPr>
                <a:latin typeface="Courier"/>
              </a:rPr>
              <a:t>shade</a:t>
            </a:r>
            <a:r>
              <a:rPr/>
              <a:t>) today, but you’ll use the two-variable form the moment your data has a second grouping column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💡 </a:t>
            </a:r>
            <a:r>
              <a:rPr sz="2000" b="1">
                <a:latin typeface="Courier"/>
              </a:rPr>
              <a:t>facet_wrap</a:t>
            </a:r>
            <a:r>
              <a:rPr sz="2000" b="1"/>
              <a:t> vs </a:t>
            </a:r>
            <a:r>
              <a:rPr sz="2000" b="1">
                <a:latin typeface="Courier"/>
              </a:rPr>
              <a:t>facet_grid</a:t>
            </a:r>
          </a:p>
          <a:p>
            <a:pPr lvl="0" indent="0" marL="1270000">
              <a:buNone/>
            </a:pPr>
            <a:r>
              <a:rPr sz="2000"/>
              <a:t>Use </a:t>
            </a:r>
            <a:r>
              <a:rPr sz="2000">
                <a:latin typeface="Courier"/>
              </a:rPr>
              <a:t>facet_wrap()</a:t>
            </a:r>
            <a:r>
              <a:rPr sz="2000"/>
              <a:t> for one grouping variable — it wraps panels into a grid automatically. Use </a:t>
            </a:r>
            <a:r>
              <a:rPr sz="2000">
                <a:latin typeface="Courier"/>
              </a:rPr>
              <a:t>facet_grid()</a:t>
            </a:r>
            <a:r>
              <a:rPr sz="2000"/>
              <a:t> when you have two variables and want rows and columns to each mean something specific.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3 Part 3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 3 now</a:t>
            </a:r>
          </a:p>
          <a:p>
            <a:pPr lvl="0" indent="0" marL="0">
              <a:buNone/>
            </a:pPr>
            <a:r>
              <a:rPr/>
              <a:t>Build both a </a:t>
            </a:r>
            <a:r>
              <a:rPr>
                <a:latin typeface="Courier"/>
              </a:rPr>
              <a:t>facet_wrap()</a:t>
            </a:r>
            <a:r>
              <a:rPr/>
              <a:t> and a </a:t>
            </a:r>
            <a:r>
              <a:rPr>
                <a:latin typeface="Courier"/>
              </a:rPr>
              <a:t>facet_grid()</a:t>
            </a:r>
            <a:r>
              <a:rPr/>
              <a:t> version of the histogram. Predict, type, run.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3 of 3 · Mean ± SE with </a:t>
            </a:r>
            <a:r>
              <a:rPr>
                <a:latin typeface="Courier"/>
              </a:rPr>
              <a:t>stat_summary()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layering a group mean and its standard error directly on top of raw data — no summary table needed.</a:t>
            </a:r>
          </a:p>
          <a:p>
            <a:pPr lvl="0" indent="0" marL="0">
              <a:buNone/>
            </a:pPr>
            <a:r>
              <a:rPr b="1"/>
              <a:t>🛑 After this chunk you will do Activity Parts 4–5.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stat_summary()</a:t>
            </a:r>
            <a:r>
              <a:rPr/>
              <a:t> — the Mean as a Layer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stat_summary() computes the mean straight from the data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jitter_pos,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stat_summary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fun =</a:t>
            </a:r>
            <a:r>
              <a:rPr>
                <a:solidFill>
                  <a:srgbClr val="003B4F"/>
                </a:solidFill>
                <a:latin typeface="Courier"/>
              </a:rPr>
              <a:t> mean, </a:t>
            </a:r>
            <a:r>
              <a:rPr>
                <a:solidFill>
                  <a:srgbClr val="657422"/>
                </a:solidFill>
                <a:latin typeface="Courier"/>
              </a:rPr>
              <a:t>geom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"point"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"black"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         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dodge_pos)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scale_color_manual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with Group Means"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pic>
        <p:nvPicPr>
          <p:cNvPr descr="ggplot_1_lecture_files/figure-pptx/stat-summary-mean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stat_summary()</a:t>
            </a:r>
            <a:r>
              <a:rPr/>
              <a:t> computes a statistic </a:t>
            </a:r>
            <a:r>
              <a:rPr b="1"/>
              <a:t>from the raw data</a:t>
            </a:r>
            <a:r>
              <a:rPr/>
              <a:t> and draws it — no pre-built summary table needed</a:t>
            </a:r>
          </a:p>
          <a:p>
            <a:pPr lvl="0"/>
            <a:r>
              <a:rPr>
                <a:latin typeface="Courier"/>
              </a:rPr>
              <a:t>fun = mean</a:t>
            </a:r>
            <a:r>
              <a:rPr/>
              <a:t> — any function that returns one number (</a:t>
            </a:r>
            <a:r>
              <a:rPr>
                <a:latin typeface="Courier"/>
              </a:rPr>
              <a:t>mean</a:t>
            </a:r>
            <a:r>
              <a:rPr/>
              <a:t>, </a:t>
            </a:r>
            <a:r>
              <a:rPr>
                <a:latin typeface="Courier"/>
              </a:rPr>
              <a:t>median</a:t>
            </a:r>
            <a:r>
              <a:rPr/>
              <a:t>, </a:t>
            </a:r>
            <a:r>
              <a:rPr>
                <a:latin typeface="Courier"/>
              </a:rPr>
              <a:t>max</a:t>
            </a:r>
            <a:r>
              <a:rPr/>
              <a:t>, …)</a:t>
            </a:r>
          </a:p>
          <a:p>
            <a:pPr lvl="0"/>
            <a:r>
              <a:rPr>
                <a:latin typeface="Courier"/>
              </a:rPr>
              <a:t>geom = "point"</a:t>
            </a:r>
            <a:r>
              <a:rPr/>
              <a:t> — draw that number as a point</a:t>
            </a:r>
          </a:p>
          <a:p>
            <a:pPr lvl="0"/>
            <a:r>
              <a:rPr/>
              <a:t>Put the raw </a:t>
            </a:r>
            <a:r>
              <a:rPr>
                <a:latin typeface="Courier"/>
              </a:rPr>
              <a:t>geom_point()</a:t>
            </a:r>
            <a:r>
              <a:rPr/>
              <a:t> layer </a:t>
            </a:r>
            <a:r>
              <a:rPr b="1"/>
              <a:t>before</a:t>
            </a:r>
            <a:r>
              <a:rPr/>
              <a:t> </a:t>
            </a:r>
            <a:r>
              <a:rPr>
                <a:latin typeface="Courier"/>
              </a:rPr>
              <a:t>stat_summary()</a:t>
            </a:r>
            <a:r>
              <a:rPr/>
              <a:t> so the mean sits on top of the raw points, not buried under them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stat_summary()</a:t>
            </a:r>
            <a:r>
              <a:rPr/>
              <a:t> — Mean ± 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</a:t>
            </a:r>
            <a:r>
              <a:rPr sz="2000">
                <a:latin typeface="Courier"/>
              </a:rPr>
              <a:t>fun.data = mean_se</a:t>
            </a:r>
            <a:r>
              <a:rPr sz="2000"/>
              <a:t> returns three numbers per group instead of one (the mean, and the bar’s top and bottom). What do you think those three are called?</a:t>
            </a:r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fun.data = returns THREE values: y, ymin, ymax 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leaf_mean_se_plot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jitter_pos,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0.35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2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stat_summary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fun =</a:t>
            </a:r>
            <a:r>
              <a:rPr>
                <a:solidFill>
                  <a:srgbClr val="003B4F"/>
                </a:solidFill>
                <a:latin typeface="Courier"/>
              </a:rPr>
              <a:t> mean, </a:t>
            </a:r>
            <a:r>
              <a:rPr>
                <a:solidFill>
                  <a:srgbClr val="657422"/>
                </a:solidFill>
                <a:latin typeface="Courier"/>
              </a:rPr>
              <a:t>geom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"point"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         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dodge_pos)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stat_summary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fun.data =</a:t>
            </a:r>
            <a:r>
              <a:rPr>
                <a:solidFill>
                  <a:srgbClr val="003B4F"/>
                </a:solidFill>
                <a:latin typeface="Courier"/>
              </a:rPr>
              <a:t> mean_se,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geom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"errorbar"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linewidth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0.9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position =</a:t>
            </a:r>
            <a:r>
              <a:rPr>
                <a:solidFill>
                  <a:srgbClr val="003B4F"/>
                </a:solidFill>
                <a:latin typeface="Courier"/>
              </a:rPr>
              <a:t> dodge_pos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scale_color_manual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"Mean ± SE Leaf Mass by Shade"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leaf_mean_se_plot</a:t>
            </a:r>
          </a:p>
        </p:txBody>
      </p:sp>
      <p:pic>
        <p:nvPicPr>
          <p:cNvPr descr="ggplot_1_lecture_files/figure-pptx/stat-summary-se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Two </a:t>
            </a:r>
            <a:r>
              <a:rPr b="1">
                <a:latin typeface="Courier"/>
              </a:rPr>
              <a:t>stat_summary()</a:t>
            </a:r>
            <a:r>
              <a:rPr b="1"/>
              <a:t> layers, stacked: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749800" y="1295400"/>
          <a:ext cx="4038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call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what it draws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fun = mean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a point at the mean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fun.data = mean_se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error bars for ± 1 SE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/>
        <p:txBody>
          <a:bodyPr/>
          <a:lstStyle/>
          <a:p>
            <a:pPr lvl="0"/>
            <a:r>
              <a:rPr/>
              <a:t>Raw points in the </a:t>
            </a:r>
            <a:r>
              <a:rPr b="1"/>
              <a:t>background</a:t>
            </a:r>
            <a:r>
              <a:rPr/>
              <a:t> (</a:t>
            </a:r>
            <a:r>
              <a:rPr>
                <a:latin typeface="Courier"/>
              </a:rPr>
              <a:t>alpha = 0.35</a:t>
            </a:r>
            <a:r>
              <a:rPr/>
              <a:t>)</a:t>
            </a:r>
          </a:p>
          <a:p>
            <a:pPr lvl="0"/>
            <a:r>
              <a:rPr/>
              <a:t>Mean as a </a:t>
            </a:r>
            <a:r>
              <a:rPr b="1"/>
              <a:t>larger foreground point</a:t>
            </a:r>
          </a:p>
          <a:p>
            <a:pPr lvl="0"/>
            <a:r>
              <a:rPr/>
              <a:t>Error bars = </a:t>
            </a:r>
            <a:r>
              <a:rPr b="1"/>
              <a:t>± 1 SE</a:t>
            </a:r>
          </a:p>
          <a:p>
            <a:pPr lvl="0"/>
            <a:r>
              <a:rPr/>
              <a:t>The mean point and the error bar share </a:t>
            </a:r>
            <a:r>
              <a:rPr b="1"/>
              <a:t>one</a:t>
            </a:r>
            <a:r>
              <a:rPr/>
              <a:t> </a:t>
            </a:r>
            <a:r>
              <a:rPr>
                <a:latin typeface="Courier"/>
              </a:rPr>
              <a:t>position = dodge_pos</a:t>
            </a:r>
            <a:r>
              <a:rPr/>
              <a:t>, so they always line up. With one group per x it has no visible effect yet — add </a:t>
            </a:r>
            <a:r>
              <a:rPr>
                <a:latin typeface="Courier"/>
              </a:rPr>
              <a:t>color = sex</a:t>
            </a:r>
            <a:r>
              <a:rPr/>
              <a:t> and the same </a:t>
            </a:r>
            <a:r>
              <a:rPr>
                <a:latin typeface="Courier"/>
              </a:rPr>
              <a:t>dodge_pos</a:t>
            </a:r>
            <a:r>
              <a:rPr/>
              <a:t> fans the two groups apart, and you’d hang a </a:t>
            </a:r>
            <a:r>
              <a:rPr>
                <a:latin typeface="Courier"/>
              </a:rPr>
              <a:t>geom_line(position = dodge_pos)</a:t>
            </a:r>
            <a:r>
              <a:rPr/>
              <a:t> off it to connect them</a:t>
            </a:r>
          </a:p>
          <a:p>
            <a:pPr lvl="0" indent="0" marL="0">
              <a:buNone/>
            </a:pPr>
            <a:r>
              <a:rPr/>
              <a:t>📖 Whitlock &amp; Schluter, Ch. 3 — </a:t>
            </a:r>
            <a:r>
              <a:rPr i="1"/>
              <a:t>Describing Data</a:t>
            </a:r>
          </a:p>
        </p:txBody>
      </p:sp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3 Parts 4–5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Go to Activity 3 — Parts 4–5</a:t>
            </a:r>
          </a:p>
          <a:p>
            <a:pPr lvl="0" indent="0" marL="0">
              <a:buNone/>
            </a:pPr>
            <a:r>
              <a:rPr/>
              <a:t>Close the slides. Build your own mean ± SE plot, then save it to </a:t>
            </a:r>
            <a:r>
              <a:rPr>
                <a:latin typeface="Courier"/>
              </a:rPr>
              <a:t>figures/</a:t>
            </a:r>
            <a:r>
              <a:rPr/>
              <a:t>.</a:t>
            </a:r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 Learned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Pipe straight into a plot: </a:t>
            </a:r>
            <a:r>
              <a:rPr>
                <a:latin typeface="Courier"/>
              </a:rPr>
              <a:t>leaf_df %&gt;% ggplot(...)</a:t>
            </a:r>
          </a:p>
          <a:p>
            <a:pPr lvl="0"/>
            <a:r>
              <a:rPr>
                <a:latin typeface="Courier"/>
              </a:rPr>
              <a:t>scale_color_manual()</a:t>
            </a:r>
            <a:r>
              <a:rPr/>
              <a:t> / </a:t>
            </a:r>
            <a:r>
              <a:rPr>
                <a:latin typeface="Courier"/>
              </a:rPr>
              <a:t>scale_fill_manual()</a:t>
            </a:r>
            <a:r>
              <a:rPr/>
              <a:t> — colors you choose, not colors ggplot guesses</a:t>
            </a:r>
          </a:p>
          <a:p>
            <a:pPr lvl="0"/>
            <a:r>
              <a:rPr>
                <a:latin typeface="Courier"/>
              </a:rPr>
              <a:t>facet_wrap(~var)</a:t>
            </a:r>
            <a:r>
              <a:rPr/>
              <a:t> — one panel per group, wraps automatically</a:t>
            </a:r>
          </a:p>
          <a:p>
            <a:pPr lvl="0"/>
            <a:r>
              <a:rPr>
                <a:latin typeface="Courier"/>
              </a:rPr>
              <a:t>facet_grid(rows ~ cols)</a:t>
            </a:r>
            <a:r>
              <a:rPr/>
              <a:t> — strict grid, best with two grouping variables</a:t>
            </a:r>
          </a:p>
          <a:p>
            <a:pPr lvl="0"/>
            <a:r>
              <a:rPr>
                <a:latin typeface="Courier"/>
              </a:rPr>
              <a:t>stat_summary()</a:t>
            </a:r>
            <a:r>
              <a:rPr/>
              <a:t> — mean and mean ± SE, drawn directly from raw data</a:t>
            </a:r>
          </a:p>
          <a:p>
            <a:pPr lvl="0"/>
            <a:r>
              <a:rPr/>
              <a:t>Positions defined once at the top (</a:t>
            </a:r>
            <a:r>
              <a:rPr>
                <a:latin typeface="Courier"/>
              </a:rPr>
              <a:t>jitter_pos</a:t>
            </a:r>
            <a:r>
              <a:rPr/>
              <a:t>, </a:t>
            </a:r>
            <a:r>
              <a:rPr>
                <a:latin typeface="Courier"/>
              </a:rPr>
              <a:t>dodge_pos</a:t>
            </a:r>
            <a:r>
              <a:rPr/>
              <a:t>) and reused on every layer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2 — </a:t>
            </a:r>
            <a:r>
              <a:rPr i="1"/>
              <a:t>Displaying Data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Ch 1</a:t>
            </a:r>
            <a:r>
              <a:rPr/>
              <a:t> — Data Visualization</a:t>
            </a:r>
          </a:p>
          <a:p>
            <a:pPr lvl="0"/>
            <a:r>
              <a:rPr/>
              <a:t>📖 </a:t>
            </a:r>
            <a:r>
              <a:rPr>
                <a:hlinkClick r:id="rId3"/>
              </a:rPr>
              <a:t>R4DS Ch 9</a:t>
            </a:r>
            <a:r>
              <a:rPr/>
              <a:t> — Layers</a:t>
            </a:r>
          </a:p>
          <a:p>
            <a:pPr lvl="0" indent="0" marL="0">
              <a:buNone/>
            </a:pPr>
            <a:r>
              <a:rPr b="1"/>
              <a:t>Up next — Lecture 04, GGPlot II:</a:t>
            </a:r>
          </a:p>
          <a:p>
            <a:pPr lvl="0"/>
            <a:r>
              <a:rPr/>
              <a:t>More geoms</a:t>
            </a:r>
          </a:p>
          <a:p>
            <a:pPr lvl="0"/>
            <a:r>
              <a:rPr>
                <a:latin typeface="Courier"/>
              </a:rPr>
              <a:t>coord_cartesian()</a:t>
            </a:r>
            <a:r>
              <a:rPr/>
              <a:t> vs. </a:t>
            </a:r>
            <a:r>
              <a:rPr>
                <a:latin typeface="Courier"/>
              </a:rPr>
              <a:t>xlim()</a:t>
            </a:r>
          </a:p>
          <a:p>
            <a:pPr lvl="0"/>
            <a:r>
              <a:rPr/>
              <a:t>Themes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03 — GGPlot I</dc:title>
  <dc:creator>Bill Perry</dc:creator>
  <cp:keywords/>
  <dc:description>Custom colors with scale_color_manual(), splitting plots into panels with facet_wrap()/facet_grid(), and building a mean ± SE plot with stat_summary() — all piped straight into ggplot().</dc:description>
  <dcterms:created xsi:type="dcterms:W3CDTF">2026-09-10T14:25:31Z</dcterms:created>
  <dcterms:modified xsi:type="dcterms:W3CDTF">2026-09-10T14:25:31Z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3</vt:lpwstr>
  </property>
  <property fmtid="{D5CDD505-2E9C-101B-9397-08002B2CF9AE}" pid="13" name="resources">
    <vt:lpwstr/>
  </property>
  <property fmtid="{D5CDD505-2E9C-101B-9397-08002B2CF9AE}" pid="14" name="subtitle">
    <vt:lpwstr>Grouped summaries, facets, and the pipe into ggplot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2</vt:lpwstr>
  </property>
</Properties>
</file>