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Override PartName="/docProps/app.xml" ContentType="application/vnd.openxmlformats-officedocument.extended-properties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</Types>
</file>

<file path=_rels/.rels><?xml version="1.0" encoding="UTF-8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package/2006/relationships/metadata/extended-properties" Target="docProps/app.xml" /><Relationship Id="rId4" Type="http://schemas.openxmlformats.org/officeDocument/2006/relationships/custom-properties" Target="docProps/custom.xml" />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autoCompressPictures="0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5143500" type="screen16x9"/>
  <p:notesSz cx="6858000" cy="9144000"/>
  <p:defaultTextStyle>
    <a:defPPr>
      <a:defRPr lang="en-US"/>
    </a:defPPr>
    <a:lvl1pPr algn="l" defTabSz="4572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4572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4572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4572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4572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4572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4572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4572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4572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C31"/>
    <a:srgbClr val="7012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p="http://schemas.openxmlformats.org/presentationml/2006/main" xmlns:r="http://schemas.openxmlformats.org/officeDocument/2006/relationships">
  <p:normalViewPr>
    <p:restoredLeft autoAdjust="0" sz="15643"/>
    <p:restoredTop autoAdjust="0" sz="94726"/>
  </p:normalViewPr>
  <p:slideViewPr>
    <p:cSldViewPr snapToGrid="0" snapToObjects="1">
      <p:cViewPr varScale="1">
        <p:scale>
          <a:sx d="100" n="165"/>
          <a:sy d="100" n="165"/>
        </p:scale>
        <p:origin x="560" y="184"/>
      </p:cViewPr>
      <p:guideLst>
        <p:guide orient="horz" pos="1620"/>
        <p:guide pos="2880"/>
      </p:guideLst>
    </p:cSldViewPr>
  </p:slideViewPr>
  <p:outlineViewPr>
    <p:cViewPr>
      <p:scale>
        <a:sx d="100" n="33"/>
        <a:sy d="100" n="33"/>
      </p:scale>
      <p:origin x="0" y="0"/>
    </p:cViewPr>
  </p:outlineViewPr>
  <p:notesTextViewPr>
    <p:cViewPr>
      <p:scale>
        <a:sx d="100" n="100"/>
        <a:sy d="100" n="100"/>
      </p:scale>
      <p:origin x="0" y="0"/>
    </p:cViewPr>
  </p:notesTextViewPr>
  <p:gridSpacing cx="76200" cy="76200"/>
</p:viewPr>
</file>

<file path=ppt/_rels/presentation.xml.rels><?xml version="1.0" encoding="UTF-8"?><Relationships xmlns="http://schemas.openxmlformats.org/package/2006/relationships"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4" Type="http://schemas.openxmlformats.org/officeDocument/2006/relationships/viewProps" Target="viewProps.xml" /><Relationship Id="rId23" Type="http://schemas.openxmlformats.org/officeDocument/2006/relationships/presProps" Target="presProps.xml" /><Relationship Id="rId1" Type="http://schemas.openxmlformats.org/officeDocument/2006/relationships/slideMaster" Target="slideMasters/slideMaster1.xml" /><Relationship Id="rId26" Type="http://schemas.openxmlformats.org/officeDocument/2006/relationships/tableStyles" Target="tableStyles.xml" /><Relationship Id="rId25" Type="http://schemas.openxmlformats.org/officeDocument/2006/relationships/theme" Target="theme/theme1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65688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5722" y="565689"/>
            <a:ext cx="6400800" cy="131445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357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14605"/>
            <a:ext cx="9089756" cy="3914289"/>
          </a:xfrm>
        </p:spPr>
        <p:txBody>
          <a:bodyPr/>
          <a:lstStyle>
            <a:lvl1pPr marL="230188" indent="-230188">
              <a:tabLst/>
              <a:defRPr sz="2000"/>
            </a:lvl1pPr>
            <a:lvl2pPr marL="514350" indent="-284163">
              <a:spcBef>
                <a:spcPts val="0"/>
              </a:spcBef>
              <a:tabLst/>
              <a:defRPr sz="2000"/>
            </a:lvl2pPr>
            <a:lvl3pPr marL="692150" indent="-177800">
              <a:spcBef>
                <a:spcPts val="0"/>
              </a:spcBef>
              <a:tabLst/>
              <a:defRPr sz="1600"/>
            </a:lvl3pPr>
            <a:lvl4pPr marL="914400" indent="-222250">
              <a:spcBef>
                <a:spcPts val="0"/>
              </a:spcBef>
              <a:tabLst/>
              <a:defRPr sz="1600"/>
            </a:lvl4pPr>
            <a:lvl5pPr marL="1146175" indent="-231775">
              <a:spcBef>
                <a:spcPts val="0"/>
              </a:spcBef>
              <a:tabLst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46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21556"/>
          </a:xfrm>
        </p:spPr>
        <p:txBody>
          <a:bodyPr anchor="t">
            <a:normAutofit/>
          </a:bodyPr>
          <a:lstStyle>
            <a:lvl1pPr algn="l">
              <a:defRPr sz="2400" b="1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41649"/>
            <a:ext cx="7772400" cy="1125140"/>
          </a:xfrm>
        </p:spPr>
        <p:txBody>
          <a:bodyPr anchor="b">
            <a:normAutofit/>
          </a:bodyPr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069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>
            <a:lvl1pPr algn="l">
              <a:defRPr b="0">
                <a:solidFill>
                  <a:srgbClr val="F4CD54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1" y="662663"/>
            <a:ext cx="4201332" cy="3818173"/>
          </a:xfrm>
        </p:spPr>
        <p:txBody>
          <a:bodyPr/>
          <a:lstStyle>
            <a:lvl1pPr marL="230188" indent="-230188">
              <a:tabLst/>
              <a:defRPr sz="2000"/>
            </a:lvl1pPr>
            <a:lvl2pPr marL="460375" indent="-230188">
              <a:tabLst/>
              <a:defRPr sz="1800"/>
            </a:lvl2pPr>
            <a:lvl3pPr marL="630238" indent="-169863">
              <a:tabLst/>
              <a:defRPr sz="1600"/>
            </a:lvl3pPr>
            <a:lvl4pPr marL="914400" indent="-284163">
              <a:tabLst/>
              <a:defRPr sz="1600"/>
            </a:lvl4pPr>
            <a:lvl5pPr marL="1146175" indent="-231775">
              <a:tabLst/>
              <a:defRPr sz="160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02258" y="662664"/>
            <a:ext cx="4418308" cy="3818172"/>
          </a:xfrm>
        </p:spPr>
        <p:txBody>
          <a:bodyPr/>
          <a:lstStyle>
            <a:lvl1pPr marL="342900" indent="-342900"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5937" indent="-285750"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46125" indent="-285750"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5987" indent="-285750"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00150" indent="-285750"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marL="230188" lvl="0" indent="-230188" algn="l" defTabSz="342900" rtl="0" eaLnBrk="1" latinLnBrk="0" hangingPunct="1">
              <a:spcBef>
                <a:spcPct val="20000"/>
              </a:spcBef>
              <a:buFont typeface="Arial"/>
              <a:buChar char="•"/>
              <a:tabLst/>
            </a:pPr>
            <a:r>
              <a:rPr lang="en-US" dirty="0"/>
              <a:t>Click to edit Master text styles</a:t>
            </a:r>
          </a:p>
          <a:p>
            <a:pPr marL="460375" lvl="1" indent="-230188" algn="l" defTabSz="342900" rtl="0" eaLnBrk="1" latinLnBrk="0" hangingPunct="1">
              <a:spcBef>
                <a:spcPct val="20000"/>
              </a:spcBef>
              <a:buFont typeface="Arial"/>
              <a:buChar char="–"/>
              <a:tabLst/>
            </a:pPr>
            <a:r>
              <a:rPr lang="en-US" dirty="0"/>
              <a:t>Second level</a:t>
            </a:r>
          </a:p>
          <a:p>
            <a:pPr marL="630238" lvl="2" indent="-169863" algn="l" defTabSz="342900" rtl="0" eaLnBrk="1" latinLnBrk="0" hangingPunct="1">
              <a:spcBef>
                <a:spcPct val="20000"/>
              </a:spcBef>
              <a:buFont typeface="Arial"/>
              <a:buChar char="•"/>
              <a:tabLst/>
            </a:pPr>
            <a:r>
              <a:rPr lang="en-US" dirty="0"/>
              <a:t>Third level</a:t>
            </a:r>
          </a:p>
          <a:p>
            <a:pPr marL="914400" lvl="3" indent="-284163" algn="l" defTabSz="342900" rtl="0" eaLnBrk="1" latinLnBrk="0" hangingPunct="1">
              <a:spcBef>
                <a:spcPct val="20000"/>
              </a:spcBef>
              <a:buFont typeface="Arial"/>
              <a:buChar char="–"/>
              <a:tabLst/>
            </a:pPr>
            <a:r>
              <a:rPr lang="en-US" dirty="0"/>
              <a:t>Fourth level</a:t>
            </a:r>
          </a:p>
          <a:p>
            <a:pPr marL="1146175" lvl="4" indent="-231775" algn="l" defTabSz="342900" rtl="0" eaLnBrk="1" latinLnBrk="0" hangingPunct="1">
              <a:spcBef>
                <a:spcPct val="20000"/>
              </a:spcBef>
              <a:buFont typeface="Arial"/>
              <a:buChar char="»"/>
              <a:tabLst/>
            </a:pPr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886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85" y="78119"/>
            <a:ext cx="8229600" cy="607682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201" y="802623"/>
            <a:ext cx="4435799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6201" y="1282444"/>
            <a:ext cx="4435799" cy="3305054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3514" y="823389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3514" y="1303210"/>
            <a:ext cx="4041775" cy="3284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793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721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901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71538"/>
          </a:xfrm>
        </p:spPr>
        <p:txBody>
          <a:bodyPr anchor="t" anchorCtr="0">
            <a:normAutofit/>
          </a:bodyPr>
          <a:lstStyle>
            <a:lvl1pPr algn="l">
              <a:defRPr sz="2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485" y="2822226"/>
            <a:ext cx="8756541" cy="19450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960803"/>
            <a:ext cx="354136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895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899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14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529045"/>
      </p:ext>
    </p:extLst>
  </p:cSld>
  <p:clrMapOvr>
    <a:masterClrMapping/>
  </p:clrMapOvr>
</p:sldLayout>
</file>

<file path=ppt/slideMasters/_rels/slideMaster1.xml.rels><?xml version="1.0" encoding="UTF-8"?><Relationships xmlns="http://schemas.openxmlformats.org/package/2006/relationships"><Relationship Id="rId8" Target="../slideLayouts/slideLayout8.xml" Type="http://schemas.openxmlformats.org/officeDocument/2006/relationships/slideLayout" /><Relationship Id="rId3" Target="../slideLayouts/slideLayout3.xml" Type="http://schemas.openxmlformats.org/officeDocument/2006/relationships/slideLayout" /><Relationship Id="rId7" Target="../slideLayouts/slideLayout7.xml" Type="http://schemas.openxmlformats.org/officeDocument/2006/relationships/slideLayout" /><Relationship Id="rId12" Target="../theme/theme1.xml" Type="http://schemas.openxmlformats.org/officeDocument/2006/relationships/theme" /><Relationship Id="rId2" Target="../slideLayouts/slideLayout2.xml" Type="http://schemas.openxmlformats.org/officeDocument/2006/relationships/slideLayout" /><Relationship Id="rId1" Target="../slideLayouts/slideLayout1.xml" Type="http://schemas.openxmlformats.org/officeDocument/2006/relationships/slideLayout" /><Relationship Id="rId6" Target="../slideLayouts/slideLayout6.xml" Type="http://schemas.openxmlformats.org/officeDocument/2006/relationships/slideLayout" /><Relationship Id="rId11" Target="../slideLayouts/slideLayout11.xml" Type="http://schemas.openxmlformats.org/officeDocument/2006/relationships/slideLayout" /><Relationship Id="rId5" Target="../slideLayouts/slideLayout5.xml" Type="http://schemas.openxmlformats.org/officeDocument/2006/relationships/slideLayout" /><Relationship Id="rId10" Target="../slideLayouts/slideLayout10.xml" Type="http://schemas.openxmlformats.org/officeDocument/2006/relationships/slideLayout" /><Relationship Id="rId4" Target="../slideLayouts/slideLayout4.xml" Type="http://schemas.openxmlformats.org/officeDocument/2006/relationships/slideLayout" /><Relationship Id="rId9" Target="../slideLayouts/slideLayout9.xml" Type="http://schemas.openxmlformats.org/officeDocument/2006/relationships/slideLayout" />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490" y="102393"/>
            <a:ext cx="8934774" cy="582780"/>
          </a:xfrm>
          <a:prstGeom prst="rect">
            <a:avLst/>
          </a:prstGeom>
          <a:solidFill>
            <a:srgbClr val="1A1A2E"/>
          </a:solidFill>
        </p:spPr>
        <p:txBody>
          <a:bodyPr anchor="ctr" bIns="45720" lIns="91440" rIns="91440" rtlCol="0" tIns="45720" vert="horz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>
          <a:xfrm>
            <a:off x="77489" y="781696"/>
            <a:ext cx="8934773" cy="3914289"/>
          </a:xfrm>
          <a:prstGeom prst="rect">
            <a:avLst/>
          </a:prstGeom>
        </p:spPr>
        <p:txBody>
          <a:bodyPr bIns="45720" lIns="91440" rIns="91440" rtlCol="0" tIns="45720" vert="horz">
            <a:normAutofit/>
          </a:bodyPr>
          <a:lstStyle/>
          <a:p>
            <a:pPr lvl="0"/>
            <a:r>
              <a:rPr dirty="0" lang="en-US"/>
              <a:t>Click to edit Master text styles</a:t>
            </a:r>
          </a:p>
          <a:p>
            <a:pPr lvl="1"/>
            <a:r>
              <a:rPr dirty="0" lang="en-US"/>
              <a:t>Second level</a:t>
            </a:r>
          </a:p>
          <a:p>
            <a:pPr lvl="2"/>
            <a:r>
              <a:rPr dirty="0" lang="en-US"/>
              <a:t>Third level</a:t>
            </a:r>
          </a:p>
          <a:p>
            <a:pPr lvl="3"/>
            <a:r>
              <a:rPr dirty="0" lang="en-US"/>
              <a:t>Fourth level</a:t>
            </a:r>
          </a:p>
          <a:p>
            <a:pPr lvl="4"/>
            <a:r>
              <a:rPr dirty="0"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idx="2" sz="half" type="dt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anchor="ctr" bIns="45720" lIns="91440" rIns="91440" rtlCol="0" tIns="45720" vert="horz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idx="3" sz="quarter" type="ftr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anchor="ctr" bIns="45720" lIns="91440" rIns="91440" rtlCol="0" tIns="45720" vert="horz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idx="4" sz="quarter" type="sldNum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anchor="ctr" bIns="45720" lIns="91440" rIns="91440" rtlCol="0" tIns="45720" vert="horz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200875"/>
      </p:ext>
    </p:extLst>
  </p:cSld>
  <p:clrMap accent1="accent1" accent2="accent2" accent3="accent3" accent4="accent4" accent5="accent5" accent6="accent6" bg1="lt1" bg2="lt2" folHlink="folHlink" hlink="hlink" tx1="dk1" tx2="dk2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42900" eaLnBrk="1" hangingPunct="1" latinLnBrk="0" rtl="0">
        <a:spcBef>
          <a:spcPct val="0"/>
        </a:spcBef>
        <a:buNone/>
        <a:defRPr kern="1200" sz="2800">
          <a:solidFill>
            <a:srgbClr val="F4CD54"/>
          </a:solidFill>
          <a:latin typeface="+mj-lt"/>
          <a:ea typeface="+mj-ea"/>
          <a:cs typeface="+mj-cs"/>
        </a:defRPr>
      </a:lvl1pPr>
    </p:titleStyle>
    <p:bodyStyle>
      <a:lvl1pPr algn="l" defTabSz="342900" eaLnBrk="1" hangingPunct="1" indent="-342900" latinLnBrk="0" marL="342900" rtl="0">
        <a:spcBef>
          <a:spcPts val="0"/>
        </a:spcBef>
        <a:buFont typeface="Arial"/>
        <a:buChar char="•"/>
        <a:defRPr kern="1200" sz="2000">
          <a:solidFill>
            <a:schemeClr val="tx1"/>
          </a:solidFill>
          <a:latin typeface="+mn-lt"/>
          <a:ea typeface="+mn-ea"/>
          <a:cs typeface="+mn-cs"/>
        </a:defRPr>
      </a:lvl1pPr>
      <a:lvl2pPr algn="l" defTabSz="342900" eaLnBrk="1" hangingPunct="1" indent="-342900" latinLnBrk="0" marL="685800" rtl="0">
        <a:spcBef>
          <a:spcPts val="0"/>
        </a:spcBef>
        <a:buFont typeface="Arial"/>
        <a:buChar char="–"/>
        <a:defRPr kern="1200" sz="2000">
          <a:solidFill>
            <a:schemeClr val="tx1"/>
          </a:solidFill>
          <a:latin typeface="+mn-lt"/>
          <a:ea typeface="+mn-ea"/>
          <a:cs typeface="+mn-cs"/>
        </a:defRPr>
      </a:lvl2pPr>
      <a:lvl3pPr algn="l" defTabSz="342900" eaLnBrk="1" hangingPunct="1" indent="-342900" latinLnBrk="0" marL="1028700" rtl="0">
        <a:spcBef>
          <a:spcPts val="0"/>
        </a:spcBef>
        <a:buFont typeface="Arial"/>
        <a:buChar char="•"/>
        <a:defRPr kern="1200" sz="1800">
          <a:solidFill>
            <a:schemeClr val="tx1"/>
          </a:solidFill>
          <a:latin typeface="+mn-lt"/>
          <a:ea typeface="+mn-ea"/>
          <a:cs typeface="+mn-cs"/>
        </a:defRPr>
      </a:lvl3pPr>
      <a:lvl4pPr algn="l" defTabSz="342900" eaLnBrk="1" hangingPunct="1" indent="-342900" latinLnBrk="0" marL="1371600" rtl="0">
        <a:spcBef>
          <a:spcPts val="0"/>
        </a:spcBef>
        <a:buFont typeface="Arial"/>
        <a:buChar char="–"/>
        <a:defRPr kern="1200" sz="1500">
          <a:solidFill>
            <a:schemeClr val="tx1"/>
          </a:solidFill>
          <a:latin typeface="+mn-lt"/>
          <a:ea typeface="+mn-ea"/>
          <a:cs typeface="+mn-cs"/>
        </a:defRPr>
      </a:lvl4pPr>
      <a:lvl5pPr algn="l" defTabSz="342900" eaLnBrk="1" hangingPunct="1" indent="-342900" latinLnBrk="0" marL="1714500" rtl="0">
        <a:spcBef>
          <a:spcPts val="0"/>
        </a:spcBef>
        <a:buFont typeface="Arial"/>
        <a:buChar char="»"/>
        <a:defRPr kern="1200" sz="1500">
          <a:solidFill>
            <a:schemeClr val="tx1"/>
          </a:solidFill>
          <a:latin typeface="+mn-lt"/>
          <a:ea typeface="+mn-ea"/>
          <a:cs typeface="+mn-cs"/>
        </a:defRPr>
      </a:lvl5pPr>
      <a:lvl6pPr algn="l" defTabSz="342900" eaLnBrk="1" hangingPunct="1" indent="-342900" latinLnBrk="0" marL="2057400" rtl="0">
        <a:spcBef>
          <a:spcPct val="20000"/>
        </a:spcBef>
        <a:buFont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6pPr>
      <a:lvl7pPr algn="l" defTabSz="342900" eaLnBrk="1" hangingPunct="1" indent="-342900" latinLnBrk="0" marL="2400300" rtl="0">
        <a:spcBef>
          <a:spcPct val="20000"/>
        </a:spcBef>
        <a:buFont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7pPr>
      <a:lvl8pPr algn="l" defTabSz="342900" eaLnBrk="1" hangingPunct="1" indent="-342900" latinLnBrk="0" marL="2743200" rtl="0">
        <a:spcBef>
          <a:spcPct val="20000"/>
        </a:spcBef>
        <a:buFont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8pPr>
      <a:lvl9pPr algn="l" defTabSz="342900" eaLnBrk="1" hangingPunct="1" indent="-342900" latinLnBrk="0" marL="3086100" rtl="0">
        <a:spcBef>
          <a:spcPct val="20000"/>
        </a:spcBef>
        <a:buFont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342900" eaLnBrk="1" hangingPunct="1" latinLnBrk="0" marL="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1pPr>
      <a:lvl2pPr algn="l" defTabSz="342900" eaLnBrk="1" hangingPunct="1" latinLnBrk="0" marL="3429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2pPr>
      <a:lvl3pPr algn="l" defTabSz="342900" eaLnBrk="1" hangingPunct="1" latinLnBrk="0" marL="6858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3pPr>
      <a:lvl4pPr algn="l" defTabSz="342900" eaLnBrk="1" hangingPunct="1" latinLnBrk="0" marL="10287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4pPr>
      <a:lvl5pPr algn="l" defTabSz="342900" eaLnBrk="1" hangingPunct="1" latinLnBrk="0" marL="13716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5pPr>
      <a:lvl6pPr algn="l" defTabSz="342900" eaLnBrk="1" hangingPunct="1" latinLnBrk="0" marL="17145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6pPr>
      <a:lvl7pPr algn="l" defTabSz="342900" eaLnBrk="1" hangingPunct="1" latinLnBrk="0" marL="20574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7pPr>
      <a:lvl8pPr algn="l" defTabSz="342900" eaLnBrk="1" hangingPunct="1" latinLnBrk="0" marL="24003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8pPr>
      <a:lvl9pPr algn="l" defTabSz="342900" eaLnBrk="1" hangingPunct="1" latinLnBrk="0" marL="27432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hyperlink" Target="https://r4ds.hadley.nz/data-visualize" TargetMode="External" /></Relationships>
</file>

<file path=ppt/slides/_rels/slide4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5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?><Relationships xmlns="http://schemas.openxmlformats.org/package/2006/relationships"><Relationship Id="rId1" Type="http://schemas.openxmlformats.org/officeDocument/2006/relationships/slideLayout" Target="../slideLayouts/slideLayout5.xml" /><Relationship Id="rId3" Type="http://schemas.openxmlformats.org/officeDocument/2006/relationships/hyperlink" Target="https://r4ds.hadley.nz/layers" TargetMode="External" /><Relationship Id="rId2" Type="http://schemas.openxmlformats.org/officeDocument/2006/relationships/image" Target="../media/image1.png" /></Relationships>
</file>

<file path=ppt/slides/_rels/slide9.xml.rels><?xml version="1.0" encoding="UTF-8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2.png" /></Relationships>
</file>

<file path=ppt/slides/_rels/slide10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<?xml version="1.0" encoding="UTF-8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3.png" /></Relationships>
</file>

<file path=ppt/slides/_rels/slide13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<?xml version="1.0" encoding="UTF-8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4.png" /></Relationships>
</file>

<file path=ppt/slides/_rels/slide15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<?xml version="1.0" encoding="UTF-8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5.png" /></Relationships>
</file>

<file path=ppt/slides/_rels/slide18.xml.rels><?xml version="1.0" encoding="UTF-8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6.png" /></Relationships>
</file>

<file path=ppt/slides/_rels/slide19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20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hyperlink" Target="https://r4ds.hadley.nz/data-visualize" TargetMode="Externa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65688"/>
          </a:xfrm>
        </p:spPr>
        <p:txBody>
          <a:bodyPr/>
          <a:lstStyle/>
          <a:p>
            <a:pPr lvl="0" indent="0" marL="0">
              <a:buNone/>
            </a:pPr>
            <a:r>
              <a:rPr/>
              <a:t>Lecture 04 — GGPlot II</a:t>
            </a:r>
          </a:p>
        </p:txBody>
      </p:sp>
      <p:sp>
        <p:nvSpPr>
          <p:cNvPr id="3" name="Subtitle 2"/>
          <p:cNvSpPr>
            <a:spLocks noGrp="1"/>
          </p:cNvSpPr>
          <p:nvPr>
            <p:ph idx="1" type="subTitle"/>
          </p:nvPr>
        </p:nvSpPr>
        <p:spPr>
          <a:xfrm>
            <a:off x="255722" y="565689"/>
            <a:ext cx="6400800" cy="1314450"/>
          </a:xfrm>
        </p:spPr>
        <p:txBody>
          <a:bodyPr/>
          <a:lstStyle/>
          <a:p>
            <a:pPr lvl="0" indent="0" marL="0">
              <a:buNone/>
            </a:pPr>
            <a:r>
              <a:rPr/>
              <a:t>More geoms, zooming safely, and picking a theme</a:t>
            </a:r>
            <a:br/>
            <a:br/>
            <a:r>
              <a:rPr/>
              <a:t>Bill Perry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2026-09-10</a:t>
            </a:r>
          </a:p>
        </p:txBody>
      </p:sp>
    </p:spTree>
  </p:cSld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Where we left off (Lecture 03 — GGPlot I)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/>
              <a:t>Piping straight into a plot: </a:t>
            </a:r>
            <a:r>
              <a:rPr>
                <a:latin typeface="Courier"/>
              </a:rPr>
              <a:t>leaf_df %&gt;% ggplot(...)</a:t>
            </a:r>
          </a:p>
          <a:p>
            <a:pPr lvl="0"/>
            <a:r>
              <a:rPr>
                <a:latin typeface="Courier"/>
              </a:rPr>
              <a:t>scale_color_manual()</a:t>
            </a:r>
            <a:r>
              <a:rPr/>
              <a:t> / </a:t>
            </a:r>
            <a:r>
              <a:rPr>
                <a:latin typeface="Courier"/>
              </a:rPr>
              <a:t>scale_fill_manual()</a:t>
            </a:r>
            <a:r>
              <a:rPr/>
              <a:t> — colors you choose</a:t>
            </a:r>
          </a:p>
          <a:p>
            <a:pPr lvl="0"/>
            <a:r>
              <a:rPr>
                <a:latin typeface="Courier"/>
              </a:rPr>
              <a:t>facet_wrap()</a:t>
            </a:r>
            <a:r>
              <a:rPr/>
              <a:t> and </a:t>
            </a:r>
            <a:r>
              <a:rPr>
                <a:latin typeface="Courier"/>
              </a:rPr>
              <a:t>facet_grid()</a:t>
            </a:r>
            <a:r>
              <a:rPr/>
              <a:t> — one panel per group</a:t>
            </a:r>
          </a:p>
          <a:p>
            <a:pPr lvl="0"/>
            <a:r>
              <a:rPr>
                <a:latin typeface="Courier"/>
              </a:rPr>
              <a:t>stat_summary()</a:t>
            </a:r>
            <a:r>
              <a:rPr/>
              <a:t> — mean and mean ± SE, drawn from raw data</a:t>
            </a:r>
          </a:p>
          <a:p>
            <a:pPr lvl="0" indent="0" marL="1270000">
              <a:buNone/>
            </a:pPr>
            <a:r>
              <a:rPr sz="2000" b="1"/>
              <a:t>Note</a:t>
            </a:r>
          </a:p>
          <a:p>
            <a:pPr lvl="0" indent="0" marL="1270000">
              <a:buNone/>
            </a:pPr>
            <a:r>
              <a:rPr sz="2000" b="1"/>
              <a:t>✅ Key idea from Lecture 03</a:t>
            </a:r>
          </a:p>
          <a:p>
            <a:pPr lvl="0" indent="0" marL="1270000">
              <a:buNone/>
            </a:pPr>
            <a:r>
              <a:rPr sz="2000"/>
              <a:t>You can already build a grouped, colored, faceted figure. Today: one more geom, a safer way to zoom, and picking a theme that looks intentional instead of default.</a:t>
            </a:r>
          </a:p>
        </p:txBody>
      </p:sp>
    </p:spTree>
  </p:cSld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Goals for Today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/>
            <a:r>
              <a:rPr/>
              <a:t>Map </a:t>
            </a:r>
            <a:r>
              <a:rPr b="1"/>
              <a:t>shape</a:t>
            </a:r>
            <a:r>
              <a:rPr/>
              <a:t> alongside color, and add a trend line with </a:t>
            </a:r>
            <a:r>
              <a:rPr>
                <a:latin typeface="Courier"/>
              </a:rPr>
              <a:t>geom_smooth()</a:t>
            </a:r>
          </a:p>
          <a:p>
            <a:pPr lvl="0"/>
            <a:r>
              <a:rPr/>
              <a:t>Zoom into a plot </a:t>
            </a:r>
            <a:r>
              <a:rPr b="1"/>
              <a:t>without silently dropping data</a:t>
            </a:r>
            <a:r>
              <a:rPr/>
              <a:t> — </a:t>
            </a:r>
            <a:r>
              <a:rPr>
                <a:latin typeface="Courier"/>
              </a:rPr>
              <a:t>coord_cartesian()</a:t>
            </a:r>
          </a:p>
          <a:p>
            <a:pPr lvl="0"/>
            <a:r>
              <a:rPr/>
              <a:t>Pick a built-in </a:t>
            </a:r>
            <a:r>
              <a:rPr b="1"/>
              <a:t>theme</a:t>
            </a:r>
            <a:r>
              <a:rPr/>
              <a:t> and adjust it with </a:t>
            </a:r>
            <a:r>
              <a:rPr>
                <a:latin typeface="Courier"/>
              </a:rPr>
              <a:t>theme()</a:t>
            </a:r>
          </a:p>
          <a:p>
            <a:pPr lvl="0"/>
            <a:r>
              <a:rPr/>
              <a:t>Save a figure in the right </a:t>
            </a:r>
            <a:r>
              <a:rPr b="1"/>
              <a:t>format</a:t>
            </a:r>
            <a:r>
              <a:rPr/>
              <a:t> for the job</a:t>
            </a:r>
          </a:p>
          <a:p>
            <a:pPr lvl="0" indent="0" marL="1270000">
              <a:buNone/>
            </a:pPr>
            <a:r>
              <a:rPr sz="2000" b="1"/>
              <a:t>Tip</a:t>
            </a:r>
          </a:p>
          <a:p>
            <a:pPr lvl="0" indent="0" marL="1270000">
              <a:buNone/>
            </a:pPr>
            <a:r>
              <a:rPr sz="2000" b="1"/>
              <a:t>🖐 Try it yourself</a:t>
            </a:r>
          </a:p>
          <a:p>
            <a:pPr lvl="0" indent="0" marL="1270000">
              <a:buNone/>
            </a:pPr>
            <a:r>
              <a:rPr sz="2000"/>
              <a:t>By the end you will recognize the single most common ggplot mistake — zooming with </a:t>
            </a:r>
            <a:r>
              <a:rPr sz="2000">
                <a:latin typeface="Courier"/>
              </a:rPr>
              <a:t>xlim()</a:t>
            </a:r>
            <a:r>
              <a:rPr sz="2000"/>
              <a:t>/</a:t>
            </a:r>
            <a:r>
              <a:rPr sz="2000">
                <a:latin typeface="Courier"/>
              </a:rPr>
              <a:t>ylim()</a:t>
            </a:r>
            <a:r>
              <a:rPr sz="2000"/>
              <a:t> — before you ever make it yourself.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References:</a:t>
            </a:r>
          </a:p>
          <a:p>
            <a:pPr lvl="0"/>
            <a:r>
              <a:rPr/>
              <a:t>📖 Whitlock &amp; Schluter, Ch. 2 — </a:t>
            </a:r>
            <a:r>
              <a:rPr i="1"/>
              <a:t>Displaying Data</a:t>
            </a:r>
          </a:p>
          <a:p>
            <a:pPr lvl="0"/>
            <a:r>
              <a:rPr/>
              <a:t>📖 </a:t>
            </a:r>
            <a:r>
              <a:rPr>
                <a:hlinkClick r:id="rId2"/>
              </a:rPr>
              <a:t>R4DS Ch 1</a:t>
            </a:r>
            <a:r>
              <a:rPr/>
              <a:t> — Data Visualization</a:t>
            </a:r>
          </a:p>
          <a:p>
            <a:pPr lvl="0" indent="0" marL="0">
              <a:buNone/>
            </a:pPr>
            <a:r>
              <a:rPr/>
              <a:t>Both PDFs are in the course </a:t>
            </a:r>
            <a:r>
              <a:rPr>
                <a:latin typeface="Courier"/>
              </a:rPr>
              <a:t>readings/</a:t>
            </a:r>
            <a:r>
              <a:rPr/>
              <a:t> folder.</a:t>
            </a:r>
          </a:p>
        </p:txBody>
      </p:sp>
    </p:spTree>
  </p:cSld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How to Use These Slides — Predict · Type · Run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This lecture runs in </a:t>
            </a:r>
            <a:r>
              <a:rPr b="1"/>
              <a:t>three short chunks</a:t>
            </a:r>
            <a:r>
              <a:rPr/>
              <a:t>. After each chunk you switch to the activity and type the code yourself into your R script.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1270000">
              <a:buNone/>
            </a:pPr>
            <a:r>
              <a:rPr sz="2000" b="1"/>
              <a:t>Note</a:t>
            </a:r>
          </a:p>
          <a:p>
            <a:pPr lvl="0" indent="0" marL="1270000">
              <a:buNone/>
            </a:pPr>
            <a:r>
              <a:rPr sz="2000" b="1"/>
              <a:t>✅ Why bother?</a:t>
            </a:r>
          </a:p>
          <a:p>
            <a:pPr lvl="0" indent="0" marL="1270000">
              <a:buNone/>
            </a:pPr>
            <a:r>
              <a:rPr sz="2000">
                <a:latin typeface="Courier"/>
              </a:rPr>
              <a:t>xlim()</a:t>
            </a:r>
            <a:r>
              <a:rPr sz="2000"/>
              <a:t> and </a:t>
            </a:r>
            <a:r>
              <a:rPr sz="2000">
                <a:latin typeface="Courier"/>
              </a:rPr>
              <a:t>coord_cartesian()</a:t>
            </a:r>
            <a:r>
              <a:rPr sz="2000"/>
              <a:t> produce plots that look </a:t>
            </a:r>
            <a:r>
              <a:rPr sz="2000" i="1"/>
              <a:t>identical</a:t>
            </a:r>
            <a:r>
              <a:rPr sz="2000"/>
              <a:t> for simple scatter plots — the difference only shows up once you compute something (a smooth line, a boxplot). Typing both yourself and comparing outputs is the only way this sticks.</a:t>
            </a:r>
          </a:p>
        </p:txBody>
      </p:sp>
    </p:spTree>
  </p:cSld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Load Libraries and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Load all packages at the top of every script ----------</a:t>
            </a:r>
            <a:br/>
            <a:r>
              <a:rPr>
                <a:solidFill>
                  <a:srgbClr val="4758AB"/>
                </a:solidFill>
                <a:latin typeface="Courier"/>
              </a:rPr>
              <a:t>library</a:t>
            </a:r>
            <a:r>
              <a:rPr>
                <a:solidFill>
                  <a:srgbClr val="003B4F"/>
                </a:solidFill>
                <a:latin typeface="Courier"/>
              </a:rPr>
              <a:t>(readxl) </a:t>
            </a:r>
            <a:r>
              <a:rPr>
                <a:solidFill>
                  <a:srgbClr val="5E5E5E"/>
                </a:solidFill>
                <a:latin typeface="Courier"/>
              </a:rPr>
              <a:t># reading Excel files</a:t>
            </a:r>
            <a:br/>
            <a:r>
              <a:rPr>
                <a:solidFill>
                  <a:srgbClr val="4758AB"/>
                </a:solidFill>
                <a:latin typeface="Courier"/>
              </a:rPr>
              <a:t>library</a:t>
            </a:r>
            <a:r>
              <a:rPr>
                <a:solidFill>
                  <a:srgbClr val="003B4F"/>
                </a:solidFill>
                <a:latin typeface="Courier"/>
              </a:rPr>
              <a:t>(tidyverse) </a:t>
            </a:r>
            <a:r>
              <a:rPr>
                <a:solidFill>
                  <a:srgbClr val="5E5E5E"/>
                </a:solidFill>
                <a:latin typeface="Courier"/>
              </a:rPr>
              <a:t># data wrangling + ggplot2</a:t>
            </a:r>
            <a:br/>
            <a:r>
              <a:rPr>
                <a:solidFill>
                  <a:srgbClr val="4758AB"/>
                </a:solidFill>
                <a:latin typeface="Courier"/>
              </a:rPr>
              <a:t>library</a:t>
            </a:r>
            <a:r>
              <a:rPr>
                <a:solidFill>
                  <a:srgbClr val="003B4F"/>
                </a:solidFill>
                <a:latin typeface="Courier"/>
              </a:rPr>
              <a:t>(janitor) </a:t>
            </a:r>
            <a:r>
              <a:rPr>
                <a:solidFill>
                  <a:srgbClr val="5E5E5E"/>
                </a:solidFill>
                <a:latin typeface="Courier"/>
              </a:rPr>
              <a:t># cleans up messy column names</a:t>
            </a:r>
          </a:p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Read the leaf data from the data folder ---------------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leaf_df &lt;- </a:t>
            </a:r>
            <a:r>
              <a:rPr>
                <a:solidFill>
                  <a:srgbClr val="4758AB"/>
                </a:solidFill>
                <a:latin typeface="Courier"/>
              </a:rPr>
              <a:t>read_excel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"data/2026_09_03_data_sci_leaf_area.xlsx"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clean_names</a:t>
            </a:r>
            <a:r>
              <a:rPr>
                <a:solidFill>
                  <a:srgbClr val="003B4F"/>
                </a:solidFill>
                <a:latin typeface="Courier"/>
              </a:rPr>
              <a:t>()</a:t>
            </a:r>
          </a:p>
        </p:txBody>
      </p:sp>
    </p:spTree>
  </p:cSld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🧩 Chunk 1 of 3 · Shape, Color, and a Trend 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We will cover:</a:t>
            </a:r>
            <a:r>
              <a:rPr/>
              <a:t> mapping shape alongside color, and </a:t>
            </a:r>
            <a:r>
              <a:rPr>
                <a:latin typeface="Courier"/>
              </a:rPr>
              <a:t>geom_smooth()</a:t>
            </a:r>
            <a:r>
              <a:rPr/>
              <a:t>.</a:t>
            </a:r>
          </a:p>
          <a:p>
            <a:pPr lvl="0" indent="0" marL="0">
              <a:buNone/>
            </a:pPr>
            <a:r>
              <a:rPr b="1"/>
              <a:t>🛑 After this chunk you will do Activity Parts 1–2.</a:t>
            </a:r>
          </a:p>
        </p:txBody>
      </p:sp>
    </p:spTree>
  </p:cSld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Mapping Shape Alongside Color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1270000">
              <a:buNone/>
            </a:pPr>
            <a:r>
              <a:rPr sz="2000" b="1"/>
              <a:t>Note</a:t>
            </a:r>
          </a:p>
          <a:p>
            <a:pPr lvl="0" indent="0" marL="1270000">
              <a:buNone/>
            </a:pPr>
            <a:r>
              <a:rPr sz="2000" b="1"/>
              <a:t>🔮 Predict first:</a:t>
            </a:r>
            <a:r>
              <a:rPr sz="2000"/>
              <a:t> We map both </a:t>
            </a:r>
            <a:r>
              <a:rPr sz="2000">
                <a:latin typeface="Courier"/>
              </a:rPr>
              <a:t>color = shade</a:t>
            </a:r>
            <a:r>
              <a:rPr sz="2000"/>
              <a:t> and </a:t>
            </a:r>
            <a:r>
              <a:rPr sz="2000">
                <a:latin typeface="Courier"/>
              </a:rPr>
              <a:t>shape = shade</a:t>
            </a:r>
            <a:r>
              <a:rPr sz="2000"/>
              <a:t> to the </a:t>
            </a:r>
            <a:r>
              <a:rPr sz="2000" i="1"/>
              <a:t>same</a:t>
            </a:r>
            <a:r>
              <a:rPr sz="2000"/>
              <a:t> variable. Will ggplot draw one legend or two?</a:t>
            </a:r>
          </a:p>
        </p:txBody>
      </p:sp>
    </p:spTree>
  </p:cSld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Map color AND shape to the same variable -------------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leaf_df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ggplot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aes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petiole_mm,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mass_g, </a:t>
            </a:r>
            <a:r>
              <a:rPr>
                <a:solidFill>
                  <a:srgbClr val="657422"/>
                </a:solidFill>
                <a:latin typeface="Courier"/>
              </a:rPr>
              <a:t>color =</a:t>
            </a:r>
            <a:r>
              <a:rPr>
                <a:solidFill>
                  <a:srgbClr val="003B4F"/>
                </a:solidFill>
                <a:latin typeface="Courier"/>
              </a:rPr>
              <a:t> shade, </a:t>
            </a:r>
            <a:r>
              <a:rPr>
                <a:solidFill>
                  <a:srgbClr val="657422"/>
                </a:solidFill>
                <a:latin typeface="Courier"/>
              </a:rPr>
              <a:t>shape =</a:t>
            </a:r>
            <a:r>
              <a:rPr>
                <a:solidFill>
                  <a:srgbClr val="003B4F"/>
                </a:solidFill>
                <a:latin typeface="Courier"/>
              </a:rPr>
              <a:t> shade))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geom_point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size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2.5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alpha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0.8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scale_color_manual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values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c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"sunny"</a:t>
            </a:r>
            <a:r>
              <a:rPr>
                <a:solidFill>
                  <a:srgbClr val="003B4F"/>
                </a:solidFill>
                <a:latin typeface="Courier"/>
              </a:rPr>
              <a:t> = </a:t>
            </a:r>
            <a:r>
              <a:rPr>
                <a:solidFill>
                  <a:srgbClr val="20794D"/>
                </a:solidFill>
                <a:latin typeface="Courier"/>
              </a:rPr>
              <a:t>"goldenrod"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20794D"/>
                </a:solidFill>
                <a:latin typeface="Courier"/>
              </a:rPr>
              <a:t>"shady"</a:t>
            </a:r>
            <a:r>
              <a:rPr>
                <a:solidFill>
                  <a:srgbClr val="003B4F"/>
                </a:solidFill>
                <a:latin typeface="Courier"/>
              </a:rPr>
              <a:t> = </a:t>
            </a:r>
            <a:r>
              <a:rPr>
                <a:solidFill>
                  <a:srgbClr val="20794D"/>
                </a:solidFill>
                <a:latin typeface="Courier"/>
              </a:rPr>
              <a:t>"forestgreen"</a:t>
            </a:r>
            <a:r>
              <a:rPr>
                <a:solidFill>
                  <a:srgbClr val="003B4F"/>
                </a:solidFill>
                <a:latin typeface="Courier"/>
              </a:rPr>
              <a:t>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labs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title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"Leaf Mass vs. Petiole Length"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"Petiole Length (mm)"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"Leaf Mass (g)"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color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"Shade"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shape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"Shade"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theme_minimal</a:t>
            </a:r>
            <a:r>
              <a:rPr>
                <a:solidFill>
                  <a:srgbClr val="003B4F"/>
                </a:solidFill>
                <a:latin typeface="Courier"/>
              </a:rPr>
              <a:t>()</a:t>
            </a:r>
          </a:p>
        </p:txBody>
      </p:sp>
      <p:pic>
        <p:nvPicPr>
          <p:cNvPr descr="ggplot_2_lecture_files/figure-pptx/shape-color-demo-1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7000" y="1562100"/>
            <a:ext cx="4432300" cy="27305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5" name="Text Placeholder 4"/>
          <p:cNvSpPr>
            <a:spLocks noGrp="1"/>
          </p:cNvSpPr>
          <p:nvPr>
            <p:ph idx="3" sz="quarter" type="body"/>
          </p:nvPr>
        </p:nvSpPr>
        <p:spPr/>
        <p:txBody>
          <a:bodyPr/>
          <a:lstStyle/>
          <a:p>
            <a:pPr lvl="0"/>
            <a:r>
              <a:rPr/>
              <a:t>Mapping the </a:t>
            </a:r>
            <a:r>
              <a:rPr b="1"/>
              <a:t>same variable</a:t>
            </a:r>
            <a:r>
              <a:rPr/>
              <a:t> to both </a:t>
            </a:r>
            <a:r>
              <a:rPr>
                <a:latin typeface="Courier"/>
              </a:rPr>
              <a:t>color</a:t>
            </a:r>
            <a:r>
              <a:rPr/>
              <a:t> and </a:t>
            </a:r>
            <a:r>
              <a:rPr>
                <a:latin typeface="Courier"/>
              </a:rPr>
              <a:t>shape</a:t>
            </a:r>
            <a:r>
              <a:rPr/>
              <a:t> merges them into </a:t>
            </a:r>
            <a:r>
              <a:rPr b="1"/>
              <a:t>one legend</a:t>
            </a:r>
          </a:p>
          <a:p>
            <a:pPr lvl="0"/>
            <a:r>
              <a:rPr/>
              <a:t>This makes the plot easier to read in black-and-white or for colorblind readers</a:t>
            </a:r>
          </a:p>
          <a:p>
            <a:pPr lvl="0"/>
            <a:r>
              <a:rPr/>
              <a:t>If </a:t>
            </a:r>
            <a:r>
              <a:rPr>
                <a:latin typeface="Courier"/>
              </a:rPr>
              <a:t>color</a:t>
            </a:r>
            <a:r>
              <a:rPr/>
              <a:t> and </a:t>
            </a:r>
            <a:r>
              <a:rPr>
                <a:latin typeface="Courier"/>
              </a:rPr>
              <a:t>shape</a:t>
            </a:r>
            <a:r>
              <a:rPr/>
              <a:t> legend titles differ in </a:t>
            </a:r>
            <a:r>
              <a:rPr>
                <a:latin typeface="Courier"/>
              </a:rPr>
              <a:t>labs()</a:t>
            </a:r>
            <a:r>
              <a:rPr/>
              <a:t>, you get </a:t>
            </a:r>
            <a:r>
              <a:rPr b="1"/>
              <a:t>two</a:t>
            </a:r>
            <a:r>
              <a:rPr/>
              <a:t> legends instead — usually not what you want</a:t>
            </a:r>
          </a:p>
          <a:p>
            <a:pPr lvl="0" indent="0" marL="0">
              <a:buNone/>
            </a:pPr>
            <a:r>
              <a:rPr/>
              <a:t>📖 </a:t>
            </a:r>
            <a:r>
              <a:rPr>
                <a:hlinkClick r:id="rId3"/>
              </a:rPr>
              <a:t>R4DS §9 — Layers</a:t>
            </a:r>
          </a:p>
        </p:txBody>
      </p:sp>
    </p:spTree>
  </p:cSld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85" y="78119"/>
            <a:ext cx="8229600" cy="607682"/>
          </a:xfrm>
        </p:spPr>
        <p:txBody>
          <a:bodyPr/>
          <a:lstStyle/>
          <a:p>
            <a:pPr lvl="0" indent="0" marL="0">
              <a:buNone/>
            </a:pPr>
            <a:r>
              <a:rPr/>
              <a:t>Adding a Trend Line — </a:t>
            </a:r>
            <a:r>
              <a:rPr>
                <a:latin typeface="Courier"/>
              </a:rPr>
              <a:t>geom_smooth()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geom_smooth() fits a line straight from the data 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leaf_df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ggplot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aes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petiole_mm,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mass_g))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geom_point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alpha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0.6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color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"grey40"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geom_smooth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method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"lm"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color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"tomato"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fill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"tomato"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alpha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0.15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labs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title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"Leaf Mass vs. Petiole Length, with Trend Line"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"Petiole Length (mm)"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"Leaf Mass (g)"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theme_minimal</a:t>
            </a:r>
            <a:r>
              <a:rPr>
                <a:solidFill>
                  <a:srgbClr val="003B4F"/>
                </a:solidFill>
                <a:latin typeface="Courier"/>
              </a:rPr>
              <a:t>()</a:t>
            </a:r>
          </a:p>
        </p:txBody>
      </p:sp>
      <p:pic>
        <p:nvPicPr>
          <p:cNvPr descr="ggplot_2_lecture_files/figure-pptx/geom-smooth-demo-1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7000" y="1562100"/>
            <a:ext cx="4432300" cy="27305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5" name="Text Placeholder 4"/>
          <p:cNvSpPr>
            <a:spLocks noGrp="1"/>
          </p:cNvSpPr>
          <p:nvPr>
            <p:ph idx="3" sz="quarter" type="body"/>
          </p:nvPr>
        </p:nvSpPr>
        <p:spPr/>
        <p:txBody>
          <a:bodyPr/>
          <a:lstStyle/>
          <a:p>
            <a:pPr lvl="0"/>
            <a:r>
              <a:rPr>
                <a:latin typeface="Courier"/>
              </a:rPr>
              <a:t>method = "lm"</a:t>
            </a:r>
            <a:r>
              <a:rPr/>
              <a:t> fits a straight line (linear model)</a:t>
            </a:r>
          </a:p>
          <a:p>
            <a:pPr lvl="0"/>
            <a:r>
              <a:rPr/>
              <a:t>The shaded ribbon is the </a:t>
            </a:r>
            <a:r>
              <a:rPr b="1"/>
              <a:t>95% confidence band</a:t>
            </a:r>
            <a:r>
              <a:rPr/>
              <a:t> around the line</a:t>
            </a:r>
          </a:p>
          <a:p>
            <a:pPr lvl="0"/>
            <a:r>
              <a:rPr/>
              <a:t>We’ll fit this same relationship formally with </a:t>
            </a:r>
            <a:r>
              <a:rPr>
                <a:latin typeface="Courier"/>
              </a:rPr>
              <a:t>lm()</a:t>
            </a:r>
            <a:r>
              <a:rPr/>
              <a:t> in the Regression unit later this semester</a:t>
            </a:r>
          </a:p>
          <a:p>
            <a:pPr lvl="0" indent="0" marL="1270000">
              <a:buNone/>
            </a:pPr>
            <a:r>
              <a:rPr sz="2000" b="1"/>
              <a:t>Tip</a:t>
            </a:r>
          </a:p>
          <a:p>
            <a:pPr lvl="0" indent="0" marL="1270000">
              <a:buNone/>
            </a:pPr>
            <a:r>
              <a:rPr sz="2000">
                <a:latin typeface="Courier"/>
              </a:rPr>
              <a:t>geom_smooth()</a:t>
            </a:r>
            <a:r>
              <a:rPr sz="2000"/>
              <a:t> is exploration, not a hypothesis test — it shows you </a:t>
            </a:r>
            <a:r>
              <a:rPr sz="2000" i="1"/>
              <a:t>whether a line is worth fitting formally</a:t>
            </a:r>
            <a:r>
              <a:rPr sz="2000"/>
              <a:t> before you commit to one.</a:t>
            </a:r>
          </a:p>
        </p:txBody>
      </p:sp>
    </p:spTree>
  </p:cSld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→ ACTIVITY 4 Parts 1–2 now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🛑 Do Activity Parts 1–2 now</a:t>
            </a:r>
          </a:p>
          <a:p>
            <a:pPr lvl="0" indent="0" marL="0">
              <a:buNone/>
            </a:pPr>
            <a:r>
              <a:rPr/>
              <a:t>Load the data, map shape and color to </a:t>
            </a:r>
            <a:r>
              <a:rPr>
                <a:latin typeface="Courier"/>
              </a:rPr>
              <a:t>shade</a:t>
            </a:r>
            <a:r>
              <a:rPr/>
              <a:t>, then add a </a:t>
            </a:r>
            <a:r>
              <a:rPr>
                <a:latin typeface="Courier"/>
              </a:rPr>
              <a:t>geom_smooth()</a:t>
            </a:r>
            <a:r>
              <a:rPr/>
              <a:t> trend line. Predict, type, run.</a:t>
            </a:r>
          </a:p>
        </p:txBody>
      </p:sp>
    </p:spTree>
  </p:cSld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🧩 Chunk 2 of 3 · Zooming Without Losing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We will cover:</a:t>
            </a:r>
            <a:r>
              <a:rPr/>
              <a:t> </a:t>
            </a:r>
            <a:r>
              <a:rPr>
                <a:latin typeface="Courier"/>
              </a:rPr>
              <a:t>coord_cartesian()</a:t>
            </a:r>
            <a:r>
              <a:rPr/>
              <a:t> vs. </a:t>
            </a:r>
            <a:r>
              <a:rPr>
                <a:latin typeface="Courier"/>
              </a:rPr>
              <a:t>xlim()</a:t>
            </a:r>
            <a:r>
              <a:rPr/>
              <a:t>/</a:t>
            </a:r>
            <a:r>
              <a:rPr>
                <a:latin typeface="Courier"/>
              </a:rPr>
              <a:t>ylim()</a:t>
            </a:r>
            <a:r>
              <a:rPr/>
              <a:t> — they look the same until they don’t.</a:t>
            </a:r>
          </a:p>
          <a:p>
            <a:pPr lvl="0" indent="0" marL="0">
              <a:buNone/>
            </a:pPr>
            <a:r>
              <a:rPr b="1"/>
              <a:t>🛑 After this chunk you will do Activity Part 3.</a:t>
            </a:r>
          </a:p>
        </p:txBody>
      </p:sp>
    </p:spTree>
  </p:cSld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85" y="78119"/>
            <a:ext cx="8229600" cy="607682"/>
          </a:xfrm>
        </p:spPr>
        <p:txBody>
          <a:bodyPr/>
          <a:lstStyle/>
          <a:p>
            <a:pPr lvl="0" indent="0" marL="0">
              <a:buNone/>
            </a:pPr>
            <a:r>
              <a:rPr>
                <a:latin typeface="Courier"/>
              </a:rPr>
              <a:t>coord_cartesian()</a:t>
            </a:r>
            <a:r>
              <a:rPr/>
              <a:t> — Zoom Without Removing Data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coord_cartesian() zooms the VIEW, keeps all the data 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leaf_df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ggplot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aes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petiole_mm,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mass_g))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geom_point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alpha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0.6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color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"grey40"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geom_smooth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method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"lm"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color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"tomato"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fill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"tomato"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alpha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0.15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coord_cartesian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xlim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c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AD0000"/>
                </a:solidFill>
                <a:latin typeface="Courier"/>
              </a:rPr>
              <a:t>50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AD0000"/>
                </a:solidFill>
                <a:latin typeface="Courier"/>
              </a:rPr>
              <a:t>70</a:t>
            </a:r>
            <a:r>
              <a:rPr>
                <a:solidFill>
                  <a:srgbClr val="003B4F"/>
                </a:solidFill>
                <a:latin typeface="Courier"/>
              </a:rPr>
              <a:t>), </a:t>
            </a:r>
            <a:r>
              <a:rPr>
                <a:solidFill>
                  <a:srgbClr val="657422"/>
                </a:solidFill>
                <a:latin typeface="Courier"/>
              </a:rPr>
              <a:t>ylim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c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AD0000"/>
                </a:solidFill>
                <a:latin typeface="Courier"/>
              </a:rPr>
              <a:t>0.4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AD0000"/>
                </a:solidFill>
                <a:latin typeface="Courier"/>
              </a:rPr>
              <a:t>0.6</a:t>
            </a:r>
            <a:r>
              <a:rPr>
                <a:solidFill>
                  <a:srgbClr val="003B4F"/>
                </a:solidFill>
                <a:latin typeface="Courier"/>
              </a:rPr>
              <a:t>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labs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title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"Zoomed with coord_cartesian()"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"Petiole Length (mm)"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"Leaf Mass (g)"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theme_minimal</a:t>
            </a:r>
            <a:r>
              <a:rPr>
                <a:solidFill>
                  <a:srgbClr val="003B4F"/>
                </a:solidFill>
                <a:latin typeface="Courier"/>
              </a:rPr>
              <a:t>()</a:t>
            </a:r>
          </a:p>
        </p:txBody>
      </p:sp>
      <p:pic>
        <p:nvPicPr>
          <p:cNvPr descr="ggplot_2_lecture_files/figure-pptx/coord-cartesian-demo-1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7000" y="1562100"/>
            <a:ext cx="4432300" cy="27305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5" name="Text Placeholder 4"/>
          <p:cNvSpPr>
            <a:spLocks noGrp="1"/>
          </p:cNvSpPr>
          <p:nvPr>
            <p:ph idx="3" sz="quarter" type="body"/>
          </p:nvPr>
        </p:nvSpPr>
        <p:spPr/>
        <p:txBody>
          <a:bodyPr/>
          <a:lstStyle/>
          <a:p>
            <a:pPr lvl="0"/>
            <a:r>
              <a:rPr/>
              <a:t>Zooms the </a:t>
            </a:r>
            <a:r>
              <a:rPr b="1"/>
              <a:t>view</a:t>
            </a:r>
            <a:r>
              <a:rPr/>
              <a:t> — every point still contributes to the trend line</a:t>
            </a:r>
          </a:p>
          <a:p>
            <a:pPr lvl="0"/>
            <a:r>
              <a:rPr/>
              <a:t>The trend line is fit on </a:t>
            </a:r>
            <a:r>
              <a:rPr b="1"/>
              <a:t>all 53 leaves</a:t>
            </a:r>
            <a:r>
              <a:rPr/>
              <a:t>, then the plot window is cropped afterward</a:t>
            </a:r>
          </a:p>
          <a:p>
            <a:pPr lvl="0"/>
            <a:r>
              <a:rPr/>
              <a:t>Safe to use anytime you just want a closer look</a:t>
            </a:r>
          </a:p>
        </p:txBody>
      </p:sp>
    </p:spTree>
  </p:cSld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>
                <a:latin typeface="Courier"/>
              </a:rPr>
              <a:t>xlim()</a:t>
            </a:r>
            <a:r>
              <a:rPr/>
              <a:t> / </a:t>
            </a:r>
            <a:r>
              <a:rPr>
                <a:latin typeface="Courier"/>
              </a:rPr>
              <a:t>ylim()</a:t>
            </a:r>
            <a:r>
              <a:rPr/>
              <a:t> — Removes Data First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1270000">
              <a:buNone/>
            </a:pPr>
            <a:r>
              <a:rPr sz="2000" b="1"/>
              <a:t>Note</a:t>
            </a:r>
          </a:p>
          <a:p>
            <a:pPr lvl="0" indent="0" marL="1270000">
              <a:buNone/>
            </a:pPr>
            <a:r>
              <a:rPr sz="2000" b="1"/>
              <a:t>🔮 Predict first:</a:t>
            </a:r>
            <a:r>
              <a:rPr sz="2000"/>
              <a:t> If we drop the leaves outside our zoom window </a:t>
            </a:r>
            <a:r>
              <a:rPr sz="2000" i="1"/>
              <a:t>before</a:t>
            </a:r>
            <a:r>
              <a:rPr sz="2000"/>
              <a:t> fitting the trend line, will the line look the same as before, or different?</a:t>
            </a:r>
          </a:p>
        </p:txBody>
      </p:sp>
    </p:spTree>
  </p:cSld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xlim()/ylim() DELETE rows outside the range first 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leaf_df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ggplot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aes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petiole_mm,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mass_g))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geom_point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alpha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0.6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color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"grey40"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geom_smooth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method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"lm"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color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"tomato"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fill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"tomato"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alpha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0.15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xlim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AD0000"/>
                </a:solidFill>
                <a:latin typeface="Courier"/>
              </a:rPr>
              <a:t>50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AD0000"/>
                </a:solidFill>
                <a:latin typeface="Courier"/>
              </a:rPr>
              <a:t>70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ylim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AD0000"/>
                </a:solidFill>
                <a:latin typeface="Courier"/>
              </a:rPr>
              <a:t>0.4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AD0000"/>
                </a:solidFill>
                <a:latin typeface="Courier"/>
              </a:rPr>
              <a:t>0.6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labs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title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"Zoomed with xlim() / ylim() — different line!"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"Petiole Length (mm)"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"Leaf Mass (g)"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theme_minimal</a:t>
            </a:r>
            <a:r>
              <a:rPr>
                <a:solidFill>
                  <a:srgbClr val="003B4F"/>
                </a:solidFill>
                <a:latin typeface="Courier"/>
              </a:rPr>
              <a:t>()</a:t>
            </a:r>
          </a:p>
        </p:txBody>
      </p:sp>
      <p:pic>
        <p:nvPicPr>
          <p:cNvPr descr="ggplot_2_lecture_files/figure-pptx/xlim-demo-1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7000" y="1562100"/>
            <a:ext cx="4432300" cy="27305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5" name="Text Placeholder 4"/>
          <p:cNvSpPr>
            <a:spLocks noGrp="1"/>
          </p:cNvSpPr>
          <p:nvPr>
            <p:ph idx="3" sz="quarter" type="body"/>
          </p:nvPr>
        </p:nvSpPr>
        <p:spPr/>
        <p:txBody>
          <a:bodyPr/>
          <a:lstStyle/>
          <a:p>
            <a:pPr lvl="0" indent="0" marL="1270000">
              <a:buNone/>
            </a:pPr>
            <a:r>
              <a:rPr sz="2000" b="1"/>
              <a:t>Warning</a:t>
            </a:r>
          </a:p>
          <a:p>
            <a:pPr lvl="0" indent="0" marL="1270000">
              <a:buNone/>
            </a:pPr>
            <a:r>
              <a:rPr sz="2000" b="1"/>
              <a:t>⚠️ Watch out!</a:t>
            </a:r>
          </a:p>
          <a:p>
            <a:pPr lvl="0" indent="0" marL="1270000">
              <a:buNone/>
            </a:pPr>
            <a:r>
              <a:rPr sz="2000">
                <a:latin typeface="Courier"/>
              </a:rPr>
              <a:t>xlim()</a:t>
            </a:r>
            <a:r>
              <a:rPr sz="2000"/>
              <a:t>/</a:t>
            </a:r>
            <a:r>
              <a:rPr sz="2000">
                <a:latin typeface="Courier"/>
              </a:rPr>
              <a:t>ylim()</a:t>
            </a:r>
            <a:r>
              <a:rPr sz="2000"/>
              <a:t> </a:t>
            </a:r>
            <a:r>
              <a:rPr sz="2000" b="1"/>
              <a:t>silently delete rows</a:t>
            </a:r>
            <a:r>
              <a:rPr sz="2000"/>
              <a:t> outside the range </a:t>
            </a:r>
            <a:r>
              <a:rPr sz="2000" i="1"/>
              <a:t>before</a:t>
            </a:r>
            <a:r>
              <a:rPr sz="2000"/>
              <a:t> anything is computed. The trend line above is fit only on the leaves that remain — a different line than </a:t>
            </a:r>
            <a:r>
              <a:rPr sz="2000">
                <a:latin typeface="Courier"/>
              </a:rPr>
              <a:t>coord_cartesian()</a:t>
            </a:r>
            <a:r>
              <a:rPr sz="2000"/>
              <a:t> produced, with no warning that data went missing.</a:t>
            </a:r>
          </a:p>
          <a:p>
            <a:pPr lvl="0" indent="0" marL="0">
              <a:buNone/>
            </a:pPr>
            <a:r>
              <a:rPr b="1"/>
              <a:t>Rule of thumb:</a:t>
            </a:r>
            <a:r>
              <a:rPr/>
              <a:t> use </a:t>
            </a:r>
            <a:r>
              <a:rPr>
                <a:latin typeface="Courier"/>
              </a:rPr>
              <a:t>coord_cartesian()</a:t>
            </a:r>
            <a:r>
              <a:rPr/>
              <a:t> to zoom. Only use </a:t>
            </a:r>
            <a:r>
              <a:rPr>
                <a:latin typeface="Courier"/>
              </a:rPr>
              <a:t>xlim()</a:t>
            </a:r>
            <a:r>
              <a:rPr/>
              <a:t>/</a:t>
            </a:r>
            <a:r>
              <a:rPr>
                <a:latin typeface="Courier"/>
              </a:rPr>
              <a:t>ylim()</a:t>
            </a:r>
            <a:r>
              <a:rPr/>
              <a:t> when you actually want those rows excluded from the analysis, not just out of view.</a:t>
            </a:r>
          </a:p>
        </p:txBody>
      </p:sp>
    </p:spTree>
  </p:cSld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→ ACTIVITY 4 Part 3 now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🛑 Do Activity Part 3 now</a:t>
            </a:r>
          </a:p>
          <a:p>
            <a:pPr lvl="0" indent="0" marL="0">
              <a:buNone/>
            </a:pPr>
            <a:r>
              <a:rPr/>
              <a:t>Zoom the same plot two ways and compare the trend lines. Predict, type, run.</a:t>
            </a:r>
          </a:p>
        </p:txBody>
      </p:sp>
    </p:spTree>
  </p:cSld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🧩 Chunk 3 of 3 · Themes and Saving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We will cover:</a:t>
            </a:r>
            <a:r>
              <a:rPr/>
              <a:t> picking a built-in theme, </a:t>
            </a:r>
            <a:r>
              <a:rPr>
                <a:latin typeface="Courier"/>
              </a:rPr>
              <a:t>theme()</a:t>
            </a:r>
            <a:r>
              <a:rPr/>
              <a:t> tweaks, and choosing a file format with </a:t>
            </a:r>
            <a:r>
              <a:rPr>
                <a:latin typeface="Courier"/>
              </a:rPr>
              <a:t>ggsave()</a:t>
            </a:r>
            <a:r>
              <a:rPr/>
              <a:t>.</a:t>
            </a:r>
          </a:p>
          <a:p>
            <a:pPr lvl="0" indent="0" marL="0">
              <a:buNone/>
            </a:pPr>
            <a:r>
              <a:rPr b="1"/>
              <a:t>🛑 After this chunk you will do Activity Parts 4–5.</a:t>
            </a:r>
          </a:p>
        </p:txBody>
      </p:sp>
    </p:spTree>
  </p:cSld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85" y="78119"/>
            <a:ext cx="8229600" cy="607682"/>
          </a:xfrm>
        </p:spPr>
        <p:txBody>
          <a:bodyPr/>
          <a:lstStyle/>
          <a:p>
            <a:pPr lvl="0" indent="0" marL="0">
              <a:buNone/>
            </a:pPr>
            <a:r>
              <a:rPr/>
              <a:t>Picking a Theme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theme_classic() — clean, close to journal defaults 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leaf_df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ggplot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aes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shade,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mass_g, </a:t>
            </a:r>
            <a:r>
              <a:rPr>
                <a:solidFill>
                  <a:srgbClr val="657422"/>
                </a:solidFill>
                <a:latin typeface="Courier"/>
              </a:rPr>
              <a:t>fill =</a:t>
            </a:r>
            <a:r>
              <a:rPr>
                <a:solidFill>
                  <a:srgbClr val="003B4F"/>
                </a:solidFill>
                <a:latin typeface="Courier"/>
              </a:rPr>
              <a:t> shade))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geom_boxplot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alpha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0.6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outlier.shape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NA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scale_fill_manual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values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c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"sunny"</a:t>
            </a:r>
            <a:r>
              <a:rPr>
                <a:solidFill>
                  <a:srgbClr val="003B4F"/>
                </a:solidFill>
                <a:latin typeface="Courier"/>
              </a:rPr>
              <a:t> = </a:t>
            </a:r>
            <a:r>
              <a:rPr>
                <a:solidFill>
                  <a:srgbClr val="20794D"/>
                </a:solidFill>
                <a:latin typeface="Courier"/>
              </a:rPr>
              <a:t>"goldenrod"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20794D"/>
                </a:solidFill>
                <a:latin typeface="Courier"/>
              </a:rPr>
              <a:t>"shady"</a:t>
            </a:r>
            <a:r>
              <a:rPr>
                <a:solidFill>
                  <a:srgbClr val="003B4F"/>
                </a:solidFill>
                <a:latin typeface="Courier"/>
              </a:rPr>
              <a:t> = </a:t>
            </a:r>
            <a:r>
              <a:rPr>
                <a:solidFill>
                  <a:srgbClr val="20794D"/>
                </a:solidFill>
                <a:latin typeface="Courier"/>
              </a:rPr>
              <a:t>"forestgreen"</a:t>
            </a:r>
            <a:r>
              <a:rPr>
                <a:solidFill>
                  <a:srgbClr val="003B4F"/>
                </a:solidFill>
                <a:latin typeface="Courier"/>
              </a:rPr>
              <a:t>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labs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"Shade"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"Leaf Mass (g)"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title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"Leaf Mass by Shade"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theme_classic</a:t>
            </a:r>
            <a:r>
              <a:rPr>
                <a:solidFill>
                  <a:srgbClr val="003B4F"/>
                </a:solidFill>
                <a:latin typeface="Courier"/>
              </a:rPr>
              <a:t>()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legend.position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"none"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</p:txBody>
      </p:sp>
      <p:pic>
        <p:nvPicPr>
          <p:cNvPr descr="ggplot_2_lecture_files/figure-pptx/themes-demo-1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7000" y="1562100"/>
            <a:ext cx="4432300" cy="27305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5" name="Text Placeholder 4"/>
          <p:cNvSpPr>
            <a:spLocks noGrp="1"/>
          </p:cNvSpPr>
          <p:nvPr>
            <p:ph idx="3" sz="quarter" type="body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Five built-in themes to try on the same plot: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749800" y="1295400"/>
          <a:ext cx="4038600" cy="3276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9300"/>
                <a:gridCol w="2019300"/>
              </a:tblGrid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Theme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Look</a:t>
                      </a: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>
                          <a:latin typeface="Courier"/>
                        </a:rPr>
                        <a:t>theme_grey()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default — grey background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>
                          <a:latin typeface="Courier"/>
                        </a:rPr>
                        <a:t>theme_bw()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white background, grey gridlines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>
                          <a:latin typeface="Courier"/>
                        </a:rPr>
                        <a:t>theme_minimal()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no background, subtle gridlines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>
                          <a:latin typeface="Courier"/>
                        </a:rPr>
                        <a:t>theme_classic()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white background, axis lines only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>
                          <a:latin typeface="Courier"/>
                        </a:rPr>
                        <a:t>theme_light()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light grey lines and border</a:t>
                      </a:r>
                    </a:p>
                  </a:txBody>
                </a:tc>
              </a:tr>
            </a:tbl>
          </a:graphicData>
        </a:graphic>
      </p:graphicFrame>
      <p:sp>
        <p:nvSpPr>
          <p:cNvPr id="6" name="Content Placeholder 5"/>
          <p:cNvSpPr>
            <a:spLocks noGrp="1"/>
          </p:cNvSpPr>
          <p:nvPr>
            <p:ph idx="4" sz="quarter"/>
          </p:nvPr>
        </p:nvSpPr>
        <p:spPr/>
        <p:txBody>
          <a:bodyPr/>
          <a:lstStyle/>
          <a:p>
            <a:pPr lvl="0" indent="0" marL="1270000">
              <a:buNone/>
            </a:pPr>
            <a:r>
              <a:rPr sz="2000" b="1"/>
              <a:t>Tip</a:t>
            </a:r>
          </a:p>
          <a:p>
            <a:pPr lvl="0" indent="0" marL="1270000">
              <a:buNone/>
            </a:pPr>
            <a:r>
              <a:rPr sz="2000">
                <a:latin typeface="Courier"/>
              </a:rPr>
              <a:t>theme_classic()</a:t>
            </a:r>
            <a:r>
              <a:rPr sz="2000"/>
              <a:t> is a safe default for scientific figures — clean, uncluttered, close to what most journals expect.</a:t>
            </a:r>
          </a:p>
        </p:txBody>
      </p:sp>
    </p:spTree>
  </p:cSld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85" y="78119"/>
            <a:ext cx="8229600" cy="607682"/>
          </a:xfrm>
        </p:spPr>
        <p:txBody>
          <a:bodyPr/>
          <a:lstStyle/>
          <a:p>
            <a:pPr lvl="0" indent="0" marL="0">
              <a:buNone/>
            </a:pPr>
            <a:r>
              <a:rPr/>
              <a:t>Adjusting a Theme with </a:t>
            </a:r>
            <a:r>
              <a:rPr>
                <a:latin typeface="Courier"/>
              </a:rPr>
              <a:t>theme()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5E5E5E"/>
                </a:solidFill>
                <a:latin typeface="Courier"/>
              </a:rPr>
              <a:t># theme() overrides individual elements afterward -----</a:t>
            </a:r>
            <a:br/>
            <a:r>
              <a:rPr>
                <a:solidFill>
                  <a:srgbClr val="003B4F"/>
                </a:solidFill>
                <a:latin typeface="Courier"/>
              </a:rPr>
              <a:t>leaf_df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ggplot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aes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shade,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mass_g, </a:t>
            </a:r>
            <a:r>
              <a:rPr>
                <a:solidFill>
                  <a:srgbClr val="657422"/>
                </a:solidFill>
                <a:latin typeface="Courier"/>
              </a:rPr>
              <a:t>fill =</a:t>
            </a:r>
            <a:r>
              <a:rPr>
                <a:solidFill>
                  <a:srgbClr val="003B4F"/>
                </a:solidFill>
                <a:latin typeface="Courier"/>
              </a:rPr>
              <a:t> shade))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geom_boxplot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alpha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0.6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outlier.shape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NA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scale_fill_manual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values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c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"sunny"</a:t>
            </a:r>
            <a:r>
              <a:rPr>
                <a:solidFill>
                  <a:srgbClr val="003B4F"/>
                </a:solidFill>
                <a:latin typeface="Courier"/>
              </a:rPr>
              <a:t> = </a:t>
            </a:r>
            <a:r>
              <a:rPr>
                <a:solidFill>
                  <a:srgbClr val="20794D"/>
                </a:solidFill>
                <a:latin typeface="Courier"/>
              </a:rPr>
              <a:t>"goldenrod"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20794D"/>
                </a:solidFill>
                <a:latin typeface="Courier"/>
              </a:rPr>
              <a:t>"shady"</a:t>
            </a:r>
            <a:r>
              <a:rPr>
                <a:solidFill>
                  <a:srgbClr val="003B4F"/>
                </a:solidFill>
                <a:latin typeface="Courier"/>
              </a:rPr>
              <a:t> = </a:t>
            </a:r>
            <a:r>
              <a:rPr>
                <a:solidFill>
                  <a:srgbClr val="20794D"/>
                </a:solidFill>
                <a:latin typeface="Courier"/>
              </a:rPr>
              <a:t>"forestgreen"</a:t>
            </a:r>
            <a:r>
              <a:rPr>
                <a:solidFill>
                  <a:srgbClr val="003B4F"/>
                </a:solidFill>
                <a:latin typeface="Courier"/>
              </a:rPr>
              <a:t>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labs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"Shade"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"Leaf Mass (g)"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title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"Leaf Mass by Shade"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theme_classic</a:t>
            </a:r>
            <a:r>
              <a:rPr>
                <a:solidFill>
                  <a:srgbClr val="003B4F"/>
                </a:solidFill>
                <a:latin typeface="Courier"/>
              </a:rPr>
              <a:t>()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legend.position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"none"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axis.text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element_text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size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12</a:t>
            </a:r>
            <a:r>
              <a:rPr>
                <a:solidFill>
                  <a:srgbClr val="003B4F"/>
                </a:solidFill>
                <a:latin typeface="Courier"/>
              </a:rPr>
              <a:t>),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</a:t>
            </a:r>
            <a:r>
              <a:rPr>
                <a:solidFill>
                  <a:srgbClr val="657422"/>
                </a:solidFill>
                <a:latin typeface="Courier"/>
              </a:rPr>
              <a:t>axis.title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element_text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size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13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)</a:t>
            </a:r>
          </a:p>
        </p:txBody>
      </p:sp>
      <p:pic>
        <p:nvPicPr>
          <p:cNvPr descr="ggplot_2_lecture_files/figure-pptx/theme-tweak-demo-1.png" id="0" name="Picture 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7000" y="1562100"/>
            <a:ext cx="4432300" cy="27305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5" name="Text Placeholder 4"/>
          <p:cNvSpPr>
            <a:spLocks noGrp="1"/>
          </p:cNvSpPr>
          <p:nvPr>
            <p:ph idx="3" sz="quarter" type="body"/>
          </p:nvPr>
        </p:nvSpPr>
        <p:spPr/>
        <p:txBody>
          <a:bodyPr/>
          <a:lstStyle/>
          <a:p>
            <a:pPr lvl="0"/>
            <a:r>
              <a:rPr/>
              <a:t>Pick a </a:t>
            </a:r>
            <a:r>
              <a:rPr b="1"/>
              <a:t>built-in theme first</a:t>
            </a:r>
            <a:r>
              <a:rPr/>
              <a:t> (</a:t>
            </a:r>
            <a:r>
              <a:rPr>
                <a:latin typeface="Courier"/>
              </a:rPr>
              <a:t>theme_classic()</a:t>
            </a:r>
            <a:r>
              <a:rPr/>
              <a:t>), then add </a:t>
            </a:r>
            <a:r>
              <a:rPr>
                <a:latin typeface="Courier"/>
              </a:rPr>
              <a:t>theme()</a:t>
            </a:r>
            <a:r>
              <a:rPr/>
              <a:t> afterward to tweak individual pieces</a:t>
            </a:r>
          </a:p>
          <a:p>
            <a:pPr lvl="0"/>
            <a:r>
              <a:rPr>
                <a:latin typeface="Courier"/>
              </a:rPr>
              <a:t>legend.position = "none"</a:t>
            </a:r>
            <a:r>
              <a:rPr/>
              <a:t> — drop a redundant legend</a:t>
            </a:r>
          </a:p>
          <a:p>
            <a:pPr lvl="0"/>
            <a:r>
              <a:rPr>
                <a:latin typeface="Courier"/>
              </a:rPr>
              <a:t>axis.text</a:t>
            </a:r>
            <a:r>
              <a:rPr/>
              <a:t> / </a:t>
            </a:r>
            <a:r>
              <a:rPr>
                <a:latin typeface="Courier"/>
              </a:rPr>
              <a:t>axis.title</a:t>
            </a:r>
            <a:r>
              <a:rPr/>
              <a:t> — control tick labels and axis titles separately</a:t>
            </a:r>
          </a:p>
          <a:p>
            <a:pPr lvl="0" indent="0" marL="1270000">
              <a:buNone/>
            </a:pPr>
            <a:r>
              <a:rPr sz="2000" b="1"/>
              <a:t>Note</a:t>
            </a:r>
          </a:p>
          <a:p>
            <a:pPr lvl="0" indent="0" marL="1270000">
              <a:buNone/>
            </a:pPr>
            <a:r>
              <a:rPr sz="2000" b="1"/>
              <a:t>✅ Key idea</a:t>
            </a:r>
          </a:p>
          <a:p>
            <a:pPr lvl="0" indent="0" marL="1270000">
              <a:buNone/>
            </a:pPr>
            <a:r>
              <a:rPr sz="2000"/>
              <a:t>You rarely need to build a theme from scratch. Start from a built-in theme and override only what looks wrong.</a:t>
            </a:r>
          </a:p>
        </p:txBody>
      </p:sp>
    </p:spTree>
  </p:cSld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Saving in the Right Format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>
              <a:buNone/>
            </a:pPr>
            <a:r>
              <a:rPr>
                <a:solidFill>
                  <a:srgbClr val="003B4F"/>
                </a:solidFill>
                <a:latin typeface="Courier"/>
              </a:rPr>
              <a:t>leaf_plot &lt;- leaf_df </a:t>
            </a:r>
            <a:r>
              <a:rPr>
                <a:solidFill>
                  <a:srgbClr val="5E5E5E"/>
                </a:solidFill>
                <a:latin typeface="Courier"/>
              </a:rPr>
              <a:t>%&gt;%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ggplot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4758AB"/>
                </a:solidFill>
                <a:latin typeface="Courier"/>
              </a:rPr>
              <a:t>aes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shade,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mass_g, </a:t>
            </a:r>
            <a:r>
              <a:rPr>
                <a:solidFill>
                  <a:srgbClr val="657422"/>
                </a:solidFill>
                <a:latin typeface="Courier"/>
              </a:rPr>
              <a:t>fill =</a:t>
            </a:r>
            <a:r>
              <a:rPr>
                <a:solidFill>
                  <a:srgbClr val="003B4F"/>
                </a:solidFill>
                <a:latin typeface="Courier"/>
              </a:rPr>
              <a:t> shade))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geom_boxplot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alpha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0.6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outlier.shape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8F5902"/>
                </a:solidFill>
                <a:latin typeface="Courier"/>
              </a:rPr>
              <a:t>NA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scale_fill_manual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values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4758AB"/>
                </a:solidFill>
                <a:latin typeface="Courier"/>
              </a:rPr>
              <a:t>c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"sunny"</a:t>
            </a:r>
            <a:r>
              <a:rPr>
                <a:solidFill>
                  <a:srgbClr val="003B4F"/>
                </a:solidFill>
                <a:latin typeface="Courier"/>
              </a:rPr>
              <a:t> = </a:t>
            </a:r>
            <a:r>
              <a:rPr>
                <a:solidFill>
                  <a:srgbClr val="20794D"/>
                </a:solidFill>
                <a:latin typeface="Courier"/>
              </a:rPr>
              <a:t>"goldenrod"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20794D"/>
                </a:solidFill>
                <a:latin typeface="Courier"/>
              </a:rPr>
              <a:t>"shady"</a:t>
            </a:r>
            <a:r>
              <a:rPr>
                <a:solidFill>
                  <a:srgbClr val="003B4F"/>
                </a:solidFill>
                <a:latin typeface="Courier"/>
              </a:rPr>
              <a:t> = </a:t>
            </a:r>
            <a:r>
              <a:rPr>
                <a:solidFill>
                  <a:srgbClr val="20794D"/>
                </a:solidFill>
                <a:latin typeface="Courier"/>
              </a:rPr>
              <a:t>"forestgreen"</a:t>
            </a:r>
            <a:r>
              <a:rPr>
                <a:solidFill>
                  <a:srgbClr val="003B4F"/>
                </a:solidFill>
                <a:latin typeface="Courier"/>
              </a:rPr>
              <a:t>))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labs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x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"Shade"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y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"Leaf Mass (g)"</a:t>
            </a:r>
            <a:r>
              <a:rPr>
                <a:solidFill>
                  <a:srgbClr val="003B4F"/>
                </a:solidFill>
                <a:latin typeface="Courier"/>
              </a:rPr>
              <a:t>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theme_classic</a:t>
            </a:r>
            <a:r>
              <a:rPr>
                <a:solidFill>
                  <a:srgbClr val="003B4F"/>
                </a:solidFill>
                <a:latin typeface="Courier"/>
              </a:rPr>
              <a:t>() </a:t>
            </a:r>
            <a:r>
              <a:rPr>
                <a:solidFill>
                  <a:srgbClr val="5E5E5E"/>
                </a:solidFill>
                <a:latin typeface="Courier"/>
              </a:rPr>
              <a:t>+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</a:t>
            </a:r>
            <a:r>
              <a:rPr>
                <a:solidFill>
                  <a:srgbClr val="4758AB"/>
                </a:solidFill>
                <a:latin typeface="Courier"/>
              </a:rPr>
              <a:t>theme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657422"/>
                </a:solidFill>
                <a:latin typeface="Courier"/>
              </a:rPr>
              <a:t>legend.position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"none"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br/>
            <a:r>
              <a:rPr>
                <a:solidFill>
                  <a:srgbClr val="5E5E5E"/>
                </a:solidFill>
                <a:latin typeface="Courier"/>
              </a:rPr>
              <a:t># PNG — good for Word docs, slides, web</a:t>
            </a:r>
            <a:br/>
            <a:r>
              <a:rPr>
                <a:solidFill>
                  <a:srgbClr val="4758AB"/>
                </a:solidFill>
                <a:latin typeface="Courier"/>
              </a:rPr>
              <a:t>ggsave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"figures/leaf_mass_theme.png"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   </a:t>
            </a:r>
            <a:r>
              <a:rPr>
                <a:solidFill>
                  <a:srgbClr val="657422"/>
                </a:solidFill>
                <a:latin typeface="Courier"/>
              </a:rPr>
              <a:t>plot =</a:t>
            </a:r>
            <a:r>
              <a:rPr>
                <a:solidFill>
                  <a:srgbClr val="003B4F"/>
                </a:solidFill>
                <a:latin typeface="Courier"/>
              </a:rPr>
              <a:t> leaf_plot, </a:t>
            </a:r>
            <a:r>
              <a:rPr>
                <a:solidFill>
                  <a:srgbClr val="657422"/>
                </a:solidFill>
                <a:latin typeface="Courier"/>
              </a:rPr>
              <a:t>width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5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height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5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   </a:t>
            </a:r>
            <a:r>
              <a:rPr>
                <a:solidFill>
                  <a:srgbClr val="657422"/>
                </a:solidFill>
                <a:latin typeface="Courier"/>
              </a:rPr>
              <a:t>units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"in"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dpi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300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  <a:br/>
            <a:br/>
            <a:r>
              <a:rPr>
                <a:solidFill>
                  <a:srgbClr val="5E5E5E"/>
                </a:solidFill>
                <a:latin typeface="Courier"/>
              </a:rPr>
              <a:t># PDF — vector, scales to any size, good for print</a:t>
            </a:r>
            <a:br/>
            <a:r>
              <a:rPr>
                <a:solidFill>
                  <a:srgbClr val="4758AB"/>
                </a:solidFill>
                <a:latin typeface="Courier"/>
              </a:rPr>
              <a:t>ggsave</a:t>
            </a:r>
            <a:r>
              <a:rPr>
                <a:solidFill>
                  <a:srgbClr val="003B4F"/>
                </a:solidFill>
                <a:latin typeface="Courier"/>
              </a:rPr>
              <a:t>(</a:t>
            </a:r>
            <a:r>
              <a:rPr>
                <a:solidFill>
                  <a:srgbClr val="20794D"/>
                </a:solidFill>
                <a:latin typeface="Courier"/>
              </a:rPr>
              <a:t>"figures/leaf_mass_theme.pdf"</a:t>
            </a:r>
            <a:r>
              <a:rPr>
                <a:solidFill>
                  <a:srgbClr val="003B4F"/>
                </a:solidFill>
                <a:latin typeface="Courier"/>
              </a:rPr>
              <a:t>,</a:t>
            </a:r>
            <a:br/>
            <a:r>
              <a:rPr>
                <a:solidFill>
                  <a:srgbClr val="003B4F"/>
                </a:solidFill>
                <a:latin typeface="Courier"/>
              </a:rPr>
              <a:t>       </a:t>
            </a:r>
            <a:r>
              <a:rPr>
                <a:solidFill>
                  <a:srgbClr val="657422"/>
                </a:solidFill>
                <a:latin typeface="Courier"/>
              </a:rPr>
              <a:t>plot =</a:t>
            </a:r>
            <a:r>
              <a:rPr>
                <a:solidFill>
                  <a:srgbClr val="003B4F"/>
                </a:solidFill>
                <a:latin typeface="Courier"/>
              </a:rPr>
              <a:t> leaf_plot, </a:t>
            </a:r>
            <a:r>
              <a:rPr>
                <a:solidFill>
                  <a:srgbClr val="657422"/>
                </a:solidFill>
                <a:latin typeface="Courier"/>
              </a:rPr>
              <a:t>width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5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height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AD0000"/>
                </a:solidFill>
                <a:latin typeface="Courier"/>
              </a:rPr>
              <a:t>5</a:t>
            </a:r>
            <a:r>
              <a:rPr>
                <a:solidFill>
                  <a:srgbClr val="003B4F"/>
                </a:solidFill>
                <a:latin typeface="Courier"/>
              </a:rPr>
              <a:t>, </a:t>
            </a:r>
            <a:r>
              <a:rPr>
                <a:solidFill>
                  <a:srgbClr val="657422"/>
                </a:solidFill>
                <a:latin typeface="Courier"/>
              </a:rPr>
              <a:t>units =</a:t>
            </a:r>
            <a:r>
              <a:rPr>
                <a:solidFill>
                  <a:srgbClr val="003B4F"/>
                </a:solidFill>
                <a:latin typeface="Courier"/>
              </a:rPr>
              <a:t> </a:t>
            </a:r>
            <a:r>
              <a:rPr>
                <a:solidFill>
                  <a:srgbClr val="20794D"/>
                </a:solidFill>
                <a:latin typeface="Courier"/>
              </a:rPr>
              <a:t>"in"</a:t>
            </a:r>
            <a:r>
              <a:rPr>
                <a:solidFill>
                  <a:srgbClr val="003B4F"/>
                </a:solidFill>
                <a:latin typeface="Courier"/>
              </a:rPr>
              <a:t>)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495800" y="660400"/>
          <a:ext cx="4406900" cy="381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0500"/>
                <a:gridCol w="1460500"/>
                <a:gridCol w="1460500"/>
              </a:tblGrid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Format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Best for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Scales?</a:t>
                      </a: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>
                          <a:latin typeface="Courier"/>
                        </a:rPr>
                        <a:t>.png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Word docs, slides, web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❌ fixed pixels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>
                          <a:latin typeface="Courier"/>
                        </a:rPr>
                        <a:t>.pdf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Print, journals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✅ infinite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>
                          <a:latin typeface="Courier"/>
                        </a:rPr>
                        <a:t>.tiff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Journal submission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❌ fixed pixels</a:t>
                      </a:r>
                    </a:p>
                  </a:txBody>
                </a:tc>
              </a:tr>
            </a:tbl>
          </a:graphicData>
        </a:graphic>
      </p:graphicFrame>
    </p:spTree>
  </p:cSld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→ ACTIVITY 4 Parts 4–5 now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🛑 Go to Activity 4 — Parts 4–5</a:t>
            </a:r>
          </a:p>
          <a:p>
            <a:pPr lvl="0" indent="0" marL="0">
              <a:buNone/>
            </a:pPr>
            <a:r>
              <a:rPr/>
              <a:t>Close the slides. Pick a theme, tweak it, and save your plot as both PNG and PDF.</a:t>
            </a:r>
          </a:p>
        </p:txBody>
      </p:sp>
    </p:spTree>
  </p:cSld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What We Learned Today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/>
            <a:r>
              <a:rPr/>
              <a:t>Map </a:t>
            </a:r>
            <a:r>
              <a:rPr>
                <a:latin typeface="Courier"/>
              </a:rPr>
              <a:t>shape</a:t>
            </a:r>
            <a:r>
              <a:rPr/>
              <a:t> alongside </a:t>
            </a:r>
            <a:r>
              <a:rPr>
                <a:latin typeface="Courier"/>
              </a:rPr>
              <a:t>color</a:t>
            </a:r>
            <a:r>
              <a:rPr/>
              <a:t> to merge legends</a:t>
            </a:r>
          </a:p>
          <a:p>
            <a:pPr lvl="0"/>
            <a:r>
              <a:rPr>
                <a:latin typeface="Courier"/>
              </a:rPr>
              <a:t>geom_smooth(method = "lm")</a:t>
            </a:r>
            <a:r>
              <a:rPr/>
              <a:t> — a quick trend line, not a hypothesis test</a:t>
            </a:r>
          </a:p>
          <a:p>
            <a:pPr lvl="0"/>
            <a:r>
              <a:rPr>
                <a:latin typeface="Courier"/>
              </a:rPr>
              <a:t>coord_cartesian()</a:t>
            </a:r>
            <a:r>
              <a:rPr/>
              <a:t> zooms safely; </a:t>
            </a:r>
            <a:r>
              <a:rPr>
                <a:latin typeface="Courier"/>
              </a:rPr>
              <a:t>xlim()</a:t>
            </a:r>
            <a:r>
              <a:rPr/>
              <a:t>/</a:t>
            </a:r>
            <a:r>
              <a:rPr>
                <a:latin typeface="Courier"/>
              </a:rPr>
              <a:t>ylim()</a:t>
            </a:r>
            <a:r>
              <a:rPr/>
              <a:t> silently deletes rows first</a:t>
            </a:r>
          </a:p>
          <a:p>
            <a:pPr lvl="0"/>
            <a:r>
              <a:rPr/>
              <a:t>Built-in themes (</a:t>
            </a:r>
            <a:r>
              <a:rPr>
                <a:latin typeface="Courier"/>
              </a:rPr>
              <a:t>theme_classic()</a:t>
            </a:r>
            <a:r>
              <a:rPr/>
              <a:t>, etc.) + </a:t>
            </a:r>
            <a:r>
              <a:rPr>
                <a:latin typeface="Courier"/>
              </a:rPr>
              <a:t>theme()</a:t>
            </a:r>
            <a:r>
              <a:rPr/>
              <a:t> for small overrides</a:t>
            </a:r>
          </a:p>
          <a:p>
            <a:pPr lvl="0"/>
            <a:r>
              <a:rPr>
                <a:latin typeface="Courier"/>
              </a:rPr>
              <a:t>.png</a:t>
            </a:r>
            <a:r>
              <a:rPr/>
              <a:t> for documents/slides, </a:t>
            </a:r>
            <a:r>
              <a:rPr>
                <a:latin typeface="Courier"/>
              </a:rPr>
              <a:t>.pdf</a:t>
            </a:r>
            <a:r>
              <a:rPr/>
              <a:t> for print/journals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 b="1"/>
              <a:t>References:</a:t>
            </a:r>
          </a:p>
          <a:p>
            <a:pPr lvl="0"/>
            <a:r>
              <a:rPr/>
              <a:t>📖 Whitlock &amp; Schluter, Ch. 2 — </a:t>
            </a:r>
            <a:r>
              <a:rPr i="1"/>
              <a:t>Displaying Data</a:t>
            </a:r>
          </a:p>
          <a:p>
            <a:pPr lvl="0"/>
            <a:r>
              <a:rPr/>
              <a:t>📖 </a:t>
            </a:r>
            <a:r>
              <a:rPr>
                <a:hlinkClick r:id="rId2"/>
              </a:rPr>
              <a:t>R4DS Ch 1</a:t>
            </a:r>
            <a:r>
              <a:rPr/>
              <a:t> — Data Visualization</a:t>
            </a:r>
          </a:p>
          <a:p>
            <a:pPr lvl="0" indent="0" marL="0">
              <a:buNone/>
            </a:pPr>
            <a:r>
              <a:rPr b="1"/>
              <a:t>Up next — Lecture 05, Wrangling:</a:t>
            </a:r>
          </a:p>
          <a:p>
            <a:pPr lvl="0"/>
            <a:r>
              <a:rPr>
                <a:latin typeface="Courier"/>
              </a:rPr>
              <a:t>filter()</a:t>
            </a:r>
            <a:r>
              <a:rPr/>
              <a:t>, </a:t>
            </a:r>
            <a:r>
              <a:rPr>
                <a:latin typeface="Courier"/>
              </a:rPr>
              <a:t>select()</a:t>
            </a:r>
            <a:r>
              <a:rPr/>
              <a:t>, </a:t>
            </a:r>
            <a:r>
              <a:rPr>
                <a:latin typeface="Courier"/>
              </a:rPr>
              <a:t>mutate()</a:t>
            </a:r>
            <a:r>
              <a:rPr/>
              <a:t>, </a:t>
            </a:r>
            <a:r>
              <a:rPr>
                <a:latin typeface="Courier"/>
              </a:rPr>
              <a:t>arrange()</a:t>
            </a:r>
          </a:p>
          <a:p>
            <a:pPr lvl="0"/>
            <a:r>
              <a:rPr/>
              <a:t>Chaining verbs into one pipeline</a:t>
            </a:r>
          </a:p>
        </p:txBody>
      </p:sp>
    </p:spTree>
  </p:cSld>
</p:sld>
</file>

<file path=ppt/theme/theme1.xml><?xml version="1.0" encoding="utf-8"?>
<a:theme xmlns:a="http://schemas.openxmlformats.org/drawingml/2006/main" name="UMD Biostatistics">
  <a:themeElements>
    <a:clrScheme name="UMD">
      <a:dk1>
        <a:sysClr val="windowText" lastClr="000000"/>
      </a:dk1>
      <a:lt1>
        <a:sysClr val="window" lastClr="FFFFFF"/>
      </a:lt1>
      <a:dk2>
        <a:srgbClr val="4A4A4A"/>
      </a:dk2>
      <a:lt2>
        <a:srgbClr val="F0F4F8"/>
      </a:lt2>
      <a:accent1>
        <a:srgbClr val="F4CD54"/>
      </a:accent1>
      <a:accent2>
        <a:srgbClr val="002147"/>
      </a:accent2>
      <a:accent3>
        <a:srgbClr val="0072B2"/>
      </a:accent3>
      <a:accent4>
        <a:srgbClr val="009E73"/>
      </a:accent4>
      <a:accent5>
        <a:srgbClr val="E69F00"/>
      </a:accent5>
      <a:accent6>
        <a:srgbClr val="56B4E9"/>
      </a:accent6>
      <a:hlink>
        <a:srgbClr val="0563C1"/>
      </a:hlink>
      <a:folHlink>
        <a:srgbClr val="1A1A2E"/>
      </a:folHlink>
    </a:clrScheme>
    <a:fontScheme name="UMD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UM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46</Words>
  <Application>Microsoft Macintosh PowerPoint</Application>
  <PresentationFormat>On-screen Show (16:9)</PresentationFormat>
  <Paragraphs>14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Cambria</vt:lpstr>
      <vt:lpstr>UMD Biostatistics</vt:lpstr>
      <vt:lpstr>Presentation Title</vt:lpstr>
      <vt:lpstr>Slide Title</vt:lpstr>
      <vt:lpstr>Section header</vt:lpstr>
      <vt:lpstr>Slide Title for Two-Content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04 — GGPlot II</dc:title>
  <dc:creator>Bill Perry</dc:creator>
  <cp:keywords/>
  <dc:description>Mapping shape alongside color, adding a trend line with geom_smooth(), coord_cartesian() vs. xlim()/ylim(), and choosing a built-in theme.</dc:description>
  <dcterms:created xsi:type="dcterms:W3CDTF">2026-09-10T14:25:33Z</dcterms:created>
  <dcterms:modified xsi:type="dcterms:W3CDTF">2026-09-10T14:25:33Z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uthors">
    <vt:lpwstr/>
  </property>
  <property fmtid="{D5CDD505-2E9C-101B-9397-08002B2CF9AE}" pid="3" name="biblio-config">
    <vt:lpwstr>True</vt:lpwstr>
  </property>
  <property fmtid="{D5CDD505-2E9C-101B-9397-08002B2CF9AE}" pid="4" name="by-author">
    <vt:lpwstr/>
  </property>
  <property fmtid="{D5CDD505-2E9C-101B-9397-08002B2CF9AE}" pid="5" name="categories">
    <vt:lpwstr/>
  </property>
  <property fmtid="{D5CDD505-2E9C-101B-9397-08002B2CF9AE}" pid="6" name="date">
    <vt:lpwstr>2026-09-10</vt:lpwstr>
  </property>
  <property fmtid="{D5CDD505-2E9C-101B-9397-08002B2CF9AE}" pid="7" name="execute">
    <vt:lpwstr/>
  </property>
  <property fmtid="{D5CDD505-2E9C-101B-9397-08002B2CF9AE}" pid="8" name="header-includes">
    <vt:lpwstr/>
  </property>
  <property fmtid="{D5CDD505-2E9C-101B-9397-08002B2CF9AE}" pid="9" name="include-after">
    <vt:lpwstr/>
  </property>
  <property fmtid="{D5CDD505-2E9C-101B-9397-08002B2CF9AE}" pid="10" name="include-before">
    <vt:lpwstr/>
  </property>
  <property fmtid="{D5CDD505-2E9C-101B-9397-08002B2CF9AE}" pid="11" name="labels">
    <vt:lpwstr/>
  </property>
  <property fmtid="{D5CDD505-2E9C-101B-9397-08002B2CF9AE}" pid="12" name="order">
    <vt:lpwstr>4</vt:lpwstr>
  </property>
  <property fmtid="{D5CDD505-2E9C-101B-9397-08002B2CF9AE}" pid="13" name="resources">
    <vt:lpwstr/>
  </property>
  <property fmtid="{D5CDD505-2E9C-101B-9397-08002B2CF9AE}" pid="14" name="subtitle">
    <vt:lpwstr>More geoms, zooming safely, and picking a theme</vt:lpwstr>
  </property>
  <property fmtid="{D5CDD505-2E9C-101B-9397-08002B2CF9AE}" pid="15" name="toc-title">
    <vt:lpwstr>Table of contents</vt:lpwstr>
  </property>
  <property fmtid="{D5CDD505-2E9C-101B-9397-08002B2CF9AE}" pid="16" name="type">
    <vt:lpwstr>lecture</vt:lpwstr>
  </property>
  <property fmtid="{D5CDD505-2E9C-101B-9397-08002B2CF9AE}" pid="17" name="week">
    <vt:lpwstr>2</vt:lpwstr>
  </property>
</Properties>
</file>