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CC31"/>
    <a:srgbClr val="701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726"/>
  </p:normalViewPr>
  <p:slideViewPr>
    <p:cSldViewPr snapToGrid="0" snapToObjects="1">
      <p:cViewPr varScale="1">
        <p:scale>
          <a:sx d="100" n="165"/>
          <a:sy d="100" n="165"/>
        </p:scale>
        <p:origin x="560" y="184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20" Type="http://schemas.openxmlformats.org/officeDocument/2006/relationships/viewProps" Target="viewProps.xml" /><Relationship Id="rId19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22" Type="http://schemas.openxmlformats.org/officeDocument/2006/relationships/tableStyles" Target="tableStyles.xml" /><Relationship Id="rId21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5722" y="565689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14605"/>
            <a:ext cx="9089756" cy="3914289"/>
          </a:xfrm>
        </p:spPr>
        <p:txBody>
          <a:bodyPr/>
          <a:lstStyle>
            <a:lvl1pPr marL="230188" indent="-230188">
              <a:tabLst/>
              <a:defRPr sz="2000"/>
            </a:lvl1pPr>
            <a:lvl2pPr marL="514350" indent="-284163">
              <a:spcBef>
                <a:spcPts val="0"/>
              </a:spcBef>
              <a:tabLst/>
              <a:defRPr sz="2000"/>
            </a:lvl2pPr>
            <a:lvl3pPr marL="692150" indent="-177800">
              <a:spcBef>
                <a:spcPts val="0"/>
              </a:spcBef>
              <a:tabLst/>
              <a:defRPr sz="1600"/>
            </a:lvl3pPr>
            <a:lvl4pPr marL="914400" indent="-222250">
              <a:spcBef>
                <a:spcPts val="0"/>
              </a:spcBef>
              <a:tabLst/>
              <a:defRPr sz="1600"/>
            </a:lvl4pPr>
            <a:lvl5pPr marL="1146175" indent="-231775">
              <a:spcBef>
                <a:spcPts val="0"/>
              </a:spcBef>
              <a:tabLst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21556"/>
          </a:xfrm>
        </p:spPr>
        <p:txBody>
          <a:bodyPr anchor="t">
            <a:normAutofit/>
          </a:bodyPr>
          <a:lstStyle>
            <a:lvl1pPr algn="l">
              <a:defRPr sz="2400" b="1" cap="all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41649"/>
            <a:ext cx="7772400" cy="1125140"/>
          </a:xfrm>
        </p:spPr>
        <p:txBody>
          <a:bodyPr anchor="b">
            <a:normAutofit/>
          </a:bodyPr>
          <a:lstStyle>
            <a:lvl1pPr marL="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>
            <a:lvl1pPr algn="l">
              <a:defRPr b="0">
                <a:solidFill>
                  <a:srgbClr val="F4CD54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41" y="662663"/>
            <a:ext cx="4201332" cy="3818173"/>
          </a:xfrm>
        </p:spPr>
        <p:txBody>
          <a:bodyPr/>
          <a:lstStyle>
            <a:lvl1pPr marL="230188" indent="-230188">
              <a:tabLst/>
              <a:defRPr sz="2000"/>
            </a:lvl1pPr>
            <a:lvl2pPr marL="460375" indent="-230188">
              <a:tabLst/>
              <a:defRPr sz="1800"/>
            </a:lvl2pPr>
            <a:lvl3pPr marL="630238" indent="-169863">
              <a:tabLst/>
              <a:defRPr sz="1600"/>
            </a:lvl3pPr>
            <a:lvl4pPr marL="914400" indent="-284163">
              <a:tabLst/>
              <a:defRPr sz="1600"/>
            </a:lvl4pPr>
            <a:lvl5pPr marL="1146175" indent="-231775">
              <a:tabLst/>
              <a:defRPr sz="160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02258" y="662664"/>
            <a:ext cx="4418308" cy="3818172"/>
          </a:xfrm>
        </p:spPr>
        <p:txBody>
          <a:bodyPr/>
          <a:lstStyle>
            <a:lvl1pPr marL="342900" indent="-342900"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5937" indent="-285750">
              <a:defRPr lang="en-US" sz="18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46125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5987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0150" indent="-285750">
              <a:defRPr lang="en-US" sz="16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marL="230188" lvl="0" indent="-230188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Click to edit Master text styles</a:t>
            </a:r>
          </a:p>
          <a:p>
            <a:pPr marL="460375" lvl="1" indent="-230188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Second level</a:t>
            </a:r>
          </a:p>
          <a:p>
            <a:pPr marL="630238" lvl="2" indent="-169863" algn="l" defTabSz="342900" rtl="0" eaLnBrk="1" latinLnBrk="0" hangingPunct="1">
              <a:spcBef>
                <a:spcPct val="20000"/>
              </a:spcBef>
              <a:buFont typeface="Arial"/>
              <a:buChar char="•"/>
              <a:tabLst/>
            </a:pPr>
            <a:r>
              <a:rPr lang="en-US" dirty="0"/>
              <a:t>Third level</a:t>
            </a:r>
          </a:p>
          <a:p>
            <a:pPr marL="914400" lvl="3" indent="-284163" algn="l" defTabSz="342900" rtl="0" eaLnBrk="1" latinLnBrk="0" hangingPunct="1">
              <a:spcBef>
                <a:spcPct val="20000"/>
              </a:spcBef>
              <a:buFont typeface="Arial"/>
              <a:buChar char="–"/>
              <a:tabLst/>
            </a:pPr>
            <a:r>
              <a:rPr lang="en-US" dirty="0"/>
              <a:t>Fourth level</a:t>
            </a:r>
          </a:p>
          <a:p>
            <a:pPr marL="1146175" lvl="4" indent="-231775" algn="l" defTabSz="342900" rtl="0" eaLnBrk="1" latinLnBrk="0" hangingPunct="1">
              <a:spcBef>
                <a:spcPct val="20000"/>
              </a:spcBef>
              <a:buFont typeface="Arial"/>
              <a:buChar char="»"/>
              <a:tabLst/>
            </a:pPr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485" y="78119"/>
            <a:ext cx="8229600" cy="607682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201" y="802623"/>
            <a:ext cx="4435799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201" y="1282444"/>
            <a:ext cx="4435799" cy="3305054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3514" y="823389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514" y="1303210"/>
            <a:ext cx="4041775" cy="3284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71538"/>
          </a:xfrm>
        </p:spPr>
        <p:txBody>
          <a:bodyPr anchor="t" anchorCtr="0">
            <a:normAutofit/>
          </a:bodyPr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485" y="2822226"/>
            <a:ext cx="8756541" cy="19450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0" y="960803"/>
            <a:ext cx="354136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490" y="102393"/>
            <a:ext cx="8934774" cy="582780"/>
          </a:xfrm>
          <a:prstGeom prst="rect">
            <a:avLst/>
          </a:prstGeom>
          <a:solidFill>
            <a:srgbClr val="1A1A2E"/>
          </a:solidFill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77489" y="781696"/>
            <a:ext cx="8934773" cy="3914289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dirty="0" lang="en-US"/>
              <a:t>Click to edit Master text styles</a:t>
            </a:r>
          </a:p>
          <a:p>
            <a:pPr lvl="1"/>
            <a:r>
              <a:rPr dirty="0" lang="en-US"/>
              <a:t>Second level</a:t>
            </a:r>
          </a:p>
          <a:p>
            <a:pPr lvl="2"/>
            <a:r>
              <a:rPr dirty="0" lang="en-US"/>
              <a:t>Third level</a:t>
            </a:r>
          </a:p>
          <a:p>
            <a:pPr lvl="3"/>
            <a:r>
              <a:rPr dirty="0" lang="en-US"/>
              <a:t>Fourth level</a:t>
            </a:r>
          </a:p>
          <a:p>
            <a:pPr lvl="4"/>
            <a:r>
              <a:rPr dirty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6/28/26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42900" eaLnBrk="1" hangingPunct="1" latinLnBrk="0" rtl="0">
        <a:spcBef>
          <a:spcPct val="0"/>
        </a:spcBef>
        <a:buNone/>
        <a:defRPr kern="1200" sz="2800">
          <a:solidFill>
            <a:srgbClr val="F4CD54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ts val="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ts val="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ts val="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ts val="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ts val="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1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6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hyperlink" Target="https://cran.r-project.org/" TargetMode="External" /><Relationship Id="rId3" Type="http://schemas.openxmlformats.org/officeDocument/2006/relationships/hyperlink" Target="https://positron.posit.co/download.html" TargetMode="Externa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png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/Relationships>
</file>

<file path=ppt/slides/_rels/slide9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65688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01 —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55722" y="565689"/>
            <a:ext cx="6400800" cy="1314450"/>
          </a:xfrm>
        </p:spPr>
        <p:txBody>
          <a:bodyPr/>
          <a:lstStyle/>
          <a:p>
            <a:pPr lvl="0" indent="0" marL="0">
              <a:buNone/>
            </a:pPr>
            <a:r>
              <a:rPr/>
              <a:t>Our question, our data, and a first look at what we will do</a:t>
            </a:r>
            <a:br/>
            <a:br/>
            <a:r>
              <a:rPr/>
              <a:t>Bill Perry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10" sz="half" type="dt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2026-07-05</a:t>
            </a:r>
          </a:p>
        </p:txBody>
      </p:sp>
    </p:spTree>
  </p:cSld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How would we collect data to test this?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Can we collect leaves from </a:t>
            </a:r>
            <a:r>
              <a:rPr b="1"/>
              <a:t>one tree</a:t>
            </a:r>
            <a:r>
              <a:rPr/>
              <a:t> to do this?</a:t>
            </a:r>
          </a:p>
          <a:p>
            <a:pPr lvl="1"/>
            <a:r>
              <a:rPr/>
              <a:t>YES? or no NO?</a:t>
            </a:r>
          </a:p>
          <a:p>
            <a:pPr lvl="1"/>
            <a:r>
              <a:rPr b="1"/>
              <a:t>Discuss</a:t>
            </a:r>
          </a:p>
          <a:p>
            <a:pPr lvl="0"/>
            <a:r>
              <a:rPr/>
              <a:t>What is the problem with using only one tree?</a:t>
            </a:r>
          </a:p>
          <a:p>
            <a:pPr lvl="0"/>
            <a:r>
              <a:rPr/>
              <a:t>How might results from many trees differ from one tree?</a:t>
            </a:r>
          </a:p>
          <a:p>
            <a:pPr lvl="0"/>
            <a:r>
              <a:rPr/>
              <a:t>Do we need to be sure our sample is </a:t>
            </a:r>
            <a:r>
              <a:rPr b="1"/>
              <a:t>randomly selected</a:t>
            </a:r>
            <a:r>
              <a:rPr/>
              <a:t>?</a:t>
            </a:r>
          </a:p>
          <a:p>
            <a:pPr lvl="1"/>
            <a:r>
              <a:rPr/>
              <a:t>Why do we need to randomize?</a:t>
            </a:r>
          </a:p>
          <a:p>
            <a:pPr lvl="1"/>
            <a:r>
              <a:rPr/>
              <a:t>How can we randomize our sampling?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Replication and randomization</a:t>
            </a:r>
          </a:p>
          <a:p>
            <a:pPr lvl="0" indent="0" marL="1270000">
              <a:buNone/>
            </a:pPr>
            <a:r>
              <a:rPr sz="2000"/>
              <a:t>These two principles are the foundation of all experimental design. One tree is a sample size of one — we cannot generalize from that.</a:t>
            </a:r>
          </a:p>
        </p:txBody>
      </p:sp>
    </p:spTree>
  </p:cSld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variables could we record?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What variables could we record about the </a:t>
            </a:r>
            <a:r>
              <a:rPr b="1"/>
              <a:t>tree</a:t>
            </a:r>
            <a:r>
              <a:rPr/>
              <a:t>?</a:t>
            </a:r>
          </a:p>
          <a:p>
            <a:pPr lvl="0"/>
            <a:r>
              <a:rPr/>
              <a:t>What variables could we record about the </a:t>
            </a:r>
            <a:r>
              <a:rPr b="1"/>
              <a:t>leaf</a:t>
            </a:r>
            <a:r>
              <a:rPr/>
              <a:t>?</a:t>
            </a:r>
          </a:p>
          <a:p>
            <a:pPr lvl="0" indent="0" marL="0">
              <a:buNone/>
            </a:pPr>
            <a:r>
              <a:rPr b="1"/>
              <a:t>Dependent variable (response):</a:t>
            </a:r>
            <a:r>
              <a:rPr/>
              <a:t> - The thing we measure — it </a:t>
            </a:r>
            <a:r>
              <a:rPr i="1"/>
              <a:t>depends on</a:t>
            </a:r>
            <a:r>
              <a:rPr/>
              <a:t> our treatment - Example: leaf mass, leaf area</a:t>
            </a:r>
          </a:p>
          <a:p>
            <a:pPr lvl="0" indent="0" marL="0">
              <a:buNone/>
            </a:pPr>
            <a:r>
              <a:rPr b="1"/>
              <a:t>Independent variable (explanatory):</a:t>
            </a:r>
            <a:r>
              <a:rPr/>
              <a:t> - The thing we control or group by - Example: side of tree (sunny vs. shady)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vocabulary</a:t>
            </a:r>
          </a:p>
          <a:p>
            <a:pPr lvl="0"/>
            <a:r>
              <a:rPr sz="2000" b="1"/>
              <a:t>Dependent variable</a:t>
            </a:r>
            <a:r>
              <a:rPr sz="2000"/>
              <a:t> → what you measure (Y)</a:t>
            </a:r>
          </a:p>
          <a:p>
            <a:pPr lvl="0"/>
            <a:r>
              <a:rPr sz="2000" b="1"/>
              <a:t>Independent variable</a:t>
            </a:r>
            <a:r>
              <a:rPr sz="2000"/>
              <a:t> → what you control or group by (X)</a:t>
            </a:r>
          </a:p>
          <a:p>
            <a:pPr lvl="1"/>
            <a:r>
              <a:rPr sz="2000"/>
              <a:t>In a graph: Y goes on the vertical axis, X goes on the horizontal axis.</a:t>
            </a:r>
          </a:p>
        </p:txBody>
      </p:sp>
    </p:spTree>
  </p:cSld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Each group needs to collect at least 2 pairs of leaves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Collect </a:t>
            </a:r>
            <a:r>
              <a:rPr b="1"/>
              <a:t>1 mature leaf from the sunny side</a:t>
            </a:r>
            <a:r>
              <a:rPr/>
              <a:t> and </a:t>
            </a:r>
            <a:r>
              <a:rPr b="1"/>
              <a:t>1 from the shady side</a:t>
            </a:r>
            <a:r>
              <a:rPr/>
              <a:t> of the same tree</a:t>
            </a:r>
          </a:p>
          <a:p>
            <a:pPr lvl="0"/>
            <a:r>
              <a:rPr/>
              <a:t>Do this on </a:t>
            </a:r>
            <a:r>
              <a:rPr b="1"/>
              <a:t>at least 2 separate trees</a:t>
            </a:r>
            <a:r>
              <a:rPr/>
              <a:t> (we share trees since we are limited)</a:t>
            </a:r>
          </a:p>
          <a:p>
            <a:pPr lvl="0"/>
            <a:r>
              <a:rPr/>
              <a:t>Standardize your collection: </a:t>
            </a:r>
            <a:r>
              <a:rPr b="1"/>
              <a:t>(DISCUSS AND FIGURE IT OUT BY YOURSELVES)</a:t>
            </a:r>
          </a:p>
          <a:p>
            <a:pPr lvl="1"/>
            <a:r>
              <a:rPr/>
              <a:t>How high do we collect from?</a:t>
            </a:r>
          </a:p>
          <a:p>
            <a:pPr lvl="1"/>
            <a:r>
              <a:rPr/>
              <a:t>What does “mature” mean?</a:t>
            </a:r>
          </a:p>
          <a:p>
            <a:pPr lvl="1"/>
            <a:r>
              <a:rPr/>
              <a:t>Any other decisions to standardize?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If everyone collects differently (different heights, different leaf ages), we cannot combine our data.</a:t>
            </a:r>
          </a:p>
          <a:p>
            <a:pPr lvl="0" indent="0" marL="1270000">
              <a:buNone/>
            </a:pPr>
            <a:r>
              <a:rPr sz="2000" b="1"/>
              <a:t>Agree on the rules or methods before collecting…..</a:t>
            </a:r>
          </a:p>
        </p:txBody>
      </p:sp>
    </p:spTree>
  </p:cSld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Back in the lab · Before we begin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What can we measure?</a:t>
            </a:r>
          </a:p>
          <a:p>
            <a:pPr lvl="1"/>
            <a:r>
              <a:rPr/>
              <a:t>mass (grams)</a:t>
            </a:r>
          </a:p>
          <a:p>
            <a:pPr lvl="1"/>
            <a:r>
              <a:rPr/>
              <a:t>length (mm or cm)</a:t>
            </a:r>
          </a:p>
          <a:p>
            <a:pPr lvl="1"/>
            <a:r>
              <a:rPr/>
              <a:t>width (mm or cm)</a:t>
            </a:r>
          </a:p>
          <a:p>
            <a:pPr lvl="1"/>
            <a:r>
              <a:rPr/>
              <a:t>surface area (cm²) — how?</a:t>
            </a:r>
          </a:p>
          <a:p>
            <a:pPr lvl="1"/>
            <a:r>
              <a:rPr/>
              <a:t>others?</a:t>
            </a:r>
          </a:p>
          <a:p>
            <a:pPr lvl="0"/>
            <a:r>
              <a:rPr b="1"/>
              <a:t>Decisions to make as a group:</a:t>
            </a:r>
          </a:p>
          <a:p>
            <a:pPr lvl="1"/>
            <a:r>
              <a:rPr/>
              <a:t>What units?</a:t>
            </a:r>
          </a:p>
          <a:p>
            <a:pPr lvl="1"/>
            <a:r>
              <a:rPr/>
              <a:t>What abbreviations or vocabulary for the variables?</a:t>
            </a:r>
          </a:p>
          <a:p>
            <a:pPr lvl="1"/>
            <a:r>
              <a:rPr/>
              <a:t>What if a leaf is damaged?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vocabulary</a:t>
            </a:r>
          </a:p>
          <a:p>
            <a:pPr lvl="0"/>
            <a:r>
              <a:rPr sz="2000" b="1"/>
              <a:t>Metadata</a:t>
            </a:r>
            <a:r>
              <a:rPr sz="2000"/>
              <a:t> = data </a:t>
            </a:r>
            <a:r>
              <a:rPr sz="2000" i="1"/>
              <a:t>about</a:t>
            </a:r>
            <a:r>
              <a:rPr sz="2000"/>
              <a:t> your data.</a:t>
            </a:r>
          </a:p>
          <a:p>
            <a:pPr lvl="0"/>
            <a:r>
              <a:rPr sz="2000"/>
              <a:t>Who collected it? When? Where? With what instrument? Under what conditions?</a:t>
            </a:r>
          </a:p>
          <a:p>
            <a:pPr lvl="0"/>
            <a:r>
              <a:rPr sz="2000"/>
              <a:t>Without metadata, data are nearly useless to anyone else — including future you.</a:t>
            </a:r>
          </a:p>
        </p:txBody>
      </p:sp>
    </p:spTree>
  </p:cSld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Back in the lab · Setting up the spreadsheet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How do you enter this into the Excel sheet?</a:t>
            </a:r>
          </a:p>
          <a:p>
            <a:pPr lvl="1"/>
            <a:r>
              <a:rPr/>
              <a:t>What does the sheet look like? Mock something up</a:t>
            </a:r>
          </a:p>
          <a:p>
            <a:pPr lvl="0"/>
            <a:r>
              <a:rPr/>
              <a:t>What are the </a:t>
            </a:r>
            <a:r>
              <a:rPr b="1"/>
              <a:t>column names</a:t>
            </a:r>
            <a:r>
              <a:rPr/>
              <a:t> you will use?</a:t>
            </a:r>
          </a:p>
          <a:p>
            <a:pPr lvl="0"/>
            <a:r>
              <a:rPr/>
              <a:t>What are the </a:t>
            </a:r>
            <a:r>
              <a:rPr b="1"/>
              <a:t>units</a:t>
            </a:r>
            <a:r>
              <a:rPr/>
              <a:t> for each column?</a:t>
            </a:r>
          </a:p>
          <a:p>
            <a:pPr lvl="0"/>
            <a:r>
              <a:rPr/>
              <a:t>What is the </a:t>
            </a:r>
            <a:r>
              <a:rPr b="1"/>
              <a:t>vocabulary</a:t>
            </a:r>
            <a:r>
              <a:rPr/>
              <a:t>? (no spaces in column names, use </a:t>
            </a:r>
            <a:r>
              <a:rPr>
                <a:latin typeface="Courier"/>
              </a:rPr>
              <a:t>_</a:t>
            </a:r>
            <a:r>
              <a:rPr/>
              <a:t> instead)</a:t>
            </a:r>
          </a:p>
          <a:p>
            <a:pPr lvl="0"/>
            <a:r>
              <a:rPr/>
              <a:t>Where does the </a:t>
            </a:r>
            <a:r>
              <a:rPr b="1"/>
              <a:t>metadata</a:t>
            </a:r>
            <a:r>
              <a:rPr/>
              <a:t> go?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Best practice for column names:</a:t>
            </a:r>
          </a:p>
          <a:p>
            <a:pPr lvl="0" indent="0" marL="1270000">
              <a:buNone/>
            </a:pPr>
            <a:r>
              <a:rPr sz="2000">
                <a:latin typeface="Courier"/>
              </a:rPr>
              <a:t>leaf_mass_g</a:t>
            </a:r>
            <a:r>
              <a:rPr sz="2000"/>
              <a:t>, not </a:t>
            </a:r>
            <a:r>
              <a:rPr sz="2000">
                <a:latin typeface="Courier"/>
              </a:rPr>
              <a:t>Leaf Mass (g) - why???</a:t>
            </a:r>
          </a:p>
          <a:p>
            <a:pPr lvl="0" indent="0" marL="1270000">
              <a:buNone/>
            </a:pPr>
            <a:r>
              <a:rPr sz="2000"/>
              <a:t>Consistent, no spaces, no special characters, units in the name and all lower case - why?????</a:t>
            </a:r>
          </a:p>
        </p:txBody>
      </p:sp>
    </p:spTree>
  </p:cSld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Can you make a graph in Excel?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Using what you collected, make a simple Excel chart</a:t>
            </a:r>
          </a:p>
          <a:p>
            <a:pPr lvl="1"/>
            <a:r>
              <a:rPr/>
              <a:t>What would the graph look like?</a:t>
            </a:r>
          </a:p>
          <a:p>
            <a:pPr lvl="1"/>
            <a:r>
              <a:rPr/>
              <a:t>What goes on the X axis? The Y axis?</a:t>
            </a:r>
          </a:p>
          <a:p>
            <a:pPr lvl="1"/>
            <a:r>
              <a:rPr/>
              <a:t>What can you derive from the data already?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/>
              <a:t>Excel is great for a first look. But as datasets grow larger and analyses more complex, we need another approach - R.</a:t>
            </a:r>
          </a:p>
        </p:txBody>
      </p:sp>
    </p:spTree>
  </p:cSld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What R code looks like · A preview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You do not need to understand this yet — just look at the shape of it.</a:t>
            </a:r>
          </a:p>
          <a:p>
            <a:pPr lvl="0" indent="0">
              <a:buNone/>
            </a:pPr>
            <a:r>
              <a:rPr>
                <a:solidFill>
                  <a:srgbClr val="5E5E5E"/>
                </a:solidFill>
                <a:latin typeface="Courier"/>
              </a:rPr>
              <a:t># Load the tools we need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(tidyverse)</a:t>
            </a:r>
            <a:br/>
            <a:r>
              <a:rPr>
                <a:solidFill>
                  <a:srgbClr val="4758AB"/>
                </a:solidFill>
                <a:latin typeface="Courier"/>
              </a:rPr>
              <a:t>library</a:t>
            </a:r>
            <a:r>
              <a:rPr>
                <a:solidFill>
                  <a:srgbClr val="003B4F"/>
                </a:solidFill>
                <a:latin typeface="Courier"/>
              </a:rPr>
              <a:t>(readxl)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Read our leaf data into R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&lt;- </a:t>
            </a:r>
            <a:r>
              <a:rPr>
                <a:solidFill>
                  <a:srgbClr val="4758AB"/>
                </a:solidFill>
                <a:latin typeface="Courier"/>
              </a:rPr>
              <a:t>read_excel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20794D"/>
                </a:solidFill>
                <a:latin typeface="Courier"/>
              </a:rPr>
              <a:t>"data/tree_experiment.xlsx"</a:t>
            </a:r>
            <a:r>
              <a:rPr>
                <a:solidFill>
                  <a:srgbClr val="003B4F"/>
                </a:solidFill>
                <a:latin typeface="Courier"/>
              </a:rPr>
              <a:t>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Compute the mean weight for each side</a:t>
            </a:r>
            <a:br/>
            <a:r>
              <a:rPr>
                <a:solidFill>
                  <a:srgbClr val="003B4F"/>
                </a:solidFill>
                <a:latin typeface="Courier"/>
              </a:rPr>
              <a:t>tree_df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group_by</a:t>
            </a:r>
            <a:r>
              <a:rPr>
                <a:solidFill>
                  <a:srgbClr val="003B4F"/>
                </a:solidFill>
                <a:latin typeface="Courier"/>
              </a:rPr>
              <a:t>(side) </a:t>
            </a:r>
            <a:r>
              <a:rPr>
                <a:solidFill>
                  <a:srgbClr val="5E5E5E"/>
                </a:solidFill>
                <a:latin typeface="Courier"/>
              </a:rPr>
              <a:t>%&gt;%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summarize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mean_weight =</a:t>
            </a:r>
            <a:r>
              <a:rPr>
                <a:solidFill>
                  <a:srgbClr val="003B4F"/>
                </a:solidFill>
                <a:latin typeface="Courier"/>
              </a:rPr>
              <a:t> </a:t>
            </a:r>
            <a:r>
              <a:rPr>
                <a:solidFill>
                  <a:srgbClr val="4758AB"/>
                </a:solidFill>
                <a:latin typeface="Courier"/>
              </a:rPr>
              <a:t>mean</a:t>
            </a:r>
            <a:r>
              <a:rPr>
                <a:solidFill>
                  <a:srgbClr val="003B4F"/>
                </a:solidFill>
                <a:latin typeface="Courier"/>
              </a:rPr>
              <a:t>(weight_g))</a:t>
            </a:r>
            <a:br/>
            <a:br/>
            <a:r>
              <a:rPr>
                <a:solidFill>
                  <a:srgbClr val="5E5E5E"/>
                </a:solidFill>
                <a:latin typeface="Courier"/>
              </a:rPr>
              <a:t># Make a plot</a:t>
            </a:r>
            <a:br/>
            <a:r>
              <a:rPr>
                <a:solidFill>
                  <a:srgbClr val="4758AB"/>
                </a:solidFill>
                <a:latin typeface="Courier"/>
              </a:rPr>
              <a:t>ggplot</a:t>
            </a:r>
            <a:r>
              <a:rPr>
                <a:solidFill>
                  <a:srgbClr val="003B4F"/>
                </a:solidFill>
                <a:latin typeface="Courier"/>
              </a:rPr>
              <a:t>(tree_df, </a:t>
            </a:r>
            <a:r>
              <a:rPr>
                <a:solidFill>
                  <a:srgbClr val="4758AB"/>
                </a:solidFill>
                <a:latin typeface="Courier"/>
              </a:rPr>
              <a:t>aes</a:t>
            </a:r>
            <a:r>
              <a:rPr>
                <a:solidFill>
                  <a:srgbClr val="003B4F"/>
                </a:solidFill>
                <a:latin typeface="Courier"/>
              </a:rPr>
              <a:t>(</a:t>
            </a:r>
            <a:r>
              <a:rPr>
                <a:solidFill>
                  <a:srgbClr val="657422"/>
                </a:solidFill>
                <a:latin typeface="Courier"/>
              </a:rPr>
              <a:t>x =</a:t>
            </a:r>
            <a:r>
              <a:rPr>
                <a:solidFill>
                  <a:srgbClr val="003B4F"/>
                </a:solidFill>
                <a:latin typeface="Courier"/>
              </a:rPr>
              <a:t> side, </a:t>
            </a:r>
            <a:r>
              <a:rPr>
                <a:solidFill>
                  <a:srgbClr val="657422"/>
                </a:solidFill>
                <a:latin typeface="Courier"/>
              </a:rPr>
              <a:t>y =</a:t>
            </a:r>
            <a:r>
              <a:rPr>
                <a:solidFill>
                  <a:srgbClr val="003B4F"/>
                </a:solidFill>
                <a:latin typeface="Courier"/>
              </a:rPr>
              <a:t> weight_g)) </a:t>
            </a:r>
            <a:r>
              <a:rPr>
                <a:solidFill>
                  <a:srgbClr val="5E5E5E"/>
                </a:solidFill>
                <a:latin typeface="Courier"/>
              </a:rPr>
              <a:t>+</a:t>
            </a:r>
            <a:br/>
            <a:r>
              <a:rPr>
                <a:solidFill>
                  <a:srgbClr val="003B4F"/>
                </a:solidFill>
                <a:latin typeface="Courier"/>
              </a:rPr>
              <a:t>  </a:t>
            </a:r>
            <a:r>
              <a:rPr>
                <a:solidFill>
                  <a:srgbClr val="4758AB"/>
                </a:solidFill>
                <a:latin typeface="Courier"/>
              </a:rPr>
              <a:t>geom_boxplot</a:t>
            </a:r>
            <a:r>
              <a:rPr>
                <a:solidFill>
                  <a:srgbClr val="003B4F"/>
                </a:solidFill>
                <a:latin typeface="Courier"/>
              </a:rPr>
              <a:t>()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Notice</a:t>
            </a:r>
          </a:p>
          <a:p>
            <a:pPr lvl="0" indent="0" marL="1270000">
              <a:buNone/>
            </a:pPr>
            <a:r>
              <a:rPr sz="2000"/>
              <a:t>It reads almost like English: </a:t>
            </a:r>
            <a:r>
              <a:rPr sz="2000" i="1"/>
              <a:t>take tree_df, then group by side, then compute the mean</a:t>
            </a:r>
            <a:r>
              <a:rPr sz="2000"/>
              <a:t>. That is the goal — code that tells a clear story.</a:t>
            </a:r>
          </a:p>
        </p:txBody>
      </p:sp>
    </p:spTree>
  </p:cSld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Before Thursday · Install R and Positron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Downloading R and Positron:</a:t>
            </a:r>
          </a:p>
          <a:p>
            <a:pPr lvl="0" indent="-342900" marL="342900">
              <a:buAutoNum type="arabicPeriod"/>
            </a:pPr>
            <a:r>
              <a:rPr/>
              <a:t>Download </a:t>
            </a:r>
            <a:r>
              <a:rPr b="1"/>
              <a:t>R</a:t>
            </a:r>
            <a:r>
              <a:rPr/>
              <a:t> — </a:t>
            </a:r>
            <a:r>
              <a:rPr>
                <a:hlinkClick r:id="rId2"/>
              </a:rPr>
              <a:t>cran.r-project.org</a:t>
            </a:r>
          </a:p>
          <a:p>
            <a:pPr lvl="1"/>
            <a:r>
              <a:rPr/>
              <a:t>Installs to your computer — can you find it?</a:t>
            </a:r>
          </a:p>
          <a:p>
            <a:pPr lvl="0" indent="-342900" marL="342900">
              <a:buAutoNum type="arabicPeriod"/>
            </a:pPr>
            <a:r>
              <a:rPr/>
              <a:t>Download </a:t>
            </a:r>
            <a:r>
              <a:rPr b="1"/>
              <a:t>Positron</a:t>
            </a:r>
            <a:r>
              <a:rPr/>
              <a:t> — </a:t>
            </a:r>
            <a:r>
              <a:rPr>
                <a:hlinkClick r:id="rId3"/>
              </a:rPr>
              <a:t>positron.posit.co</a:t>
            </a:r>
          </a:p>
          <a:p>
            <a:pPr lvl="1"/>
            <a:r>
              <a:rPr/>
              <a:t>Install </a:t>
            </a:r>
            <a:r>
              <a:rPr b="1"/>
              <a:t>R first</a:t>
            </a:r>
            <a:r>
              <a:rPr/>
              <a:t>, then Positron — Positron needs to find R on your machine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⚠️ Watch out!</a:t>
            </a:r>
          </a:p>
          <a:p>
            <a:pPr lvl="0" indent="0" marL="1270000">
              <a:buNone/>
            </a:pPr>
            <a:r>
              <a:rPr sz="2000"/>
              <a:t>Install R first, then Positron. If you install Positron first, it may not find R automatically.</a:t>
            </a:r>
          </a:p>
          <a:p>
            <a:pPr lvl="0" indent="0" marL="0">
              <a:buNone/>
            </a:pPr>
            <a:r>
              <a:rPr i="1"/>
              <a:t>See you Thursday — bring your laptop and the leaf data you entered in Excel.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 · Syllabus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The syllabus has </a:t>
            </a:r>
            <a:r>
              <a:rPr b="1"/>
              <a:t>all the details</a:t>
            </a:r>
            <a:r>
              <a:rPr/>
              <a:t> — topics, grading, policies, schedule</a:t>
            </a:r>
          </a:p>
          <a:p>
            <a:pPr lvl="0"/>
            <a:r>
              <a:rPr/>
              <a:t>Read it before Thursday</a:t>
            </a:r>
          </a:p>
          <a:p>
            <a:pPr lvl="0"/>
            <a:r>
              <a:rPr/>
              <a:t>It will evolve — check Canvas for the current version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✅ Key idea</a:t>
            </a:r>
          </a:p>
          <a:p>
            <a:pPr lvl="0" indent="0" marL="1270000">
              <a:buNone/>
            </a:pPr>
            <a:r>
              <a:rPr sz="2000"/>
              <a:t>The syllabus is the contract between us. If something is unclear, ask now — not at exam time.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Lecture 1 · Who am 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Bill Perry</a:t>
            </a:r>
            <a:r>
              <a:rPr/>
              <a:t> — call me Bill or Dr. Perry</a:t>
            </a:r>
          </a:p>
          <a:p>
            <a:pPr lvl="0"/>
            <a:r>
              <a:rPr/>
              <a:t>Office: Swenson Science Building 13</a:t>
            </a:r>
          </a:p>
          <a:p>
            <a:pPr lvl="0"/>
            <a:r>
              <a:rPr/>
              <a:t>Phone: 218-726-8145</a:t>
            </a:r>
          </a:p>
          <a:p>
            <a:pPr lvl="0"/>
            <a:r>
              <a:rPr/>
              <a:t>Email: wlperry@d.umn.edu</a:t>
            </a:r>
          </a:p>
          <a:p>
            <a:pPr lvl="0"/>
            <a:r>
              <a:rPr/>
              <a:t>Drop-in hours: Monday 12:15–1:15, Tuesday 2–3 (tentative)</a:t>
            </a:r>
          </a:p>
          <a:p>
            <a:pPr lvl="0"/>
            <a:r>
              <a:rPr/>
              <a:t>Lab: SSB 170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Best way to reach me:</a:t>
            </a:r>
            <a:r>
              <a:rPr sz="2000"/>
              <a:t> email or drop in. If I am in the lab I am usually around.</a:t>
            </a:r>
          </a:p>
        </p:txBody>
      </p:sp>
      <p:pic>
        <p:nvPicPr>
          <p:cNvPr descr="images/paste-1.pn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495800" y="927100"/>
            <a:ext cx="4406900" cy="32766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Lecture 1 · My goals for this course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Help you learn the tools to </a:t>
            </a:r>
            <a:r>
              <a:rPr b="1"/>
              <a:t>organize and present data</a:t>
            </a:r>
            <a:r>
              <a:rPr/>
              <a:t> from potentially very large datasets</a:t>
            </a:r>
          </a:p>
          <a:p>
            <a:pPr lvl="0"/>
            <a:r>
              <a:rPr/>
              <a:t>How to use </a:t>
            </a:r>
            <a:r>
              <a:rPr b="1"/>
              <a:t>Excel</a:t>
            </a:r>
            <a:r>
              <a:rPr/>
              <a:t> for some tasks — and when to stop using it</a:t>
            </a:r>
          </a:p>
          <a:p>
            <a:pPr lvl="0"/>
            <a:r>
              <a:rPr/>
              <a:t>How to use </a:t>
            </a:r>
            <a:r>
              <a:rPr b="1"/>
              <a:t>R</a:t>
            </a:r>
            <a:r>
              <a:rPr/>
              <a:t> — a coding language — to work with data and graphics</a:t>
            </a:r>
          </a:p>
          <a:p>
            <a:pPr lvl="0"/>
            <a:r>
              <a:rPr/>
              <a:t>How to </a:t>
            </a:r>
            <a:r>
              <a:rPr b="1"/>
              <a:t>organize, clean, summarize, and visualize</a:t>
            </a:r>
            <a:r>
              <a:rPr/>
              <a:t> data — the pipeline</a:t>
            </a:r>
          </a:p>
          <a:p>
            <a:pPr lvl="0"/>
            <a:r>
              <a:rPr/>
              <a:t>How to formulate and test </a:t>
            </a:r>
            <a:r>
              <a:rPr b="1"/>
              <a:t>hypotheses</a:t>
            </a:r>
          </a:p>
          <a:p>
            <a:pPr lvl="0"/>
            <a:r>
              <a:rPr/>
              <a:t>How to use </a:t>
            </a:r>
            <a:r>
              <a:rPr b="1"/>
              <a:t>statistics</a:t>
            </a:r>
            <a:r>
              <a:rPr/>
              <a:t> to test those hypotheses</a:t>
            </a:r>
          </a:p>
          <a:p>
            <a:pPr lvl="0"/>
            <a:r>
              <a:rPr/>
              <a:t>How to </a:t>
            </a:r>
            <a:r>
              <a:rPr b="1"/>
              <a:t>interpret</a:t>
            </a:r>
            <a:r>
              <a:rPr/>
              <a:t> what the data is telling us</a:t>
            </a:r>
          </a:p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The pipeline:</a:t>
            </a:r>
            <a:r>
              <a:rPr sz="2000"/>
              <a:t> raw data → clean → summarize → visualize → test → report This course teaches every step.</a:t>
            </a:r>
          </a:p>
        </p:txBody>
      </p:sp>
    </p:spTree>
  </p:cSld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Lecture 1 · My expectations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 b="1"/>
              <a:t>Communication</a:t>
            </a:r>
            <a:r>
              <a:rPr/>
              <a:t> — ask questions in class, in office hours, by email</a:t>
            </a:r>
          </a:p>
          <a:p>
            <a:pPr lvl="0"/>
            <a:r>
              <a:rPr b="1"/>
              <a:t>Practice</a:t>
            </a:r>
            <a:r>
              <a:rPr/>
              <a:t> — the only way to learn to code is to write code</a:t>
            </a:r>
          </a:p>
          <a:p>
            <a:pPr lvl="0"/>
            <a:r>
              <a:rPr b="1"/>
              <a:t>Failure</a:t>
            </a:r>
            <a:r>
              <a:rPr/>
              <a:t> — every error message is information; celebrate finding bugs</a:t>
            </a:r>
          </a:p>
          <a:p>
            <a:pPr lvl="0"/>
            <a:r>
              <a:rPr b="1"/>
              <a:t>Learn to troubleshoot</a:t>
            </a:r>
            <a:r>
              <a:rPr/>
              <a:t> — reading error messages is a skill we will practice</a:t>
            </a:r>
          </a:p>
          <a:p>
            <a:pPr lvl="0" indent="0" marL="1270000">
              <a:buNone/>
            </a:pPr>
            <a:r>
              <a:rPr sz="2000" b="1"/>
              <a:t>Important</a:t>
            </a:r>
          </a:p>
          <a:p>
            <a:pPr lvl="0" indent="0" marL="1270000">
              <a:buNone/>
            </a:pPr>
            <a:r>
              <a:rPr sz="2000" b="1"/>
              <a:t>Getting stuck is not failing — it is the job.</a:t>
            </a:r>
          </a:p>
          <a:p>
            <a:pPr lvl="0" indent="0" marL="1270000">
              <a:buNone/>
            </a:pPr>
            <a:r>
              <a:rPr sz="2000"/>
              <a:t>Every working data scientist searches Google for error messages every single day.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 b="1"/>
              <a:t>What I will do:</a:t>
            </a:r>
          </a:p>
          <a:p>
            <a:pPr lvl="0"/>
            <a:r>
              <a:rPr/>
              <a:t>Provide clear examples</a:t>
            </a:r>
          </a:p>
          <a:p>
            <a:pPr lvl="0"/>
            <a:r>
              <a:rPr/>
              <a:t>Walk through code line by line</a:t>
            </a:r>
          </a:p>
          <a:p>
            <a:pPr lvl="0"/>
            <a:r>
              <a:rPr/>
              <a:t>Give you real datasets to work with</a:t>
            </a:r>
          </a:p>
          <a:p>
            <a:pPr lvl="0" indent="0" marL="0">
              <a:buNone/>
            </a:pPr>
            <a:r>
              <a:rPr b="1"/>
              <a:t>What you need to do:</a:t>
            </a:r>
          </a:p>
          <a:p>
            <a:pPr lvl="0"/>
            <a:r>
              <a:rPr/>
              <a:t>Type the code yourself (do not copy-paste)</a:t>
            </a:r>
          </a:p>
          <a:p>
            <a:pPr lvl="0"/>
            <a:r>
              <a:rPr/>
              <a:t>Run it, break it, fix it</a:t>
            </a:r>
          </a:p>
          <a:p>
            <a:pPr lvl="0"/>
            <a:r>
              <a:rPr/>
              <a:t>Bring questions to class</a:t>
            </a:r>
          </a:p>
        </p:txBody>
      </p:sp>
    </p:spTree>
  </p:cSld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Lecture 1 ·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Science is a way to </a:t>
            </a:r>
            <a:r>
              <a:rPr b="1"/>
              <a:t>acquire, organize, and apply knowledge</a:t>
            </a:r>
          </a:p>
          <a:p>
            <a:pPr lvl="0"/>
            <a:r>
              <a:rPr/>
              <a:t>We make </a:t>
            </a:r>
            <a:r>
              <a:rPr b="1"/>
              <a:t>predictions</a:t>
            </a:r>
            <a:r>
              <a:rPr/>
              <a:t> and test them with a </a:t>
            </a:r>
            <a:r>
              <a:rPr b="1"/>
              <a:t>falsifiable approach</a:t>
            </a:r>
            <a:r>
              <a:rPr/>
              <a:t> — statistics</a:t>
            </a:r>
          </a:p>
          <a:p>
            <a:pPr lvl="0"/>
            <a:r>
              <a:rPr/>
              <a:t>Explanations that </a:t>
            </a:r>
            <a:r>
              <a:rPr b="1"/>
              <a:t>cannot be tested or falsified</a:t>
            </a:r>
            <a:r>
              <a:rPr/>
              <a:t> are not science</a:t>
            </a:r>
          </a:p>
          <a:p>
            <a:pPr lvl="0" indent="0" marL="0">
              <a:buNone/>
            </a:pPr>
            <a:r>
              <a:rPr b="1"/>
              <a:t>Example:</a:t>
            </a:r>
          </a:p>
          <a:p>
            <a:pPr lvl="0"/>
            <a:r>
              <a:rPr/>
              <a:t>“Leaves on the shady side are bigger” </a:t>
            </a:r>
            <a:r>
              <a:rPr b="1"/>
              <a:t>testable</a:t>
            </a:r>
          </a:p>
          <a:p>
            <a:pPr lvl="0"/>
            <a:r>
              <a:rPr/>
              <a:t>“The forest has a spirit that controls leaf size” — </a:t>
            </a:r>
            <a:r>
              <a:rPr b="1"/>
              <a:t>not testable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vocabulary</a:t>
            </a:r>
          </a:p>
          <a:p>
            <a:pPr lvl="0" indent="0" marL="1270000">
              <a:buNone/>
            </a:pPr>
            <a:r>
              <a:rPr sz="2000" b="1"/>
              <a:t>Falsifiable</a:t>
            </a:r>
            <a:r>
              <a:rPr sz="2000"/>
              <a:t> = a prediction that could, in principle, be shown to be wrong.</a:t>
            </a:r>
          </a:p>
          <a:p>
            <a:pPr lvl="0" indent="0" marL="1270000">
              <a:buNone/>
            </a:pPr>
            <a:r>
              <a:rPr sz="2000"/>
              <a:t>A good hypothesis is one you could prove false.</a:t>
            </a:r>
          </a:p>
        </p:txBody>
      </p:sp>
    </p:spTree>
  </p:cSld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Today · Real-world data science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Talking about data science is </a:t>
            </a:r>
            <a:r>
              <a:rPr b="1"/>
              <a:t>super boring</a:t>
            </a:r>
          </a:p>
          <a:p>
            <a:pPr lvl="0"/>
            <a:r>
              <a:rPr/>
              <a:t>The only way to learn it is to </a:t>
            </a:r>
            <a:r>
              <a:rPr b="1"/>
              <a:t>do it</a:t>
            </a:r>
            <a:r>
              <a:rPr/>
              <a:t> — collect data, enter it, analyze it</a:t>
            </a:r>
          </a:p>
          <a:p>
            <a:pPr lvl="0"/>
            <a:r>
              <a:rPr/>
              <a:t>This lecture and the next will be about how to work with data from the </a:t>
            </a:r>
            <a:r>
              <a:rPr b="1"/>
              <a:t>very start</a:t>
            </a:r>
          </a:p>
          <a:p>
            <a:pPr lvl="0"/>
            <a:r>
              <a:rPr/>
              <a:t>Your task: </a:t>
            </a:r>
            <a:r>
              <a:rPr b="1"/>
              <a:t>collect data → organize it → enter it into a spreadsheet → develop metadata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🖐 Try it yourself</a:t>
            </a:r>
          </a:p>
          <a:p>
            <a:pPr lvl="0" indent="0" marL="1270000">
              <a:buNone/>
            </a:pPr>
            <a:r>
              <a:rPr sz="2000"/>
              <a:t>We are going to go outside, collect leaves, and build our first dataset today. That dataset will follow us for the first part of the course.</a:t>
            </a:r>
          </a:p>
        </p:txBody>
      </p:sp>
    </p:spTree>
  </p:cSld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2780"/>
          </a:xfrm>
          <a:solidFill>
            <a:srgbClr val="1A1A2E"/>
          </a:solidFill>
        </p:spPr>
        <p:txBody>
          <a:bodyPr/>
          <a:lstStyle/>
          <a:p>
            <a:pPr lvl="0" indent="0" marL="0">
              <a:buNone/>
            </a:pPr>
            <a:r>
              <a:rPr/>
              <a:t>What will we 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/>
            <a:r>
              <a:rPr/>
              <a:t>We are going to </a:t>
            </a:r>
            <a:r>
              <a:rPr b="1"/>
              <a:t>measure something in nature</a:t>
            </a:r>
          </a:p>
          <a:p>
            <a:pPr lvl="0"/>
            <a:r>
              <a:rPr/>
              <a:t>Suggestion: leaf mass, width, length, and surface area from the </a:t>
            </a:r>
            <a:r>
              <a:rPr b="1"/>
              <a:t>sunny side vs. shady side</a:t>
            </a:r>
            <a:r>
              <a:rPr/>
              <a:t> of a tree</a:t>
            </a:r>
          </a:p>
          <a:p>
            <a:pPr lvl="1"/>
            <a:r>
              <a:rPr/>
              <a:t>Do leaves respond to light intensity?</a:t>
            </a:r>
          </a:p>
          <a:p>
            <a:pPr lvl="0"/>
            <a:r>
              <a:rPr b="1"/>
              <a:t>The null hypothesis (H₀):</a:t>
            </a:r>
          </a:p>
          <a:p>
            <a:pPr lvl="1"/>
            <a:r>
              <a:rPr i="1"/>
              <a:t>There is no difference in leaf size or shape between the two sides of a tree.</a:t>
            </a:r>
          </a:p>
          <a:p>
            <a:pPr lvl="0"/>
            <a:r>
              <a:rPr b="1"/>
              <a:t>The alternate hypothesis (Hₐ):</a:t>
            </a:r>
          </a:p>
          <a:p>
            <a:pPr lvl="1"/>
            <a:r>
              <a:rPr i="1"/>
              <a:t>Leaf size differs between the sunny and shady sides.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1270000">
              <a:buNone/>
            </a:pPr>
            <a:r>
              <a:rPr sz="2000" b="1"/>
              <a:t>Note</a:t>
            </a:r>
          </a:p>
          <a:p>
            <a:pPr lvl="0" indent="0" marL="1270000">
              <a:buNone/>
            </a:pPr>
            <a:r>
              <a:rPr sz="2000" b="1"/>
              <a:t>📖 New vocabulary</a:t>
            </a:r>
          </a:p>
          <a:p>
            <a:pPr lvl="0" indent="0" marL="1270000">
              <a:buNone/>
            </a:pPr>
            <a:r>
              <a:rPr sz="2000" b="1"/>
              <a:t>Null hypothesis (H₀)</a:t>
            </a:r>
            <a:r>
              <a:rPr sz="2000"/>
              <a:t> — the “nothing is happening” claim. Statistics will tell us whether the data are consistent with this or not.</a:t>
            </a:r>
          </a:p>
          <a:p>
            <a:pPr lvl="0" indent="0" marL="1270000">
              <a:buNone/>
            </a:pPr>
            <a:r>
              <a:rPr sz="2000" b="1"/>
              <a:t>Alternate hypothesis (Hₐ)</a:t>
            </a:r>
            <a:r>
              <a:rPr sz="2000"/>
              <a:t> — the claim we think might be true.</a:t>
            </a:r>
          </a:p>
        </p:txBody>
      </p:sp>
    </p:spTree>
  </p:cSld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82780"/>
          </a:xfrm>
        </p:spPr>
        <p:txBody>
          <a:bodyPr/>
          <a:lstStyle/>
          <a:p>
            <a:pPr lvl="0" indent="0" marL="0">
              <a:buNone/>
            </a:pPr>
            <a:r>
              <a:rPr/>
              <a:t>How does leaf size vary?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/>
              <a:t>Does the sunny side vs. shady side of a tree differ due to light?</a:t>
            </a:r>
          </a:p>
          <a:p>
            <a:pPr lvl="1"/>
            <a:r>
              <a:rPr b="1"/>
              <a:t>Predict:</a:t>
            </a:r>
            <a:r>
              <a:rPr/>
              <a:t> what do you think will happen before we collect any data?</a:t>
            </a:r>
          </a:p>
          <a:p>
            <a:pPr lvl="2"/>
            <a:r>
              <a:rPr i="1"/>
              <a:t>Your prediction:</a:t>
            </a:r>
          </a:p>
          <a:p>
            <a:pPr lvl="1"/>
            <a:r>
              <a:rPr b="1"/>
              <a:t>Hypothesize:</a:t>
            </a:r>
            <a:r>
              <a:rPr/>
              <a:t> what is the formal testable statement?</a:t>
            </a:r>
          </a:p>
          <a:p>
            <a:pPr lvl="2"/>
            <a:r>
              <a:rPr i="1"/>
              <a:t>Your null hypothesis: ____________________________</a:t>
            </a:r>
          </a:p>
          <a:p>
            <a:pPr lvl="2"/>
            <a:r>
              <a:rPr i="1"/>
              <a:t>Your alternate hypothesis: ____________________________</a:t>
            </a:r>
          </a:p>
          <a:p>
            <a:pPr lvl="0" indent="0" marL="1270000">
              <a:buNone/>
            </a:pPr>
            <a:r>
              <a:rPr sz="2000" b="1"/>
              <a:t>Tip</a:t>
            </a:r>
          </a:p>
          <a:p>
            <a:pPr lvl="0" indent="0" marL="1270000">
              <a:buNone/>
            </a:pPr>
            <a:r>
              <a:rPr sz="2000" b="1"/>
              <a:t>Key distinction</a:t>
            </a:r>
          </a:p>
          <a:p>
            <a:pPr lvl="0"/>
            <a:r>
              <a:rPr sz="2000"/>
              <a:t>A </a:t>
            </a:r>
            <a:r>
              <a:rPr sz="2000" b="1"/>
              <a:t>prediction</a:t>
            </a:r>
            <a:r>
              <a:rPr sz="2000"/>
              <a:t> says what you think will happen and usually has a direction.</a:t>
            </a:r>
          </a:p>
          <a:p>
            <a:pPr lvl="0"/>
            <a:r>
              <a:rPr sz="2000"/>
              <a:t>A </a:t>
            </a:r>
            <a:r>
              <a:rPr sz="2000" b="1"/>
              <a:t>hypothesis</a:t>
            </a:r>
            <a:r>
              <a:rPr sz="2000"/>
              <a:t> is a formal statement that can be accepted or rejected with data.</a:t>
            </a:r>
          </a:p>
        </p:txBody>
      </p:sp>
    </p:spTree>
  </p:cSld>
</p:sld>
</file>

<file path=ppt/theme/theme1.xml><?xml version="1.0" encoding="utf-8"?>
<a:theme xmlns:a="http://schemas.openxmlformats.org/drawingml/2006/main" name="UMD Biostatistics">
  <a:themeElements>
    <a:clrScheme name="UMD">
      <a:dk1>
        <a:sysClr val="windowText" lastClr="000000"/>
      </a:dk1>
      <a:lt1>
        <a:sysClr val="window" lastClr="FFFFFF"/>
      </a:lt1>
      <a:dk2>
        <a:srgbClr val="4A4A4A"/>
      </a:dk2>
      <a:lt2>
        <a:srgbClr val="F0F4F8"/>
      </a:lt2>
      <a:accent1>
        <a:srgbClr val="F4CD54"/>
      </a:accent1>
      <a:accent2>
        <a:srgbClr val="002147"/>
      </a:accent2>
      <a:accent3>
        <a:srgbClr val="0072B2"/>
      </a:accent3>
      <a:accent4>
        <a:srgbClr val="009E73"/>
      </a:accent4>
      <a:accent5>
        <a:srgbClr val="E69F00"/>
      </a:accent5>
      <a:accent6>
        <a:srgbClr val="56B4E9"/>
      </a:accent6>
      <a:hlink>
        <a:srgbClr val="0563C1"/>
      </a:hlink>
      <a:folHlink>
        <a:srgbClr val="1A1A2E"/>
      </a:folHlink>
    </a:clrScheme>
    <a:fontScheme name="UMD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M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Macintosh PowerPoint</Application>
  <PresentationFormat>On-screen Show (16:9)</PresentationFormat>
  <Paragraphs>14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UMD Biostatistics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01 — Introduction</dc:title>
  <dc:creator>Bill Perry</dc:creator>
  <cp:keywords/>
  <dc:description>Course logistics and syllabus overview, why we use R alongside Excel, and a first look at what a data science workflow looks like.</dc:description>
  <dcterms:created xsi:type="dcterms:W3CDTF">2026-07-06T00:30:56Z</dcterms:created>
  <dcterms:modified xsi:type="dcterms:W3CDTF">2026-07-06T00:30:56Z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hors">
    <vt:lpwstr/>
  </property>
  <property fmtid="{D5CDD505-2E9C-101B-9397-08002B2CF9AE}" pid="3" name="biblio-config">
    <vt:lpwstr>True</vt:lpwstr>
  </property>
  <property fmtid="{D5CDD505-2E9C-101B-9397-08002B2CF9AE}" pid="4" name="by-author">
    <vt:lpwstr/>
  </property>
  <property fmtid="{D5CDD505-2E9C-101B-9397-08002B2CF9AE}" pid="5" name="categories">
    <vt:lpwstr/>
  </property>
  <property fmtid="{D5CDD505-2E9C-101B-9397-08002B2CF9AE}" pid="6" name="date">
    <vt:lpwstr>2026-07-05</vt:lpwstr>
  </property>
  <property fmtid="{D5CDD505-2E9C-101B-9397-08002B2CF9AE}" pid="7" name="engines">
    <vt:lpwstr/>
  </property>
  <property fmtid="{D5CDD505-2E9C-101B-9397-08002B2CF9AE}" pid="8" name="execute">
    <vt:lpwstr/>
  </property>
  <property fmtid="{D5CDD505-2E9C-101B-9397-08002B2CF9AE}" pid="9" name="header-includes">
    <vt:lpwstr/>
  </property>
  <property fmtid="{D5CDD505-2E9C-101B-9397-08002B2CF9AE}" pid="10" name="include-after">
    <vt:lpwstr/>
  </property>
  <property fmtid="{D5CDD505-2E9C-101B-9397-08002B2CF9AE}" pid="11" name="include-before">
    <vt:lpwstr/>
  </property>
  <property fmtid="{D5CDD505-2E9C-101B-9397-08002B2CF9AE}" pid="12" name="labels">
    <vt:lpwstr/>
  </property>
  <property fmtid="{D5CDD505-2E9C-101B-9397-08002B2CF9AE}" pid="13" name="order">
    <vt:lpwstr>1</vt:lpwstr>
  </property>
  <property fmtid="{D5CDD505-2E9C-101B-9397-08002B2CF9AE}" pid="14" name="resources">
    <vt:lpwstr/>
  </property>
  <property fmtid="{D5CDD505-2E9C-101B-9397-08002B2CF9AE}" pid="15" name="subtitle">
    <vt:lpwstr>Our question, our data, and a first look at what we will do</vt:lpwstr>
  </property>
  <property fmtid="{D5CDD505-2E9C-101B-9397-08002B2CF9AE}" pid="16" name="toc-title">
    <vt:lpwstr>Table of contents</vt:lpwstr>
  </property>
  <property fmtid="{D5CDD505-2E9C-101B-9397-08002B2CF9AE}" pid="17" name="type">
    <vt:lpwstr>lecture</vt:lpwstr>
  </property>
  <property fmtid="{D5CDD505-2E9C-101B-9397-08002B2CF9AE}" pid="18" name="week">
    <vt:lpwstr>1</vt:lpwstr>
  </property>
</Properties>
</file>