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5" Type="http://schemas.openxmlformats.org/officeDocument/2006/relationships/viewProps" Target="viewProps.xml" /><Relationship Id="rId2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7" Type="http://schemas.openxmlformats.org/officeDocument/2006/relationships/tableStyles" Target="tableStyles.xml" /><Relationship Id="rId2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dplyr.tidyverse.org/reference/mutate-joins.html" TargetMode="Externa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Worksheet 12 — Joins: Combining Two Bigfoot Tables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Keys, mutating joins, and filtering joins to build a map-ready dataset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Name the key every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 (the correct join):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bigfoot_df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(REPORT_NUMBER, STATE, REPORT_CLASS, latitude, longitude)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Look at the first rows — do any already show </a:t>
            </a:r>
            <a:r>
              <a:rPr>
                <a:latin typeface="Courier"/>
              </a:rPr>
              <a:t>NA</a:t>
            </a:r>
            <a:r>
              <a:rPr/>
              <a:t> for latitude/longitude? What does that mean about those reports?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1270000">
              <a:buNone/>
            </a:pPr>
            <a:r>
              <a:rPr sz="2000"/>
              <a:t>🛑 </a:t>
            </a:r>
            <a:r>
              <a:rPr sz="2000" b="1"/>
              <a:t>End of Day 1.</a:t>
            </a:r>
            <a:r>
              <a:rPr sz="2000"/>
              <a:t> You can join two tables on a named key. Day 2: the rest of the join family.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3 — The join family </a:t>
            </a:r>
            <a:r>
              <a:rPr sz="2000" b="1" i="1"/>
              <a:t>(Day 2, after lecture Chunk 3)</a:t>
            </a:r>
          </a:p>
          <a:p>
            <a:pPr lvl="0" indent="0" marL="1270000">
              <a:buNone/>
            </a:pPr>
            <a:r>
              <a:rPr sz="2000"/>
              <a:t>Parts 7–9: inner vs left vs full.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Run all three joins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Rank these three by row count, most to fewest: </a:t>
            </a:r>
            <a:r>
              <a:rPr sz="2000">
                <a:latin typeface="Courier"/>
              </a:rPr>
              <a:t>inner_join</a:t>
            </a:r>
            <a:r>
              <a:rPr sz="2000"/>
              <a:t>, </a:t>
            </a:r>
            <a:r>
              <a:rPr sz="2000">
                <a:latin typeface="Courier"/>
              </a:rPr>
              <a:t>left_join</a:t>
            </a:r>
            <a:r>
              <a:rPr sz="2000"/>
              <a:t>, </a:t>
            </a:r>
            <a:r>
              <a:rPr sz="2000">
                <a:latin typeface="Courier"/>
              </a:rPr>
              <a:t>full_join</a:t>
            </a:r>
            <a:r>
              <a:rPr sz="2000"/>
              <a:t>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inner &lt;- </a:t>
            </a:r>
            <a:r>
              <a:rPr>
                <a:solidFill>
                  <a:srgbClr val="4758AB"/>
                </a:solidFill>
                <a:latin typeface="Courier"/>
              </a:rPr>
              <a:t>inner_join</a:t>
            </a:r>
            <a:r>
              <a:rPr>
                <a:solidFill>
                  <a:srgbClr val="003B4F"/>
                </a:solidFill>
                <a:latin typeface="Courier"/>
              </a:rPr>
              <a:t>(reports_df, 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left  &lt;-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 (reports_df, 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full  &lt;- </a:t>
            </a:r>
            <a:r>
              <a:rPr>
                <a:solidFill>
                  <a:srgbClr val="4758AB"/>
                </a:solidFill>
                <a:latin typeface="Courier"/>
              </a:rPr>
              <a:t>full_join</a:t>
            </a:r>
            <a:r>
              <a:rPr>
                <a:solidFill>
                  <a:srgbClr val="003B4F"/>
                </a:solidFill>
                <a:latin typeface="Courier"/>
              </a:rPr>
              <a:t> (reports_df, 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inner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(inner), </a:t>
            </a:r>
            <a:r>
              <a:rPr>
                <a:solidFill>
                  <a:srgbClr val="657422"/>
                </a:solidFill>
                <a:latin typeface="Courier"/>
              </a:rPr>
              <a:t>left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(left), </a:t>
            </a:r>
            <a:r>
              <a:rPr>
                <a:solidFill>
                  <a:srgbClr val="657422"/>
                </a:solidFill>
                <a:latin typeface="Courier"/>
              </a:rPr>
              <a:t>full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(full))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</a:p>
          <a:p>
            <a:pPr lvl="0" indent="0">
              <a:buNone/>
            </a:pPr>
            <a:r>
              <a:rPr>
                <a:latin typeface="Courier"/>
              </a:rPr>
              <a:t>inner rows =        left rows =        full rows =
Was your ranking right?  Y / N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What each join dropped or kept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Fill in what each join does, in your own words.</a:t>
            </a:r>
          </a:p>
          <a:p>
            <a:pPr lvl="0" indent="0">
              <a:buNone/>
            </a:pPr>
            <a:r>
              <a:rPr>
                <a:latin typeface="Courier"/>
              </a:rPr>
              <a:t>inner_join keeps:
left_join keeps:
full_join keeps:
Which reports does inner_join DROP that left_join keeps?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Pick the right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You want to make a </a:t>
            </a:r>
            <a:r>
              <a:rPr b="1"/>
              <a:t>map of all sightings</a:t>
            </a:r>
            <a:r>
              <a:rPr/>
              <a:t>, keeping every report even if some can’t be placed. Which join do you use, and why?</a:t>
            </a:r>
          </a:p>
          <a:p>
            <a:pPr lvl="0" indent="0">
              <a:buNone/>
            </a:pPr>
            <a:r>
              <a:rPr>
                <a:latin typeface="Courier"/>
              </a:rPr>
              <a:t>Join:
Why: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start from “which rows do I refuse to lose?” — that answer picks the join.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4 — Filtering joins &amp; the payoff </a:t>
            </a:r>
            <a:r>
              <a:rPr sz="2000" b="1" i="1"/>
              <a:t>(Day 2, after lecture Chunk 4)</a:t>
            </a:r>
          </a:p>
          <a:p>
            <a:pPr lvl="0" indent="0" marL="1270000">
              <a:buNone/>
            </a:pPr>
            <a:r>
              <a:rPr sz="2000"/>
              <a:t>Parts 10–12: anti/semi joins and the map-ready table.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</a:t>
            </a:r>
            <a:r>
              <a:rPr>
                <a:latin typeface="Courier"/>
              </a:rPr>
              <a:t>anti_join()</a:t>
            </a:r>
            <a:r>
              <a:rPr/>
              <a:t> — what’s missing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How many reports have NO coordinates? (Total reports minus the number with a latitude from Part 4.)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missing_coords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anti_join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(missing_coords)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missing_coords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(STATE, </a:t>
            </a:r>
            <a:r>
              <a:rPr>
                <a:solidFill>
                  <a:srgbClr val="657422"/>
                </a:solidFill>
                <a:latin typeface="Courier"/>
              </a:rPr>
              <a:t>sort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</a:p>
          <a:p>
            <a:pPr lvl="0" indent="0">
              <a:buNone/>
            </a:pPr>
            <a:r>
              <a:rPr>
                <a:latin typeface="Courier"/>
              </a:rPr>
              <a:t>Reports with no coordinates:
Did anti_join ADD any columns, or just filter rows?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</a:t>
            </a:r>
            <a:r>
              <a:rPr>
                <a:latin typeface="Courier"/>
              </a:rPr>
              <a:t>semi_join()</a:t>
            </a:r>
            <a:r>
              <a:rPr/>
              <a:t> — keep only matches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mappable_reports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semi_join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(mappable_reports)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is </a:t>
            </a:r>
            <a:r>
              <a:rPr>
                <a:latin typeface="Courier"/>
              </a:rPr>
              <a:t>semi_join</a:t>
            </a:r>
            <a:r>
              <a:rPr/>
              <a:t> different from </a:t>
            </a:r>
            <a:r>
              <a:rPr>
                <a:latin typeface="Courier"/>
              </a:rPr>
              <a:t>inner_join</a:t>
            </a:r>
            <a:r>
              <a:rPr/>
              <a:t>? (Hint: look at the </a:t>
            </a:r>
            <a:r>
              <a:rPr i="1"/>
              <a:t>columns</a:t>
            </a:r>
            <a:r>
              <a:rPr/>
              <a:t>, not just the rows.)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Build the map-ready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Reports + coordinates, ready for next week's map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bigfoot_mappable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(latitude), 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(longitude))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bigfoot_mappable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(REPORT_NUMBER, STATE, SEASON, REPORT_CLASS, latitude, longitude)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Save it for the mapping lecture 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write_csv</a:t>
            </a:r>
            <a:r>
              <a:rPr>
                <a:solidFill>
                  <a:srgbClr val="003B4F"/>
                </a:solidFill>
                <a:latin typeface="Courier"/>
              </a:rPr>
              <a:t>(bigfoot_mappable, </a:t>
            </a:r>
            <a:r>
              <a:rPr>
                <a:solidFill>
                  <a:srgbClr val="20794D"/>
                </a:solidFill>
                <a:latin typeface="Courier"/>
              </a:rPr>
              <a:t>"data/bigfoot_joined.csv"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many rows are in your map-ready table? How does this compare to the original </a:t>
            </a:r>
            <a:r>
              <a:rPr>
                <a:latin typeface="Courier"/>
              </a:rPr>
              <a:t>reports_df</a:t>
            </a:r>
            <a:r>
              <a:rPr/>
              <a:t>?</a:t>
            </a:r>
          </a:p>
          <a:p>
            <a:pPr lvl="0" indent="0">
              <a:buNone/>
            </a:pPr>
            <a:r>
              <a:rPr>
                <a:latin typeface="Courier"/>
              </a:rPr>
              <a:t>Map-ready rows:
Difference from reports_df, and why: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should now be able to:</a:t>
            </a:r>
          </a:p>
          <a:p>
            <a:pPr lvl="0"/>
            <a:r>
              <a:rPr/>
              <a:t>☐ Explain what a key is and why it must be unique and same-type</a:t>
            </a:r>
          </a:p>
          <a:p>
            <a:pPr lvl="0"/>
            <a:r>
              <a:rPr/>
              <a:t>☐ Join two tables whose key columns are named differently (</a:t>
            </a:r>
            <a:r>
              <a:rPr>
                <a:latin typeface="Courier"/>
              </a:rPr>
              <a:t>by = c("a" = "b")</a:t>
            </a:r>
            <a:r>
              <a:rPr/>
              <a:t>)</a:t>
            </a:r>
          </a:p>
          <a:p>
            <a:pPr lvl="0"/>
            <a:r>
              <a:rPr/>
              <a:t>☐ Use </a:t>
            </a:r>
            <a:r>
              <a:rPr>
                <a:latin typeface="Courier"/>
              </a:rPr>
              <a:t>left_join</a:t>
            </a:r>
            <a:r>
              <a:rPr/>
              <a:t>, </a:t>
            </a:r>
            <a:r>
              <a:rPr>
                <a:latin typeface="Courier"/>
              </a:rPr>
              <a:t>inner_join</a:t>
            </a:r>
            <a:r>
              <a:rPr/>
              <a:t>, </a:t>
            </a:r>
            <a:r>
              <a:rPr>
                <a:latin typeface="Courier"/>
              </a:rPr>
              <a:t>full_join</a:t>
            </a:r>
            <a:r>
              <a:rPr/>
              <a:t> and predict their row counts</a:t>
            </a:r>
          </a:p>
          <a:p>
            <a:pPr lvl="0"/>
            <a:r>
              <a:rPr/>
              <a:t>☐ Use </a:t>
            </a:r>
            <a:r>
              <a:rPr>
                <a:latin typeface="Courier"/>
              </a:rPr>
              <a:t>anti_join</a:t>
            </a:r>
            <a:r>
              <a:rPr/>
              <a:t> to find unmatched rows and </a:t>
            </a:r>
            <a:r>
              <a:rPr>
                <a:latin typeface="Courier"/>
              </a:rPr>
              <a:t>semi_join</a:t>
            </a:r>
            <a:r>
              <a:rPr/>
              <a:t> to keep matched rows</a:t>
            </a:r>
          </a:p>
          <a:p>
            <a:pPr lvl="0"/>
            <a:r>
              <a:rPr/>
              <a:t>☐ Recognize the accidental-</a:t>
            </a:r>
            <a:r>
              <a:rPr>
                <a:latin typeface="Courier"/>
              </a:rPr>
              <a:t>index</a:t>
            </a:r>
            <a:r>
              <a:rPr/>
              <a:t>-join bug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 — before you move on:</a:t>
            </a:r>
            <a:r>
              <a:rPr/>
              <a:t> Run your whole script top to bottom. Does it run cleanly?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Joins — Two Bigfoot Tables into One 🦶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Before you start — the data</a:t>
            </a:r>
          </a:p>
          <a:p>
            <a:pPr lvl="0" indent="0" marL="0">
              <a:buNone/>
            </a:pPr>
            <a:r>
              <a:rPr/>
              <a:t>Two files live in your </a:t>
            </a:r>
            <a:r>
              <a:rPr>
                <a:latin typeface="Courier"/>
              </a:rPr>
              <a:t>data/</a:t>
            </a:r>
            <a:r>
              <a:rPr/>
              <a:t> folder:</a:t>
            </a:r>
          </a:p>
          <a:p>
            <a:pPr lvl="0"/>
            <a:r>
              <a:rPr b="1">
                <a:latin typeface="Courier"/>
              </a:rPr>
              <a:t>bfro_reports.csv</a:t>
            </a:r>
            <a:r>
              <a:rPr/>
              <a:t> — one row per sighting report (year, season, state, class, the written account), keyed by </a:t>
            </a:r>
            <a:r>
              <a:rPr>
                <a:latin typeface="Courier"/>
              </a:rPr>
              <a:t>REPORT_NUMBER</a:t>
            </a:r>
          </a:p>
          <a:p>
            <a:pPr lvl="0"/>
            <a:r>
              <a:rPr b="1">
                <a:latin typeface="Courier"/>
              </a:rPr>
              <a:t>bfro_locations.csv</a:t>
            </a:r>
            <a:r>
              <a:rPr/>
              <a:t> — the coordinates for reports that were geocoded, keyed by </a:t>
            </a:r>
            <a:r>
              <a:rPr>
                <a:latin typeface="Courier"/>
              </a:rPr>
              <a:t>number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 (a 2-day worksheet)</a:t>
            </a:r>
          </a:p>
          <a:p>
            <a:pPr lvl="0" indent="-342900" marL="342900">
              <a:buAutoNum type="arabicPeriod"/>
            </a:pPr>
            <a:r>
              <a:rPr/>
              <a:t>Find the key that links the two tables</a:t>
            </a:r>
          </a:p>
          <a:p>
            <a:pPr lvl="0" indent="-342900" marL="342900">
              <a:buAutoNum type="arabicPeriod"/>
            </a:pPr>
            <a:r>
              <a:rPr/>
              <a:t>Join them with </a:t>
            </a:r>
            <a:r>
              <a:rPr>
                <a:latin typeface="Courier"/>
              </a:rPr>
              <a:t>left_join()</a:t>
            </a:r>
            <a:r>
              <a:rPr/>
              <a:t> when the key columns are named differently</a:t>
            </a:r>
          </a:p>
          <a:p>
            <a:pPr lvl="0" indent="-342900" marL="342900">
              <a:buAutoNum type="arabicPeriod"/>
            </a:pPr>
            <a:r>
              <a:rPr/>
              <a:t>Compare </a:t>
            </a:r>
            <a:r>
              <a:rPr>
                <a:latin typeface="Courier"/>
              </a:rPr>
              <a:t>inner</a:t>
            </a:r>
            <a:r>
              <a:rPr/>
              <a:t>, </a:t>
            </a:r>
            <a:r>
              <a:rPr>
                <a:latin typeface="Courier"/>
              </a:rPr>
              <a:t>left</a:t>
            </a:r>
            <a:r>
              <a:rPr/>
              <a:t>, and </a:t>
            </a:r>
            <a:r>
              <a:rPr>
                <a:latin typeface="Courier"/>
              </a:rPr>
              <a:t>full</a:t>
            </a:r>
            <a:r>
              <a:rPr/>
              <a:t> joins</a:t>
            </a:r>
          </a:p>
          <a:p>
            <a:pPr lvl="0" indent="-342900" marL="342900">
              <a:buAutoNum type="arabicPeriod"/>
            </a:pPr>
            <a:r>
              <a:rPr/>
              <a:t>Use </a:t>
            </a:r>
            <a:r>
              <a:rPr>
                <a:latin typeface="Courier"/>
              </a:rPr>
              <a:t>semi_join()</a:t>
            </a:r>
            <a:r>
              <a:rPr/>
              <a:t> / </a:t>
            </a:r>
            <a:r>
              <a:rPr>
                <a:latin typeface="Courier"/>
              </a:rPr>
              <a:t>anti_join()</a:t>
            </a:r>
            <a:r>
              <a:rPr/>
              <a:t> to filter, and build the map-ready table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the parts in order. Type the code into a new R script and run it line by line.</a:t>
            </a:r>
          </a:p>
          <a:p>
            <a:pPr lvl="0"/>
            <a:r>
              <a:rPr sz="2000"/>
              <a:t>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0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interpret.</a:t>
            </a:r>
          </a:p>
          <a:p>
            <a:pPr lvl="0"/>
            <a:r>
              <a:rPr sz="2000" b="1"/>
              <a:t>Day 1 = Parts 1–6. Day 2 = Parts 7–12.</a:t>
            </a:r>
          </a:p>
          <a:p>
            <a:pPr lvl="0" indent="0" marL="1270000"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every join, </a:t>
            </a:r>
            <a:r>
              <a:rPr sz="2000" i="1"/>
              <a:t>predict the number of rows</a:t>
            </a:r>
            <a:r>
              <a:rPr sz="2000"/>
              <a:t> you’ll get. Then type the code and check. A join that returns the wrong row count is the single most common data bug — predicting first is how you catch it.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14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Optional — do this if you finish early.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Add the report class to a map count</a:t>
            </a:r>
          </a:p>
          <a:p>
            <a:pPr lvl="0" indent="0" marL="0">
              <a:buNone/>
            </a:pPr>
            <a:r>
              <a:rPr b="1"/>
              <a:t>▶ Try this:</a:t>
            </a:r>
            <a:r>
              <a:rPr/>
              <a:t> join, then count sightings per state per class.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bigfoot_df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(latitude))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(STATE, REPORT_CLASS)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(n))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Which state + class combination has the most reports?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Locations with no report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Use an </a:t>
            </a:r>
            <a:r>
              <a:rPr>
                <a:latin typeface="Courier"/>
              </a:rPr>
              <a:t>anti_join</a:t>
            </a:r>
            <a:r>
              <a:rPr/>
              <a:t> the </a:t>
            </a:r>
            <a:r>
              <a:rPr i="1"/>
              <a:t>other</a:t>
            </a:r>
            <a:r>
              <a:rPr/>
              <a:t> direction to find locations that have no matching report. How many are there, and what might explain them?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anti_join here (locations first this time):</a:t>
            </a:r>
          </a:p>
          <a:p>
            <a:pPr lvl="0" indent="0">
              <a:buNone/>
            </a:pPr>
            <a:r>
              <a:rPr>
                <a:latin typeface="Courier"/>
              </a:rPr>
              <a:t>Locations with no report:
Possible explanation: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by</a:t>
            </a:r>
            <a:r>
              <a:rPr b="1"/>
              <a:t> must be supplied / weird match</a:t>
            </a:r>
            <a:r>
              <a:rPr/>
              <a:t> → the key columns are named differently; use </a:t>
            </a:r>
            <a:r>
              <a:rPr>
                <a:latin typeface="Courier"/>
              </a:rPr>
              <a:t>by = c("REPORT_NUMBER" = "number")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Zero matches</a:t>
            </a:r>
            <a:r>
              <a:rPr/>
              <a:t> → check the key </a:t>
            </a:r>
            <a:r>
              <a:rPr b="1"/>
              <a:t>type</a:t>
            </a:r>
            <a:r>
              <a:rPr/>
              <a:t> (</a:t>
            </a:r>
            <a:r>
              <a:rPr>
                <a:latin typeface="Courier"/>
              </a:rPr>
              <a:t>as.integer()</a:t>
            </a:r>
            <a:r>
              <a:rPr/>
              <a:t> on </a:t>
            </a:r>
            <a:r>
              <a:rPr>
                <a:latin typeface="Courier"/>
              </a:rPr>
              <a:t>REPORT_NUMBER</a:t>
            </a:r>
            <a:r>
              <a:rPr/>
              <a:t>) — text won’t match a number.</a:t>
            </a:r>
          </a:p>
          <a:p>
            <a:pPr lvl="0" indent="-342900" marL="342900">
              <a:buAutoNum type="arabicPeriod"/>
            </a:pPr>
            <a:r>
              <a:rPr b="1"/>
              <a:t>Way too many rows after a join</a:t>
            </a:r>
            <a:r>
              <a:rPr/>
              <a:t> → a duplicated key fans out the rows; </a:t>
            </a:r>
            <a:r>
              <a:rPr>
                <a:latin typeface="Courier"/>
              </a:rPr>
              <a:t>distinct()</a:t>
            </a:r>
            <a:r>
              <a:rPr/>
              <a:t> the lookup key first.</a:t>
            </a:r>
          </a:p>
          <a:p>
            <a:pPr lvl="0" indent="-342900" marL="342900">
              <a:buAutoNum type="arabicPeriod"/>
            </a:pPr>
            <a:r>
              <a:rPr b="1"/>
              <a:t>dplyr announced </a:t>
            </a:r>
            <a:r>
              <a:rPr b="1">
                <a:latin typeface="Courier"/>
              </a:rPr>
              <a:t>by = join_by(index)</a:t>
            </a:r>
            <a:r>
              <a:rPr/>
              <a:t> → you forgot to name your key; both tables share an </a:t>
            </a:r>
            <a:r>
              <a:rPr>
                <a:latin typeface="Courier"/>
              </a:rPr>
              <a:t>index</a:t>
            </a:r>
            <a:r>
              <a:rPr/>
              <a:t> column.</a:t>
            </a:r>
          </a:p>
          <a:p>
            <a:pPr lvl="0" indent="-342900" marL="342900">
              <a:buAutoNum type="arabicPeriod"/>
            </a:pPr>
            <a:r>
              <a:rPr b="1"/>
              <a:t>Cheat sheet</a:t>
            </a:r>
            <a:r>
              <a:rPr/>
              <a:t> — </a:t>
            </a:r>
            <a:r>
              <a:rPr>
                <a:hlinkClick r:id="rId2"/>
              </a:rPr>
              <a:t>https://dplyr.tidyverse.org/reference/mutate-joins.html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joins are how real datasets get built — one table of </a:t>
            </a:r>
            <a:r>
              <a:rPr sz="2000" i="1"/>
              <a:t>what</a:t>
            </a:r>
            <a:r>
              <a:rPr sz="2000"/>
              <a:t>, another of </a:t>
            </a:r>
            <a:r>
              <a:rPr sz="2000" i="1"/>
              <a:t>where</a:t>
            </a:r>
            <a:r>
              <a:rPr sz="2000"/>
              <a:t>, combined on a key. You just made the file you’ll map next week.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12. Next: Worksheet 13 — mapping the sightings you just assembled.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1 — Two tables &amp; a key </a:t>
            </a:r>
            <a:r>
              <a:rPr sz="2000" b="1" i="1"/>
              <a:t>(Day 1, after lecture Chunk 1)</a:t>
            </a:r>
          </a:p>
          <a:p>
            <a:pPr lvl="0" indent="0" marL="1270000">
              <a:buNone/>
            </a:pPr>
            <a:r>
              <a:rPr sz="2000"/>
              <a:t>Parts 1–3: load both tables and clean the key.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both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reports_df  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"data/bfro_reports.csv"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locations_df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"data/bfro_locations.csv"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(reports_df)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(locations_df)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</a:p>
          <a:p>
            <a:pPr lvl="0" indent="0">
              <a:buNone/>
            </a:pPr>
            <a:r>
              <a:rPr>
                <a:latin typeface="Courier"/>
              </a:rPr>
              <a:t>reports_df:   rows =        cols =
locations_df: rows =        cols =
Which table has more rows? Why might that be?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Find the key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reports_df  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(REPORT_NUMBER, YEAR, STATE, REPORT_CLASS)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locations_df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(number, latitude, longitude)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column links the two tables, and what is it called in each?</a:t>
            </a:r>
          </a:p>
          <a:p>
            <a:pPr lvl="0" indent="0">
              <a:buNone/>
            </a:pPr>
            <a:r>
              <a:rPr>
                <a:latin typeface="Courier"/>
              </a:rPr>
              <a:t>Key in reports_df:
Key in locations_df:
Are the names the same?  Y / N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Clean the key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One row per report + match the key type 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reports_df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distinct</a:t>
            </a:r>
            <a:r>
              <a:rPr>
                <a:solidFill>
                  <a:srgbClr val="003B4F"/>
                </a:solidFill>
                <a:latin typeface="Courier"/>
              </a:rPr>
              <a:t>(REPORT_NUMBER, </a:t>
            </a:r>
            <a:r>
              <a:rPr>
                <a:solidFill>
                  <a:srgbClr val="657422"/>
                </a:solidFill>
                <a:latin typeface="Courier"/>
              </a:rPr>
              <a:t>.keep_all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REPORT_NUMBER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as.integer</a:t>
            </a:r>
            <a:r>
              <a:rPr>
                <a:solidFill>
                  <a:srgbClr val="003B4F"/>
                </a:solidFill>
                <a:latin typeface="Courier"/>
              </a:rPr>
              <a:t>(REPORT_NUMBER))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n_distinct</a:t>
            </a:r>
            <a:r>
              <a:rPr>
                <a:solidFill>
                  <a:srgbClr val="003B4F"/>
                </a:solidFill>
                <a:latin typeface="Courier"/>
              </a:rPr>
              <a:t>(reports_df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REPORT_NUMBER)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n_distinct</a:t>
            </a:r>
            <a:r>
              <a:rPr>
                <a:solidFill>
                  <a:srgbClr val="003B4F"/>
                </a:solidFill>
                <a:latin typeface="Courier"/>
              </a:rPr>
              <a:t>(locations_df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number)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</a:t>
            </a:r>
            <a:r>
              <a:rPr>
                <a:latin typeface="Courier"/>
              </a:rPr>
              <a:t>REPORT_NUMBER</a:t>
            </a:r>
            <a:r>
              <a:rPr/>
              <a:t> was stored like </a:t>
            </a:r>
            <a:r>
              <a:rPr>
                <a:latin typeface="Courier"/>
              </a:rPr>
              <a:t>30680.0</a:t>
            </a:r>
            <a:r>
              <a:rPr/>
              <a:t> but </a:t>
            </a:r>
            <a:r>
              <a:rPr>
                <a:latin typeface="Courier"/>
              </a:rPr>
              <a:t>number</a:t>
            </a:r>
            <a:r>
              <a:rPr/>
              <a:t> is </a:t>
            </a:r>
            <a:r>
              <a:rPr>
                <a:latin typeface="Courier"/>
              </a:rPr>
              <a:t>30680</a:t>
            </a:r>
            <a:r>
              <a:rPr/>
              <a:t>. Why must we fix that before joining?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2 — Your first join </a:t>
            </a:r>
            <a:r>
              <a:rPr sz="2000" b="1" i="1"/>
              <a:t>(Day 1, after lecture Chunk 2)</a:t>
            </a:r>
          </a:p>
          <a:p>
            <a:pPr lvl="0" indent="0" marL="1270000">
              <a:buNone/>
            </a:pPr>
            <a:r>
              <a:rPr sz="2000"/>
              <a:t>Parts 4–6: the left join and the accidental-key trap.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The left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After a </a:t>
            </a:r>
            <a:r>
              <a:rPr sz="2000">
                <a:latin typeface="Courier"/>
              </a:rPr>
              <a:t>left_join</a:t>
            </a:r>
            <a:r>
              <a:rPr sz="2000"/>
              <a:t>, how many rows will you have (all reports? only matched?), and roughly how many will have a latitude?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bigfoot_df &lt;- 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"REPORT_NUMBER"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"number"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(bigfoot_df)                 </a:t>
            </a:r>
            <a:r>
              <a:rPr>
                <a:solidFill>
                  <a:srgbClr val="5E5E5E"/>
                </a:solidFill>
                <a:latin typeface="Courier"/>
              </a:rPr>
              <a:t># rows kept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(bigfoot_df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latitude)) </a:t>
            </a:r>
            <a:r>
              <a:rPr>
                <a:solidFill>
                  <a:srgbClr val="5E5E5E"/>
                </a:solidFill>
                <a:latin typeface="Courier"/>
              </a:rPr>
              <a:t># rows with coordinates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</a:p>
          <a:p>
            <a:pPr lvl="0" indent="0">
              <a:buNone/>
            </a:pPr>
            <a:r>
              <a:rPr>
                <a:latin typeface="Courier"/>
              </a:rPr>
              <a:t>Total rows after left_join:
Rows WITH coordinates:
Rows with NA coordinates: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The accidental-key trap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 (on purpose — watch the message):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Forget by = ... and see what dplyr does 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reports_df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left_join</a:t>
            </a:r>
            <a:r>
              <a:rPr>
                <a:solidFill>
                  <a:srgbClr val="003B4F"/>
                </a:solidFill>
                <a:latin typeface="Courier"/>
              </a:rPr>
              <a:t>(locations_df)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column did dplyr announce it was joining on? Why is joining on </a:t>
            </a:r>
            <a:r>
              <a:rPr>
                <a:latin typeface="Courier"/>
              </a:rPr>
              <a:t>index</a:t>
            </a:r>
            <a:r>
              <a:rPr/>
              <a:t> completely wrong here?</a:t>
            </a:r>
          </a:p>
          <a:p>
            <a:pPr lvl="0" indent="0">
              <a:buNone/>
            </a:pPr>
            <a:r>
              <a:rPr>
                <a:latin typeface="Courier"/>
              </a:rPr>
              <a:t>dplyr joined on:
Why that's wrong: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When dplyr prints </a:t>
            </a:r>
            <a:r>
              <a:rPr sz="2000" i="1"/>
              <a:t>“Joining with </a:t>
            </a:r>
            <a:r>
              <a:rPr sz="2000" i="1">
                <a:latin typeface="Courier"/>
              </a:rPr>
              <a:t>by = ...</a:t>
            </a:r>
            <a:r>
              <a:rPr sz="2000" i="1"/>
              <a:t>”</a:t>
            </a:r>
            <a:r>
              <a:rPr sz="2000"/>
              <a:t> and you didn’t choose that column, stop and name your real key.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12 — Joins: Combining Two Bigfoot Tables</dc:title>
  <dc:creator>Bill Perry</dc:creator>
  <cp:keywords/>
  <dc:description>Hands-on companion to the joins lecture. Over two days students combine the Bigfoot report text (bfro_reports.csv) with its coordinates (bfro_locations.csv) using left/inner/full joins and semi/anti joins, and build the exact table they will map next week.</dc:description>
  <dcterms:created xsi:type="dcterms:W3CDTF">2026-07-06T00:31:17Z</dcterms:created>
  <dcterms:modified xsi:type="dcterms:W3CDTF">2026-07-06T00:31:17Z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12</vt:lpwstr>
  </property>
  <property fmtid="{D5CDD505-2E9C-101B-9397-08002B2CF9AE}" pid="14" name="resources">
    <vt:lpwstr/>
  </property>
  <property fmtid="{D5CDD505-2E9C-101B-9397-08002B2CF9AE}" pid="15" name="subtitle">
    <vt:lpwstr>Keys, mutating joins, and filtering joins to build a map-ready dataset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6</vt:lpwstr>
  </property>
</Properties>
</file>