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9" Type="http://schemas.openxmlformats.org/officeDocument/2006/relationships/viewProps" Target="viewProps.xml" /><Relationship Id="rId28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31" Type="http://schemas.openxmlformats.org/officeDocument/2006/relationships/tableStyles" Target="tableStyles.xml" /><Relationship Id="rId30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r4ds.hadley.nz/joins" TargetMode="Externa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r4ds.hadley.nz/joins" TargetMode="Externa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12 — Joins: Combining Two Tables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Keys, mutating joins, and filtering joins with real Bigfoot report data</a:t>
            </a:r>
            <a:br/>
            <a:br/>
            <a:r>
              <a:rPr/>
              <a:t>Bill Perry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2026-07-05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2 of 4 · Your First Join — </a:t>
            </a:r>
            <a:r>
              <a:rPr>
                <a:latin typeface="Courier"/>
              </a:rPr>
              <a:t>left_join()</a:t>
            </a:r>
            <a:r>
              <a:rPr/>
              <a:t> </a:t>
            </a:r>
            <a:r>
              <a:rPr i="1"/>
              <a:t>(Day 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joining the two tables when the key columns are named differently.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Parts 4–6</a:t>
            </a:r>
            <a:r>
              <a:rPr sz="2000"/>
              <a:t> (run the left join, read the result).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left_join()</a:t>
            </a:r>
            <a:r>
              <a:rPr/>
              <a:t> — Keep Every Report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</a:t>
            </a:r>
            <a:r>
              <a:rPr sz="2000">
                <a:latin typeface="Courier"/>
              </a:rPr>
              <a:t>reports_df</a:t>
            </a:r>
            <a:r>
              <a:rPr sz="2000"/>
              <a:t> has ~5,000 reports; only ~4,000 were geocoded. After a </a:t>
            </a:r>
            <a:r>
              <a:rPr sz="2000">
                <a:latin typeface="Courier"/>
              </a:rPr>
              <a:t>left_join</a:t>
            </a:r>
            <a:r>
              <a:rPr sz="2000"/>
              <a:t>, how many </a:t>
            </a:r>
            <a:r>
              <a:rPr sz="2000" b="1"/>
              <a:t>rows</a:t>
            </a:r>
            <a:r>
              <a:rPr sz="2000"/>
              <a:t> will we have, and how many will have a latitude?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Match on differently-named keys with by = c() 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bigfoot_df &lt;- reports_df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left_join</a:t>
            </a:r>
            <a:r>
              <a:rPr>
                <a:solidFill>
                  <a:srgbClr val="003B4F"/>
                </a:solidFill>
                <a:latin typeface="Courier"/>
              </a:rPr>
              <a:t>(locations_df, </a:t>
            </a:r>
            <a:r>
              <a:rPr>
                <a:solidFill>
                  <a:srgbClr val="657422"/>
                </a:solidFill>
                <a:latin typeface="Courier"/>
              </a:rPr>
              <a:t>by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"REPORT_NUMBER"</a:t>
            </a:r>
            <a:r>
              <a:rPr>
                <a:solidFill>
                  <a:srgbClr val="003B4F"/>
                </a:solidFill>
                <a:latin typeface="Courier"/>
              </a:rPr>
              <a:t> = </a:t>
            </a:r>
            <a:r>
              <a:rPr>
                <a:solidFill>
                  <a:srgbClr val="20794D"/>
                </a:solidFill>
                <a:latin typeface="Courier"/>
              </a:rPr>
              <a:t>"number"</a:t>
            </a:r>
            <a:r>
              <a:rPr>
                <a:solidFill>
                  <a:srgbClr val="003B4F"/>
                </a:solidFill>
                <a:latin typeface="Courier"/>
              </a:rPr>
              <a:t>))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nrow</a:t>
            </a:r>
            <a:r>
              <a:rPr>
                <a:solidFill>
                  <a:srgbClr val="003B4F"/>
                </a:solidFill>
                <a:latin typeface="Courier"/>
              </a:rPr>
              <a:t>(bigfoot_df)                    </a:t>
            </a:r>
            <a:r>
              <a:rPr>
                <a:solidFill>
                  <a:srgbClr val="5E5E5E"/>
                </a:solidFill>
                <a:latin typeface="Courier"/>
              </a:rPr>
              <a:t># every report is kept</a:t>
            </a:r>
          </a:p>
          <a:p>
            <a:pPr lvl="0" indent="0">
              <a:buNone/>
            </a:pPr>
            <a:r>
              <a:rPr>
                <a:latin typeface="Courier"/>
              </a:rPr>
              <a:t>[1] 5022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sum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(bigfoot_df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latitude))    </a:t>
            </a:r>
            <a:r>
              <a:rPr>
                <a:solidFill>
                  <a:srgbClr val="5E5E5E"/>
                </a:solidFill>
                <a:latin typeface="Courier"/>
              </a:rPr>
              <a:t># how many got coordinates</a:t>
            </a:r>
          </a:p>
          <a:p>
            <a:pPr lvl="0" indent="0">
              <a:buNone/>
            </a:pPr>
            <a:r>
              <a:rPr>
                <a:latin typeface="Courier"/>
              </a:rPr>
              <a:t>[1] 4056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by = c("REPORT_NUMBER" = "number")</a:t>
            </a:r>
            <a:r>
              <a:rPr/>
              <a:t> — “match my </a:t>
            </a:r>
            <a:r>
              <a:rPr>
                <a:latin typeface="Courier"/>
              </a:rPr>
              <a:t>REPORT_NUMBER</a:t>
            </a:r>
            <a:r>
              <a:rPr/>
              <a:t> to their </a:t>
            </a:r>
            <a:r>
              <a:rPr>
                <a:latin typeface="Courier"/>
              </a:rPr>
              <a:t>number</a:t>
            </a:r>
            <a:r>
              <a:rPr/>
              <a:t>”</a:t>
            </a:r>
          </a:p>
          <a:p>
            <a:pPr lvl="0"/>
            <a:r>
              <a:rPr b="1">
                <a:latin typeface="Courier"/>
              </a:rPr>
              <a:t>left_join</a:t>
            </a:r>
            <a:r>
              <a:rPr b="1"/>
              <a:t> keeps every row on the left</a:t>
            </a:r>
            <a:r>
              <a:rPr/>
              <a:t> (all reports)</a:t>
            </a:r>
          </a:p>
          <a:p>
            <a:pPr lvl="0"/>
            <a:r>
              <a:rPr/>
              <a:t>Reports with no location get </a:t>
            </a:r>
            <a:r>
              <a:rPr>
                <a:latin typeface="Courier"/>
              </a:rPr>
              <a:t>NA</a:t>
            </a:r>
            <a:r>
              <a:rPr/>
              <a:t> coordinates — they simply weren’t geocoded</a:t>
            </a:r>
          </a:p>
          <a:p>
            <a:pPr lvl="0" indent="0" marL="0">
              <a:buNone/>
            </a:pPr>
            <a:r>
              <a:rPr/>
              <a:t>📖 R4DS §19.3 — mutating joins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Live Demo — Watch It Break (a silent wrong join)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If I forget </a:t>
            </a:r>
            <a:r>
              <a:rPr>
                <a:latin typeface="Courier"/>
              </a:rPr>
              <a:t>by = ...</a:t>
            </a:r>
            <a:r>
              <a:rPr/>
              <a:t>, dplyr looks for a </a:t>
            </a:r>
            <a:r>
              <a:rPr b="1"/>
              <a:t>shared column name</a:t>
            </a:r>
            <a:r>
              <a:rPr/>
              <a:t> — and both tables happen to have an </a:t>
            </a:r>
            <a:r>
              <a:rPr b="1">
                <a:latin typeface="Courier"/>
              </a:rPr>
              <a:t>index</a:t>
            </a:r>
            <a:r>
              <a:rPr/>
              <a:t> column: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reports_df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left_join</a:t>
            </a:r>
            <a:r>
              <a:rPr>
                <a:solidFill>
                  <a:srgbClr val="003B4F"/>
                </a:solidFill>
                <a:latin typeface="Courier"/>
              </a:rPr>
              <a:t>(locations_df)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#&gt; Joining with `by = join_by(index)`</a:t>
            </a:r>
          </a:p>
          <a:p>
            <a:pPr lvl="0" indent="0" marL="0">
              <a:buNone/>
            </a:pPr>
            <a:r>
              <a:rPr/>
              <a:t>That matches </a:t>
            </a:r>
            <a:r>
              <a:rPr b="1"/>
              <a:t>row 1 to row 1, row 2 to row 2</a:t>
            </a:r>
            <a:r>
              <a:rPr/>
              <a:t> — nonsense! </a:t>
            </a:r>
            <a:r>
              <a:rPr>
                <a:latin typeface="Courier"/>
              </a:rPr>
              <a:t>index</a:t>
            </a:r>
            <a:r>
              <a:rPr/>
              <a:t> is just a row number, not a report ID. You get coordinates glued to the wrong reports, with </a:t>
            </a:r>
            <a:r>
              <a:rPr b="1"/>
              <a:t>no error</a:t>
            </a:r>
            <a:r>
              <a:rPr/>
              <a:t>.</a:t>
            </a:r>
          </a:p>
          <a:p>
            <a:pPr lvl="0" indent="0" marL="0">
              <a:buNone/>
            </a:pPr>
            <a:r>
              <a:rPr/>
              <a:t>The fix — always name the real key: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reports_df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left_join</a:t>
            </a:r>
            <a:r>
              <a:rPr>
                <a:solidFill>
                  <a:srgbClr val="003B4F"/>
                </a:solidFill>
                <a:latin typeface="Courier"/>
              </a:rPr>
              <a:t>(locations_df, </a:t>
            </a:r>
            <a:r>
              <a:rPr>
                <a:solidFill>
                  <a:srgbClr val="657422"/>
                </a:solidFill>
                <a:latin typeface="Courier"/>
              </a:rPr>
              <a:t>by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"REPORT_NUMBER"</a:t>
            </a:r>
            <a:r>
              <a:rPr>
                <a:solidFill>
                  <a:srgbClr val="003B4F"/>
                </a:solidFill>
                <a:latin typeface="Courier"/>
              </a:rPr>
              <a:t> = </a:t>
            </a:r>
            <a:r>
              <a:rPr>
                <a:solidFill>
                  <a:srgbClr val="20794D"/>
                </a:solidFill>
                <a:latin typeface="Courier"/>
              </a:rPr>
              <a:t>"number"</a:t>
            </a:r>
            <a:r>
              <a:rPr>
                <a:solidFill>
                  <a:srgbClr val="003B4F"/>
                </a:solidFill>
                <a:latin typeface="Courier"/>
              </a:rPr>
              <a:t>))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Important</a:t>
            </a:r>
          </a:p>
          <a:p>
            <a:pPr lvl="0" indent="0" marL="1270000">
              <a:buNone/>
            </a:pPr>
            <a:r>
              <a:rPr sz="2000" b="1"/>
              <a:t>✅ Why show a silent wrong join?</a:t>
            </a:r>
          </a:p>
          <a:p>
            <a:pPr lvl="0" indent="0" marL="1270000">
              <a:buNone/>
            </a:pPr>
            <a:r>
              <a:rPr sz="2000"/>
              <a:t>When dplyr prints </a:t>
            </a:r>
            <a:r>
              <a:rPr sz="2000" i="1"/>
              <a:t>“Joining with </a:t>
            </a:r>
            <a:r>
              <a:rPr sz="2000" i="1">
                <a:latin typeface="Courier"/>
              </a:rPr>
              <a:t>by = ...</a:t>
            </a:r>
            <a:r>
              <a:rPr sz="2000" i="1"/>
              <a:t>”</a:t>
            </a:r>
            <a:r>
              <a:rPr sz="2000"/>
              <a:t> and you didn’t choose that column — </a:t>
            </a:r>
            <a:r>
              <a:rPr sz="2000" b="1"/>
              <a:t>stop</a:t>
            </a:r>
            <a:r>
              <a:rPr sz="2000"/>
              <a:t>. Auto-joining on an accidental shared name (</a:t>
            </a:r>
            <a:r>
              <a:rPr sz="2000">
                <a:latin typeface="Courier"/>
              </a:rPr>
              <a:t>index</a:t>
            </a:r>
            <a:r>
              <a:rPr sz="2000"/>
              <a:t>, </a:t>
            </a:r>
            <a:r>
              <a:rPr sz="2000">
                <a:latin typeface="Courier"/>
              </a:rPr>
              <a:t>id</a:t>
            </a:r>
            <a:r>
              <a:rPr sz="2000"/>
              <a:t>, </a:t>
            </a:r>
            <a:r>
              <a:rPr sz="2000">
                <a:latin typeface="Courier"/>
              </a:rPr>
              <a:t>x</a:t>
            </a:r>
            <a:r>
              <a:rPr sz="2000"/>
              <a:t>) is a classic silent bug. Name your key every time.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🛑 End of Day 1 · Start Day 2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Day 1 recap — you can now:</a:t>
            </a:r>
          </a:p>
          <a:p>
            <a:pPr lvl="0"/>
            <a:r>
              <a:rPr/>
              <a:t>Explain a key and why it must be unique and same-type</a:t>
            </a:r>
          </a:p>
          <a:p>
            <a:pPr lvl="0"/>
            <a:r>
              <a:rPr/>
              <a:t>Join two tables whose key columns are named differently</a:t>
            </a:r>
          </a:p>
          <a:p>
            <a:pPr lvl="0"/>
            <a:r>
              <a:rPr/>
              <a:t>Use </a:t>
            </a:r>
            <a:r>
              <a:rPr>
                <a:latin typeface="Courier"/>
              </a:rPr>
              <a:t>left_join()</a:t>
            </a:r>
            <a:r>
              <a:rPr/>
              <a:t> to keep every row on the left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Day 2 — the rest of the family:</a:t>
            </a:r>
          </a:p>
          <a:p>
            <a:pPr lvl="0"/>
            <a:r>
              <a:rPr>
                <a:latin typeface="Courier"/>
              </a:rPr>
              <a:t>inner_join</a:t>
            </a:r>
            <a:r>
              <a:rPr/>
              <a:t> vs </a:t>
            </a:r>
            <a:r>
              <a:rPr>
                <a:latin typeface="Courier"/>
              </a:rPr>
              <a:t>left_join</a:t>
            </a:r>
            <a:r>
              <a:rPr/>
              <a:t> vs </a:t>
            </a:r>
            <a:r>
              <a:rPr>
                <a:latin typeface="Courier"/>
              </a:rPr>
              <a:t>full_join</a:t>
            </a:r>
          </a:p>
          <a:p>
            <a:pPr lvl="0"/>
            <a:r>
              <a:rPr>
                <a:latin typeface="Courier"/>
              </a:rPr>
              <a:t>semi_join</a:t>
            </a:r>
            <a:r>
              <a:rPr/>
              <a:t> and </a:t>
            </a:r>
            <a:r>
              <a:rPr>
                <a:latin typeface="Courier"/>
              </a:rPr>
              <a:t>anti_join</a:t>
            </a:r>
            <a:r>
              <a:rPr/>
              <a:t> to </a:t>
            </a:r>
            <a:r>
              <a:rPr b="1"/>
              <a:t>filter</a:t>
            </a:r>
            <a:r>
              <a:rPr/>
              <a:t> instead of add columns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3 of 4 · The Join Family </a:t>
            </a:r>
            <a:r>
              <a:rPr i="1"/>
              <a:t>(Day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</a:t>
            </a:r>
            <a:r>
              <a:rPr>
                <a:latin typeface="Courier"/>
              </a:rPr>
              <a:t>inner_join</a:t>
            </a:r>
            <a:r>
              <a:rPr/>
              <a:t>, </a:t>
            </a:r>
            <a:r>
              <a:rPr>
                <a:latin typeface="Courier"/>
              </a:rPr>
              <a:t>left_join</a:t>
            </a:r>
            <a:r>
              <a:rPr/>
              <a:t>, and </a:t>
            </a:r>
            <a:r>
              <a:rPr>
                <a:latin typeface="Courier"/>
              </a:rPr>
              <a:t>full_join</a:t>
            </a:r>
            <a:r>
              <a:rPr/>
              <a:t>, and how to choose.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Parts 7–9</a:t>
            </a:r>
            <a:r>
              <a:rPr sz="2000"/>
              <a:t> (compare the three joins).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Inner vs. Left vs. Full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Which will have </a:t>
            </a:r>
            <a:r>
              <a:rPr sz="2000" b="1"/>
              <a:t>more</a:t>
            </a:r>
            <a:r>
              <a:rPr sz="2000"/>
              <a:t> rows — an </a:t>
            </a:r>
            <a:r>
              <a:rPr sz="2000">
                <a:latin typeface="Courier"/>
              </a:rPr>
              <a:t>inner_join</a:t>
            </a:r>
            <a:r>
              <a:rPr sz="2000"/>
              <a:t> (only matches) or a </a:t>
            </a:r>
            <a:r>
              <a:rPr sz="2000">
                <a:latin typeface="Courier"/>
              </a:rPr>
              <a:t>left_join</a:t>
            </a:r>
            <a:r>
              <a:rPr sz="2000"/>
              <a:t> (all reports)? By roughly how many?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Same key, three different rules 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inner &lt;- </a:t>
            </a:r>
            <a:r>
              <a:rPr>
                <a:solidFill>
                  <a:srgbClr val="4758AB"/>
                </a:solidFill>
                <a:latin typeface="Courier"/>
              </a:rPr>
              <a:t>inner_join</a:t>
            </a:r>
            <a:r>
              <a:rPr>
                <a:solidFill>
                  <a:srgbClr val="003B4F"/>
                </a:solidFill>
                <a:latin typeface="Courier"/>
              </a:rPr>
              <a:t>(reports_df, locations_df, </a:t>
            </a:r>
            <a:r>
              <a:rPr>
                <a:solidFill>
                  <a:srgbClr val="657422"/>
                </a:solidFill>
                <a:latin typeface="Courier"/>
              </a:rPr>
              <a:t>by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"REPORT_NUMBER"</a:t>
            </a:r>
            <a:r>
              <a:rPr>
                <a:solidFill>
                  <a:srgbClr val="003B4F"/>
                </a:solidFill>
                <a:latin typeface="Courier"/>
              </a:rPr>
              <a:t> = </a:t>
            </a:r>
            <a:r>
              <a:rPr>
                <a:solidFill>
                  <a:srgbClr val="20794D"/>
                </a:solidFill>
                <a:latin typeface="Courier"/>
              </a:rPr>
              <a:t>"number"</a:t>
            </a:r>
            <a:r>
              <a:rPr>
                <a:solidFill>
                  <a:srgbClr val="003B4F"/>
                </a:solidFill>
                <a:latin typeface="Courier"/>
              </a:rPr>
              <a:t>))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left  &lt;- </a:t>
            </a:r>
            <a:r>
              <a:rPr>
                <a:solidFill>
                  <a:srgbClr val="4758AB"/>
                </a:solidFill>
                <a:latin typeface="Courier"/>
              </a:rPr>
              <a:t>left_join</a:t>
            </a:r>
            <a:r>
              <a:rPr>
                <a:solidFill>
                  <a:srgbClr val="003B4F"/>
                </a:solidFill>
                <a:latin typeface="Courier"/>
              </a:rPr>
              <a:t> (reports_df, locations_df, </a:t>
            </a:r>
            <a:r>
              <a:rPr>
                <a:solidFill>
                  <a:srgbClr val="657422"/>
                </a:solidFill>
                <a:latin typeface="Courier"/>
              </a:rPr>
              <a:t>by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"REPORT_NUMBER"</a:t>
            </a:r>
            <a:r>
              <a:rPr>
                <a:solidFill>
                  <a:srgbClr val="003B4F"/>
                </a:solidFill>
                <a:latin typeface="Courier"/>
              </a:rPr>
              <a:t> = </a:t>
            </a:r>
            <a:r>
              <a:rPr>
                <a:solidFill>
                  <a:srgbClr val="20794D"/>
                </a:solidFill>
                <a:latin typeface="Courier"/>
              </a:rPr>
              <a:t>"number"</a:t>
            </a:r>
            <a:r>
              <a:rPr>
                <a:solidFill>
                  <a:srgbClr val="003B4F"/>
                </a:solidFill>
                <a:latin typeface="Courier"/>
              </a:rPr>
              <a:t>))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full  &lt;- </a:t>
            </a:r>
            <a:r>
              <a:rPr>
                <a:solidFill>
                  <a:srgbClr val="4758AB"/>
                </a:solidFill>
                <a:latin typeface="Courier"/>
              </a:rPr>
              <a:t>full_join</a:t>
            </a:r>
            <a:r>
              <a:rPr>
                <a:solidFill>
                  <a:srgbClr val="003B4F"/>
                </a:solidFill>
                <a:latin typeface="Courier"/>
              </a:rPr>
              <a:t> (reports_df, locations_df, </a:t>
            </a:r>
            <a:r>
              <a:rPr>
                <a:solidFill>
                  <a:srgbClr val="657422"/>
                </a:solidFill>
                <a:latin typeface="Courier"/>
              </a:rPr>
              <a:t>by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"REPORT_NUMBER"</a:t>
            </a:r>
            <a:r>
              <a:rPr>
                <a:solidFill>
                  <a:srgbClr val="003B4F"/>
                </a:solidFill>
                <a:latin typeface="Courier"/>
              </a:rPr>
              <a:t> = </a:t>
            </a:r>
            <a:r>
              <a:rPr>
                <a:solidFill>
                  <a:srgbClr val="20794D"/>
                </a:solidFill>
                <a:latin typeface="Courier"/>
              </a:rPr>
              <a:t>"number"</a:t>
            </a:r>
            <a:r>
              <a:rPr>
                <a:solidFill>
                  <a:srgbClr val="003B4F"/>
                </a:solidFill>
                <a:latin typeface="Courier"/>
              </a:rPr>
              <a:t>))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inner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nrow</a:t>
            </a:r>
            <a:r>
              <a:rPr>
                <a:solidFill>
                  <a:srgbClr val="003B4F"/>
                </a:solidFill>
                <a:latin typeface="Courier"/>
              </a:rPr>
              <a:t>(inner), </a:t>
            </a:r>
            <a:r>
              <a:rPr>
                <a:solidFill>
                  <a:srgbClr val="657422"/>
                </a:solidFill>
                <a:latin typeface="Courier"/>
              </a:rPr>
              <a:t>left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nrow</a:t>
            </a:r>
            <a:r>
              <a:rPr>
                <a:solidFill>
                  <a:srgbClr val="003B4F"/>
                </a:solidFill>
                <a:latin typeface="Courier"/>
              </a:rPr>
              <a:t>(left), </a:t>
            </a:r>
            <a:r>
              <a:rPr>
                <a:solidFill>
                  <a:srgbClr val="657422"/>
                </a:solidFill>
                <a:latin typeface="Courier"/>
              </a:rPr>
              <a:t>full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nrow</a:t>
            </a:r>
            <a:r>
              <a:rPr>
                <a:solidFill>
                  <a:srgbClr val="003B4F"/>
                </a:solidFill>
                <a:latin typeface="Courier"/>
              </a:rPr>
              <a:t>(full))</a:t>
            </a:r>
          </a:p>
          <a:p>
            <a:pPr lvl="0" indent="0">
              <a:buNone/>
            </a:pPr>
            <a:r>
              <a:rPr>
                <a:latin typeface="Courier"/>
              </a:rPr>
              <a:t>inner  left  full 
 4056  5022  5216 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495800" y="660400"/>
          <a:ext cx="4406900" cy="381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7100"/>
                <a:gridCol w="21971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Join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Keeps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inner_join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only rows that </a:t>
                      </a:r>
                      <a:r>
                        <a:rPr b="1"/>
                        <a:t>match</a:t>
                      </a:r>
                      <a:r>
                        <a:rPr/>
                        <a:t> in both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left_join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all</a:t>
                      </a:r>
                      <a:r>
                        <a:rPr/>
                        <a:t> rows from the left (reports)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full_join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all</a:t>
                      </a:r>
                      <a:r>
                        <a:rPr/>
                        <a:t> rows from </a:t>
                      </a:r>
                      <a:r>
                        <a:rPr b="1"/>
                        <a:t>both</a:t>
                      </a:r>
                      <a:r>
                        <a:rPr/>
                        <a:t> tables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Which Join Should You Use?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 b="1">
                <a:latin typeface="Courier"/>
              </a:rPr>
              <a:t>left_join</a:t>
            </a:r>
            <a:r>
              <a:rPr/>
              <a:t> — the default. Keep everything on your main table, add what you can. </a:t>
            </a:r>
            <a:r>
              <a:rPr i="1"/>
              <a:t>(Use this for the map: keep all reports.)</a:t>
            </a:r>
          </a:p>
          <a:p>
            <a:pPr lvl="0"/>
            <a:r>
              <a:rPr b="1">
                <a:latin typeface="Courier"/>
              </a:rPr>
              <a:t>inner_join</a:t>
            </a:r>
            <a:r>
              <a:rPr/>
              <a:t> — only rows with a match. </a:t>
            </a:r>
            <a:r>
              <a:rPr i="1"/>
              <a:t>(Use when missing data would ruin the analysis.)</a:t>
            </a:r>
          </a:p>
          <a:p>
            <a:pPr lvl="0"/>
            <a:r>
              <a:rPr b="1">
                <a:latin typeface="Courier"/>
              </a:rPr>
              <a:t>full_join</a:t>
            </a:r>
            <a:r>
              <a:rPr/>
              <a:t> — keep everything from both. </a:t>
            </a:r>
            <a:r>
              <a:rPr i="1"/>
              <a:t>(Use to audit what’s missing on each side.)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Start from the question: </a:t>
            </a:r>
            <a:r>
              <a:rPr sz="2000" i="1"/>
              <a:t>“Which rows do I refuse to lose?”</a:t>
            </a:r>
            <a:r>
              <a:rPr sz="2000"/>
              <a:t> That answer picks your join. For mapping we refuse to lose reports, so </a:t>
            </a:r>
            <a:r>
              <a:rPr sz="2000">
                <a:latin typeface="Courier"/>
              </a:rPr>
              <a:t>left_join</a:t>
            </a:r>
            <a:r>
              <a:rPr sz="2000"/>
              <a:t>.</a:t>
            </a:r>
          </a:p>
          <a:p>
            <a:pPr lvl="0" indent="0" marL="0">
              <a:buNone/>
            </a:pPr>
            <a:r>
              <a:rPr/>
              <a:t>📖 R4DS §19.3–19.4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Parts 7–9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Run all three joins, compare the row counts, and decide which one you’d use to build a map. Predict each count first.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Where we left off — ANOVA &amp;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One-way ANOVA</a:t>
            </a:r>
            <a:r>
              <a:rPr/>
              <a:t> — compared a numeric response across several groups</a:t>
            </a:r>
          </a:p>
          <a:p>
            <a:pPr lvl="0"/>
            <a:r>
              <a:rPr b="1"/>
              <a:t>Factors</a:t>
            </a:r>
            <a:r>
              <a:rPr/>
              <a:t> — reordered and relabeled those groups for clean plots</a:t>
            </a:r>
          </a:p>
          <a:p>
            <a:pPr lvl="0"/>
            <a:r>
              <a:rPr/>
              <a:t>So far every analysis used </a:t>
            </a:r>
            <a:r>
              <a:rPr b="1"/>
              <a:t>one</a:t>
            </a:r>
            <a:r>
              <a:rPr/>
              <a:t> table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Transition</a:t>
            </a:r>
          </a:p>
          <a:p>
            <a:pPr lvl="0" indent="0" marL="1270000">
              <a:buNone/>
            </a:pPr>
            <a:r>
              <a:rPr sz="2000"/>
              <a:t>Real data almost never lives in a single table. Today’s dataset comes in </a:t>
            </a:r>
            <a:r>
              <a:rPr sz="2000" b="1"/>
              <a:t>two</a:t>
            </a:r>
            <a:r>
              <a:rPr sz="2000"/>
              <a:t>: one file has the Bigfoot report </a:t>
            </a:r>
            <a:r>
              <a:rPr sz="2000" b="1"/>
              <a:t>text</a:t>
            </a:r>
            <a:r>
              <a:rPr sz="2000"/>
              <a:t> (where, when, what), a second has the </a:t>
            </a:r>
            <a:r>
              <a:rPr sz="2000" b="1"/>
              <a:t>coordinates</a:t>
            </a:r>
            <a:r>
              <a:rPr sz="2000"/>
              <a:t>. Neither alone lets you map a sighting. </a:t>
            </a:r>
            <a:r>
              <a:rPr sz="2000" b="1"/>
              <a:t>Joins</a:t>
            </a:r>
            <a:r>
              <a:rPr sz="2000"/>
              <a:t> stitch them together on a shared </a:t>
            </a:r>
            <a:r>
              <a:rPr sz="2000" b="1"/>
              <a:t>key</a:t>
            </a:r>
            <a:r>
              <a:rPr sz="2000"/>
              <a:t> — and the result is exactly the file we’ll map next week. 🦶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4 of 4 · Filtering Joins &amp; the Payoff </a:t>
            </a:r>
            <a:r>
              <a:rPr i="1"/>
              <a:t>(Day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</a:t>
            </a:r>
            <a:r>
              <a:rPr>
                <a:latin typeface="Courier"/>
              </a:rPr>
              <a:t>semi_join</a:t>
            </a:r>
            <a:r>
              <a:rPr/>
              <a:t> and </a:t>
            </a:r>
            <a:r>
              <a:rPr>
                <a:latin typeface="Courier"/>
              </a:rPr>
              <a:t>anti_join</a:t>
            </a:r>
            <a:r>
              <a:rPr/>
              <a:t> — joins that </a:t>
            </a:r>
            <a:r>
              <a:rPr b="1"/>
              <a:t>filter</a:t>
            </a:r>
            <a:r>
              <a:rPr/>
              <a:t> rather than add columns.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Parts 10–12</a:t>
            </a:r>
            <a:r>
              <a:rPr sz="2000"/>
              <a:t> (find the missing reports, build the map table).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anti_join()</a:t>
            </a:r>
            <a:r>
              <a:rPr/>
              <a:t> — What Didn’t Match?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How many reports have </a:t>
            </a:r>
            <a:r>
              <a:rPr sz="2000" b="1"/>
              <a:t>no</a:t>
            </a:r>
            <a:r>
              <a:rPr sz="2000"/>
              <a:t> coordinates? (Hint: total reports minus the number that got a latitude in Chunk 2.)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Reports that have NO location 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missing_coords &lt;- reports_df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anti_join</a:t>
            </a:r>
            <a:r>
              <a:rPr>
                <a:solidFill>
                  <a:srgbClr val="003B4F"/>
                </a:solidFill>
                <a:latin typeface="Courier"/>
              </a:rPr>
              <a:t>(locations_df, </a:t>
            </a:r>
            <a:r>
              <a:rPr>
                <a:solidFill>
                  <a:srgbClr val="657422"/>
                </a:solidFill>
                <a:latin typeface="Courier"/>
              </a:rPr>
              <a:t>by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"REPORT_NUMBER"</a:t>
            </a:r>
            <a:r>
              <a:rPr>
                <a:solidFill>
                  <a:srgbClr val="003B4F"/>
                </a:solidFill>
                <a:latin typeface="Courier"/>
              </a:rPr>
              <a:t> = </a:t>
            </a:r>
            <a:r>
              <a:rPr>
                <a:solidFill>
                  <a:srgbClr val="20794D"/>
                </a:solidFill>
                <a:latin typeface="Courier"/>
              </a:rPr>
              <a:t>"number"</a:t>
            </a:r>
            <a:r>
              <a:rPr>
                <a:solidFill>
                  <a:srgbClr val="003B4F"/>
                </a:solidFill>
                <a:latin typeface="Courier"/>
              </a:rPr>
              <a:t>))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nrow</a:t>
            </a:r>
            <a:r>
              <a:rPr>
                <a:solidFill>
                  <a:srgbClr val="003B4F"/>
                </a:solidFill>
                <a:latin typeface="Courier"/>
              </a:rPr>
              <a:t>(missing_coords)</a:t>
            </a:r>
          </a:p>
          <a:p>
            <a:pPr lvl="0" indent="0">
              <a:buNone/>
            </a:pPr>
            <a:r>
              <a:rPr>
                <a:latin typeface="Courier"/>
              </a:rPr>
              <a:t>[1] 966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missing_coords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count</a:t>
            </a:r>
            <a:r>
              <a:rPr>
                <a:solidFill>
                  <a:srgbClr val="003B4F"/>
                </a:solidFill>
                <a:latin typeface="Courier"/>
              </a:rPr>
              <a:t>(STATE, </a:t>
            </a:r>
            <a:r>
              <a:rPr>
                <a:solidFill>
                  <a:srgbClr val="657422"/>
                </a:solidFill>
                <a:latin typeface="Courier"/>
              </a:rPr>
              <a:t>sort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4 × 2
  STATE            n
  &lt;chr&gt;        &lt;int&gt;
1 California     140
2 Pennsylvania    67
3 Oregon          63
4 Washington      61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 b="1">
                <a:latin typeface="Courier"/>
              </a:rPr>
              <a:t>anti_join</a:t>
            </a:r>
            <a:r>
              <a:rPr/>
              <a:t> keeps the left rows with </a:t>
            </a:r>
            <a:r>
              <a:rPr b="1"/>
              <a:t>no</a:t>
            </a:r>
            <a:r>
              <a:rPr/>
              <a:t> match — perfect for “what’s missing?”</a:t>
            </a:r>
          </a:p>
          <a:p>
            <a:pPr lvl="0"/>
            <a:r>
              <a:rPr/>
              <a:t>It </a:t>
            </a:r>
            <a:r>
              <a:rPr b="1"/>
              <a:t>adds no columns</a:t>
            </a:r>
            <a:r>
              <a:rPr/>
              <a:t> — it filters</a:t>
            </a:r>
          </a:p>
          <a:p>
            <a:pPr lvl="0"/>
            <a:r>
              <a:rPr/>
              <a:t>Here: the reports we could never map, and where they cluster</a:t>
            </a:r>
          </a:p>
          <a:p>
            <a:pPr lvl="0" indent="0" marL="0">
              <a:buNone/>
            </a:pPr>
            <a:r>
              <a:rPr/>
              <a:t>📖 R4DS §19.5 — filtering joins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semi_join()</a:t>
            </a:r>
            <a:r>
              <a:rPr/>
              <a:t> — Keep Only What Matched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Keep only reports that DO have a location 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mappable_reports &lt;- reports_df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semi_join</a:t>
            </a:r>
            <a:r>
              <a:rPr>
                <a:solidFill>
                  <a:srgbClr val="003B4F"/>
                </a:solidFill>
                <a:latin typeface="Courier"/>
              </a:rPr>
              <a:t>(locations_df, </a:t>
            </a:r>
            <a:r>
              <a:rPr>
                <a:solidFill>
                  <a:srgbClr val="657422"/>
                </a:solidFill>
                <a:latin typeface="Courier"/>
              </a:rPr>
              <a:t>by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"REPORT_NUMBER"</a:t>
            </a:r>
            <a:r>
              <a:rPr>
                <a:solidFill>
                  <a:srgbClr val="003B4F"/>
                </a:solidFill>
                <a:latin typeface="Courier"/>
              </a:rPr>
              <a:t> = </a:t>
            </a:r>
            <a:r>
              <a:rPr>
                <a:solidFill>
                  <a:srgbClr val="20794D"/>
                </a:solidFill>
                <a:latin typeface="Courier"/>
              </a:rPr>
              <a:t>"number"</a:t>
            </a:r>
            <a:r>
              <a:rPr>
                <a:solidFill>
                  <a:srgbClr val="003B4F"/>
                </a:solidFill>
                <a:latin typeface="Courier"/>
              </a:rPr>
              <a:t>))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nrow</a:t>
            </a:r>
            <a:r>
              <a:rPr>
                <a:solidFill>
                  <a:srgbClr val="003B4F"/>
                </a:solidFill>
                <a:latin typeface="Courier"/>
              </a:rPr>
              <a:t>(mappable_reports)</a:t>
            </a:r>
          </a:p>
          <a:p>
            <a:pPr lvl="0" indent="0">
              <a:buNone/>
            </a:pPr>
            <a:r>
              <a:rPr>
                <a:latin typeface="Courier"/>
              </a:rPr>
              <a:t>[1] 4056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 b="1">
                <a:latin typeface="Courier"/>
              </a:rPr>
              <a:t>semi_join</a:t>
            </a:r>
            <a:r>
              <a:rPr/>
              <a:t> keeps left rows that </a:t>
            </a:r>
            <a:r>
              <a:rPr b="1"/>
              <a:t>have</a:t>
            </a:r>
            <a:r>
              <a:rPr/>
              <a:t> a match — again, </a:t>
            </a:r>
            <a:r>
              <a:rPr b="1"/>
              <a:t>no new columns</a:t>
            </a:r>
          </a:p>
          <a:p>
            <a:pPr lvl="0"/>
            <a:r>
              <a:rPr/>
              <a:t>Think of </a:t>
            </a:r>
            <a:r>
              <a:rPr>
                <a:latin typeface="Courier"/>
              </a:rPr>
              <a:t>semi</a:t>
            </a:r>
            <a:r>
              <a:rPr/>
              <a:t>/</a:t>
            </a:r>
            <a:r>
              <a:rPr>
                <a:latin typeface="Courier"/>
              </a:rPr>
              <a:t>anti</a:t>
            </a:r>
            <a:r>
              <a:rPr/>
              <a:t> as a </a:t>
            </a:r>
            <a:r>
              <a:rPr b="1"/>
              <a:t>filter driven by another table</a:t>
            </a:r>
          </a:p>
          <a:p>
            <a:pPr lvl="0"/>
            <a:r>
              <a:rPr>
                <a:latin typeface="Courier"/>
              </a:rPr>
              <a:t>semi_join</a:t>
            </a:r>
            <a:r>
              <a:rPr/>
              <a:t> result = the rows an </a:t>
            </a:r>
            <a:r>
              <a:rPr>
                <a:latin typeface="Courier"/>
              </a:rPr>
              <a:t>inner_join</a:t>
            </a:r>
            <a:r>
              <a:rPr/>
              <a:t> would keep, but without the extra columns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The Payoff — Build the Map-Ready Table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Reports + coordinates, ready to map next week 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bigfoot_mappable &lt;- reports_df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left_join</a:t>
            </a:r>
            <a:r>
              <a:rPr>
                <a:solidFill>
                  <a:srgbClr val="003B4F"/>
                </a:solidFill>
                <a:latin typeface="Courier"/>
              </a:rPr>
              <a:t>(locations_df, </a:t>
            </a:r>
            <a:r>
              <a:rPr>
                <a:solidFill>
                  <a:srgbClr val="657422"/>
                </a:solidFill>
                <a:latin typeface="Courier"/>
              </a:rPr>
              <a:t>by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"REPORT_NUMBER"</a:t>
            </a:r>
            <a:r>
              <a:rPr>
                <a:solidFill>
                  <a:srgbClr val="003B4F"/>
                </a:solidFill>
                <a:latin typeface="Courier"/>
              </a:rPr>
              <a:t> = </a:t>
            </a:r>
            <a:r>
              <a:rPr>
                <a:solidFill>
                  <a:srgbClr val="20794D"/>
                </a:solidFill>
                <a:latin typeface="Courier"/>
              </a:rPr>
              <a:t>"number"</a:t>
            </a:r>
            <a:r>
              <a:rPr>
                <a:solidFill>
                  <a:srgbClr val="003B4F"/>
                </a:solidFill>
                <a:latin typeface="Courier"/>
              </a:rPr>
              <a:t>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(latitude), 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(longitude))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bigfoot_mappable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select</a:t>
            </a:r>
            <a:r>
              <a:rPr>
                <a:solidFill>
                  <a:srgbClr val="003B4F"/>
                </a:solidFill>
                <a:latin typeface="Courier"/>
              </a:rPr>
              <a:t>(REPORT_NUMBER, STATE, SEASON, REPORT_CLASS, latitude, longitude)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6
  REPORT_NUMBER STATE         SEASON REPORT_CLASS latitude longitude
          &lt;dbl&gt; &lt;chr&gt;         &lt;chr&gt;  &lt;chr&gt;           &lt;dbl&gt;     &lt;dbl&gt;
1          6496 Rhode Island  Fall   Class A          41.4     -71.5
2          9765 Oklahoma      Fall   Class A          35.3     -99.2
3          4983 Ohio          Summer Class A          39.4     -81.7
4         31940 New York      Fall   Class A          41.3     -73.7
5          5692 Nevada        Fall   Class B          39.6    -120. 
6         55269 New Hampshire Summer Class A          43.4     -72.3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joined table — report text </a:t>
            </a:r>
            <a:r>
              <a:rPr b="1"/>
              <a:t>plus</a:t>
            </a:r>
            <a:r>
              <a:rPr/>
              <a:t> coordinates — is essentially </a:t>
            </a:r>
            <a:r>
              <a:rPr>
                <a:latin typeface="Courier"/>
              </a:rPr>
              <a:t>bfro_reports_geocoded.csv</a:t>
            </a:r>
            <a:r>
              <a:rPr/>
              <a:t>, the file you’ll turn into a map in </a:t>
            </a:r>
            <a:r>
              <a:rPr b="1"/>
              <a:t>Lecture 13</a:t>
            </a:r>
            <a:r>
              <a:rPr/>
              <a:t>.</a:t>
            </a:r>
          </a:p>
          <a:p>
            <a:pPr lvl="0" indent="0" marL="0">
              <a:buNone/>
            </a:pPr>
            <a:r>
              <a:rPr b="1"/>
              <a:t>You just built a real dataset from two raw ones.</a:t>
            </a:r>
            <a:r>
              <a:rPr/>
              <a:t> That’s the everyday work of data science.</a:t>
            </a:r>
          </a:p>
        </p:txBody>
      </p:sp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Parts 10–12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Use </a:t>
            </a:r>
            <a:r>
              <a:rPr>
                <a:latin typeface="Courier"/>
              </a:rPr>
              <a:t>anti_join</a:t>
            </a:r>
            <a:r>
              <a:rPr/>
              <a:t> to find the un-geocoded reports, </a:t>
            </a:r>
            <a:r>
              <a:rPr>
                <a:latin typeface="Courier"/>
              </a:rPr>
              <a:t>semi_join</a:t>
            </a:r>
            <a:r>
              <a:rPr/>
              <a:t> to keep the mappable ones, and build the combined table. Predict the counts first.</a:t>
            </a:r>
          </a:p>
        </p:txBody>
      </p:sp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What We Learned Today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Concepts:</a:t>
            </a:r>
          </a:p>
          <a:p>
            <a:pPr lvl="0"/>
            <a:r>
              <a:rPr/>
              <a:t>A </a:t>
            </a:r>
            <a:r>
              <a:rPr b="1"/>
              <a:t>key</a:t>
            </a:r>
            <a:r>
              <a:rPr/>
              <a:t> links two tables; it must be </a:t>
            </a:r>
            <a:r>
              <a:rPr b="1"/>
              <a:t>unique</a:t>
            </a:r>
            <a:r>
              <a:rPr/>
              <a:t> and the </a:t>
            </a:r>
            <a:r>
              <a:rPr b="1"/>
              <a:t>same type</a:t>
            </a:r>
          </a:p>
          <a:p>
            <a:pPr lvl="0"/>
            <a:r>
              <a:rPr/>
              <a:t>Join differently-named keys with </a:t>
            </a:r>
            <a:r>
              <a:rPr>
                <a:latin typeface="Courier"/>
              </a:rPr>
              <a:t>by = c("a" = "b")</a:t>
            </a:r>
          </a:p>
          <a:p>
            <a:pPr lvl="0"/>
            <a:r>
              <a:rPr b="1"/>
              <a:t>Mutating joins</a:t>
            </a:r>
            <a:r>
              <a:rPr/>
              <a:t> add columns: </a:t>
            </a:r>
            <a:r>
              <a:rPr>
                <a:latin typeface="Courier"/>
              </a:rPr>
              <a:t>left</a:t>
            </a:r>
            <a:r>
              <a:rPr/>
              <a:t> (all left), </a:t>
            </a:r>
            <a:r>
              <a:rPr>
                <a:latin typeface="Courier"/>
              </a:rPr>
              <a:t>inner</a:t>
            </a:r>
            <a:r>
              <a:rPr/>
              <a:t> (matches), </a:t>
            </a:r>
            <a:r>
              <a:rPr>
                <a:latin typeface="Courier"/>
              </a:rPr>
              <a:t>full</a:t>
            </a:r>
            <a:r>
              <a:rPr/>
              <a:t> (all)</a:t>
            </a:r>
          </a:p>
          <a:p>
            <a:pPr lvl="0"/>
            <a:r>
              <a:rPr b="1"/>
              <a:t>Filtering joins</a:t>
            </a:r>
            <a:r>
              <a:rPr/>
              <a:t> keep rows: </a:t>
            </a:r>
            <a:r>
              <a:rPr>
                <a:latin typeface="Courier"/>
              </a:rPr>
              <a:t>semi</a:t>
            </a:r>
            <a:r>
              <a:rPr/>
              <a:t> (has a match), </a:t>
            </a:r>
            <a:r>
              <a:rPr>
                <a:latin typeface="Courier"/>
              </a:rPr>
              <a:t>anti</a:t>
            </a:r>
            <a:r>
              <a:rPr/>
              <a:t> (no match)</a:t>
            </a:r>
          </a:p>
          <a:p>
            <a:pPr lvl="0"/>
            <a:r>
              <a:rPr/>
              <a:t>Always </a:t>
            </a:r>
            <a:r>
              <a:rPr b="1"/>
              <a:t>name your key</a:t>
            </a:r>
            <a:r>
              <a:rPr/>
              <a:t> — a printed </a:t>
            </a:r>
            <a:r>
              <a:rPr>
                <a:latin typeface="Courier"/>
              </a:rPr>
              <a:t>by = ...</a:t>
            </a:r>
            <a:r>
              <a:rPr/>
              <a:t> you didn’t choose is a bug</a:t>
            </a:r>
          </a:p>
          <a:p>
            <a:pPr lvl="0" indent="0" marL="0">
              <a:buNone/>
            </a:pPr>
            <a:r>
              <a:rPr b="1"/>
              <a:t>R skills:</a:t>
            </a:r>
          </a:p>
          <a:p>
            <a:pPr lvl="0"/>
            <a:r>
              <a:rPr>
                <a:latin typeface="Courier"/>
              </a:rPr>
              <a:t>left_join()</a:t>
            </a:r>
            <a:r>
              <a:rPr/>
              <a:t>, </a:t>
            </a:r>
            <a:r>
              <a:rPr>
                <a:latin typeface="Courier"/>
              </a:rPr>
              <a:t>inner_join()</a:t>
            </a:r>
            <a:r>
              <a:rPr/>
              <a:t>, </a:t>
            </a:r>
            <a:r>
              <a:rPr>
                <a:latin typeface="Courier"/>
              </a:rPr>
              <a:t>full_join()</a:t>
            </a:r>
          </a:p>
          <a:p>
            <a:pPr lvl="0"/>
            <a:r>
              <a:rPr>
                <a:latin typeface="Courier"/>
              </a:rPr>
              <a:t>semi_join()</a:t>
            </a:r>
            <a:r>
              <a:rPr/>
              <a:t>, </a:t>
            </a:r>
            <a:r>
              <a:rPr>
                <a:latin typeface="Courier"/>
              </a:rPr>
              <a:t>anti_join()</a:t>
            </a:r>
          </a:p>
          <a:p>
            <a:pPr lvl="0"/>
            <a:r>
              <a:rPr>
                <a:latin typeface="Courier"/>
              </a:rPr>
              <a:t>distinct()</a:t>
            </a:r>
            <a:r>
              <a:rPr/>
              <a:t> + </a:t>
            </a:r>
            <a:r>
              <a:rPr>
                <a:latin typeface="Courier"/>
              </a:rPr>
              <a:t>as.integer()</a:t>
            </a:r>
            <a:r>
              <a:rPr/>
              <a:t> for key hygiene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References:</a:t>
            </a:r>
          </a:p>
          <a:p>
            <a:pPr lvl="0"/>
            <a:r>
              <a:rPr/>
              <a:t>📖 </a:t>
            </a:r>
            <a:r>
              <a:rPr>
                <a:hlinkClick r:id="rId2"/>
              </a:rPr>
              <a:t>R4DS Ch. 19 — Joins</a:t>
            </a:r>
          </a:p>
          <a:p>
            <a:pPr lvl="0"/>
            <a:r>
              <a:rPr/>
              <a:t>📖 </a:t>
            </a:r>
            <a:r>
              <a:rPr>
                <a:latin typeface="Courier"/>
              </a:rPr>
              <a:t>common_code/13_joins</a:t>
            </a:r>
          </a:p>
          <a:p>
            <a:pPr lvl="0" indent="0" marL="0">
              <a:buNone/>
            </a:pPr>
            <a:r>
              <a:rPr b="1"/>
              <a:t>Up next — Lecture 13:</a:t>
            </a:r>
          </a:p>
          <a:p>
            <a:pPr lvl="0"/>
            <a:r>
              <a:rPr b="1"/>
              <a:t>Mapping</a:t>
            </a:r>
            <a:r>
              <a:rPr/>
              <a:t> — turn this joined table into a map with </a:t>
            </a:r>
            <a:r>
              <a:rPr>
                <a:latin typeface="Courier"/>
              </a:rPr>
              <a:t>sf</a:t>
            </a:r>
            <a:r>
              <a:rPr/>
              <a:t> and </a:t>
            </a:r>
            <a:r>
              <a:rPr>
                <a:latin typeface="Courier"/>
              </a:rPr>
              <a:t>geom_sf()</a:t>
            </a:r>
          </a:p>
          <a:p>
            <a:pPr lvl="0"/>
            <a:r>
              <a:rPr/>
              <a:t>Where </a:t>
            </a:r>
            <a:r>
              <a:rPr i="1"/>
              <a:t>is</a:t>
            </a:r>
            <a:r>
              <a:rPr/>
              <a:t> Bigfoot, anyway?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Goals for today (a 2-day lecture)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Understand a </a:t>
            </a:r>
            <a:r>
              <a:rPr b="1"/>
              <a:t>key</a:t>
            </a:r>
            <a:r>
              <a:rPr/>
              <a:t> — the column that links two tables</a:t>
            </a:r>
          </a:p>
          <a:p>
            <a:pPr lvl="0"/>
            <a:r>
              <a:rPr/>
              <a:t>Join when the key columns have </a:t>
            </a:r>
            <a:r>
              <a:rPr b="1"/>
              <a:t>different names</a:t>
            </a:r>
          </a:p>
          <a:p>
            <a:pPr lvl="0"/>
            <a:r>
              <a:rPr/>
              <a:t>The </a:t>
            </a:r>
            <a:r>
              <a:rPr b="1"/>
              <a:t>mutating joins</a:t>
            </a:r>
            <a:r>
              <a:rPr/>
              <a:t> — </a:t>
            </a:r>
            <a:r>
              <a:rPr>
                <a:latin typeface="Courier"/>
              </a:rPr>
              <a:t>left_join()</a:t>
            </a:r>
            <a:r>
              <a:rPr/>
              <a:t>, </a:t>
            </a:r>
            <a:r>
              <a:rPr>
                <a:latin typeface="Courier"/>
              </a:rPr>
              <a:t>inner_join()</a:t>
            </a:r>
            <a:r>
              <a:rPr/>
              <a:t>, </a:t>
            </a:r>
            <a:r>
              <a:rPr>
                <a:latin typeface="Courier"/>
              </a:rPr>
              <a:t>full_join()</a:t>
            </a:r>
          </a:p>
          <a:p>
            <a:pPr lvl="0"/>
            <a:r>
              <a:rPr/>
              <a:t>The </a:t>
            </a:r>
            <a:r>
              <a:rPr b="1"/>
              <a:t>filtering joins</a:t>
            </a:r>
            <a:r>
              <a:rPr/>
              <a:t> — </a:t>
            </a:r>
            <a:r>
              <a:rPr>
                <a:latin typeface="Courier"/>
              </a:rPr>
              <a:t>semi_join()</a:t>
            </a:r>
            <a:r>
              <a:rPr/>
              <a:t>, </a:t>
            </a:r>
            <a:r>
              <a:rPr>
                <a:latin typeface="Courier"/>
              </a:rPr>
              <a:t>anti_join()</a:t>
            </a:r>
          </a:p>
          <a:p>
            <a:pPr lvl="0"/>
            <a:r>
              <a:rPr/>
              <a:t>Build the combined report + coordinates table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Tools today:</a:t>
            </a:r>
          </a:p>
          <a:p>
            <a:pPr lvl="0"/>
            <a:r>
              <a:rPr>
                <a:latin typeface="Courier"/>
              </a:rPr>
              <a:t>tidyverse</a:t>
            </a:r>
            <a:r>
              <a:rPr/>
              <a:t> (dplyr)</a:t>
            </a:r>
          </a:p>
          <a:p>
            <a:pPr lvl="0" indent="0" marL="0">
              <a:buNone/>
            </a:pPr>
            <a:r>
              <a:rPr b="1"/>
              <a:t>Data (two tables):</a:t>
            </a:r>
          </a:p>
          <a:p>
            <a:pPr lvl="0"/>
            <a:r>
              <a:rPr>
                <a:latin typeface="Courier"/>
              </a:rPr>
              <a:t>bfro_reports.csv</a:t>
            </a:r>
            <a:r>
              <a:rPr/>
              <a:t> — the report text + class</a:t>
            </a:r>
          </a:p>
          <a:p>
            <a:pPr lvl="0"/>
            <a:r>
              <a:rPr>
                <a:latin typeface="Courier"/>
              </a:rPr>
              <a:t>bfro_locations.csv</a:t>
            </a:r>
            <a:r>
              <a:rPr/>
              <a:t> — the coordinates</a:t>
            </a:r>
          </a:p>
          <a:p>
            <a:pPr lvl="0" indent="0" marL="0">
              <a:buNone/>
            </a:pPr>
            <a:r>
              <a:rPr b="1"/>
              <a:t>Reference:</a:t>
            </a:r>
          </a:p>
          <a:p>
            <a:pPr lvl="0"/>
            <a:r>
              <a:rPr/>
              <a:t>📖 </a:t>
            </a:r>
            <a:r>
              <a:rPr>
                <a:hlinkClick r:id="rId2"/>
              </a:rPr>
              <a:t>R4DS Ch. 19 — Joins</a:t>
            </a:r>
          </a:p>
          <a:p>
            <a:pPr lvl="0"/>
            <a:r>
              <a:rPr/>
              <a:t>📖 </a:t>
            </a:r>
            <a:r>
              <a:rPr>
                <a:latin typeface="Courier"/>
              </a:rPr>
              <a:t>common_code/13_joins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Day 1:</a:t>
            </a:r>
            <a:r>
              <a:rPr sz="2000"/>
              <a:t> keys + </a:t>
            </a:r>
            <a:r>
              <a:rPr sz="2000">
                <a:latin typeface="Courier"/>
              </a:rPr>
              <a:t>left_join</a:t>
            </a:r>
            <a:r>
              <a:rPr sz="2000"/>
              <a:t>. </a:t>
            </a:r>
            <a:r>
              <a:rPr sz="2000" b="1"/>
              <a:t>Day 2:</a:t>
            </a:r>
            <a:r>
              <a:rPr sz="2000"/>
              <a:t> the join family + filtering joins.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How to Use These Slides — Predict · Type · Run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lecture runs in </a:t>
            </a:r>
            <a:r>
              <a:rPr b="1"/>
              <a:t>four chunks over two days</a:t>
            </a:r>
            <a:r>
              <a:rPr/>
              <a:t>. After each chunk you switch to the </a:t>
            </a:r>
            <a:r>
              <a:rPr b="1"/>
              <a:t>activity</a:t>
            </a:r>
            <a:r>
              <a:rPr/>
              <a:t> and type the code yourself.</a:t>
            </a:r>
          </a:p>
          <a:p>
            <a:pPr lvl="0" indent="0" marL="0">
              <a:buNone/>
            </a:pPr>
            <a:r>
              <a:rPr b="1"/>
              <a:t>For every join, do three things:</a:t>
            </a:r>
          </a:p>
          <a:p>
            <a:pPr lvl="0" indent="-342900" marL="342900">
              <a:buAutoNum type="arabicPeriod"/>
            </a:pPr>
            <a:r>
              <a:rPr b="1"/>
              <a:t>Predict</a:t>
            </a:r>
            <a:r>
              <a:rPr/>
              <a:t> — before it runs, say how many rows you’ll get</a:t>
            </a:r>
          </a:p>
          <a:p>
            <a:pPr lvl="0" indent="-342900" marL="342900">
              <a:buAutoNum type="arabicPeriod"/>
            </a:pPr>
            <a:r>
              <a:rPr b="1"/>
              <a:t>Type</a:t>
            </a:r>
            <a:r>
              <a:rPr/>
              <a:t> the code by hand — do not copy-paste</a:t>
            </a:r>
          </a:p>
          <a:p>
            <a:pPr lvl="0" indent="-342900" marL="342900">
              <a:buAutoNum type="arabicPeriod"/>
            </a:pPr>
            <a:r>
              <a:rPr b="1"/>
              <a:t>Run</a:t>
            </a:r>
            <a:r>
              <a:rPr/>
              <a:t> it and compare to your prediction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Why bother?</a:t>
            </a:r>
          </a:p>
          <a:p>
            <a:pPr lvl="0"/>
            <a:r>
              <a:rPr sz="2000" b="1"/>
              <a:t>Predicting the row count</a:t>
            </a:r>
            <a:r>
              <a:rPr sz="2000"/>
              <a:t> is the whole skill — a join that returns the wrong number of rows is the #1 data bug.</a:t>
            </a:r>
          </a:p>
          <a:p>
            <a:pPr lvl="0"/>
            <a:r>
              <a:rPr sz="2000" b="1"/>
              <a:t>Typing</a:t>
            </a:r>
            <a:r>
              <a:rPr sz="2000"/>
              <a:t> builds the </a:t>
            </a:r>
            <a:r>
              <a:rPr sz="2000">
                <a:latin typeface="Courier"/>
              </a:rPr>
              <a:t>*_join()</a:t>
            </a:r>
            <a:r>
              <a:rPr sz="2000"/>
              <a:t> muscle memory.</a:t>
            </a:r>
          </a:p>
          <a:p>
            <a:pPr lvl="0"/>
            <a:r>
              <a:rPr sz="2000" b="1"/>
              <a:t>Chunk → practice</a:t>
            </a:r>
            <a:r>
              <a:rPr sz="2000"/>
              <a:t> keeps each join type distinct.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1 of 4 · Two Tables &amp; a Key </a:t>
            </a:r>
            <a:r>
              <a:rPr i="1"/>
              <a:t>(Day 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why data comes in multiple tables, and what a key is.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Parts 1–3</a:t>
            </a:r>
            <a:r>
              <a:rPr sz="2000"/>
              <a:t> (load both tables, find the key).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The Problem — Data in Two 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Load BOTH Bigfoot tables ---------------------------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(tidyverse)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reports_df   &lt;- </a:t>
            </a:r>
            <a:r>
              <a:rPr>
                <a:solidFill>
                  <a:srgbClr val="4758AB"/>
                </a:solidFill>
                <a:latin typeface="Courier"/>
              </a:rPr>
              <a:t>read_csv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"data/bfro_reports.csv"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locations_df &lt;- </a:t>
            </a:r>
            <a:r>
              <a:rPr>
                <a:solidFill>
                  <a:srgbClr val="4758AB"/>
                </a:solidFill>
                <a:latin typeface="Courier"/>
              </a:rPr>
              <a:t>read_csv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"data/bfro_locations.csv"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dim</a:t>
            </a:r>
            <a:r>
              <a:rPr>
                <a:solidFill>
                  <a:srgbClr val="003B4F"/>
                </a:solidFill>
                <a:latin typeface="Courier"/>
              </a:rPr>
              <a:t>(reports_df)      </a:t>
            </a:r>
            <a:r>
              <a:rPr>
                <a:solidFill>
                  <a:srgbClr val="5E5E5E"/>
                </a:solidFill>
                <a:latin typeface="Courier"/>
              </a:rPr>
              <a:t># the text: where/when/what</a:t>
            </a:r>
          </a:p>
          <a:p>
            <a:pPr lvl="0" indent="0">
              <a:buNone/>
            </a:pPr>
            <a:r>
              <a:rPr>
                <a:latin typeface="Courier"/>
              </a:rPr>
              <a:t>[1] 5485   19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dim</a:t>
            </a:r>
            <a:r>
              <a:rPr>
                <a:solidFill>
                  <a:srgbClr val="003B4F"/>
                </a:solidFill>
                <a:latin typeface="Courier"/>
              </a:rPr>
              <a:t>(locations_df)    </a:t>
            </a:r>
            <a:r>
              <a:rPr>
                <a:solidFill>
                  <a:srgbClr val="5E5E5E"/>
                </a:solidFill>
                <a:latin typeface="Courier"/>
              </a:rPr>
              <a:t># the coordinates</a:t>
            </a:r>
          </a:p>
          <a:p>
            <a:pPr lvl="0" indent="0">
              <a:buNone/>
            </a:pPr>
            <a:r>
              <a:rPr>
                <a:latin typeface="Courier"/>
              </a:rPr>
              <a:t>[1] 4250    7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 b="1">
                <a:latin typeface="Courier"/>
              </a:rPr>
              <a:t>reports_df</a:t>
            </a:r>
            <a:r>
              <a:rPr/>
              <a:t> — one row per sighting report: year, season, state, county, class, and the written account</a:t>
            </a:r>
          </a:p>
          <a:p>
            <a:pPr lvl="0"/>
            <a:r>
              <a:rPr b="1">
                <a:latin typeface="Courier"/>
              </a:rPr>
              <a:t>locations_df</a:t>
            </a:r>
            <a:r>
              <a:rPr/>
              <a:t> — one row per report that got geocoded: a latitude and longitude</a:t>
            </a:r>
          </a:p>
          <a:p>
            <a:pPr lvl="0"/>
            <a:r>
              <a:rPr/>
              <a:t>To map a sighting you need </a:t>
            </a:r>
            <a:r>
              <a:rPr b="1"/>
              <a:t>both</a:t>
            </a:r>
            <a:r>
              <a:rPr/>
              <a:t> — its class </a:t>
            </a:r>
            <a:r>
              <a:rPr i="1"/>
              <a:t>and</a:t>
            </a:r>
            <a:r>
              <a:rPr/>
              <a:t> its coordinates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What Is a Key?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The columns that identify a report 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reports_df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select</a:t>
            </a:r>
            <a:r>
              <a:rPr>
                <a:solidFill>
                  <a:srgbClr val="003B4F"/>
                </a:solidFill>
                <a:latin typeface="Courier"/>
              </a:rPr>
              <a:t>(REPORT_NUMBER, YEAR, STATE, REPORT_CLASS)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3 × 4
  REPORT_NUMBER YEAR         STATE        REPORT_CLASS
          &lt;dbl&gt; &lt;chr&gt;        &lt;chr&gt;        &lt;chr&gt;       
1         30680 2010         Alabama      Class B     
2          1261 Early 1990's Alaska       Class A     
3          6496 1974         Rhode Island Class A     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locations_df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select</a:t>
            </a:r>
            <a:r>
              <a:rPr>
                <a:solidFill>
                  <a:srgbClr val="003B4F"/>
                </a:solidFill>
                <a:latin typeface="Courier"/>
              </a:rPr>
              <a:t>(number, latitude, longitude)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3 × 3
  number latitude longitude
   &lt;dbl&gt;    &lt;dbl&gt;     &lt;dbl&gt;
1    637     61.5     -143.
2   2917     55.2     -133.
3   7963     55.2     -133.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</a:t>
            </a:r>
            <a:r>
              <a:rPr b="1"/>
              <a:t>key</a:t>
            </a:r>
            <a:r>
              <a:rPr/>
              <a:t> is the column that uniquely identifies a row and links the tables.</a:t>
            </a:r>
          </a:p>
          <a:p>
            <a:pPr lvl="0"/>
            <a:r>
              <a:rPr/>
              <a:t>In </a:t>
            </a:r>
            <a:r>
              <a:rPr>
                <a:latin typeface="Courier"/>
              </a:rPr>
              <a:t>reports_df</a:t>
            </a:r>
            <a:r>
              <a:rPr/>
              <a:t> it’s </a:t>
            </a:r>
            <a:r>
              <a:rPr b="1">
                <a:latin typeface="Courier"/>
              </a:rPr>
              <a:t>REPORT_NUMBER</a:t>
            </a:r>
          </a:p>
          <a:p>
            <a:pPr lvl="0"/>
            <a:r>
              <a:rPr/>
              <a:t>In </a:t>
            </a:r>
            <a:r>
              <a:rPr>
                <a:latin typeface="Courier"/>
              </a:rPr>
              <a:t>locations_df</a:t>
            </a:r>
            <a:r>
              <a:rPr/>
              <a:t> it’s </a:t>
            </a:r>
            <a:r>
              <a:rPr b="1">
                <a:latin typeface="Courier"/>
              </a:rPr>
              <a:t>number</a:t>
            </a:r>
          </a:p>
          <a:p>
            <a:pPr lvl="0"/>
            <a:r>
              <a:rPr b="1"/>
              <a:t>Same idea, different name</a:t>
            </a:r>
            <a:r>
              <a:rPr/>
              <a:t> — we’ll tell the join that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Vocabulary</a:t>
            </a:r>
          </a:p>
          <a:p>
            <a:pPr lvl="0" indent="0" marL="1270000">
              <a:buNone/>
            </a:pPr>
            <a:r>
              <a:rPr sz="2000"/>
              <a:t>The key must be </a:t>
            </a:r>
            <a:r>
              <a:rPr sz="2000" b="1"/>
              <a:t>unique</a:t>
            </a:r>
            <a:r>
              <a:rPr sz="2000"/>
              <a:t> in the table you’re looking things up in (</a:t>
            </a:r>
            <a:r>
              <a:rPr sz="2000">
                <a:latin typeface="Courier"/>
              </a:rPr>
              <a:t>locations_df</a:t>
            </a:r>
            <a:r>
              <a:rPr sz="2000"/>
              <a:t>).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Clean the Key Before Joining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Two fixes: drop duplicate reports, match key type 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reports_df &lt;- reports_df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distinct</a:t>
            </a:r>
            <a:r>
              <a:rPr>
                <a:solidFill>
                  <a:srgbClr val="003B4F"/>
                </a:solidFill>
                <a:latin typeface="Courier"/>
              </a:rPr>
              <a:t>(REPORT_NUMBER, </a:t>
            </a:r>
            <a:r>
              <a:rPr>
                <a:solidFill>
                  <a:srgbClr val="657422"/>
                </a:solidFill>
                <a:latin typeface="Courier"/>
              </a:rPr>
              <a:t>.keep_all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  </a:t>
            </a:r>
            <a:r>
              <a:rPr>
                <a:solidFill>
                  <a:srgbClr val="5E5E5E"/>
                </a:solidFill>
                <a:latin typeface="Courier"/>
              </a:rPr>
              <a:t># one row per report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REPORT_NUMBER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as.integer</a:t>
            </a:r>
            <a:r>
              <a:rPr>
                <a:solidFill>
                  <a:srgbClr val="003B4F"/>
                </a:solidFill>
                <a:latin typeface="Courier"/>
              </a:rPr>
              <a:t>(REPORT_NUMBER))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n_distinct</a:t>
            </a:r>
            <a:r>
              <a:rPr>
                <a:solidFill>
                  <a:srgbClr val="003B4F"/>
                </a:solidFill>
                <a:latin typeface="Courier"/>
              </a:rPr>
              <a:t>(reports_df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REPORT_NUMBER)</a:t>
            </a:r>
          </a:p>
          <a:p>
            <a:pPr lvl="0" indent="0">
              <a:buNone/>
            </a:pPr>
            <a:r>
              <a:rPr>
                <a:latin typeface="Courier"/>
              </a:rPr>
              <a:t>[1] 5022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n_distinct</a:t>
            </a:r>
            <a:r>
              <a:rPr>
                <a:solidFill>
                  <a:srgbClr val="003B4F"/>
                </a:solidFill>
                <a:latin typeface="Courier"/>
              </a:rPr>
              <a:t>(locations_df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number)</a:t>
            </a:r>
          </a:p>
          <a:p>
            <a:pPr lvl="0" indent="0">
              <a:buNone/>
            </a:pPr>
            <a:r>
              <a:rPr>
                <a:latin typeface="Courier"/>
              </a:rPr>
              <a:t>[1] 4250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distinct()</a:t>
            </a:r>
            <a:r>
              <a:rPr/>
              <a:t> — keep one row per report number</a:t>
            </a:r>
          </a:p>
          <a:p>
            <a:pPr lvl="0"/>
            <a:r>
              <a:rPr>
                <a:latin typeface="Courier"/>
              </a:rPr>
              <a:t>as.integer()</a:t>
            </a:r>
            <a:r>
              <a:rPr/>
              <a:t> — </a:t>
            </a:r>
            <a:r>
              <a:rPr>
                <a:latin typeface="Courier"/>
              </a:rPr>
              <a:t>REPORT_NUMBER</a:t>
            </a:r>
            <a:r>
              <a:rPr/>
              <a:t> was stored like </a:t>
            </a:r>
            <a:r>
              <a:rPr>
                <a:latin typeface="Courier"/>
              </a:rPr>
              <a:t>30680.0</a:t>
            </a:r>
            <a:r>
              <a:rPr/>
              <a:t>; </a:t>
            </a:r>
            <a:r>
              <a:rPr>
                <a:latin typeface="Courier"/>
              </a:rPr>
              <a:t>number</a:t>
            </a:r>
            <a:r>
              <a:rPr/>
              <a:t> is </a:t>
            </a:r>
            <a:r>
              <a:rPr>
                <a:latin typeface="Courier"/>
              </a:rPr>
              <a:t>30680</a:t>
            </a:r>
            <a:r>
              <a:rPr/>
              <a:t>. </a:t>
            </a:r>
            <a:r>
              <a:rPr b="1"/>
              <a:t>Keys must be the same type</a:t>
            </a:r>
            <a:r>
              <a:rPr/>
              <a:t> to match</a:t>
            </a:r>
          </a:p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  <a:r>
              <a:rPr sz="2000"/>
              <a:t> A join silently fails to match if the keys are different </a:t>
            </a:r>
            <a:r>
              <a:rPr sz="2000" b="1"/>
              <a:t>types</a:t>
            </a:r>
            <a:r>
              <a:rPr sz="2000"/>
              <a:t> (text vs number) or </a:t>
            </a:r>
            <a:r>
              <a:rPr sz="2000" b="1"/>
              <a:t>formats</a:t>
            </a:r>
            <a:r>
              <a:rPr sz="2000"/>
              <a:t> — clean them first.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Parts 1–3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Load both tables, find the key in each, and clean it. Predict how many reports have coordinates before we join.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12 — Joins: Combining Two Tables</dc:title>
  <dc:creator>Bill Perry</dc:creator>
  <cp:keywords/>
  <dc:description>Real projects spread data across several tables. This 2-day lecture teaches joins: what a key is, how to join two tables when the key columns are named differently, the mutating joins (left/inner/full), and the filtering joins (semi/anti) — by combining the Bigfoot report text with its coordinates to build exactly the dataset we map next week.</dc:description>
  <dcterms:created xsi:type="dcterms:W3CDTF">2026-07-06T00:31:19Z</dcterms:created>
  <dcterms:modified xsi:type="dcterms:W3CDTF">2026-07-06T00:31:19Z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date">
    <vt:lpwstr>2026-07-05</vt:lpwstr>
  </property>
  <property fmtid="{D5CDD505-2E9C-101B-9397-08002B2CF9AE}" pid="7" name="engines">
    <vt:lpwstr/>
  </property>
  <property fmtid="{D5CDD505-2E9C-101B-9397-08002B2CF9AE}" pid="8" name="execute">
    <vt:lpwstr/>
  </property>
  <property fmtid="{D5CDD505-2E9C-101B-9397-08002B2CF9AE}" pid="9" name="header-includes">
    <vt:lpwstr/>
  </property>
  <property fmtid="{D5CDD505-2E9C-101B-9397-08002B2CF9AE}" pid="10" name="include-after">
    <vt:lpwstr/>
  </property>
  <property fmtid="{D5CDD505-2E9C-101B-9397-08002B2CF9AE}" pid="11" name="include-before">
    <vt:lpwstr/>
  </property>
  <property fmtid="{D5CDD505-2E9C-101B-9397-08002B2CF9AE}" pid="12" name="labels">
    <vt:lpwstr/>
  </property>
  <property fmtid="{D5CDD505-2E9C-101B-9397-08002B2CF9AE}" pid="13" name="order">
    <vt:lpwstr>12</vt:lpwstr>
  </property>
  <property fmtid="{D5CDD505-2E9C-101B-9397-08002B2CF9AE}" pid="14" name="resources">
    <vt:lpwstr/>
  </property>
  <property fmtid="{D5CDD505-2E9C-101B-9397-08002B2CF9AE}" pid="15" name="subtitle">
    <vt:lpwstr>Keys, mutating joins, and filtering joins with real Bigfoot report data</vt:lpwstr>
  </property>
  <property fmtid="{D5CDD505-2E9C-101B-9397-08002B2CF9AE}" pid="16" name="toc-title">
    <vt:lpwstr>Table of contents</vt:lpwstr>
  </property>
  <property fmtid="{D5CDD505-2E9C-101B-9397-08002B2CF9AE}" pid="17" name="type">
    <vt:lpwstr>lecture</vt:lpwstr>
  </property>
  <property fmtid="{D5CDD505-2E9C-101B-9397-08002B2CF9AE}" pid="18" name="week">
    <vt:lpwstr>6</vt:lpwstr>
  </property>
</Properties>
</file>