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5" Type="http://schemas.openxmlformats.org/officeDocument/2006/relationships/viewProps" Target="viewProps.xml" /><Relationship Id="rId2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7" Type="http://schemas.openxmlformats.org/officeDocument/2006/relationships/tableStyles" Target="tableStyles.xml" /><Relationship Id="rId2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ww.kaggle.com/datasets/thedevastator/unlocking-mysteries-of-bigfoot-through-sightings" TargetMode="Externa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r-spatial.github.io/sf/" TargetMode="Externa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Worksheet 13 — Mapping Bigfoot Sightings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Turn latitude/longitude into maps with sf and geom_sf, then build a per-state choropleth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Make it yours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Change </a:t>
            </a:r>
            <a:r>
              <a:rPr>
                <a:latin typeface="Courier"/>
              </a:rPr>
              <a:t>theme_void()</a:t>
            </a:r>
            <a:r>
              <a:rPr/>
              <a:t> to </a:t>
            </a:r>
            <a:r>
              <a:rPr>
                <a:latin typeface="Courier"/>
              </a:rPr>
              <a:t>theme_minimal()</a:t>
            </a:r>
            <a:r>
              <a:rPr/>
              <a:t>. What comes back? Which looks better for a map, and why?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modified plot here:</a:t>
            </a:r>
          </a:p>
          <a:p>
            <a:pPr lvl="0" indent="0">
              <a:buNone/>
            </a:pPr>
            <a:r>
              <a:rPr>
                <a:latin typeface="Courier"/>
              </a:rPr>
              <a:t>What theme_minimal() adds:
Better for a map and why:</a:t>
            </a:r>
          </a:p>
          <a:p>
            <a:pPr lvl="0" indent="0" marL="1270000">
              <a:buNone/>
            </a:pPr>
            <a:r>
              <a:rPr sz="2000"/>
              <a:t>🛑 </a:t>
            </a:r>
            <a:r>
              <a:rPr sz="2000" b="1"/>
              <a:t>End of Day 1.</a:t>
            </a:r>
            <a:r>
              <a:rPr sz="2000"/>
              <a:t> You can put points on a map. Day 2: the choropleth.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3 — Choropleth by state </a:t>
            </a:r>
            <a:r>
              <a:rPr sz="2000" b="1" i="1"/>
              <a:t>(Day 2, after lecture Chunk 3)</a:t>
            </a:r>
          </a:p>
          <a:p>
            <a:pPr lvl="0" indent="0" marL="1270000">
              <a:buNone/>
            </a:pPr>
            <a:r>
              <a:rPr sz="2000"/>
              <a:t>Parts 7–9: count per state, join to the map, shade it.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Count sightings per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Which state has the most Bigfoot reports? Commit before you run </a:t>
            </a:r>
            <a:r>
              <a:rPr sz="2000">
                <a:latin typeface="Courier"/>
              </a:rPr>
              <a:t>count()</a:t>
            </a:r>
            <a:r>
              <a:rPr sz="2000"/>
              <a:t>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Sightings per state, lowercased to match the map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sightings_by_state &lt;- 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state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str_to_lower</a:t>
            </a:r>
            <a:r>
              <a:rPr>
                <a:solidFill>
                  <a:srgbClr val="003B4F"/>
                </a:solidFill>
                <a:latin typeface="Courier"/>
              </a:rPr>
              <a:t>(state))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(state, </a:t>
            </a:r>
            <a:r>
              <a:rPr>
                <a:solidFill>
                  <a:srgbClr val="657422"/>
                </a:solidFill>
                <a:latin typeface="Courier"/>
              </a:rPr>
              <a:t>name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"sightings"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(sightings))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(sightings_by_state)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top three, and why we lowercase the state names now.</a:t>
            </a:r>
          </a:p>
          <a:p>
            <a:pPr lvl="0" indent="0">
              <a:buNone/>
            </a:pPr>
            <a:r>
              <a:rPr>
                <a:latin typeface="Courier"/>
              </a:rPr>
              <a:t>Top 3 states:
Why str_to_lower():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Join counts to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Join sightings onto the state polygons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states_map &lt;- states_sf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state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str_remove</a:t>
            </a:r>
            <a:r>
              <a:rPr>
                <a:solidFill>
                  <a:srgbClr val="003B4F"/>
                </a:solidFill>
                <a:latin typeface="Courier"/>
              </a:rPr>
              <a:t>(ID, </a:t>
            </a:r>
            <a:r>
              <a:rPr>
                <a:solidFill>
                  <a:srgbClr val="20794D"/>
                </a:solidFill>
                <a:latin typeface="Courier"/>
              </a:rPr>
              <a:t>":.*"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  </a:t>
            </a:r>
            <a:r>
              <a:rPr>
                <a:solidFill>
                  <a:srgbClr val="5E5E5E"/>
                </a:solidFill>
                <a:latin typeface="Courier"/>
              </a:rPr>
              <a:t># drop ":north" etc.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(sightings_by_state,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"state"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Peek — every state should now have a sightings number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states_map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st_drop_geometry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would happen to the map if you did NOT lowercase the state names before joining? (Try it — join </a:t>
            </a:r>
            <a:r>
              <a:rPr>
                <a:latin typeface="Courier"/>
              </a:rPr>
              <a:t>count(bigfoot_df, state)</a:t>
            </a:r>
            <a:r>
              <a:rPr/>
              <a:t> directly.)</a:t>
            </a:r>
          </a:p>
          <a:p>
            <a:pPr lvl="0" indent="0">
              <a:buNone/>
            </a:pPr>
            <a:r>
              <a:rPr>
                <a:latin typeface="Courier"/>
              </a:rPr>
              <a:t>Your prediction / what happened: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Shade the choropleth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The map IS the bar chart 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(states_map)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sightings),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scale_fill_viridis_c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option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"magma"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direction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"Bigfoot Sightings by State"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"Sightings"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the darkest state match your Part 7 prediction? Name one state that surprised you.</a:t>
            </a:r>
          </a:p>
          <a:p>
            <a:pPr lvl="0" indent="0">
              <a:buNone/>
            </a:pPr>
            <a:r>
              <a:rPr>
                <a:latin typeface="Courier"/>
              </a:rPr>
              <a:t>Darkest state:
A surprise: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4 — Polish &amp; explore </a:t>
            </a:r>
            <a:r>
              <a:rPr sz="2000" b="1" i="1"/>
              <a:t>(Day 2, after lecture Chunk 4)</a:t>
            </a:r>
          </a:p>
          <a:p>
            <a:pPr lvl="0" indent="0" marL="1270000">
              <a:buNone/>
            </a:pPr>
            <a:r>
              <a:rPr sz="2000"/>
              <a:t>Parts 10–12: reproject, explore by season, and save.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Reproject for a proper US 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Albers Equal-Area (EPSG:5070) 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(states_map)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sightings),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scale_fill_viridis_c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option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"magma"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direction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coord_sf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5070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"Bigfoot Sightings by State (Albers)"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"Sightings"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Compare this to the Part 9 map. What changed about the shape of the country?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Explore by season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Which season has the most reported sightings? Why might that be (think about who is outside)?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One small map per season 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(season </a:t>
            </a:r>
            <a:r>
              <a:rPr>
                <a:solidFill>
                  <a:srgbClr val="5E5E5E"/>
                </a:solidFill>
                <a:latin typeface="Courier"/>
              </a:rPr>
              <a:t>%in%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"Spring"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r>
              <a:rPr>
                <a:solidFill>
                  <a:srgbClr val="20794D"/>
                </a:solidFill>
                <a:latin typeface="Courier"/>
              </a:rPr>
              <a:t>"Summer"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r>
              <a:rPr>
                <a:solidFill>
                  <a:srgbClr val="20794D"/>
                </a:solidFill>
                <a:latin typeface="Courier"/>
              </a:rPr>
              <a:t>"Fall"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r>
              <a:rPr>
                <a:solidFill>
                  <a:srgbClr val="20794D"/>
                </a:solidFill>
                <a:latin typeface="Courier"/>
              </a:rPr>
              <a:t>"Winter"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states_sf,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"grey96"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"grey80"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"firebrick"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season)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coord_sf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5070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Which season dominates? Is that about Bigfoot, or about </a:t>
            </a:r>
            <a:r>
              <a:rPr i="1"/>
              <a:t>people</a:t>
            </a:r>
            <a:r>
              <a:rPr/>
              <a:t>?</a:t>
            </a:r>
          </a:p>
          <a:p>
            <a:pPr lvl="0" indent="0">
              <a:buNone/>
            </a:pPr>
            <a:r>
              <a:rPr>
                <a:latin typeface="Courier"/>
              </a:rPr>
              <a:t>Busiest season:
What it really tells you: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Save your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choropleth_plot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(states_map)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sightings),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scale_fill_viridis_c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option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"magma"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direction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coord_sf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5070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"Bigfoot Sightings by State"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"Sightings"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"figures/bigfoot_choropleth.png"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=</a:t>
            </a:r>
            <a:r>
              <a:rPr>
                <a:solidFill>
                  <a:srgbClr val="003B4F"/>
                </a:solidFill>
                <a:latin typeface="Courier"/>
              </a:rPr>
              <a:t> choropleth_plot,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units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dpi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should now be able to:</a:t>
            </a:r>
          </a:p>
          <a:p>
            <a:pPr lvl="0"/>
            <a:r>
              <a:rPr/>
              <a:t>☐ Explain points, polygons, and CRS</a:t>
            </a:r>
          </a:p>
          <a:p>
            <a:pPr lvl="0"/>
            <a:r>
              <a:rPr/>
              <a:t>☐ Build an </a:t>
            </a:r>
            <a:r>
              <a:rPr>
                <a:latin typeface="Courier"/>
              </a:rPr>
              <a:t>sf</a:t>
            </a:r>
            <a:r>
              <a:rPr/>
              <a:t> object with </a:t>
            </a:r>
            <a:r>
              <a:rPr>
                <a:latin typeface="Courier"/>
              </a:rPr>
              <a:t>st_as_sf(coords = ..., crs = 4326)</a:t>
            </a:r>
          </a:p>
          <a:p>
            <a:pPr lvl="0"/>
            <a:r>
              <a:rPr/>
              <a:t>☐ Draw a basemap + points with </a:t>
            </a:r>
            <a:r>
              <a:rPr>
                <a:latin typeface="Courier"/>
              </a:rPr>
              <a:t>geom_sf()</a:t>
            </a:r>
            <a:r>
              <a:rPr/>
              <a:t> (basemap first!)</a:t>
            </a:r>
          </a:p>
          <a:p>
            <a:pPr lvl="0"/>
            <a:r>
              <a:rPr/>
              <a:t>☐ Count per group and </a:t>
            </a:r>
            <a:r>
              <a:rPr>
                <a:latin typeface="Courier"/>
              </a:rPr>
              <a:t>left_join()</a:t>
            </a:r>
            <a:r>
              <a:rPr/>
              <a:t> the counts to polygons</a:t>
            </a:r>
          </a:p>
          <a:p>
            <a:pPr lvl="0"/>
            <a:r>
              <a:rPr/>
              <a:t>☐ Shade a choropleth with </a:t>
            </a:r>
            <a:r>
              <a:rPr>
                <a:latin typeface="Courier"/>
              </a:rPr>
              <a:t>geom_sf(aes(fill = ...))</a:t>
            </a:r>
          </a:p>
          <a:p>
            <a:pPr lvl="0"/>
            <a:r>
              <a:rPr/>
              <a:t>☐ Reproject with </a:t>
            </a:r>
            <a:r>
              <a:rPr>
                <a:latin typeface="Courier"/>
              </a:rPr>
              <a:t>coord_sf(crs = 5070)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 — before you move on:</a:t>
            </a:r>
            <a:r>
              <a:rPr/>
              <a:t> Run your whole script top to bottom. Does it run cleanly?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Mapping Bigfoot 🦶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Before you start — get the data</a:t>
            </a:r>
          </a:p>
          <a:p>
            <a:pPr lvl="0" indent="0" marL="0">
              <a:buNone/>
            </a:pPr>
            <a:r>
              <a:rPr/>
              <a:t>Download </a:t>
            </a:r>
            <a:r>
              <a:rPr b="1">
                <a:latin typeface="Courier"/>
              </a:rPr>
              <a:t>bfro_reports_geocoded.csv</a:t>
            </a:r>
            <a:r>
              <a:rPr/>
              <a:t> from Kaggle (</a:t>
            </a:r>
            <a:r>
              <a:rPr>
                <a:hlinkClick r:id="rId2"/>
              </a:rPr>
              <a:t>https://www.kaggle.com/datasets/thedevastator/unlocking-mysteries-of-bigfoot-through-sightings</a:t>
            </a:r>
            <a:r>
              <a:rPr/>
              <a:t>) and save it into your project’s </a:t>
            </a:r>
            <a:r>
              <a:rPr>
                <a:latin typeface="Courier"/>
              </a:rPr>
              <a:t>data/</a:t>
            </a:r>
            <a:r>
              <a:rPr/>
              <a:t> folder. It has ~4,586 sightings with </a:t>
            </a:r>
            <a:r>
              <a:rPr>
                <a:latin typeface="Courier"/>
              </a:rPr>
              <a:t>latitude</a:t>
            </a:r>
            <a:r>
              <a:rPr/>
              <a:t>, </a:t>
            </a:r>
            <a:r>
              <a:rPr>
                <a:latin typeface="Courier"/>
              </a:rPr>
              <a:t>longitude</a:t>
            </a:r>
            <a:r>
              <a:rPr/>
              <a:t>, </a:t>
            </a:r>
            <a:r>
              <a:rPr>
                <a:latin typeface="Courier"/>
              </a:rPr>
              <a:t>state</a:t>
            </a:r>
            <a:r>
              <a:rPr/>
              <a:t>, </a:t>
            </a:r>
            <a:r>
              <a:rPr>
                <a:latin typeface="Courier"/>
              </a:rPr>
              <a:t>season</a:t>
            </a:r>
            <a:r>
              <a:rPr/>
              <a:t>, and </a:t>
            </a:r>
            <a:r>
              <a:rPr>
                <a:latin typeface="Courier"/>
              </a:rPr>
              <a:t>classification</a:t>
            </a:r>
            <a:r>
              <a:rPr/>
              <a:t>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 (a 2-day worksheet)</a:t>
            </a:r>
          </a:p>
          <a:p>
            <a:pPr lvl="0" indent="-342900" marL="342900">
              <a:buAutoNum type="arabicPeriod"/>
            </a:pPr>
            <a:r>
              <a:rPr/>
              <a:t>Make latitude/longitude into a spatial </a:t>
            </a:r>
            <a:r>
              <a:rPr>
                <a:latin typeface="Courier"/>
              </a:rPr>
              <a:t>sf</a:t>
            </a:r>
            <a:r>
              <a:rPr/>
              <a:t> object</a:t>
            </a:r>
          </a:p>
          <a:p>
            <a:pPr lvl="0" indent="-342900" marL="342900">
              <a:buAutoNum type="arabicPeriod"/>
            </a:pPr>
            <a:r>
              <a:rPr/>
              <a:t>Draw sighting points on a map of US states</a:t>
            </a:r>
          </a:p>
          <a:p>
            <a:pPr lvl="0" indent="-342900" marL="342900">
              <a:buAutoNum type="arabicPeriod"/>
            </a:pPr>
            <a:r>
              <a:rPr/>
              <a:t>Count sightings per state and </a:t>
            </a:r>
            <a:r>
              <a:rPr b="1"/>
              <a:t>join</a:t>
            </a:r>
            <a:r>
              <a:rPr/>
              <a:t> them to the map</a:t>
            </a:r>
          </a:p>
          <a:p>
            <a:pPr lvl="0" indent="-342900" marL="342900">
              <a:buAutoNum type="arabicPeriod"/>
            </a:pPr>
            <a:r>
              <a:rPr/>
              <a:t>Shade a choropleth and reproject it for a proper US look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the parts in order. Type the code into a new R script and run it line by line.</a:t>
            </a:r>
          </a:p>
          <a:p>
            <a:pPr lvl="0"/>
            <a:r>
              <a:rPr sz="2000"/>
              <a:t>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0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interpret.</a:t>
            </a:r>
          </a:p>
          <a:p>
            <a:pPr lvl="0"/>
            <a:r>
              <a:rPr sz="2000" b="1"/>
              <a:t>Day 1 = Parts 1–6. Day 2 = Parts 7–12.</a:t>
            </a:r>
          </a:p>
          <a:p>
            <a:pPr lvl="0" indent="0" marL="1270000"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each map draws, </a:t>
            </a:r>
            <a:r>
              <a:rPr sz="2000" i="1"/>
              <a:t>predict</a:t>
            </a:r>
            <a:r>
              <a:rPr sz="2000"/>
              <a:t> where the points or the dark states will be. Then type the code yourself. Predicting the pattern (“Pacific Northwest?”) is what makes a map mean something when it appears — and typing builds the </a:t>
            </a:r>
            <a:r>
              <a:rPr sz="2000">
                <a:latin typeface="Courier"/>
              </a:rPr>
              <a:t>sf</a:t>
            </a:r>
            <a:r>
              <a:rPr sz="2000"/>
              <a:t> + </a:t>
            </a:r>
            <a:r>
              <a:rPr sz="2000">
                <a:latin typeface="Courier"/>
              </a:rPr>
              <a:t>geom_sf</a:t>
            </a:r>
            <a:r>
              <a:rPr sz="2000"/>
              <a:t> habits.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14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Optional — do this if you finish early.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Class A only</a:t>
            </a:r>
          </a:p>
          <a:p>
            <a:pPr lvl="0" indent="0" marL="0">
              <a:buNone/>
            </a:pPr>
            <a:r>
              <a:rPr b="1"/>
              <a:t>▶ Try this:</a:t>
            </a:r>
            <a:r>
              <a:rPr/>
              <a:t> map only the clearest (“Class A”) sightings.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bigfoot_sf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(classification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"Class A"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states_sf,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"grey96"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"grey80"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"darkgreen"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coord_sf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5070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restricting to Class A change the geographic pattern?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Per-capita thinking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Washington and California have many sightings — but they’re also big, populous states. What extra data would you need to make this a </a:t>
            </a:r>
            <a:r>
              <a:rPr i="1"/>
              <a:t>fair</a:t>
            </a:r>
            <a:r>
              <a:rPr/>
              <a:t> comparison between states?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st_as_sf</a:t>
            </a:r>
            <a:r>
              <a:rPr b="1"/>
              <a:t> error about missing coordinates</a:t>
            </a:r>
            <a:r>
              <a:rPr/>
              <a:t> → filter out </a:t>
            </a:r>
            <a:r>
              <a:rPr>
                <a:latin typeface="Courier"/>
              </a:rPr>
              <a:t>NA</a:t>
            </a:r>
            <a:r>
              <a:rPr/>
              <a:t> lat/long first (Part 2).</a:t>
            </a:r>
          </a:p>
          <a:p>
            <a:pPr lvl="0" indent="-342900" marL="342900">
              <a:buAutoNum type="arabicPeriod"/>
            </a:pPr>
            <a:r>
              <a:rPr b="1"/>
              <a:t>Points and states don’t line up</a:t>
            </a:r>
            <a:r>
              <a:rPr/>
              <a:t> → both need the same CRS; set the states to </a:t>
            </a:r>
            <a:r>
              <a:rPr>
                <a:latin typeface="Courier"/>
              </a:rPr>
              <a:t>st_set_crs(4326)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Whole choropleth is grey</a:t>
            </a:r>
            <a:r>
              <a:rPr/>
              <a:t> → your join keys don’t match (case!). Lowercase both sides.</a:t>
            </a:r>
          </a:p>
          <a:p>
            <a:pPr lvl="0" indent="-342900" marL="342900">
              <a:buAutoNum type="arabicPeriod"/>
            </a:pPr>
            <a:r>
              <a:rPr b="1"/>
              <a:t>Empty states in the choropleth</a:t>
            </a:r>
            <a:r>
              <a:rPr/>
              <a:t> → a state name spelled differently in the two tables; check with </a:t>
            </a:r>
            <a:r>
              <a:rPr>
                <a:latin typeface="Courier"/>
              </a:rPr>
              <a:t>anti_join()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could not find function "st_as_sf"</a:t>
            </a:r>
            <a:r>
              <a:rPr/>
              <a:t> → </a:t>
            </a:r>
            <a:r>
              <a:rPr>
                <a:latin typeface="Courier"/>
              </a:rPr>
              <a:t>install.packages("sf")</a:t>
            </a:r>
            <a:r>
              <a:rPr/>
              <a:t>, then </a:t>
            </a:r>
            <a:r>
              <a:rPr>
                <a:latin typeface="Courier"/>
              </a:rPr>
              <a:t>library(sf)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Cheat sheet</a:t>
            </a:r>
            <a:r>
              <a:rPr/>
              <a:t> — </a:t>
            </a:r>
            <a:r>
              <a:rPr>
                <a:hlinkClick r:id="rId2"/>
              </a:rPr>
              <a:t>https://r-spatial.github.io/sf/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every map is the same recipe — get geometry, get data, </a:t>
            </a:r>
            <a:r>
              <a:rPr sz="2000" b="1"/>
              <a:t>join</a:t>
            </a:r>
            <a:r>
              <a:rPr sz="2000"/>
              <a:t> them, and shade or plot. You just did it with Bigfoot; the homework does it with real species from GBIF.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13. Homework: map your own species from GBIF with </a:t>
            </a:r>
            <a:r>
              <a:rPr i="1">
                <a:latin typeface="Courier"/>
              </a:rPr>
              <a:t>rgbif</a:t>
            </a:r>
            <a:r>
              <a:rPr i="1"/>
              <a:t>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1 — Make it spatial </a:t>
            </a:r>
            <a:r>
              <a:rPr sz="2000" b="1" i="1"/>
              <a:t>(Day 1, after lecture Chunk 1)</a:t>
            </a:r>
          </a:p>
          <a:p>
            <a:pPr lvl="0" indent="0" marL="1270000">
              <a:buNone/>
            </a:pPr>
            <a:r>
              <a:rPr sz="2000"/>
              <a:t>Parts 1–3: load the sightings, clean coordinates, and build an </a:t>
            </a:r>
            <a:r>
              <a:rPr sz="2000">
                <a:latin typeface="Courier"/>
              </a:rPr>
              <a:t>sf</a:t>
            </a:r>
            <a:r>
              <a:rPr sz="2000"/>
              <a:t> object.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(sf)     </a:t>
            </a:r>
            <a:r>
              <a:rPr>
                <a:solidFill>
                  <a:srgbClr val="5E5E5E"/>
                </a:solidFill>
                <a:latin typeface="Courier"/>
              </a:rPr>
              <a:t># spatial data frames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(maps)   </a:t>
            </a:r>
            <a:r>
              <a:rPr>
                <a:solidFill>
                  <a:srgbClr val="5E5E5E"/>
                </a:solidFill>
                <a:latin typeface="Courier"/>
              </a:rPr>
              <a:t># ready-made state outlines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Swap this path for your download 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"data/bfro_reports_geocoded.csv"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(title, state, latitude, longitude, classification, season)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many rows and columns does the raw file have? Run </a:t>
            </a:r>
            <a:r>
              <a:rPr>
                <a:latin typeface="Courier"/>
              </a:rPr>
              <a:t>dim(bigfoot_df)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latin typeface="Courier"/>
              </a:rPr>
              <a:t>Rows:            Columns:
What does one row represent?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Clean the coordinates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Drop missing coords + keep the lower 48 ----------------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bigfoot_df &lt;- 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(latitude), 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(longitude))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(longitude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125</a:t>
            </a:r>
            <a:r>
              <a:rPr>
                <a:solidFill>
                  <a:srgbClr val="003B4F"/>
                </a:solidFill>
                <a:latin typeface="Courier"/>
              </a:rPr>
              <a:t>, longitude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AD0000"/>
                </a:solidFill>
                <a:latin typeface="Courier"/>
              </a:rPr>
              <a:t>66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latitude 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  </a:t>
            </a:r>
            <a:r>
              <a:rPr>
                <a:solidFill>
                  <a:srgbClr val="AD0000"/>
                </a:solidFill>
                <a:latin typeface="Courier"/>
              </a:rPr>
              <a:t>24</a:t>
            </a:r>
            <a:r>
              <a:rPr>
                <a:solidFill>
                  <a:srgbClr val="003B4F"/>
                </a:solidFill>
                <a:latin typeface="Courier"/>
              </a:rPr>
              <a:t>, latitude 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AD0000"/>
                </a:solidFill>
                <a:latin typeface="Courier"/>
              </a:rPr>
              <a:t>50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(bigfoot_df)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many rows remain? Why must we drop missing coordinates </a:t>
            </a:r>
            <a:r>
              <a:rPr i="1"/>
              <a:t>before</a:t>
            </a:r>
            <a:r>
              <a:rPr/>
              <a:t> the next step?</a:t>
            </a:r>
          </a:p>
          <a:p>
            <a:pPr lvl="0" indent="0">
              <a:buNone/>
            </a:pPr>
            <a:r>
              <a:rPr>
                <a:latin typeface="Courier"/>
              </a:rPr>
              <a:t>Rows remaining:
Why drop NA coords first: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Build the </a:t>
            </a:r>
            <a:r>
              <a:rPr>
                <a:latin typeface="Courier"/>
              </a:rPr>
              <a:t>sf</a:t>
            </a:r>
            <a:r>
              <a:rPr/>
              <a:t>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You’re about to plot 4,000+ points with NO basemap. What shape will the cloud of points make?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Turn lon/lat into a geometry column 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bigfoot_sf &lt;- 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st_as_sf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coords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"longitude"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"latitude"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657422"/>
                </a:solidFill>
                <a:latin typeface="Courier"/>
              </a:rPr>
              <a:t>crs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4326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(bigfoot_sf)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In </a:t>
            </a:r>
            <a:r>
              <a:rPr>
                <a:latin typeface="Courier"/>
              </a:rPr>
              <a:t>coords = c("longitude", "latitude")</a:t>
            </a:r>
            <a:r>
              <a:rPr/>
              <a:t>, which comes first — x or y? What did the bare points end up looking like?</a:t>
            </a:r>
          </a:p>
          <a:p>
            <a:pPr lvl="0" indent="0">
              <a:buNone/>
            </a:pPr>
            <a:r>
              <a:rPr>
                <a:latin typeface="Courier"/>
              </a:rPr>
              <a:t>First coordinate is (x / y):
The points look like: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2 — Points on a real map </a:t>
            </a:r>
            <a:r>
              <a:rPr sz="2000" b="1" i="1"/>
              <a:t>(Day 1, after lecture Chunk 2)</a:t>
            </a:r>
          </a:p>
          <a:p>
            <a:pPr lvl="0" indent="0" marL="1270000">
              <a:buNone/>
            </a:pPr>
            <a:r>
              <a:rPr sz="2000"/>
              <a:t>Parts 4–6: add a US basemap and layer the sightings on top.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Get US states as </a:t>
            </a:r>
            <a:r>
              <a:rPr>
                <a:latin typeface="Courier"/>
              </a:rPr>
              <a:t>sf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Built-in state outlines -&gt; sf 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states_sf &lt;- </a:t>
            </a:r>
            <a:r>
              <a:rPr>
                <a:solidFill>
                  <a:srgbClr val="4758AB"/>
                </a:solidFill>
                <a:latin typeface="Courier"/>
              </a:rPr>
              <a:t>st_as_sf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maps</a:t>
            </a:r>
            <a:r>
              <a:rPr>
                <a:solidFill>
                  <a:srgbClr val="5E5E5E"/>
                </a:solidFill>
                <a:latin typeface="Courier"/>
              </a:rPr>
              <a:t>::</a:t>
            </a:r>
            <a:r>
              <a:rPr>
                <a:solidFill>
                  <a:srgbClr val="4758AB"/>
                </a:solidFill>
                <a:latin typeface="Courier"/>
              </a:rPr>
              <a:t>map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"state"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plot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st_set_crs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4326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states_sf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is in the </a:t>
            </a:r>
            <a:r>
              <a:rPr>
                <a:latin typeface="Courier"/>
              </a:rPr>
              <a:t>ID</a:t>
            </a:r>
            <a:r>
              <a:rPr/>
              <a:t> column, and what case are the state names in? (You’ll need this for the join later.)</a:t>
            </a:r>
          </a:p>
          <a:p>
            <a:pPr lvl="0" indent="0">
              <a:buNone/>
            </a:pPr>
            <a:r>
              <a:rPr>
                <a:latin typeface="Courier"/>
              </a:rPr>
              <a:t>ID column holds:
Case (UPPER / lower / Title):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Layer the sightings on the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Which region will have the densest cluster of points? Write your guess.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Basemap first, points on top 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states_sf,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"grey96"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"grey75"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geom_sf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bigfoot_sf,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classification),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"Bigfoot Sightings Across the Lower 48"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"Report class"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theme_void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Was your prediction right? Why does the order of the two </a:t>
            </a:r>
            <a:r>
              <a:rPr>
                <a:latin typeface="Courier"/>
              </a:rPr>
              <a:t>geom_sf()</a:t>
            </a:r>
            <a:r>
              <a:rPr/>
              <a:t> layers matter?</a:t>
            </a:r>
          </a:p>
          <a:p>
            <a:pPr lvl="0" indent="0">
              <a:buNone/>
            </a:pPr>
            <a:r>
              <a:rPr>
                <a:latin typeface="Courier"/>
              </a:rPr>
              <a:t>Densest region:
Why layer order matters: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13 — Mapping Bigfoot Sightings</dc:title>
  <dc:creator>Bill Perry</dc:creator>
  <cp:keywords/>
  <dc:description>Hands-on companion to the mapping lecture. Over two days students load 4,500+ Bigfoot sightings, make them spatial with sf, plot points on a US map, and join sighting counts to state polygons to build a choropleth.</dc:description>
  <dcterms:created xsi:type="dcterms:W3CDTF">2026-07-06T00:30:36Z</dcterms:created>
  <dcterms:modified xsi:type="dcterms:W3CDTF">2026-07-06T00:30:36Z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13</vt:lpwstr>
  </property>
  <property fmtid="{D5CDD505-2E9C-101B-9397-08002B2CF9AE}" pid="14" name="resources">
    <vt:lpwstr/>
  </property>
  <property fmtid="{D5CDD505-2E9C-101B-9397-08002B2CF9AE}" pid="15" name="subtitle">
    <vt:lpwstr>Turn latitude/longitude into maps with sf and geom_sf, then build a per-state choropleth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7</vt:lpwstr>
  </property>
</Properties>
</file>