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9144000" cy="5143500" type="screen16x9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CC31"/>
    <a:srgbClr val="7012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43"/>
    <p:restoredTop autoAdjust="0" sz="94726"/>
  </p:normalViewPr>
  <p:slideViewPr>
    <p:cSldViewPr snapToGrid="0" snapToObjects="1">
      <p:cViewPr varScale="1">
        <p:scale>
          <a:sx d="100" n="165"/>
          <a:sy d="100" n="165"/>
        </p:scale>
        <p:origin x="560" y="184"/>
      </p:cViewPr>
      <p:guideLst>
        <p:guide orient="horz" pos="162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slide" Target="slides/slide8.xml" /><Relationship Id="rId10" Type="http://schemas.openxmlformats.org/officeDocument/2006/relationships/slide" Target="slides/slide9.xml" /><Relationship Id="rId11" Type="http://schemas.openxmlformats.org/officeDocument/2006/relationships/slide" Target="slides/slide10.xml" /><Relationship Id="rId12" Type="http://schemas.openxmlformats.org/officeDocument/2006/relationships/slide" Target="slides/slide11.xml" /><Relationship Id="rId13" Type="http://schemas.openxmlformats.org/officeDocument/2006/relationships/slide" Target="slides/slide12.xml" /><Relationship Id="rId14" Type="http://schemas.openxmlformats.org/officeDocument/2006/relationships/slide" Target="slides/slide13.xml" /><Relationship Id="rId15" Type="http://schemas.openxmlformats.org/officeDocument/2006/relationships/slide" Target="slides/slide14.xml" /><Relationship Id="rId16" Type="http://schemas.openxmlformats.org/officeDocument/2006/relationships/slide" Target="slides/slide15.xml" /><Relationship Id="rId17" Type="http://schemas.openxmlformats.org/officeDocument/2006/relationships/slide" Target="slides/slide16.xml" /><Relationship Id="rId18" Type="http://schemas.openxmlformats.org/officeDocument/2006/relationships/slide" Target="slides/slide17.xml" /><Relationship Id="rId19" Type="http://schemas.openxmlformats.org/officeDocument/2006/relationships/slide" Target="slides/slide18.xml" /><Relationship Id="rId20" Type="http://schemas.openxmlformats.org/officeDocument/2006/relationships/slide" Target="slides/slide19.xml" /><Relationship Id="rId21" Type="http://schemas.openxmlformats.org/officeDocument/2006/relationships/slide" Target="slides/slide20.xml" /><Relationship Id="rId22" Type="http://schemas.openxmlformats.org/officeDocument/2006/relationships/slide" Target="slides/slide21.xml" /><Relationship Id="rId23" Type="http://schemas.openxmlformats.org/officeDocument/2006/relationships/slide" Target="slides/slide22.xml" /><Relationship Id="rId24" Type="http://schemas.openxmlformats.org/officeDocument/2006/relationships/slide" Target="slides/slide23.xml" /><Relationship Id="rId25" Type="http://schemas.openxmlformats.org/officeDocument/2006/relationships/slide" Target="slides/slide24.xml" /><Relationship Id="rId26" Type="http://schemas.openxmlformats.org/officeDocument/2006/relationships/slide" Target="slides/slide25.xml" /><Relationship Id="rId27" Type="http://schemas.openxmlformats.org/officeDocument/2006/relationships/slide" Target="slides/slide26.xml" /><Relationship Id="rId28" Type="http://schemas.openxmlformats.org/officeDocument/2006/relationships/slide" Target="slides/slide27.xml" /><Relationship Id="rId30" Type="http://schemas.openxmlformats.org/officeDocument/2006/relationships/viewProps" Target="viewProps.xml" /><Relationship Id="rId29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32" Type="http://schemas.openxmlformats.org/officeDocument/2006/relationships/tableStyles" Target="tableStyles.xml" /><Relationship Id="rId31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65688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5722" y="565689"/>
            <a:ext cx="6400800" cy="131445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>
            <a:normAutofit/>
          </a:bodyPr>
          <a:lstStyle>
            <a:lvl1pPr algn="l"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14605"/>
            <a:ext cx="9089756" cy="3914289"/>
          </a:xfrm>
        </p:spPr>
        <p:txBody>
          <a:bodyPr/>
          <a:lstStyle>
            <a:lvl1pPr marL="230188" indent="-230188">
              <a:tabLst/>
              <a:defRPr sz="2000"/>
            </a:lvl1pPr>
            <a:lvl2pPr marL="514350" indent="-284163">
              <a:spcBef>
                <a:spcPts val="0"/>
              </a:spcBef>
              <a:tabLst/>
              <a:defRPr sz="2000"/>
            </a:lvl2pPr>
            <a:lvl3pPr marL="692150" indent="-177800">
              <a:spcBef>
                <a:spcPts val="0"/>
              </a:spcBef>
              <a:tabLst/>
              <a:defRPr sz="1600"/>
            </a:lvl3pPr>
            <a:lvl4pPr marL="914400" indent="-222250">
              <a:spcBef>
                <a:spcPts val="0"/>
              </a:spcBef>
              <a:tabLst/>
              <a:defRPr sz="1600"/>
            </a:lvl4pPr>
            <a:lvl5pPr marL="1146175" indent="-231775">
              <a:spcBef>
                <a:spcPts val="0"/>
              </a:spcBef>
              <a:tabLst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41649"/>
            <a:ext cx="7772400" cy="1125140"/>
          </a:xfrm>
        </p:spPr>
        <p:txBody>
          <a:bodyPr anchor="b">
            <a:normAutofit/>
          </a:bodyPr>
          <a:lstStyle>
            <a:lvl1pPr marL="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>
            <a:lvl1pPr algn="l">
              <a:defRPr b="0">
                <a:solidFill>
                  <a:srgbClr val="F4CD54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41" y="662663"/>
            <a:ext cx="4201332" cy="3818173"/>
          </a:xfrm>
        </p:spPr>
        <p:txBody>
          <a:bodyPr/>
          <a:lstStyle>
            <a:lvl1pPr marL="230188" indent="-230188">
              <a:tabLst/>
              <a:defRPr sz="2000"/>
            </a:lvl1pPr>
            <a:lvl2pPr marL="460375" indent="-230188">
              <a:tabLst/>
              <a:defRPr sz="1800"/>
            </a:lvl2pPr>
            <a:lvl3pPr marL="630238" indent="-169863">
              <a:tabLst/>
              <a:defRPr sz="1600"/>
            </a:lvl3pPr>
            <a:lvl4pPr marL="914400" indent="-284163">
              <a:tabLst/>
              <a:defRPr sz="1600"/>
            </a:lvl4pPr>
            <a:lvl5pPr marL="1146175" indent="-231775">
              <a:tabLst/>
              <a:defRPr sz="160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02258" y="662664"/>
            <a:ext cx="4418308" cy="3818172"/>
          </a:xfrm>
        </p:spPr>
        <p:txBody>
          <a:bodyPr/>
          <a:lstStyle>
            <a:lvl1pPr marL="342900" indent="-342900"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5937" indent="-285750"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6125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5987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00150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marL="230188" lvl="0" indent="-230188" algn="l" defTabSz="342900" rtl="0" eaLnBrk="1" latinLnBrk="0" hangingPunct="1">
              <a:spcBef>
                <a:spcPct val="20000"/>
              </a:spcBef>
              <a:buFont typeface="Arial"/>
              <a:buChar char="•"/>
              <a:tabLst/>
            </a:pPr>
            <a:r>
              <a:rPr lang="en-US" dirty="0"/>
              <a:t>Click to edit Master text styles</a:t>
            </a:r>
          </a:p>
          <a:p>
            <a:pPr marL="460375" lvl="1" indent="-230188" algn="l" defTabSz="342900" rtl="0" eaLnBrk="1" latinLnBrk="0" hangingPunct="1">
              <a:spcBef>
                <a:spcPct val="20000"/>
              </a:spcBef>
              <a:buFont typeface="Arial"/>
              <a:buChar char="–"/>
              <a:tabLst/>
            </a:pPr>
            <a:r>
              <a:rPr lang="en-US" dirty="0"/>
              <a:t>Second level</a:t>
            </a:r>
          </a:p>
          <a:p>
            <a:pPr marL="630238" lvl="2" indent="-169863" algn="l" defTabSz="342900" rtl="0" eaLnBrk="1" latinLnBrk="0" hangingPunct="1">
              <a:spcBef>
                <a:spcPct val="20000"/>
              </a:spcBef>
              <a:buFont typeface="Arial"/>
              <a:buChar char="•"/>
              <a:tabLst/>
            </a:pPr>
            <a:r>
              <a:rPr lang="en-US" dirty="0"/>
              <a:t>Third level</a:t>
            </a:r>
          </a:p>
          <a:p>
            <a:pPr marL="914400" lvl="3" indent="-284163" algn="l" defTabSz="342900" rtl="0" eaLnBrk="1" latinLnBrk="0" hangingPunct="1">
              <a:spcBef>
                <a:spcPct val="20000"/>
              </a:spcBef>
              <a:buFont typeface="Arial"/>
              <a:buChar char="–"/>
              <a:tabLst/>
            </a:pPr>
            <a:r>
              <a:rPr lang="en-US" dirty="0"/>
              <a:t>Fourth level</a:t>
            </a:r>
          </a:p>
          <a:p>
            <a:pPr marL="1146175" lvl="4" indent="-231775" algn="l" defTabSz="342900" rtl="0" eaLnBrk="1" latinLnBrk="0" hangingPunct="1">
              <a:spcBef>
                <a:spcPct val="20000"/>
              </a:spcBef>
              <a:buFont typeface="Arial"/>
              <a:buChar char="»"/>
              <a:tabLst/>
            </a:pPr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85" y="78119"/>
            <a:ext cx="8229600" cy="607682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201" y="802623"/>
            <a:ext cx="4435799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6201" y="1282444"/>
            <a:ext cx="4435799" cy="3305054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3514" y="823389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3514" y="1303210"/>
            <a:ext cx="4041775" cy="3284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71538"/>
          </a:xfrm>
        </p:spPr>
        <p:txBody>
          <a:bodyPr anchor="t" anchorCtr="0">
            <a:normAutofit/>
          </a:bodyPr>
          <a:lstStyle>
            <a:lvl1pPr algn="l">
              <a:defRPr sz="24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9485" y="2822226"/>
            <a:ext cx="8756541" cy="194503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0" y="960803"/>
            <a:ext cx="354136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490" y="102393"/>
            <a:ext cx="8934774" cy="582780"/>
          </a:xfrm>
          <a:prstGeom prst="rect">
            <a:avLst/>
          </a:prstGeom>
          <a:solidFill>
            <a:srgbClr val="1A1A2E"/>
          </a:solidFill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77489" y="781696"/>
            <a:ext cx="8934773" cy="3914289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dirty="0" lang="en-US"/>
              <a:t>Click to edit Master text styles</a:t>
            </a:r>
          </a:p>
          <a:p>
            <a:pPr lvl="1"/>
            <a:r>
              <a:rPr dirty="0" lang="en-US"/>
              <a:t>Second level</a:t>
            </a:r>
          </a:p>
          <a:p>
            <a:pPr lvl="2"/>
            <a:r>
              <a:rPr dirty="0" lang="en-US"/>
              <a:t>Third level</a:t>
            </a:r>
          </a:p>
          <a:p>
            <a:pPr lvl="3"/>
            <a:r>
              <a:rPr dirty="0" lang="en-US"/>
              <a:t>Fourth level</a:t>
            </a:r>
          </a:p>
          <a:p>
            <a:pPr lvl="4"/>
            <a:r>
              <a:rPr dirty="0"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342900" eaLnBrk="1" hangingPunct="1" latinLnBrk="0" rtl="0">
        <a:spcBef>
          <a:spcPct val="0"/>
        </a:spcBef>
        <a:buNone/>
        <a:defRPr kern="1200" sz="2800">
          <a:solidFill>
            <a:srgbClr val="F4CD54"/>
          </a:solidFill>
          <a:latin typeface="+mj-lt"/>
          <a:ea typeface="+mj-ea"/>
          <a:cs typeface="+mj-cs"/>
        </a:defRPr>
      </a:lvl1pPr>
    </p:titleStyle>
    <p:bodyStyle>
      <a:lvl1pPr algn="l" defTabSz="342900" eaLnBrk="1" hangingPunct="1" indent="-342900" latinLnBrk="0" marL="342900" rtl="0">
        <a:spcBef>
          <a:spcPts val="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indent="-342900" latinLnBrk="0" marL="685800" rtl="0">
        <a:spcBef>
          <a:spcPts val="0"/>
        </a:spcBef>
        <a:buFont typeface="Arial"/>
        <a:buChar char="–"/>
        <a:defRPr kern="1200" sz="200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indent="-342900" latinLnBrk="0" marL="1028700" rtl="0">
        <a:spcBef>
          <a:spcPts val="0"/>
        </a:spcBef>
        <a:buFont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indent="-342900" latinLnBrk="0" marL="1371600" rtl="0">
        <a:spcBef>
          <a:spcPts val="0"/>
        </a:spcBef>
        <a:buFont typeface="Arial"/>
        <a:buChar char="–"/>
        <a:defRPr kern="1200" sz="150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indent="-342900" latinLnBrk="0" marL="1714500" rtl="0">
        <a:spcBef>
          <a:spcPts val="0"/>
        </a:spcBef>
        <a:buFont typeface="Arial"/>
        <a:buChar char="»"/>
        <a:defRPr kern="1200" sz="150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indent="-342900" latinLnBrk="0" marL="20574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indent="-342900" latinLnBrk="0" marL="24003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indent="-342900" latinLnBrk="0" marL="27432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indent="-342900" latinLnBrk="0" marL="30861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342900" eaLnBrk="1" hangingPunct="1" latinLnBrk="0" marL="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latinLnBrk="0" marL="3429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latinLnBrk="0" marL="6858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latinLnBrk="0" marL="10287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latinLnBrk="0" marL="13716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latinLnBrk="0" marL="17145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latinLnBrk="0" marL="20574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latinLnBrk="0" marL="24003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latinLnBrk="0" marL="27432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image" Target="../media/image1.png" /></Relationships>
</file>

<file path=ppt/slides/_rels/slide1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3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14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5.xml.rels><?xml version="1.0" encoding="UTF-8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image" Target="../media/image2.png" /></Relationships>
</file>

<file path=ppt/slides/_rels/slide16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17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8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9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0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21.xml.rels><?xml version="1.0" encoding="UTF-8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image" Target="../media/image3.png" /></Relationships>
</file>

<file path=ppt/slides/_rels/slide2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4.xml.rels><?xml version="1.0" encoding="UTF-8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image" Target="../media/image4.png" /></Relationships>
</file>

<file path=ppt/slides/_rels/slide25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6.xml.rels><?xml version="1.0" encoding="UTF-8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image" Target="../media/image5.png" /></Relationships>
</file>

<file path=ppt/slides/_rels/slide27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hyperlink" Target="https://r-spatial.github.io/sf/" TargetMode="External" /><Relationship Id="rId3" Type="http://schemas.openxmlformats.org/officeDocument/2006/relationships/hyperlink" Target="https://r.geocompx.org/" TargetMode="Externa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hyperlink" Target="https://r.geocompx.org/" TargetMode="External" /><Relationship Id="rId3" Type="http://schemas.openxmlformats.org/officeDocument/2006/relationships/hyperlink" Target="https://r.geocompx.org/" TargetMode="External" /><Relationship Id="rId4" Type="http://schemas.openxmlformats.org/officeDocument/2006/relationships/hyperlink" Target="https://r.geocompx.org/" TargetMode="External" /><Relationship Id="rId5" Type="http://schemas.openxmlformats.org/officeDocument/2006/relationships/hyperlink" Target="https://r-spatial.github.io/sf/" TargetMode="External" 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5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6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7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8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9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65688"/>
          </a:xfrm>
        </p:spPr>
        <p:txBody>
          <a:bodyPr/>
          <a:lstStyle/>
          <a:p>
            <a:pPr lvl="0" indent="0" marL="0">
              <a:buNone/>
            </a:pPr>
            <a:r>
              <a:rPr/>
              <a:t>Lecture 13 — Mapping: Where Is Bigfoot?</a:t>
            </a:r>
          </a:p>
        </p:txBody>
      </p:sp>
      <p:sp>
        <p:nvSpPr>
          <p:cNvPr id="3" name="Subtitle 2"/>
          <p:cNvSpPr>
            <a:spLocks noGrp="1"/>
          </p:cNvSpPr>
          <p:nvPr>
            <p:ph idx="1" type="subTitle"/>
          </p:nvPr>
        </p:nvSpPr>
        <p:spPr>
          <a:xfrm>
            <a:off x="255722" y="565689"/>
            <a:ext cx="6400800" cy="1314450"/>
          </a:xfrm>
        </p:spPr>
        <p:txBody>
          <a:bodyPr/>
          <a:lstStyle/>
          <a:p>
            <a:pPr lvl="0" indent="0" marL="0">
              <a:buNone/>
            </a:pPr>
            <a:r>
              <a:rPr/>
              <a:t>Spatial data, sf, and geom_sf with real Bigfoot sighting reports</a:t>
            </a:r>
            <a:br/>
            <a:br/>
            <a:r>
              <a:rPr/>
              <a:t>Bill Perry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2026-07-05</a:t>
            </a:r>
          </a:p>
        </p:txBody>
      </p:sp>
    </p:spTree>
  </p:cSld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Build the geometry column from lon/lat -------------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bigfoot_sf &lt;- bigfoot_df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st_as_sf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coords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c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"longitude"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20794D"/>
                </a:solidFill>
                <a:latin typeface="Courier"/>
              </a:rPr>
              <a:t>"latitude"</a:t>
            </a:r>
            <a:r>
              <a:rPr>
                <a:solidFill>
                  <a:srgbClr val="003B4F"/>
                </a:solidFill>
                <a:latin typeface="Courier"/>
              </a:rPr>
              <a:t>), </a:t>
            </a:r>
            <a:r>
              <a:rPr>
                <a:solidFill>
                  <a:srgbClr val="657422"/>
                </a:solidFill>
                <a:latin typeface="Courier"/>
              </a:rPr>
              <a:t>crs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4326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br/>
            <a:r>
              <a:rPr>
                <a:solidFill>
                  <a:srgbClr val="5E5E5E"/>
                </a:solidFill>
                <a:latin typeface="Courier"/>
              </a:rPr>
              <a:t># Just the points — the USA appears on its own -------</a:t>
            </a:r>
            <a:br/>
            <a:r>
              <a:rPr>
                <a:solidFill>
                  <a:srgbClr val="4758AB"/>
                </a:solidFill>
                <a:latin typeface="Courier"/>
              </a:rPr>
              <a:t>ggplot</a:t>
            </a:r>
            <a:r>
              <a:rPr>
                <a:solidFill>
                  <a:srgbClr val="003B4F"/>
                </a:solidFill>
                <a:latin typeface="Courier"/>
              </a:rPr>
              <a:t>(bigfoot_sf)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geom_sf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alpha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0.2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size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0.5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theme_minimal</a:t>
            </a:r>
            <a:r>
              <a:rPr>
                <a:solidFill>
                  <a:srgbClr val="003B4F"/>
                </a:solidFill>
                <a:latin typeface="Courier"/>
              </a:rPr>
              <a:t>()</a:t>
            </a:r>
          </a:p>
        </p:txBody>
      </p:sp>
      <p:pic>
        <p:nvPicPr>
          <p:cNvPr descr="mapping_lecture_files/figure-pptx/make-sf-13-1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27000" y="1562100"/>
            <a:ext cx="4432300" cy="27305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5" name="Text Placeholder 4"/>
          <p:cNvSpPr>
            <a:spLocks noGrp="1"/>
          </p:cNvSpPr>
          <p:nvPr>
            <p:ph idx="3" sz="quarter" type="body"/>
          </p:nvPr>
        </p:nvSpPr>
        <p:spPr/>
        <p:txBody>
          <a:bodyPr/>
          <a:lstStyle/>
          <a:p>
            <a:pPr lvl="0"/>
            <a:r>
              <a:rPr>
                <a:latin typeface="Courier"/>
              </a:rPr>
              <a:t>coords = c("longitude", "latitude")</a:t>
            </a:r>
            <a:r>
              <a:rPr/>
              <a:t> — </a:t>
            </a:r>
            <a:r>
              <a:rPr b="1"/>
              <a:t>x first, then y</a:t>
            </a:r>
          </a:p>
          <a:p>
            <a:pPr lvl="0"/>
            <a:r>
              <a:rPr>
                <a:latin typeface="Courier"/>
              </a:rPr>
              <a:t>crs = 4326</a:t>
            </a:r>
            <a:r>
              <a:rPr/>
              <a:t> — tells sf these are lon/lat degrees</a:t>
            </a:r>
          </a:p>
          <a:p>
            <a:pPr lvl="0"/>
            <a:r>
              <a:rPr/>
              <a:t>The points alone trace the outline of the country — that’s the “aha” of spatial data</a:t>
            </a:r>
          </a:p>
          <a:p>
            <a:pPr lvl="0" indent="0" marL="0">
              <a:buNone/>
            </a:pPr>
            <a:r>
              <a:rPr/>
              <a:t>📖 sf: </a:t>
            </a:r>
            <a:r>
              <a:rPr>
                <a:latin typeface="Courier"/>
              </a:rPr>
              <a:t>st_as_sf()</a:t>
            </a:r>
          </a:p>
        </p:txBody>
      </p:sp>
    </p:spTree>
  </p:cSld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🛑 Pause — Do Activity Parts 1–3 Now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Load the sightings, clean the coordinates, make an </a:t>
            </a:r>
            <a:r>
              <a:rPr>
                <a:latin typeface="Courier"/>
              </a:rPr>
              <a:t>sf</a:t>
            </a:r>
            <a:r>
              <a:rPr/>
              <a:t> object, and plot the bare points. Predict the shape before you run it.</a:t>
            </a:r>
          </a:p>
        </p:txBody>
      </p:sp>
    </p:spTree>
  </p:cSld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🧩 Chunk 2 of 4 · Points on a Real Map </a:t>
            </a:r>
            <a:r>
              <a:rPr i="1"/>
              <a:t>(Day 1)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We will cover:</a:t>
            </a:r>
            <a:r>
              <a:rPr/>
              <a:t> adding a basemap of US states and layering the sightings on top, colored by class.</a:t>
            </a:r>
          </a:p>
          <a:p>
            <a:pPr lvl="0" indent="0" marL="1270000">
              <a:buNone/>
            </a:pPr>
            <a:r>
              <a:rPr sz="2000" b="1"/>
              <a:t>Tip</a:t>
            </a:r>
          </a:p>
          <a:p>
            <a:pPr lvl="0" indent="0" marL="1270000">
              <a:buNone/>
            </a:pPr>
            <a:r>
              <a:rPr sz="2000" b="1"/>
              <a:t>🖐 After this chunk: Activity Parts 4–6</a:t>
            </a:r>
            <a:r>
              <a:rPr sz="2000"/>
              <a:t> (draw the states + points).</a:t>
            </a:r>
          </a:p>
        </p:txBody>
      </p:sp>
    </p:spTree>
  </p:cSld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Get a Basemap — US States as </a:t>
            </a:r>
            <a:r>
              <a:rPr>
                <a:latin typeface="Courier"/>
              </a:rPr>
              <a:t>sf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Turn the built-in state outlines into sf ----------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states_sf &lt;- </a:t>
            </a:r>
            <a:r>
              <a:rPr>
                <a:solidFill>
                  <a:srgbClr val="4758AB"/>
                </a:solidFill>
                <a:latin typeface="Courier"/>
              </a:rPr>
              <a:t>st_as_sf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maps</a:t>
            </a:r>
            <a:r>
              <a:rPr>
                <a:solidFill>
                  <a:srgbClr val="5E5E5E"/>
                </a:solidFill>
                <a:latin typeface="Courier"/>
              </a:rPr>
              <a:t>::</a:t>
            </a:r>
            <a:r>
              <a:rPr>
                <a:solidFill>
                  <a:srgbClr val="4758AB"/>
                </a:solidFill>
                <a:latin typeface="Courier"/>
              </a:rPr>
              <a:t>map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"state"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plot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8F5902"/>
                </a:solidFill>
                <a:latin typeface="Courier"/>
              </a:rPr>
              <a:t>FALSE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fill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8F5902"/>
                </a:solidFill>
                <a:latin typeface="Courier"/>
              </a:rPr>
              <a:t>TRUE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st_set_crs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AD0000"/>
                </a:solidFill>
                <a:latin typeface="Courier"/>
              </a:rPr>
              <a:t>4326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br/>
            <a:r>
              <a:rPr>
                <a:solidFill>
                  <a:srgbClr val="003B4F"/>
                </a:solidFill>
                <a:latin typeface="Courier"/>
              </a:rPr>
              <a:t>states_sf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head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AD0000"/>
                </a:solidFill>
                <a:latin typeface="Courier"/>
              </a:rPr>
              <a:t>3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  <a:p>
            <a:pPr lvl="0" indent="0">
              <a:buNone/>
            </a:pPr>
            <a:r>
              <a:rPr>
                <a:latin typeface="Courier"/>
              </a:rPr>
              <a:t>Simple feature collection with 3 features and 1 field
Geometry type: MULTIPOLYGON
Dimension:     XY
Bounding box:  xmin: -114.8093 ymin: 30.24071 xmax: -84.90089 ymax: 37.00161
Geodetic CRS:  WGS 84
               ID                           geom
alabama   alabama MULTIPOLYGON (((-87.46201 3...
arizona   arizona MULTIPOLYGON (((-114.6374 3...
arkansas arkansas MULTIPOLYGON (((-94.05103 3...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/>
            <a:r>
              <a:rPr>
                <a:latin typeface="Courier"/>
              </a:rPr>
              <a:t>maps::map("state", fill = TRUE)</a:t>
            </a:r>
            <a:r>
              <a:rPr/>
              <a:t> — polygon outlines of the lower 48, no download</a:t>
            </a:r>
          </a:p>
          <a:p>
            <a:pPr lvl="0"/>
            <a:r>
              <a:rPr>
                <a:latin typeface="Courier"/>
              </a:rPr>
              <a:t>st_as_sf()</a:t>
            </a:r>
            <a:r>
              <a:rPr/>
              <a:t> converts them to spatial features</a:t>
            </a:r>
          </a:p>
          <a:p>
            <a:pPr lvl="0"/>
            <a:r>
              <a:rPr>
                <a:latin typeface="Courier"/>
              </a:rPr>
              <a:t>st_set_crs(4326)</a:t>
            </a:r>
            <a:r>
              <a:rPr/>
              <a:t> — same lat/long system as our points, so they line up</a:t>
            </a:r>
          </a:p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/>
              <a:t>The </a:t>
            </a:r>
            <a:r>
              <a:rPr sz="2000">
                <a:latin typeface="Courier"/>
              </a:rPr>
              <a:t>ID</a:t>
            </a:r>
            <a:r>
              <a:rPr sz="2000"/>
              <a:t> column holds the state name (lowercase) — we’ll use it to join later.</a:t>
            </a:r>
          </a:p>
        </p:txBody>
      </p:sp>
    </p:spTree>
  </p:cSld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Layer the Sightings on the Map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🔮 Predict first:</a:t>
            </a:r>
            <a:r>
              <a:rPr sz="2000"/>
              <a:t> Where do you expect the densest cluster of sightings — the Pacific Northwest, the Southeast, the Plains? Commit before it draws.</a:t>
            </a:r>
          </a:p>
        </p:txBody>
      </p:sp>
    </p:spTree>
  </p:cSld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Basemap first, then points on top ------------------</a:t>
            </a:r>
            <a:br/>
            <a:r>
              <a:rPr>
                <a:solidFill>
                  <a:srgbClr val="4758AB"/>
                </a:solidFill>
                <a:latin typeface="Courier"/>
              </a:rPr>
              <a:t>ggplot</a:t>
            </a:r>
            <a:r>
              <a:rPr>
                <a:solidFill>
                  <a:srgbClr val="003B4F"/>
                </a:solidFill>
                <a:latin typeface="Courier"/>
              </a:rPr>
              <a:t>()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geom_sf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data =</a:t>
            </a:r>
            <a:r>
              <a:rPr>
                <a:solidFill>
                  <a:srgbClr val="003B4F"/>
                </a:solidFill>
                <a:latin typeface="Courier"/>
              </a:rPr>
              <a:t> states_sf, </a:t>
            </a:r>
            <a:r>
              <a:rPr>
                <a:solidFill>
                  <a:srgbClr val="657422"/>
                </a:solidFill>
                <a:latin typeface="Courier"/>
              </a:rPr>
              <a:t>fill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"grey96"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color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"grey75"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geom_sf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data =</a:t>
            </a:r>
            <a:r>
              <a:rPr>
                <a:solidFill>
                  <a:srgbClr val="003B4F"/>
                </a:solidFill>
                <a:latin typeface="Courier"/>
              </a:rPr>
              <a:t> bigfoot_sf, </a:t>
            </a:r>
            <a:r>
              <a:rPr>
                <a:solidFill>
                  <a:srgbClr val="4758AB"/>
                </a:solidFill>
                <a:latin typeface="Courier"/>
              </a:rPr>
              <a:t>aes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color =</a:t>
            </a:r>
            <a:r>
              <a:rPr>
                <a:solidFill>
                  <a:srgbClr val="003B4F"/>
                </a:solidFill>
                <a:latin typeface="Courier"/>
              </a:rPr>
              <a:t> classification),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    </a:t>
            </a:r>
            <a:r>
              <a:rPr>
                <a:solidFill>
                  <a:srgbClr val="657422"/>
                </a:solidFill>
                <a:latin typeface="Courier"/>
              </a:rPr>
              <a:t>alpha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0.3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size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0.6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labs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title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"Bigfoot Sightings Across the Lower 48"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 </a:t>
            </a:r>
            <a:r>
              <a:rPr>
                <a:solidFill>
                  <a:srgbClr val="657422"/>
                </a:solidFill>
                <a:latin typeface="Courier"/>
              </a:rPr>
              <a:t>color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"Report class"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theme_void</a:t>
            </a:r>
            <a:r>
              <a:rPr>
                <a:solidFill>
                  <a:srgbClr val="003B4F"/>
                </a:solidFill>
                <a:latin typeface="Courier"/>
              </a:rPr>
              <a:t>()</a:t>
            </a:r>
          </a:p>
        </p:txBody>
      </p:sp>
      <p:pic>
        <p:nvPicPr>
          <p:cNvPr descr="mapping_lecture_files/figure-pptx/points-map-13-1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27000" y="1562100"/>
            <a:ext cx="4432300" cy="27305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5" name="Text Placeholder 4"/>
          <p:cNvSpPr>
            <a:spLocks noGrp="1"/>
          </p:cNvSpPr>
          <p:nvPr>
            <p:ph idx="3" sz="quarter" type="body"/>
          </p:nvPr>
        </p:nvSpPr>
        <p:spPr/>
        <p:txBody>
          <a:bodyPr/>
          <a:lstStyle/>
          <a:p>
            <a:pPr lvl="0"/>
            <a:r>
              <a:rPr b="1"/>
              <a:t>Order matters:</a:t>
            </a:r>
            <a:r>
              <a:rPr/>
              <a:t> draw states first, points second (on top)</a:t>
            </a:r>
          </a:p>
          <a:p>
            <a:pPr lvl="0"/>
            <a:r>
              <a:rPr>
                <a:latin typeface="Courier"/>
              </a:rPr>
              <a:t>aes(color = classification)</a:t>
            </a:r>
            <a:r>
              <a:rPr/>
              <a:t> — colors Class A / B / C reports</a:t>
            </a:r>
          </a:p>
          <a:p>
            <a:pPr lvl="0"/>
            <a:r>
              <a:rPr>
                <a:latin typeface="Courier"/>
              </a:rPr>
              <a:t>theme_void()</a:t>
            </a:r>
            <a:r>
              <a:rPr/>
              <a:t> — drop the axes and grid for a clean map</a:t>
            </a:r>
          </a:p>
          <a:p>
            <a:pPr lvl="0" indent="0" marL="0">
              <a:buNone/>
            </a:pPr>
            <a:r>
              <a:rPr/>
              <a:t>Notice the clusters — the Pacific Northwest lights up. 👀</a:t>
            </a:r>
          </a:p>
        </p:txBody>
      </p:sp>
    </p:spTree>
  </p:cSld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🛑 End of Day 1 · Start Day 2 Here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Day 1 recap — you can now:</a:t>
            </a:r>
          </a:p>
          <a:p>
            <a:pPr lvl="0"/>
            <a:r>
              <a:rPr/>
              <a:t>Explain points, polygons, and CRS</a:t>
            </a:r>
          </a:p>
          <a:p>
            <a:pPr lvl="0"/>
            <a:r>
              <a:rPr/>
              <a:t>Turn lat/long into an </a:t>
            </a:r>
            <a:r>
              <a:rPr>
                <a:latin typeface="Courier"/>
              </a:rPr>
              <a:t>sf</a:t>
            </a:r>
            <a:r>
              <a:rPr/>
              <a:t> object with </a:t>
            </a:r>
            <a:r>
              <a:rPr>
                <a:latin typeface="Courier"/>
              </a:rPr>
              <a:t>st_as_sf()</a:t>
            </a:r>
          </a:p>
          <a:p>
            <a:pPr lvl="0"/>
            <a:r>
              <a:rPr/>
              <a:t>Draw a basemap of states and layer points with </a:t>
            </a:r>
            <a:r>
              <a:rPr>
                <a:latin typeface="Courier"/>
              </a:rPr>
              <a:t>geom_sf()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Day 2 — the choropleth:</a:t>
            </a:r>
          </a:p>
          <a:p>
            <a:pPr lvl="0"/>
            <a:r>
              <a:rPr/>
              <a:t>Count sightings per state</a:t>
            </a:r>
          </a:p>
          <a:p>
            <a:pPr lvl="0"/>
            <a:r>
              <a:rPr b="1"/>
              <a:t>Join</a:t>
            </a:r>
            <a:r>
              <a:rPr/>
              <a:t> those counts onto the map</a:t>
            </a:r>
          </a:p>
          <a:p>
            <a:pPr lvl="0"/>
            <a:r>
              <a:rPr/>
              <a:t>Shade each state, then reproject for a proper US look</a:t>
            </a:r>
          </a:p>
        </p:txBody>
      </p:sp>
    </p:spTree>
  </p:cSld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🧩 Chunk 3 of 4 · Choropleth by State </a:t>
            </a:r>
            <a:r>
              <a:rPr i="1"/>
              <a:t>(Day 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We will cover:</a:t>
            </a:r>
            <a:r>
              <a:rPr/>
              <a:t> counting sightings per state and </a:t>
            </a:r>
            <a:r>
              <a:rPr b="1"/>
              <a:t>joining</a:t>
            </a:r>
            <a:r>
              <a:rPr/>
              <a:t> them to the map to shade each state.</a:t>
            </a:r>
          </a:p>
          <a:p>
            <a:pPr lvl="0" indent="0" marL="1270000">
              <a:buNone/>
            </a:pPr>
            <a:r>
              <a:rPr sz="2000" b="1"/>
              <a:t>Tip</a:t>
            </a:r>
          </a:p>
          <a:p>
            <a:pPr lvl="0" indent="0" marL="1270000">
              <a:buNone/>
            </a:pPr>
            <a:r>
              <a:rPr sz="2000" b="1"/>
              <a:t>🖐 After this chunk: Activity Parts 7–9</a:t>
            </a:r>
            <a:r>
              <a:rPr sz="2000"/>
              <a:t> (count, join, shade).</a:t>
            </a:r>
          </a:p>
        </p:txBody>
      </p:sp>
    </p:spTree>
  </p:cSld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Step 1 — Count Sightings per State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🔮 Predict first:</a:t>
            </a:r>
            <a:r>
              <a:rPr sz="2000"/>
              <a:t> Which state do you think has the most Bigfoot reports? Write your guess before you run </a:t>
            </a:r>
            <a:r>
              <a:rPr sz="2000">
                <a:latin typeface="Courier"/>
              </a:rPr>
              <a:t>count()</a:t>
            </a:r>
            <a:r>
              <a:rPr sz="2000"/>
              <a:t>.</a:t>
            </a:r>
          </a:p>
        </p:txBody>
      </p:sp>
    </p:spTree>
  </p:cSld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Sightings per state — lowercase to match the map 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sightings_by_state &lt;- bigfoot_df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mutate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state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str_to_lower</a:t>
            </a:r>
            <a:r>
              <a:rPr>
                <a:solidFill>
                  <a:srgbClr val="003B4F"/>
                </a:solidFill>
                <a:latin typeface="Courier"/>
              </a:rPr>
              <a:t>(state))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count</a:t>
            </a:r>
            <a:r>
              <a:rPr>
                <a:solidFill>
                  <a:srgbClr val="003B4F"/>
                </a:solidFill>
                <a:latin typeface="Courier"/>
              </a:rPr>
              <a:t>(state, </a:t>
            </a:r>
            <a:r>
              <a:rPr>
                <a:solidFill>
                  <a:srgbClr val="657422"/>
                </a:solidFill>
                <a:latin typeface="Courier"/>
              </a:rPr>
              <a:t>name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"sightings"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arrange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4758AB"/>
                </a:solidFill>
                <a:latin typeface="Courier"/>
              </a:rPr>
              <a:t>desc</a:t>
            </a:r>
            <a:r>
              <a:rPr>
                <a:solidFill>
                  <a:srgbClr val="003B4F"/>
                </a:solidFill>
                <a:latin typeface="Courier"/>
              </a:rPr>
              <a:t>(sightings))</a:t>
            </a:r>
            <a:br/>
            <a:br/>
            <a:r>
              <a:rPr>
                <a:solidFill>
                  <a:srgbClr val="4758AB"/>
                </a:solidFill>
                <a:latin typeface="Courier"/>
              </a:rPr>
              <a:t>head</a:t>
            </a:r>
            <a:r>
              <a:rPr>
                <a:solidFill>
                  <a:srgbClr val="003B4F"/>
                </a:solidFill>
                <a:latin typeface="Courier"/>
              </a:rPr>
              <a:t>(sightings_by_state)</a:t>
            </a:r>
          </a:p>
          <a:p>
            <a:pPr lvl="0" indent="0">
              <a:buNone/>
            </a:pPr>
            <a:r>
              <a:rPr>
                <a:latin typeface="Courier"/>
              </a:rPr>
              <a:t># A tibble: 6 × 2
  state      sightings
  &lt;chr&gt;          &lt;int&gt;
1 washington       538
2 ohio             283
3 florida          281
4 california       277
5 texas            218
6 illinois         210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/>
            <a:r>
              <a:rPr>
                <a:latin typeface="Courier"/>
              </a:rPr>
              <a:t>count(state)</a:t>
            </a:r>
            <a:r>
              <a:rPr/>
              <a:t> — one row per state with its total</a:t>
            </a:r>
          </a:p>
          <a:p>
            <a:pPr lvl="0"/>
            <a:r>
              <a:rPr>
                <a:latin typeface="Courier"/>
              </a:rPr>
              <a:t>str_to_lower(state)</a:t>
            </a:r>
            <a:r>
              <a:rPr/>
              <a:t> — the map’s state names are </a:t>
            </a:r>
            <a:r>
              <a:rPr b="1"/>
              <a:t>lowercase</a:t>
            </a:r>
            <a:r>
              <a:rPr/>
              <a:t>, so we match them now</a:t>
            </a:r>
          </a:p>
          <a:p>
            <a:pPr lvl="0"/>
            <a:r>
              <a:rPr/>
              <a:t>This is a plain summary table — next we glue it to the geometry</a:t>
            </a:r>
          </a:p>
          <a:p>
            <a:pPr lvl="0" indent="0" marL="0">
              <a:buNone/>
            </a:pPr>
            <a:r>
              <a:rPr/>
              <a:t>📖 R4DS §16 — factors/strings for tidy keys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Where we left off — Factors &amp; Joins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b="1"/>
              <a:t>Factors</a:t>
            </a:r>
            <a:r>
              <a:rPr/>
              <a:t> — reordered and relabeled categories for readable plots</a:t>
            </a:r>
          </a:p>
          <a:p>
            <a:pPr lvl="0"/>
            <a:r>
              <a:rPr b="1"/>
              <a:t>Joins</a:t>
            </a:r>
            <a:r>
              <a:rPr/>
              <a:t> — combined a measurements table with a second table by a shared key</a:t>
            </a:r>
          </a:p>
          <a:p>
            <a:pPr lvl="0"/>
            <a:r>
              <a:rPr/>
              <a:t>Both skills come back </a:t>
            </a:r>
            <a:r>
              <a:rPr b="1"/>
              <a:t>today</a:t>
            </a:r>
            <a:r>
              <a:rPr/>
              <a:t>: we’ll join sighting counts onto a map</a:t>
            </a:r>
          </a:p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✅ Transition</a:t>
            </a:r>
          </a:p>
          <a:p>
            <a:pPr lvl="0" indent="0" marL="1270000">
              <a:buNone/>
            </a:pPr>
            <a:r>
              <a:rPr sz="2000"/>
              <a:t>You can wrangle, summarize, model, and join. Today we put data </a:t>
            </a:r>
            <a:r>
              <a:rPr sz="2000" b="1"/>
              <a:t>on a map</a:t>
            </a:r>
            <a:r>
              <a:rPr sz="2000"/>
              <a:t> — the single most fun payoff in the toolkit. Our dataset: </a:t>
            </a:r>
            <a:r>
              <a:rPr sz="2000" b="1"/>
              <a:t>4,000+ real Bigfoot sightings</a:t>
            </a:r>
            <a:r>
              <a:rPr sz="2000"/>
              <a:t> across the US, each with a latitude and longitude. 🦶</a:t>
            </a:r>
          </a:p>
        </p:txBody>
      </p:sp>
    </p:spTree>
  </p:cSld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Live Demo — Watch It Break (a blank map)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If I </a:t>
            </a:r>
            <a:r>
              <a:rPr b="1"/>
              <a:t>skip</a:t>
            </a:r>
            <a:r>
              <a:rPr/>
              <a:t> the lowercase step, the join keys don’t match — </a:t>
            </a:r>
            <a:r>
              <a:rPr>
                <a:latin typeface="Courier"/>
              </a:rPr>
              <a:t>"Washington"</a:t>
            </a:r>
            <a:r>
              <a:rPr/>
              <a:t> ≠ </a:t>
            </a:r>
            <a:r>
              <a:rPr>
                <a:latin typeface="Courier"/>
              </a:rPr>
              <a:t>"washington"</a:t>
            </a:r>
            <a:r>
              <a:rPr/>
              <a:t>:</a:t>
            </a:r>
          </a:p>
          <a:p>
            <a:pPr lvl="0" indent="0">
              <a:buNone/>
            </a:pPr>
            <a:r>
              <a:rPr>
                <a:solidFill>
                  <a:srgbClr val="003B4F"/>
                </a:solidFill>
                <a:latin typeface="Courier"/>
              </a:rPr>
              <a:t>states_sf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mutate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state =</a:t>
            </a:r>
            <a:r>
              <a:rPr>
                <a:solidFill>
                  <a:srgbClr val="003B4F"/>
                </a:solidFill>
                <a:latin typeface="Courier"/>
              </a:rPr>
              <a:t> ID)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left_join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4758AB"/>
                </a:solidFill>
                <a:latin typeface="Courier"/>
              </a:rPr>
              <a:t>count</a:t>
            </a:r>
            <a:r>
              <a:rPr>
                <a:solidFill>
                  <a:srgbClr val="003B4F"/>
                </a:solidFill>
                <a:latin typeface="Courier"/>
              </a:rPr>
              <a:t>(bigfoot_df, state), </a:t>
            </a:r>
            <a:r>
              <a:rPr>
                <a:solidFill>
                  <a:srgbClr val="657422"/>
                </a:solidFill>
                <a:latin typeface="Courier"/>
              </a:rPr>
              <a:t>by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"state"</a:t>
            </a:r>
            <a:r>
              <a:rPr>
                <a:solidFill>
                  <a:srgbClr val="003B4F"/>
                </a:solidFill>
                <a:latin typeface="Courier"/>
              </a:rPr>
              <a:t>)  </a:t>
            </a:r>
            <a:r>
              <a:rPr>
                <a:solidFill>
                  <a:srgbClr val="5E5E5E"/>
                </a:solidFill>
                <a:latin typeface="Courier"/>
              </a:rPr>
              <a:t># "Washington" vs "washington"</a:t>
            </a:r>
          </a:p>
          <a:p>
            <a:pPr lvl="0" indent="0" marL="0">
              <a:buNone/>
            </a:pPr>
            <a:r>
              <a:rPr/>
              <a:t>Every state gets </a:t>
            </a:r>
            <a:r>
              <a:rPr>
                <a:latin typeface="Courier"/>
              </a:rPr>
              <a:t>NA</a:t>
            </a:r>
            <a:r>
              <a:rPr/>
              <a:t> sightings → the whole map renders </a:t>
            </a:r>
            <a:r>
              <a:rPr b="1"/>
              <a:t>grey</a:t>
            </a:r>
            <a:r>
              <a:rPr/>
              <a:t>. No error, just a blank choropleth.</a:t>
            </a:r>
          </a:p>
          <a:p>
            <a:pPr lvl="0" indent="0" marL="0">
              <a:buNone/>
            </a:pPr>
            <a:r>
              <a:rPr/>
              <a:t>The fix — make both keys the </a:t>
            </a:r>
            <a:r>
              <a:rPr b="1"/>
              <a:t>same case</a:t>
            </a:r>
            <a:r>
              <a:rPr/>
              <a:t> before joining (</a:t>
            </a:r>
            <a:r>
              <a:rPr>
                <a:latin typeface="Courier"/>
              </a:rPr>
              <a:t>str_to_lower()</a:t>
            </a:r>
            <a:r>
              <a:rPr/>
              <a:t>).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Important</a:t>
            </a:r>
          </a:p>
          <a:p>
            <a:pPr lvl="0" indent="0" marL="1270000">
              <a:buNone/>
            </a:pPr>
            <a:r>
              <a:rPr sz="2000" b="1"/>
              <a:t>✅ Why show a blank map?</a:t>
            </a:r>
          </a:p>
          <a:p>
            <a:pPr lvl="0" indent="0" marL="1270000">
              <a:buNone/>
            </a:pPr>
            <a:r>
              <a:rPr sz="2000"/>
              <a:t>A join only matches keys that are </a:t>
            </a:r>
            <a:r>
              <a:rPr sz="2000" b="1"/>
              <a:t>exactly</a:t>
            </a:r>
            <a:r>
              <a:rPr sz="2000"/>
              <a:t> equal. </a:t>
            </a:r>
            <a:r>
              <a:rPr sz="2000">
                <a:latin typeface="Courier"/>
              </a:rPr>
              <a:t>"Washington"</a:t>
            </a:r>
            <a:r>
              <a:rPr sz="2000"/>
              <a:t>, </a:t>
            </a:r>
            <a:r>
              <a:rPr sz="2000">
                <a:latin typeface="Courier"/>
              </a:rPr>
              <a:t>"washington"</a:t>
            </a:r>
            <a:r>
              <a:rPr sz="2000"/>
              <a:t>, and </a:t>
            </a:r>
            <a:r>
              <a:rPr sz="2000">
                <a:latin typeface="Courier"/>
              </a:rPr>
              <a:t>" Washington"</a:t>
            </a:r>
            <a:r>
              <a:rPr sz="2000"/>
              <a:t> are three different keys. A silent all-</a:t>
            </a:r>
            <a:r>
              <a:rPr sz="2000">
                <a:latin typeface="Courier"/>
              </a:rPr>
              <a:t>NA</a:t>
            </a:r>
            <a:r>
              <a:rPr sz="2000"/>
              <a:t> result is almost always a </a:t>
            </a:r>
            <a:r>
              <a:rPr sz="2000" b="1"/>
              <a:t>key-mismatch</a:t>
            </a:r>
            <a:r>
              <a:rPr sz="2000"/>
              <a:t> — check case and spelling first.</a:t>
            </a:r>
          </a:p>
        </p:txBody>
      </p:sp>
    </p:spTree>
  </p:cSld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85" y="78119"/>
            <a:ext cx="8229600" cy="607682"/>
          </a:xfrm>
        </p:spPr>
        <p:txBody>
          <a:bodyPr/>
          <a:lstStyle/>
          <a:p>
            <a:pPr lvl="0" indent="0" marL="0">
              <a:buNone/>
            </a:pPr>
            <a:r>
              <a:rPr/>
              <a:t>Step 2 — Join Counts onto the Map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Join sightings to the state polygons ---------------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states_map &lt;- states_sf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mutate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state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str_remove</a:t>
            </a:r>
            <a:r>
              <a:rPr>
                <a:solidFill>
                  <a:srgbClr val="003B4F"/>
                </a:solidFill>
                <a:latin typeface="Courier"/>
              </a:rPr>
              <a:t>(ID, </a:t>
            </a:r>
            <a:r>
              <a:rPr>
                <a:solidFill>
                  <a:srgbClr val="20794D"/>
                </a:solidFill>
                <a:latin typeface="Courier"/>
              </a:rPr>
              <a:t>":.*"</a:t>
            </a:r>
            <a:r>
              <a:rPr>
                <a:solidFill>
                  <a:srgbClr val="003B4F"/>
                </a:solidFill>
                <a:latin typeface="Courier"/>
              </a:rPr>
              <a:t>))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r>
              <a:rPr>
                <a:solidFill>
                  <a:srgbClr val="003B4F"/>
                </a:solidFill>
                <a:latin typeface="Courier"/>
              </a:rPr>
              <a:t>   </a:t>
            </a:r>
            <a:r>
              <a:rPr>
                <a:solidFill>
                  <a:srgbClr val="5E5E5E"/>
                </a:solidFill>
                <a:latin typeface="Courier"/>
              </a:rPr>
              <a:t># drop ":north" etc.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left_join</a:t>
            </a:r>
            <a:r>
              <a:rPr>
                <a:solidFill>
                  <a:srgbClr val="003B4F"/>
                </a:solidFill>
                <a:latin typeface="Courier"/>
              </a:rPr>
              <a:t>(sightings_by_state, </a:t>
            </a:r>
            <a:r>
              <a:rPr>
                <a:solidFill>
                  <a:srgbClr val="657422"/>
                </a:solidFill>
                <a:latin typeface="Courier"/>
              </a:rPr>
              <a:t>by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"state"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br/>
            <a:r>
              <a:rPr>
                <a:solidFill>
                  <a:srgbClr val="4758AB"/>
                </a:solidFill>
                <a:latin typeface="Courier"/>
              </a:rPr>
              <a:t>ggplot</a:t>
            </a:r>
            <a:r>
              <a:rPr>
                <a:solidFill>
                  <a:srgbClr val="003B4F"/>
                </a:solidFill>
                <a:latin typeface="Courier"/>
              </a:rPr>
              <a:t>(states_map)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geom_sf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4758AB"/>
                </a:solidFill>
                <a:latin typeface="Courier"/>
              </a:rPr>
              <a:t>aes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fill =</a:t>
            </a:r>
            <a:r>
              <a:rPr>
                <a:solidFill>
                  <a:srgbClr val="003B4F"/>
                </a:solidFill>
                <a:latin typeface="Courier"/>
              </a:rPr>
              <a:t> sightings), </a:t>
            </a:r>
            <a:r>
              <a:rPr>
                <a:solidFill>
                  <a:srgbClr val="657422"/>
                </a:solidFill>
                <a:latin typeface="Courier"/>
              </a:rPr>
              <a:t>color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"white"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scale_fill_viridis_c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option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"magma"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direction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5E5E5E"/>
                </a:solidFill>
                <a:latin typeface="Courier"/>
              </a:rPr>
              <a:t>-</a:t>
            </a:r>
            <a:r>
              <a:rPr>
                <a:solidFill>
                  <a:srgbClr val="AD0000"/>
                </a:solidFill>
                <a:latin typeface="Courier"/>
              </a:rPr>
              <a:t>1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labs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title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"Bigfoot Sightings by State"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fill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"Sightings"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theme_void</a:t>
            </a:r>
            <a:r>
              <a:rPr>
                <a:solidFill>
                  <a:srgbClr val="003B4F"/>
                </a:solidFill>
                <a:latin typeface="Courier"/>
              </a:rPr>
              <a:t>()</a:t>
            </a:r>
          </a:p>
        </p:txBody>
      </p:sp>
      <p:pic>
        <p:nvPicPr>
          <p:cNvPr descr="mapping_lecture_files/figure-pptx/choropleth-13-1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27000" y="1562100"/>
            <a:ext cx="4432300" cy="27305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5" name="Text Placeholder 4"/>
          <p:cNvSpPr>
            <a:spLocks noGrp="1"/>
          </p:cNvSpPr>
          <p:nvPr>
            <p:ph idx="3" sz="quarter" type="body"/>
          </p:nvPr>
        </p:nvSpPr>
        <p:spPr/>
        <p:txBody>
          <a:bodyPr/>
          <a:lstStyle/>
          <a:p>
            <a:pPr lvl="0"/>
            <a:r>
              <a:rPr>
                <a:latin typeface="Courier"/>
              </a:rPr>
              <a:t>left_join()</a:t>
            </a:r>
            <a:r>
              <a:rPr/>
              <a:t> keeps </a:t>
            </a:r>
            <a:r>
              <a:rPr b="1"/>
              <a:t>every state</a:t>
            </a:r>
            <a:r>
              <a:rPr/>
              <a:t>, filling in its count</a:t>
            </a:r>
          </a:p>
          <a:p>
            <a:pPr lvl="0"/>
            <a:r>
              <a:rPr>
                <a:latin typeface="Courier"/>
              </a:rPr>
              <a:t>str_remove(ID, ":.*")</a:t>
            </a:r>
            <a:r>
              <a:rPr/>
              <a:t> merges split polygons (e.g. </a:t>
            </a:r>
            <a:r>
              <a:rPr>
                <a:latin typeface="Courier"/>
              </a:rPr>
              <a:t>michigan:north</a:t>
            </a:r>
            <a:r>
              <a:rPr/>
              <a:t>)</a:t>
            </a:r>
          </a:p>
          <a:p>
            <a:pPr lvl="0"/>
            <a:r>
              <a:rPr>
                <a:latin typeface="Courier"/>
              </a:rPr>
              <a:t>geom_sf(aes(fill = sightings))</a:t>
            </a:r>
            <a:r>
              <a:rPr/>
              <a:t> shades each state</a:t>
            </a:r>
          </a:p>
          <a:p>
            <a:pPr lvl="0"/>
            <a:r>
              <a:rPr>
                <a:latin typeface="Courier"/>
              </a:rPr>
              <a:t>scale_fill_viridis_c()</a:t>
            </a:r>
            <a:r>
              <a:rPr/>
              <a:t> — a colorblind-safe gradient</a:t>
            </a:r>
          </a:p>
          <a:p>
            <a:pPr lvl="0" indent="0" marL="0">
              <a:buNone/>
            </a:pPr>
            <a:r>
              <a:rPr/>
              <a:t>This is a </a:t>
            </a:r>
            <a:r>
              <a:rPr b="1"/>
              <a:t>choropleth</a:t>
            </a:r>
            <a:r>
              <a:rPr/>
              <a:t> — the map </a:t>
            </a:r>
            <a:r>
              <a:rPr i="1"/>
              <a:t>is</a:t>
            </a:r>
            <a:r>
              <a:rPr/>
              <a:t> the bar chart.</a:t>
            </a:r>
          </a:p>
        </p:txBody>
      </p:sp>
    </p:spTree>
  </p:cSld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🛑 Pause — Do Activity Parts 7–9 Now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Count sightings per state, join them to the map, and shade the choropleth. Predict the top state before you run it.</a:t>
            </a:r>
          </a:p>
        </p:txBody>
      </p:sp>
    </p:spTree>
  </p:cSld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🧩 Chunk 4 of 4 · Polish &amp; Explore </a:t>
            </a:r>
            <a:r>
              <a:rPr i="1"/>
              <a:t>(Day 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We will cover:</a:t>
            </a:r>
            <a:r>
              <a:rPr/>
              <a:t> a proper US projection, and a fun exploration — sightings by season.</a:t>
            </a:r>
          </a:p>
          <a:p>
            <a:pPr lvl="0" indent="0" marL="1270000">
              <a:buNone/>
            </a:pPr>
            <a:r>
              <a:rPr sz="2000" b="1"/>
              <a:t>Tip</a:t>
            </a:r>
          </a:p>
          <a:p>
            <a:pPr lvl="0" indent="0" marL="1270000">
              <a:buNone/>
            </a:pPr>
            <a:r>
              <a:rPr sz="2000" b="1"/>
              <a:t>🖐 After this chunk: Activity Parts 10–12</a:t>
            </a:r>
            <a:r>
              <a:rPr sz="2000"/>
              <a:t> (reproject, then explore).</a:t>
            </a:r>
          </a:p>
        </p:txBody>
      </p:sp>
    </p:spTree>
  </p:cSld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85" y="78119"/>
            <a:ext cx="8229600" cy="607682"/>
          </a:xfrm>
        </p:spPr>
        <p:txBody>
          <a:bodyPr/>
          <a:lstStyle/>
          <a:p>
            <a:pPr lvl="0" indent="0" marL="0">
              <a:buNone/>
            </a:pPr>
            <a:r>
              <a:rPr/>
              <a:t>Reproject for a Proper US Look — </a:t>
            </a:r>
            <a:r>
              <a:rPr>
                <a:latin typeface="Courier"/>
              </a:rPr>
              <a:t>coord_sf()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Albers Equal-Area (EPSG:5070) — the "textbook" US --</a:t>
            </a:r>
            <a:br/>
            <a:r>
              <a:rPr>
                <a:solidFill>
                  <a:srgbClr val="4758AB"/>
                </a:solidFill>
                <a:latin typeface="Courier"/>
              </a:rPr>
              <a:t>ggplot</a:t>
            </a:r>
            <a:r>
              <a:rPr>
                <a:solidFill>
                  <a:srgbClr val="003B4F"/>
                </a:solidFill>
                <a:latin typeface="Courier"/>
              </a:rPr>
              <a:t>(states_map)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geom_sf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4758AB"/>
                </a:solidFill>
                <a:latin typeface="Courier"/>
              </a:rPr>
              <a:t>aes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fill =</a:t>
            </a:r>
            <a:r>
              <a:rPr>
                <a:solidFill>
                  <a:srgbClr val="003B4F"/>
                </a:solidFill>
                <a:latin typeface="Courier"/>
              </a:rPr>
              <a:t> sightings), </a:t>
            </a:r>
            <a:r>
              <a:rPr>
                <a:solidFill>
                  <a:srgbClr val="657422"/>
                </a:solidFill>
                <a:latin typeface="Courier"/>
              </a:rPr>
              <a:t>color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"white"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scale_fill_viridis_c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option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"magma"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direction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5E5E5E"/>
                </a:solidFill>
                <a:latin typeface="Courier"/>
              </a:rPr>
              <a:t>-</a:t>
            </a:r>
            <a:r>
              <a:rPr>
                <a:solidFill>
                  <a:srgbClr val="AD0000"/>
                </a:solidFill>
                <a:latin typeface="Courier"/>
              </a:rPr>
              <a:t>1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coord_sf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crs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5070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labs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title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"Bigfoot Sightings by State (Albers projection)"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 </a:t>
            </a:r>
            <a:r>
              <a:rPr>
                <a:solidFill>
                  <a:srgbClr val="657422"/>
                </a:solidFill>
                <a:latin typeface="Courier"/>
              </a:rPr>
              <a:t>fill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"Sightings"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theme_void</a:t>
            </a:r>
            <a:r>
              <a:rPr>
                <a:solidFill>
                  <a:srgbClr val="003B4F"/>
                </a:solidFill>
                <a:latin typeface="Courier"/>
              </a:rPr>
              <a:t>()</a:t>
            </a:r>
          </a:p>
        </p:txBody>
      </p:sp>
      <p:pic>
        <p:nvPicPr>
          <p:cNvPr descr="mapping_lecture_files/figure-pptx/albers-13-1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27000" y="1562100"/>
            <a:ext cx="4432300" cy="27305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5" name="Text Placeholder 4"/>
          <p:cNvSpPr>
            <a:spLocks noGrp="1"/>
          </p:cNvSpPr>
          <p:nvPr>
            <p:ph idx="3" sz="quarter" type="body"/>
          </p:nvPr>
        </p:nvSpPr>
        <p:spPr/>
        <p:txBody>
          <a:bodyPr/>
          <a:lstStyle/>
          <a:p>
            <a:pPr lvl="0"/>
            <a:r>
              <a:rPr/>
              <a:t>Lat/long (</a:t>
            </a:r>
            <a:r>
              <a:rPr>
                <a:latin typeface="Courier"/>
              </a:rPr>
              <a:t>4326</a:t>
            </a:r>
            <a:r>
              <a:rPr/>
              <a:t>) stretches the US; </a:t>
            </a:r>
            <a:r>
              <a:rPr b="1"/>
              <a:t>Albers (</a:t>
            </a:r>
            <a:r>
              <a:rPr b="1">
                <a:latin typeface="Courier"/>
              </a:rPr>
              <a:t>5070</a:t>
            </a:r>
            <a:r>
              <a:rPr b="1"/>
              <a:t>)</a:t>
            </a:r>
            <a:r>
              <a:rPr/>
              <a:t> is the shape you expect</a:t>
            </a:r>
          </a:p>
          <a:p>
            <a:pPr lvl="0"/>
            <a:r>
              <a:rPr>
                <a:latin typeface="Courier"/>
              </a:rPr>
              <a:t>coord_sf(crs = 5070)</a:t>
            </a:r>
            <a:r>
              <a:rPr/>
              <a:t> reprojects </a:t>
            </a:r>
            <a:r>
              <a:rPr b="1"/>
              <a:t>just for display</a:t>
            </a:r>
            <a:r>
              <a:rPr/>
              <a:t> — your data is unchanged</a:t>
            </a:r>
          </a:p>
          <a:p>
            <a:pPr lvl="0"/>
            <a:r>
              <a:rPr/>
              <a:t>One line, and the map suddenly looks professional</a:t>
            </a:r>
          </a:p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/>
              <a:t>Different jobs use different CRSs — equal-area for choropleths, web maps use </a:t>
            </a:r>
            <a:r>
              <a:rPr sz="2000">
                <a:latin typeface="Courier"/>
              </a:rPr>
              <a:t>3857</a:t>
            </a:r>
            <a:r>
              <a:rPr sz="2000"/>
              <a:t>.</a:t>
            </a:r>
          </a:p>
        </p:txBody>
      </p:sp>
    </p:spTree>
  </p:cSld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Explore — Sightings by Season 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🔮 Predict first:</a:t>
            </a:r>
            <a:r>
              <a:rPr sz="2000"/>
              <a:t> In which season do you think the most sightings are reported? (Think about who is outdoors, and when.)</a:t>
            </a:r>
          </a:p>
        </p:txBody>
      </p:sp>
    </p:spTree>
  </p:cSld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Facet the point map by season ----------------------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bigfoot_sf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filter</a:t>
            </a:r>
            <a:r>
              <a:rPr>
                <a:solidFill>
                  <a:srgbClr val="003B4F"/>
                </a:solidFill>
                <a:latin typeface="Courier"/>
              </a:rPr>
              <a:t>(season </a:t>
            </a:r>
            <a:r>
              <a:rPr>
                <a:solidFill>
                  <a:srgbClr val="5E5E5E"/>
                </a:solidFill>
                <a:latin typeface="Courier"/>
              </a:rPr>
              <a:t>%in%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c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"Spring"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r>
              <a:rPr>
                <a:solidFill>
                  <a:srgbClr val="20794D"/>
                </a:solidFill>
                <a:latin typeface="Courier"/>
              </a:rPr>
              <a:t>"Summer"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r>
              <a:rPr>
                <a:solidFill>
                  <a:srgbClr val="20794D"/>
                </a:solidFill>
                <a:latin typeface="Courier"/>
              </a:rPr>
              <a:t>"Fall"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r>
              <a:rPr>
                <a:solidFill>
                  <a:srgbClr val="20794D"/>
                </a:solidFill>
                <a:latin typeface="Courier"/>
              </a:rPr>
              <a:t>"Winter"</a:t>
            </a:r>
            <a:r>
              <a:rPr>
                <a:solidFill>
                  <a:srgbClr val="003B4F"/>
                </a:solidFill>
                <a:latin typeface="Courier"/>
              </a:rPr>
              <a:t>))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ggplot</a:t>
            </a:r>
            <a:r>
              <a:rPr>
                <a:solidFill>
                  <a:srgbClr val="003B4F"/>
                </a:solidFill>
                <a:latin typeface="Courier"/>
              </a:rPr>
              <a:t>()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geom_sf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data =</a:t>
            </a:r>
            <a:r>
              <a:rPr>
                <a:solidFill>
                  <a:srgbClr val="003B4F"/>
                </a:solidFill>
                <a:latin typeface="Courier"/>
              </a:rPr>
              <a:t> states_sf, </a:t>
            </a:r>
            <a:r>
              <a:rPr>
                <a:solidFill>
                  <a:srgbClr val="657422"/>
                </a:solidFill>
                <a:latin typeface="Courier"/>
              </a:rPr>
              <a:t>fill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"grey96"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color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"grey80"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geom_sf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alpha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0.2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size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0.4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color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"firebrick"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facet_wrap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5E5E5E"/>
                </a:solidFill>
                <a:latin typeface="Courier"/>
              </a:rPr>
              <a:t>~</a:t>
            </a:r>
            <a:r>
              <a:rPr>
                <a:solidFill>
                  <a:srgbClr val="003B4F"/>
                </a:solidFill>
                <a:latin typeface="Courier"/>
              </a:rPr>
              <a:t> season)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coord_sf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crs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5070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theme_void</a:t>
            </a:r>
            <a:r>
              <a:rPr>
                <a:solidFill>
                  <a:srgbClr val="003B4F"/>
                </a:solidFill>
                <a:latin typeface="Courier"/>
              </a:rPr>
              <a:t>()</a:t>
            </a:r>
          </a:p>
        </p:txBody>
      </p:sp>
      <p:pic>
        <p:nvPicPr>
          <p:cNvPr descr="mapping_lecture_files/figure-pptx/season-13-1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27000" y="1562100"/>
            <a:ext cx="4432300" cy="27305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5" name="Text Placeholder 4"/>
          <p:cNvSpPr>
            <a:spLocks noGrp="1"/>
          </p:cNvSpPr>
          <p:nvPr>
            <p:ph idx="3" sz="quarter" type="body"/>
          </p:nvPr>
        </p:nvSpPr>
        <p:spPr/>
        <p:txBody>
          <a:bodyPr/>
          <a:lstStyle/>
          <a:p>
            <a:pPr lvl="0"/>
            <a:r>
              <a:rPr>
                <a:latin typeface="Courier"/>
              </a:rPr>
              <a:t>facet_wrap(~ season)</a:t>
            </a:r>
            <a:r>
              <a:rPr/>
              <a:t> — one small map per season, same skill as any facet</a:t>
            </a:r>
          </a:p>
          <a:p>
            <a:pPr lvl="0"/>
            <a:r>
              <a:rPr/>
              <a:t>Summer dominates — more people outdoors = more reports (a sampling story!)</a:t>
            </a:r>
          </a:p>
          <a:p>
            <a:pPr lvl="0"/>
            <a:r>
              <a:rPr/>
              <a:t>This is how you’d explore </a:t>
            </a:r>
            <a:r>
              <a:rPr b="1"/>
              <a:t>any</a:t>
            </a:r>
            <a:r>
              <a:rPr/>
              <a:t> point dataset: filter, color, facet</a:t>
            </a:r>
          </a:p>
        </p:txBody>
      </p:sp>
    </p:spTree>
  </p:cSld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What We Learned Today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Concepts:</a:t>
            </a:r>
          </a:p>
          <a:p>
            <a:pPr lvl="0"/>
            <a:r>
              <a:rPr/>
              <a:t>Spatial data = </a:t>
            </a:r>
            <a:r>
              <a:rPr b="1"/>
              <a:t>points/polygons + a CRS</a:t>
            </a:r>
          </a:p>
          <a:p>
            <a:pPr lvl="0"/>
            <a:r>
              <a:rPr>
                <a:latin typeface="Courier"/>
              </a:rPr>
              <a:t>sf</a:t>
            </a:r>
            <a:r>
              <a:rPr/>
              <a:t> objects are tibbles with a </a:t>
            </a:r>
            <a:r>
              <a:rPr b="1"/>
              <a:t>geometry</a:t>
            </a:r>
            <a:r>
              <a:rPr/>
              <a:t> column</a:t>
            </a:r>
          </a:p>
          <a:p>
            <a:pPr lvl="0"/>
            <a:r>
              <a:rPr>
                <a:latin typeface="Courier"/>
              </a:rPr>
              <a:t>st_as_sf(coords = c("lon","lat"), crs = 4326)</a:t>
            </a:r>
            <a:r>
              <a:rPr/>
              <a:t> makes points</a:t>
            </a:r>
          </a:p>
          <a:p>
            <a:pPr lvl="0"/>
            <a:r>
              <a:rPr>
                <a:latin typeface="Courier"/>
              </a:rPr>
              <a:t>geom_sf()</a:t>
            </a:r>
            <a:r>
              <a:rPr/>
              <a:t> draws layers; </a:t>
            </a:r>
            <a:r>
              <a:rPr b="1"/>
              <a:t>order matters</a:t>
            </a:r>
            <a:r>
              <a:rPr/>
              <a:t> (basemap first)</a:t>
            </a:r>
          </a:p>
          <a:p>
            <a:pPr lvl="0"/>
            <a:r>
              <a:rPr/>
              <a:t>A </a:t>
            </a:r>
            <a:r>
              <a:rPr b="1"/>
              <a:t>choropleth</a:t>
            </a:r>
            <a:r>
              <a:rPr/>
              <a:t> = counts </a:t>
            </a:r>
            <a:r>
              <a:rPr b="1"/>
              <a:t>joined</a:t>
            </a:r>
            <a:r>
              <a:rPr/>
              <a:t> to polygons, shaded by value</a:t>
            </a:r>
          </a:p>
          <a:p>
            <a:pPr lvl="0"/>
            <a:r>
              <a:rPr>
                <a:latin typeface="Courier"/>
              </a:rPr>
              <a:t>coord_sf(crs = ...)</a:t>
            </a:r>
            <a:r>
              <a:rPr/>
              <a:t> reprojects for display</a:t>
            </a:r>
          </a:p>
          <a:p>
            <a:pPr lvl="0" indent="0" marL="0">
              <a:buNone/>
            </a:pPr>
            <a:r>
              <a:rPr b="1"/>
              <a:t>R skills:</a:t>
            </a:r>
          </a:p>
          <a:p>
            <a:pPr lvl="0"/>
            <a:r>
              <a:rPr>
                <a:latin typeface="Courier"/>
              </a:rPr>
              <a:t>st_as_sf()</a:t>
            </a:r>
            <a:r>
              <a:rPr/>
              <a:t>, </a:t>
            </a:r>
            <a:r>
              <a:rPr>
                <a:latin typeface="Courier"/>
              </a:rPr>
              <a:t>st_set_crs()</a:t>
            </a:r>
            <a:r>
              <a:rPr/>
              <a:t>, </a:t>
            </a:r>
            <a:r>
              <a:rPr>
                <a:latin typeface="Courier"/>
              </a:rPr>
              <a:t>maps::map()</a:t>
            </a:r>
          </a:p>
          <a:p>
            <a:pPr lvl="0"/>
            <a:r>
              <a:rPr>
                <a:latin typeface="Courier"/>
              </a:rPr>
              <a:t>geom_sf()</a:t>
            </a:r>
            <a:r>
              <a:rPr/>
              <a:t>, </a:t>
            </a:r>
            <a:r>
              <a:rPr>
                <a:latin typeface="Courier"/>
              </a:rPr>
              <a:t>scale_fill_viridis_c()</a:t>
            </a:r>
            <a:r>
              <a:rPr/>
              <a:t>, </a:t>
            </a:r>
            <a:r>
              <a:rPr>
                <a:latin typeface="Courier"/>
              </a:rPr>
              <a:t>coord_sf()</a:t>
            </a:r>
          </a:p>
          <a:p>
            <a:pPr lvl="0"/>
            <a:r>
              <a:rPr>
                <a:latin typeface="Courier"/>
              </a:rPr>
              <a:t>count()</a:t>
            </a:r>
            <a:r>
              <a:rPr/>
              <a:t> + </a:t>
            </a:r>
            <a:r>
              <a:rPr>
                <a:latin typeface="Courier"/>
              </a:rPr>
              <a:t>left_join()</a:t>
            </a:r>
            <a:r>
              <a:rPr/>
              <a:t> + </a:t>
            </a:r>
            <a:r>
              <a:rPr>
                <a:latin typeface="Courier"/>
              </a:rPr>
              <a:t>str_to_lower()</a:t>
            </a:r>
            <a:r>
              <a:rPr/>
              <a:t> for the choropleth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References:</a:t>
            </a:r>
          </a:p>
          <a:p>
            <a:pPr lvl="0"/>
            <a:r>
              <a:rPr/>
              <a:t>🌐 </a:t>
            </a:r>
            <a:r>
              <a:rPr>
                <a:hlinkClick r:id="rId2"/>
              </a:rPr>
              <a:t>sf package</a:t>
            </a:r>
          </a:p>
          <a:p>
            <a:pPr lvl="0"/>
            <a:r>
              <a:rPr/>
              <a:t>📖 </a:t>
            </a:r>
            <a:r>
              <a:rPr>
                <a:hlinkClick r:id="rId3"/>
              </a:rPr>
              <a:t>Geocomputation with R</a:t>
            </a:r>
          </a:p>
          <a:p>
            <a:pPr lvl="0" indent="0" marL="0">
              <a:buNone/>
            </a:pPr>
            <a:r>
              <a:rPr b="1"/>
              <a:t>Homework:</a:t>
            </a:r>
          </a:p>
          <a:p>
            <a:pPr lvl="0"/>
            <a:r>
              <a:rPr/>
              <a:t>Download </a:t>
            </a:r>
            <a:r>
              <a:rPr b="1"/>
              <a:t>your own</a:t>
            </a:r>
            <a:r>
              <a:rPr/>
              <a:t> species from </a:t>
            </a:r>
            <a:r>
              <a:rPr b="1"/>
              <a:t>GBIF</a:t>
            </a:r>
            <a:r>
              <a:rPr/>
              <a:t> with the </a:t>
            </a:r>
            <a:r>
              <a:rPr>
                <a:latin typeface="Courier"/>
              </a:rPr>
              <a:t>rgbif</a:t>
            </a:r>
            <a:r>
              <a:rPr/>
              <a:t> package and map where it lives — see the assignment.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Goals for today (a 2-day lecture)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/>
            <a:r>
              <a:rPr/>
              <a:t>Understand </a:t>
            </a:r>
            <a:r>
              <a:rPr b="1"/>
              <a:t>spatial data</a:t>
            </a:r>
            <a:r>
              <a:rPr/>
              <a:t> — points, polygons, and coordinate systems</a:t>
            </a:r>
          </a:p>
          <a:p>
            <a:pPr lvl="0"/>
            <a:r>
              <a:rPr/>
              <a:t>Meet </a:t>
            </a:r>
            <a:r>
              <a:rPr b="1">
                <a:latin typeface="Courier"/>
              </a:rPr>
              <a:t>sf</a:t>
            </a:r>
            <a:r>
              <a:rPr/>
              <a:t> — a data frame with a </a:t>
            </a:r>
            <a:r>
              <a:rPr b="1"/>
              <a:t>geometry</a:t>
            </a:r>
            <a:r>
              <a:rPr/>
              <a:t> column</a:t>
            </a:r>
          </a:p>
          <a:p>
            <a:pPr lvl="0"/>
            <a:r>
              <a:rPr/>
              <a:t>Turn latitude/longitude into a map with </a:t>
            </a:r>
            <a:r>
              <a:rPr b="1">
                <a:latin typeface="Courier"/>
              </a:rPr>
              <a:t>geom_sf()</a:t>
            </a:r>
          </a:p>
          <a:p>
            <a:pPr lvl="0"/>
            <a:r>
              <a:rPr/>
              <a:t>Draw sighting </a:t>
            </a:r>
            <a:r>
              <a:rPr b="1"/>
              <a:t>points</a:t>
            </a:r>
            <a:r>
              <a:rPr/>
              <a:t> on a map of US states</a:t>
            </a:r>
          </a:p>
          <a:p>
            <a:pPr lvl="0"/>
            <a:r>
              <a:rPr/>
              <a:t>Build a </a:t>
            </a:r>
            <a:r>
              <a:rPr b="1"/>
              <a:t>choropleth</a:t>
            </a:r>
            <a:r>
              <a:rPr/>
              <a:t> — sightings per state — by </a:t>
            </a:r>
            <a:r>
              <a:rPr b="1"/>
              <a:t>joining</a:t>
            </a:r>
            <a:r>
              <a:rPr/>
              <a:t> counts to the map</a:t>
            </a:r>
          </a:p>
          <a:p>
            <a:pPr lvl="0"/>
            <a:r>
              <a:rPr/>
              <a:t>Reproject to a proper US look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Tools today:</a:t>
            </a:r>
          </a:p>
          <a:p>
            <a:pPr lvl="0"/>
            <a:r>
              <a:rPr>
                <a:latin typeface="Courier"/>
              </a:rPr>
              <a:t>tidyverse</a:t>
            </a:r>
            <a:r>
              <a:rPr/>
              <a:t>, </a:t>
            </a:r>
            <a:r>
              <a:rPr>
                <a:latin typeface="Courier"/>
              </a:rPr>
              <a:t>sf</a:t>
            </a:r>
            <a:r>
              <a:rPr/>
              <a:t>, </a:t>
            </a:r>
            <a:r>
              <a:rPr>
                <a:latin typeface="Courier"/>
              </a:rPr>
              <a:t>maps</a:t>
            </a:r>
          </a:p>
          <a:p>
            <a:pPr lvl="0" indent="0" marL="0">
              <a:buNone/>
            </a:pPr>
            <a:r>
              <a:rPr b="1"/>
              <a:t>Data:</a:t>
            </a:r>
          </a:p>
          <a:p>
            <a:pPr lvl="0"/>
            <a:r>
              <a:rPr>
                <a:latin typeface="Courier"/>
              </a:rPr>
              <a:t>bfro_reports_geocoded.csv</a:t>
            </a:r>
            <a:r>
              <a:rPr/>
              <a:t> from Kaggle — save it to your </a:t>
            </a:r>
            <a:r>
              <a:rPr>
                <a:latin typeface="Courier"/>
              </a:rPr>
              <a:t>data/</a:t>
            </a:r>
            <a:r>
              <a:rPr/>
              <a:t> folder</a:t>
            </a:r>
          </a:p>
          <a:p>
            <a:pPr lvl="0" indent="0" marL="0">
              <a:buNone/>
            </a:pPr>
            <a:r>
              <a:rPr b="1"/>
              <a:t>Reference:</a:t>
            </a:r>
          </a:p>
          <a:p>
            <a:pPr lvl="0"/>
            <a:r>
              <a:rPr/>
              <a:t>📖 </a:t>
            </a:r>
            <a:r>
              <a:rPr>
                <a:hlinkClick r:id="rId2"/>
              </a:rPr>
              <a:t>R4DS + </a:t>
            </a:r>
            <a:r>
              <a:rPr>
                <a:hlinkClick r:id="rId3"/>
                <a:latin typeface="Courier"/>
              </a:rPr>
              <a:t>sf</a:t>
            </a:r>
            <a:r>
              <a:rPr>
                <a:hlinkClick r:id="rId4"/>
              </a:rPr>
              <a:t> docs</a:t>
            </a:r>
            <a:r>
              <a:rPr/>
              <a:t> (Geocomputation with R)</a:t>
            </a:r>
          </a:p>
          <a:p>
            <a:pPr lvl="0"/>
            <a:r>
              <a:rPr/>
              <a:t>🌐 </a:t>
            </a:r>
            <a:r>
              <a:rPr>
                <a:hlinkClick r:id="rId5"/>
              </a:rPr>
              <a:t>sf package</a:t>
            </a:r>
          </a:p>
          <a:p>
            <a:pPr lvl="0" indent="0" marL="1270000">
              <a:buNone/>
            </a:pPr>
            <a:r>
              <a:rPr sz="2000" b="1"/>
              <a:t>Tip</a:t>
            </a:r>
          </a:p>
          <a:p>
            <a:pPr lvl="0" indent="0" marL="1270000">
              <a:buNone/>
            </a:pPr>
            <a:r>
              <a:rPr sz="2000" b="1"/>
              <a:t>Day 1:</a:t>
            </a:r>
            <a:r>
              <a:rPr sz="2000"/>
              <a:t> points on a map. </a:t>
            </a:r>
            <a:r>
              <a:rPr sz="2000" b="1"/>
              <a:t>Day 2:</a:t>
            </a:r>
            <a:r>
              <a:rPr sz="2000"/>
              <a:t> choropleth + polish.</a:t>
            </a:r>
          </a:p>
        </p:txBody>
      </p:sp>
    </p:spTree>
  </p:cSld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How to Use These Slides — Predict · Type · Run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This lecture runs in </a:t>
            </a:r>
            <a:r>
              <a:rPr b="1"/>
              <a:t>four chunks over two days</a:t>
            </a:r>
            <a:r>
              <a:rPr/>
              <a:t>. After each chunk you switch to the </a:t>
            </a:r>
            <a:r>
              <a:rPr b="1"/>
              <a:t>activity</a:t>
            </a:r>
            <a:r>
              <a:rPr/>
              <a:t> and type the code yourself.</a:t>
            </a:r>
          </a:p>
          <a:p>
            <a:pPr lvl="0" indent="0" marL="0">
              <a:buNone/>
            </a:pPr>
            <a:r>
              <a:rPr b="1"/>
              <a:t>For every map, do three things:</a:t>
            </a:r>
          </a:p>
          <a:p>
            <a:pPr lvl="0" indent="-342900" marL="342900">
              <a:buAutoNum type="arabicPeriod"/>
            </a:pPr>
            <a:r>
              <a:rPr b="1"/>
              <a:t>Predict</a:t>
            </a:r>
            <a:r>
              <a:rPr/>
              <a:t> — before it draws, say where the points or the dark states will be</a:t>
            </a:r>
          </a:p>
          <a:p>
            <a:pPr lvl="0" indent="-342900" marL="342900">
              <a:buAutoNum type="arabicPeriod"/>
            </a:pPr>
            <a:r>
              <a:rPr b="1"/>
              <a:t>Type</a:t>
            </a:r>
            <a:r>
              <a:rPr/>
              <a:t> the code by hand — do not copy-paste</a:t>
            </a:r>
          </a:p>
          <a:p>
            <a:pPr lvl="0" indent="-342900" marL="342900">
              <a:buAutoNum type="arabicPeriod"/>
            </a:pPr>
            <a:r>
              <a:rPr b="1"/>
              <a:t>Run</a:t>
            </a:r>
            <a:r>
              <a:rPr/>
              <a:t> it and compare to your prediction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✅ Why bother?</a:t>
            </a:r>
          </a:p>
          <a:p>
            <a:pPr lvl="0"/>
            <a:r>
              <a:rPr sz="2000" b="1"/>
              <a:t>Predicting the pattern</a:t>
            </a:r>
            <a:r>
              <a:rPr sz="2000"/>
              <a:t> (“Pacific Northwest?”) makes the map mean something when it appears.</a:t>
            </a:r>
          </a:p>
          <a:p>
            <a:pPr lvl="0"/>
            <a:r>
              <a:rPr sz="2000" b="1"/>
              <a:t>Typing</a:t>
            </a:r>
            <a:r>
              <a:rPr sz="2000"/>
              <a:t> builds the </a:t>
            </a:r>
            <a:r>
              <a:rPr sz="2000">
                <a:latin typeface="Courier"/>
              </a:rPr>
              <a:t>sf</a:t>
            </a:r>
            <a:r>
              <a:rPr sz="2000"/>
              <a:t> + </a:t>
            </a:r>
            <a:r>
              <a:rPr sz="2000">
                <a:latin typeface="Courier"/>
              </a:rPr>
              <a:t>geom_sf</a:t>
            </a:r>
            <a:r>
              <a:rPr sz="2000"/>
              <a:t> muscle memory.</a:t>
            </a:r>
          </a:p>
          <a:p>
            <a:pPr lvl="0"/>
            <a:r>
              <a:rPr sz="2000" b="1"/>
              <a:t>Chunk → practice</a:t>
            </a:r>
            <a:r>
              <a:rPr sz="2000"/>
              <a:t> keeps each new idea from piling up.</a:t>
            </a:r>
          </a:p>
        </p:txBody>
      </p:sp>
    </p:spTree>
  </p:cSld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🧩 Chunk 1 of 4 · Spatial Data &amp; the sf Object </a:t>
            </a:r>
            <a:r>
              <a:rPr i="1"/>
              <a:t>(Day 1)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We will cover:</a:t>
            </a:r>
            <a:r>
              <a:rPr/>
              <a:t> what spatial data is, coordinate systems, and turning latitude/longitude into an </a:t>
            </a:r>
            <a:r>
              <a:rPr>
                <a:latin typeface="Courier"/>
              </a:rPr>
              <a:t>sf</a:t>
            </a:r>
            <a:r>
              <a:rPr/>
              <a:t> object.</a:t>
            </a:r>
          </a:p>
          <a:p>
            <a:pPr lvl="0" indent="0" marL="1270000">
              <a:buNone/>
            </a:pPr>
            <a:r>
              <a:rPr sz="2000" b="1"/>
              <a:t>Tip</a:t>
            </a:r>
          </a:p>
          <a:p>
            <a:pPr lvl="0" indent="0" marL="1270000">
              <a:buNone/>
            </a:pPr>
            <a:r>
              <a:rPr sz="2000" b="1"/>
              <a:t>🖐 After this chunk: Activity Parts 1–3</a:t>
            </a:r>
            <a:r>
              <a:rPr sz="2000"/>
              <a:t> (load the sightings, make them spatial).</a:t>
            </a:r>
          </a:p>
        </p:txBody>
      </p:sp>
    </p:spTree>
  </p:cSld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What Is Spatial Data?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Two shapes cover almost everything:</a:t>
            </a:r>
          </a:p>
          <a:p>
            <a:pPr lvl="0"/>
            <a:r>
              <a:rPr b="1"/>
              <a:t>Points</a:t>
            </a:r>
            <a:r>
              <a:rPr/>
              <a:t> — a single location: one Bigfoot sighting = (longitude, latitude)</a:t>
            </a:r>
          </a:p>
          <a:p>
            <a:pPr lvl="0"/>
            <a:r>
              <a:rPr b="1"/>
              <a:t>Polygons</a:t>
            </a:r>
            <a:r>
              <a:rPr/>
              <a:t> — an area: the outline of a state or country</a:t>
            </a:r>
          </a:p>
          <a:p>
            <a:pPr lvl="0" indent="0" marL="0">
              <a:buNone/>
            </a:pPr>
            <a:r>
              <a:rPr/>
              <a:t>Both need a </a:t>
            </a:r>
            <a:r>
              <a:rPr b="1"/>
              <a:t>coordinate reference system (CRS)</a:t>
            </a:r>
            <a:r>
              <a:rPr/>
              <a:t> — the rulebook that says what the numbers mean.</a:t>
            </a:r>
          </a:p>
          <a:p>
            <a:pPr lvl="0"/>
            <a:r>
              <a:rPr b="1"/>
              <a:t>EPSG:4326</a:t>
            </a:r>
            <a:r>
              <a:rPr/>
              <a:t> (WGS84) — plain longitude/latitude, what GPS and our CSV use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📖 New word</a:t>
            </a:r>
          </a:p>
          <a:p>
            <a:pPr lvl="0" indent="0" marL="1270000">
              <a:buNone/>
            </a:pPr>
            <a:r>
              <a:rPr sz="2000" b="1"/>
              <a:t>CRS</a:t>
            </a:r>
            <a:r>
              <a:rPr sz="2000"/>
              <a:t> = Coordinate Reference System. Two maps won’t line up unless they share one. Lat/long is </a:t>
            </a:r>
            <a:r>
              <a:rPr sz="2000">
                <a:latin typeface="Courier"/>
              </a:rPr>
              <a:t>crs = 4326</a:t>
            </a:r>
            <a:r>
              <a:rPr sz="2000"/>
              <a:t>.</a:t>
            </a:r>
          </a:p>
        </p:txBody>
      </p:sp>
    </p:spTree>
  </p:cSld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The </a:t>
            </a:r>
            <a:r>
              <a:rPr>
                <a:latin typeface="Courier"/>
              </a:rPr>
              <a:t>sf</a:t>
            </a:r>
            <a:r>
              <a:rPr/>
              <a:t> Package — a Data Frame with Geometry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Load packages + the sighting data ------------------</a:t>
            </a:r>
            <a:br/>
            <a:r>
              <a:rPr>
                <a:solidFill>
                  <a:srgbClr val="4758AB"/>
                </a:solidFill>
                <a:latin typeface="Courier"/>
              </a:rPr>
              <a:t>library</a:t>
            </a:r>
            <a:r>
              <a:rPr>
                <a:solidFill>
                  <a:srgbClr val="003B4F"/>
                </a:solidFill>
                <a:latin typeface="Courier"/>
              </a:rPr>
              <a:t>(tidyverse)</a:t>
            </a:r>
            <a:br/>
            <a:r>
              <a:rPr>
                <a:solidFill>
                  <a:srgbClr val="4758AB"/>
                </a:solidFill>
                <a:latin typeface="Courier"/>
              </a:rPr>
              <a:t>library</a:t>
            </a:r>
            <a:r>
              <a:rPr>
                <a:solidFill>
                  <a:srgbClr val="003B4F"/>
                </a:solidFill>
                <a:latin typeface="Courier"/>
              </a:rPr>
              <a:t>(sf)       </a:t>
            </a:r>
            <a:r>
              <a:rPr>
                <a:solidFill>
                  <a:srgbClr val="5E5E5E"/>
                </a:solidFill>
                <a:latin typeface="Courier"/>
              </a:rPr>
              <a:t># simple features = spatial data frames</a:t>
            </a:r>
            <a:br/>
            <a:r>
              <a:rPr>
                <a:solidFill>
                  <a:srgbClr val="4758AB"/>
                </a:solidFill>
                <a:latin typeface="Courier"/>
              </a:rPr>
              <a:t>library</a:t>
            </a:r>
            <a:r>
              <a:rPr>
                <a:solidFill>
                  <a:srgbClr val="003B4F"/>
                </a:solidFill>
                <a:latin typeface="Courier"/>
              </a:rPr>
              <a:t>(maps)     </a:t>
            </a:r>
            <a:r>
              <a:rPr>
                <a:solidFill>
                  <a:srgbClr val="5E5E5E"/>
                </a:solidFill>
                <a:latin typeface="Courier"/>
              </a:rPr>
              <a:t># ready-made state/country outlines</a:t>
            </a:r>
            <a:br/>
            <a:br/>
            <a:r>
              <a:rPr>
                <a:solidFill>
                  <a:srgbClr val="5E5E5E"/>
                </a:solidFill>
                <a:latin typeface="Courier"/>
              </a:rPr>
              <a:t># Swap this path for your download -------------------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bigfoot_df &lt;- </a:t>
            </a:r>
            <a:r>
              <a:rPr>
                <a:solidFill>
                  <a:srgbClr val="4758AB"/>
                </a:solidFill>
                <a:latin typeface="Courier"/>
              </a:rPr>
              <a:t>read_csv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"data/bfro_reports_geocoded.csv"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br/>
            <a:r>
              <a:rPr>
                <a:solidFill>
                  <a:srgbClr val="003B4F"/>
                </a:solidFill>
                <a:latin typeface="Courier"/>
              </a:rPr>
              <a:t>bigfoot_df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select</a:t>
            </a:r>
            <a:r>
              <a:rPr>
                <a:solidFill>
                  <a:srgbClr val="003B4F"/>
                </a:solidFill>
                <a:latin typeface="Courier"/>
              </a:rPr>
              <a:t>(title, state, latitude, longitude, classification)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head</a:t>
            </a:r>
            <a:r>
              <a:rPr>
                <a:solidFill>
                  <a:srgbClr val="003B4F"/>
                </a:solidFill>
                <a:latin typeface="Courier"/>
              </a:rPr>
              <a:t>()</a:t>
            </a:r>
          </a:p>
          <a:p>
            <a:pPr lvl="0" indent="0">
              <a:buNone/>
            </a:pPr>
            <a:r>
              <a:rPr>
                <a:latin typeface="Courier"/>
              </a:rPr>
              <a:t># A tibble: 6 × 5
  title                                  state latitude longitude classification
  &lt;chr&gt;                                  &lt;chr&gt;    &lt;dbl&gt;     &lt;dbl&gt; &lt;chr&gt;         
1 &lt;NA&gt;                                   Alab…     NA        NA   Class B       
2 &lt;NA&gt;                                   Alas…     NA        NA   Class A       
3 Report 6496: Bicycling student has ni… Rhod…     41.4     -71.5 Class A       
4 &lt;NA&gt;                                   Penn…     NA        NA   Class B       
5 &lt;NA&gt;                                   Oreg…     NA        NA   Class B       
6 Report 9765: Motorist and children ha… Okla…     35.3     -99.2 Class A       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/>
            <a:r>
              <a:rPr>
                <a:latin typeface="Courier"/>
              </a:rPr>
              <a:t>sf</a:t>
            </a:r>
            <a:r>
              <a:rPr/>
              <a:t> = “</a:t>
            </a:r>
            <a:r>
              <a:rPr b="1"/>
              <a:t>s</a:t>
            </a:r>
            <a:r>
              <a:rPr/>
              <a:t>imple </a:t>
            </a:r>
            <a:r>
              <a:rPr b="1"/>
              <a:t>f</a:t>
            </a:r>
            <a:r>
              <a:rPr/>
              <a:t>eatures” — the standard for spatial data in R</a:t>
            </a:r>
          </a:p>
          <a:p>
            <a:pPr lvl="0"/>
            <a:r>
              <a:rPr/>
              <a:t>An </a:t>
            </a:r>
            <a:r>
              <a:rPr>
                <a:latin typeface="Courier"/>
              </a:rPr>
              <a:t>sf</a:t>
            </a:r>
            <a:r>
              <a:rPr/>
              <a:t> object is a normal tibble </a:t>
            </a:r>
            <a:r>
              <a:rPr b="1"/>
              <a:t>plus a </a:t>
            </a:r>
            <a:r>
              <a:rPr b="1">
                <a:latin typeface="Courier"/>
              </a:rPr>
              <a:t>geometry</a:t>
            </a:r>
            <a:r>
              <a:rPr b="1"/>
              <a:t> column</a:t>
            </a:r>
          </a:p>
          <a:p>
            <a:pPr lvl="0"/>
            <a:r>
              <a:rPr/>
              <a:t>Everything you know — </a:t>
            </a:r>
            <a:r>
              <a:rPr>
                <a:latin typeface="Courier"/>
              </a:rPr>
              <a:t>filter()</a:t>
            </a:r>
            <a:r>
              <a:rPr/>
              <a:t>, </a:t>
            </a:r>
            <a:r>
              <a:rPr>
                <a:latin typeface="Courier"/>
              </a:rPr>
              <a:t>mutate()</a:t>
            </a:r>
            <a:r>
              <a:rPr/>
              <a:t>, </a:t>
            </a:r>
            <a:r>
              <a:rPr>
                <a:latin typeface="Courier"/>
              </a:rPr>
              <a:t>group_by()</a:t>
            </a:r>
            <a:r>
              <a:rPr/>
              <a:t> — still works</a:t>
            </a:r>
          </a:p>
        </p:txBody>
      </p:sp>
    </p:spTree>
  </p:cSld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Clean the Coordinates First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Drop missing coords + keep the lower 48 ------------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bigfoot_df &lt;- bigfoot_df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filter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5E5E5E"/>
                </a:solidFill>
                <a:latin typeface="Courier"/>
              </a:rPr>
              <a:t>!</a:t>
            </a:r>
            <a:r>
              <a:rPr>
                <a:solidFill>
                  <a:srgbClr val="4758AB"/>
                </a:solidFill>
                <a:latin typeface="Courier"/>
              </a:rPr>
              <a:t>is.na</a:t>
            </a:r>
            <a:r>
              <a:rPr>
                <a:solidFill>
                  <a:srgbClr val="003B4F"/>
                </a:solidFill>
                <a:latin typeface="Courier"/>
              </a:rPr>
              <a:t>(latitude), </a:t>
            </a:r>
            <a:r>
              <a:rPr>
                <a:solidFill>
                  <a:srgbClr val="5E5E5E"/>
                </a:solidFill>
                <a:latin typeface="Courier"/>
              </a:rPr>
              <a:t>!</a:t>
            </a:r>
            <a:r>
              <a:rPr>
                <a:solidFill>
                  <a:srgbClr val="4758AB"/>
                </a:solidFill>
                <a:latin typeface="Courier"/>
              </a:rPr>
              <a:t>is.na</a:t>
            </a:r>
            <a:r>
              <a:rPr>
                <a:solidFill>
                  <a:srgbClr val="003B4F"/>
                </a:solidFill>
                <a:latin typeface="Courier"/>
              </a:rPr>
              <a:t>(longitude))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filter</a:t>
            </a:r>
            <a:r>
              <a:rPr>
                <a:solidFill>
                  <a:srgbClr val="003B4F"/>
                </a:solidFill>
                <a:latin typeface="Courier"/>
              </a:rPr>
              <a:t>(longitude </a:t>
            </a:r>
            <a:r>
              <a:rPr>
                <a:solidFill>
                  <a:srgbClr val="5E5E5E"/>
                </a:solidFill>
                <a:latin typeface="Courier"/>
              </a:rPr>
              <a:t>&gt;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5E5E5E"/>
                </a:solidFill>
                <a:latin typeface="Courier"/>
              </a:rPr>
              <a:t>-</a:t>
            </a:r>
            <a:r>
              <a:rPr>
                <a:solidFill>
                  <a:srgbClr val="AD0000"/>
                </a:solidFill>
                <a:latin typeface="Courier"/>
              </a:rPr>
              <a:t>125</a:t>
            </a:r>
            <a:r>
              <a:rPr>
                <a:solidFill>
                  <a:srgbClr val="003B4F"/>
                </a:solidFill>
                <a:latin typeface="Courier"/>
              </a:rPr>
              <a:t>, longitude </a:t>
            </a:r>
            <a:r>
              <a:rPr>
                <a:solidFill>
                  <a:srgbClr val="5E5E5E"/>
                </a:solidFill>
                <a:latin typeface="Courier"/>
              </a:rPr>
              <a:t>&lt;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5E5E5E"/>
                </a:solidFill>
                <a:latin typeface="Courier"/>
              </a:rPr>
              <a:t>-</a:t>
            </a:r>
            <a:r>
              <a:rPr>
                <a:solidFill>
                  <a:srgbClr val="AD0000"/>
                </a:solidFill>
                <a:latin typeface="Courier"/>
              </a:rPr>
              <a:t>66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   latitude  </a:t>
            </a:r>
            <a:r>
              <a:rPr>
                <a:solidFill>
                  <a:srgbClr val="5E5E5E"/>
                </a:solidFill>
                <a:latin typeface="Courier"/>
              </a:rPr>
              <a:t>&gt;</a:t>
            </a:r>
            <a:r>
              <a:rPr>
                <a:solidFill>
                  <a:srgbClr val="003B4F"/>
                </a:solidFill>
                <a:latin typeface="Courier"/>
              </a:rPr>
              <a:t>   </a:t>
            </a:r>
            <a:r>
              <a:rPr>
                <a:solidFill>
                  <a:srgbClr val="AD0000"/>
                </a:solidFill>
                <a:latin typeface="Courier"/>
              </a:rPr>
              <a:t>24</a:t>
            </a:r>
            <a:r>
              <a:rPr>
                <a:solidFill>
                  <a:srgbClr val="003B4F"/>
                </a:solidFill>
                <a:latin typeface="Courier"/>
              </a:rPr>
              <a:t>, latitude  </a:t>
            </a:r>
            <a:r>
              <a:rPr>
                <a:solidFill>
                  <a:srgbClr val="5E5E5E"/>
                </a:solidFill>
                <a:latin typeface="Courier"/>
              </a:rPr>
              <a:t>&lt;</a:t>
            </a:r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AD0000"/>
                </a:solidFill>
                <a:latin typeface="Courier"/>
              </a:rPr>
              <a:t>50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br/>
            <a:r>
              <a:rPr>
                <a:solidFill>
                  <a:srgbClr val="4758AB"/>
                </a:solidFill>
                <a:latin typeface="Courier"/>
              </a:rPr>
              <a:t>nrow</a:t>
            </a:r>
            <a:r>
              <a:rPr>
                <a:solidFill>
                  <a:srgbClr val="003B4F"/>
                </a:solidFill>
                <a:latin typeface="Courier"/>
              </a:rPr>
              <a:t>(bigfoot_df)</a:t>
            </a:r>
          </a:p>
          <a:p>
            <a:pPr lvl="0" indent="0">
              <a:buNone/>
            </a:pPr>
            <a:r>
              <a:rPr>
                <a:latin typeface="Courier"/>
              </a:rPr>
              <a:t>[1] 4031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/>
            <a:r>
              <a:rPr/>
              <a:t>Real coordinate data </a:t>
            </a:r>
            <a:r>
              <a:rPr b="1"/>
              <a:t>always</a:t>
            </a:r>
            <a:r>
              <a:rPr/>
              <a:t> has some missing values</a:t>
            </a:r>
          </a:p>
          <a:p>
            <a:pPr lvl="0"/>
            <a:r>
              <a:rPr/>
              <a:t>We also trim to the continental US so the map isn’t dominated by a few far-flung points</a:t>
            </a:r>
          </a:p>
          <a:p>
            <a:pPr lvl="0" indent="0" marL="1270000">
              <a:buNone/>
            </a:pPr>
            <a:r>
              <a:rPr sz="2000" b="1"/>
              <a:t>Warning</a:t>
            </a:r>
          </a:p>
          <a:p>
            <a:pPr lvl="0" indent="0" marL="1270000">
              <a:buNone/>
            </a:pPr>
            <a:r>
              <a:rPr sz="2000" b="1"/>
              <a:t>⚠️ Watch out!</a:t>
            </a:r>
            <a:r>
              <a:rPr sz="2000"/>
              <a:t> The next step (</a:t>
            </a:r>
            <a:r>
              <a:rPr sz="2000">
                <a:latin typeface="Courier"/>
              </a:rPr>
              <a:t>st_as_sf</a:t>
            </a:r>
            <a:r>
              <a:rPr sz="2000"/>
              <a:t>) </a:t>
            </a:r>
            <a:r>
              <a:rPr sz="2000" b="1"/>
              <a:t>errors</a:t>
            </a:r>
            <a:r>
              <a:rPr sz="2000"/>
              <a:t> if any latitude/longitude is </a:t>
            </a:r>
            <a:r>
              <a:rPr sz="2000">
                <a:latin typeface="Courier"/>
              </a:rPr>
              <a:t>NA</a:t>
            </a:r>
            <a:r>
              <a:rPr sz="2000"/>
              <a:t> — clean first, always.</a:t>
            </a:r>
          </a:p>
        </p:txBody>
      </p:sp>
    </p:spTree>
  </p:cSld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Make It Spatial — </a:t>
            </a:r>
            <a:r>
              <a:rPr>
                <a:latin typeface="Courier"/>
              </a:rPr>
              <a:t>st_as_sf()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🔮 Predict first:</a:t>
            </a:r>
            <a:r>
              <a:rPr sz="2000"/>
              <a:t> We’re about to turn 4,000+ rows of lat/long into points and plot them with </a:t>
            </a:r>
            <a:r>
              <a:rPr sz="2000" b="1"/>
              <a:t>no basemap</a:t>
            </a:r>
            <a:r>
              <a:rPr sz="2000"/>
              <a:t>. What shape do you think the cloud of points will make?</a:t>
            </a:r>
          </a:p>
        </p:txBody>
      </p:sp>
    </p:spTree>
  </p:cSld>
</p:sld>
</file>

<file path=ppt/theme/theme1.xml><?xml version="1.0" encoding="utf-8"?>
<a:theme xmlns:a="http://schemas.openxmlformats.org/drawingml/2006/main" name="UMD Biostatistics">
  <a:themeElements>
    <a:clrScheme name="UMD">
      <a:dk1>
        <a:sysClr val="windowText" lastClr="000000"/>
      </a:dk1>
      <a:lt1>
        <a:sysClr val="window" lastClr="FFFFFF"/>
      </a:lt1>
      <a:dk2>
        <a:srgbClr val="4A4A4A"/>
      </a:dk2>
      <a:lt2>
        <a:srgbClr val="F0F4F8"/>
      </a:lt2>
      <a:accent1>
        <a:srgbClr val="F4CD54"/>
      </a:accent1>
      <a:accent2>
        <a:srgbClr val="002147"/>
      </a:accent2>
      <a:accent3>
        <a:srgbClr val="0072B2"/>
      </a:accent3>
      <a:accent4>
        <a:srgbClr val="009E73"/>
      </a:accent4>
      <a:accent5>
        <a:srgbClr val="E69F00"/>
      </a:accent5>
      <a:accent6>
        <a:srgbClr val="56B4E9"/>
      </a:accent6>
      <a:hlink>
        <a:srgbClr val="0563C1"/>
      </a:hlink>
      <a:folHlink>
        <a:srgbClr val="1A1A2E"/>
      </a:folHlink>
    </a:clrScheme>
    <a:fontScheme name="UMD">
      <a:majorFont>
        <a:latin typeface="Cambria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UM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46</Words>
  <Application>Microsoft Macintosh PowerPoint</Application>
  <PresentationFormat>On-screen Show (16:9)</PresentationFormat>
  <Paragraphs>14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Cambria</vt:lpstr>
      <vt:lpstr>UMD Biostatistics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13 — Mapping: Where Is Bigfoot?</dc:title>
  <dc:creator>Bill Perry</dc:creator>
  <cp:keywords/>
  <dc:description>A fun 2-day intro to maps in R. Spatial data and coordinate systems, the sf package, turning latitude/longitude into a map with geom_sf(), drawing points on US states, and building a per-state choropleth by joining counts to the map — all with 4,500+ real Bigfoot sighting reports.</dc:description>
  <dcterms:created xsi:type="dcterms:W3CDTF">2026-07-06T00:30:34Z</dcterms:created>
  <dcterms:modified xsi:type="dcterms:W3CDTF">2026-07-06T00:30:34Z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uthors">
    <vt:lpwstr/>
  </property>
  <property fmtid="{D5CDD505-2E9C-101B-9397-08002B2CF9AE}" pid="3" name="biblio-config">
    <vt:lpwstr>True</vt:lpwstr>
  </property>
  <property fmtid="{D5CDD505-2E9C-101B-9397-08002B2CF9AE}" pid="4" name="by-author">
    <vt:lpwstr/>
  </property>
  <property fmtid="{D5CDD505-2E9C-101B-9397-08002B2CF9AE}" pid="5" name="categories">
    <vt:lpwstr/>
  </property>
  <property fmtid="{D5CDD505-2E9C-101B-9397-08002B2CF9AE}" pid="6" name="date">
    <vt:lpwstr>2026-07-05</vt:lpwstr>
  </property>
  <property fmtid="{D5CDD505-2E9C-101B-9397-08002B2CF9AE}" pid="7" name="engines">
    <vt:lpwstr/>
  </property>
  <property fmtid="{D5CDD505-2E9C-101B-9397-08002B2CF9AE}" pid="8" name="execute">
    <vt:lpwstr/>
  </property>
  <property fmtid="{D5CDD505-2E9C-101B-9397-08002B2CF9AE}" pid="9" name="header-includes">
    <vt:lpwstr/>
  </property>
  <property fmtid="{D5CDD505-2E9C-101B-9397-08002B2CF9AE}" pid="10" name="include-after">
    <vt:lpwstr/>
  </property>
  <property fmtid="{D5CDD505-2E9C-101B-9397-08002B2CF9AE}" pid="11" name="include-before">
    <vt:lpwstr/>
  </property>
  <property fmtid="{D5CDD505-2E9C-101B-9397-08002B2CF9AE}" pid="12" name="labels">
    <vt:lpwstr/>
  </property>
  <property fmtid="{D5CDD505-2E9C-101B-9397-08002B2CF9AE}" pid="13" name="order">
    <vt:lpwstr>13</vt:lpwstr>
  </property>
  <property fmtid="{D5CDD505-2E9C-101B-9397-08002B2CF9AE}" pid="14" name="resources">
    <vt:lpwstr/>
  </property>
  <property fmtid="{D5CDD505-2E9C-101B-9397-08002B2CF9AE}" pid="15" name="subtitle">
    <vt:lpwstr>Spatial data, sf, and geom_sf with real Bigfoot sighting reports</vt:lpwstr>
  </property>
  <property fmtid="{D5CDD505-2E9C-101B-9397-08002B2CF9AE}" pid="16" name="toc-title">
    <vt:lpwstr>Table of contents</vt:lpwstr>
  </property>
  <property fmtid="{D5CDD505-2E9C-101B-9397-08002B2CF9AE}" pid="17" name="type">
    <vt:lpwstr>lecture</vt:lpwstr>
  </property>
  <property fmtid="{D5CDD505-2E9C-101B-9397-08002B2CF9AE}" pid="18" name="week">
    <vt:lpwstr>7</vt:lpwstr>
  </property>
</Properties>
</file>