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Override PartName="/docProps/app.xml" ContentType="application/vnd.openxmlformats-officedocument.extended-properties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</Types>
</file>

<file path=_rels/.rels><?xml version="1.0" encoding="UTF-8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package/2006/relationships/metadata/extended-properties" Target="docProps/app.xml" /><Relationship Id="rId4" Type="http://schemas.openxmlformats.org/officeDocument/2006/relationships/custom-properties" Target="docProps/custom.xml" />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autoCompressPictures="0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</p:sldIdLst>
  <p:sldSz cx="9144000" cy="5143500" type="screen16x9"/>
  <p:notesSz cx="6858000" cy="9144000"/>
  <p:defaultTextStyle>
    <a:defPPr>
      <a:defRPr lang="en-US"/>
    </a:defPPr>
    <a:lvl1pPr algn="l" defTabSz="4572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4572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4572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4572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4572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4572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4572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4572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4572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DCC31"/>
    <a:srgbClr val="70121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p="http://schemas.openxmlformats.org/presentationml/2006/main" xmlns:r="http://schemas.openxmlformats.org/officeDocument/2006/relationships">
  <p:normalViewPr>
    <p:restoredLeft autoAdjust="0" sz="15643"/>
    <p:restoredTop autoAdjust="0" sz="94726"/>
  </p:normalViewPr>
  <p:slideViewPr>
    <p:cSldViewPr snapToGrid="0" snapToObjects="1">
      <p:cViewPr varScale="1">
        <p:scale>
          <a:sx d="100" n="165"/>
          <a:sy d="100" n="165"/>
        </p:scale>
        <p:origin x="560" y="184"/>
      </p:cViewPr>
      <p:guideLst>
        <p:guide orient="horz" pos="1620"/>
        <p:guide pos="2880"/>
      </p:guideLst>
    </p:cSldViewPr>
  </p:slideViewPr>
  <p:outlineViewPr>
    <p:cViewPr>
      <p:scale>
        <a:sx d="100" n="33"/>
        <a:sy d="100" n="33"/>
      </p:scale>
      <p:origin x="0" y="0"/>
    </p:cViewPr>
  </p:outlineViewPr>
  <p:notesTextViewPr>
    <p:cViewPr>
      <p:scale>
        <a:sx d="100" n="100"/>
        <a:sy d="100" n="100"/>
      </p:scale>
      <p:origin x="0" y="0"/>
    </p:cViewPr>
  </p:notesTextViewPr>
  <p:gridSpacing cx="76200" cy="76200"/>
</p:viewPr>
</file>

<file path=ppt/_rels/presentation.xml.rels><?xml version="1.0" encoding="UTF-8"?><Relationships xmlns="http://schemas.openxmlformats.org/package/2006/relationships"><Relationship Id="rId2" Type="http://schemas.openxmlformats.org/officeDocument/2006/relationships/slide" Target="slides/slide1.xml" /><Relationship Id="rId3" Type="http://schemas.openxmlformats.org/officeDocument/2006/relationships/slide" Target="slides/slide2.xml" /><Relationship Id="rId4" Type="http://schemas.openxmlformats.org/officeDocument/2006/relationships/slide" Target="slides/slide3.xml" /><Relationship Id="rId5" Type="http://schemas.openxmlformats.org/officeDocument/2006/relationships/slide" Target="slides/slide4.xml" /><Relationship Id="rId6" Type="http://schemas.openxmlformats.org/officeDocument/2006/relationships/slide" Target="slides/slide5.xml" /><Relationship Id="rId7" Type="http://schemas.openxmlformats.org/officeDocument/2006/relationships/slide" Target="slides/slide6.xml" /><Relationship Id="rId8" Type="http://schemas.openxmlformats.org/officeDocument/2006/relationships/slide" Target="slides/slide7.xml" /><Relationship Id="rId9" Type="http://schemas.openxmlformats.org/officeDocument/2006/relationships/slide" Target="slides/slide8.xml" /><Relationship Id="rId10" Type="http://schemas.openxmlformats.org/officeDocument/2006/relationships/slide" Target="slides/slide9.xml" /><Relationship Id="rId11" Type="http://schemas.openxmlformats.org/officeDocument/2006/relationships/slide" Target="slides/slide10.xml" /><Relationship Id="rId12" Type="http://schemas.openxmlformats.org/officeDocument/2006/relationships/slide" Target="slides/slide11.xml" /><Relationship Id="rId13" Type="http://schemas.openxmlformats.org/officeDocument/2006/relationships/slide" Target="slides/slide12.xml" /><Relationship Id="rId14" Type="http://schemas.openxmlformats.org/officeDocument/2006/relationships/slide" Target="slides/slide13.xml" /><Relationship Id="rId15" Type="http://schemas.openxmlformats.org/officeDocument/2006/relationships/slide" Target="slides/slide14.xml" /><Relationship Id="rId16" Type="http://schemas.openxmlformats.org/officeDocument/2006/relationships/slide" Target="slides/slide15.xml" /><Relationship Id="rId17" Type="http://schemas.openxmlformats.org/officeDocument/2006/relationships/slide" Target="slides/slide16.xml" /><Relationship Id="rId18" Type="http://schemas.openxmlformats.org/officeDocument/2006/relationships/slide" Target="slides/slide17.xml" /><Relationship Id="rId19" Type="http://schemas.openxmlformats.org/officeDocument/2006/relationships/slide" Target="slides/slide18.xml" /><Relationship Id="rId20" Type="http://schemas.openxmlformats.org/officeDocument/2006/relationships/slide" Target="slides/slide19.xml" /><Relationship Id="rId21" Type="http://schemas.openxmlformats.org/officeDocument/2006/relationships/slide" Target="slides/slide20.xml" /><Relationship Id="rId22" Type="http://schemas.openxmlformats.org/officeDocument/2006/relationships/slide" Target="slides/slide21.xml" /><Relationship Id="rId23" Type="http://schemas.openxmlformats.org/officeDocument/2006/relationships/slide" Target="slides/slide22.xml" /><Relationship Id="rId24" Type="http://schemas.openxmlformats.org/officeDocument/2006/relationships/slide" Target="slides/slide23.xml" /><Relationship Id="rId25" Type="http://schemas.openxmlformats.org/officeDocument/2006/relationships/slide" Target="slides/slide24.xml" /><Relationship Id="rId26" Type="http://schemas.openxmlformats.org/officeDocument/2006/relationships/slide" Target="slides/slide25.xml" /><Relationship Id="rId27" Type="http://schemas.openxmlformats.org/officeDocument/2006/relationships/slide" Target="slides/slide26.xml" /><Relationship Id="rId28" Type="http://schemas.openxmlformats.org/officeDocument/2006/relationships/slide" Target="slides/slide27.xml" /><Relationship Id="rId29" Type="http://schemas.openxmlformats.org/officeDocument/2006/relationships/slide" Target="slides/slide28.xml" /><Relationship Id="rId30" Type="http://schemas.openxmlformats.org/officeDocument/2006/relationships/slide" Target="slides/slide29.xml" /><Relationship Id="rId31" Type="http://schemas.openxmlformats.org/officeDocument/2006/relationships/slide" Target="slides/slide30.xml" /><Relationship Id="rId32" Type="http://schemas.openxmlformats.org/officeDocument/2006/relationships/slide" Target="slides/slide31.xml" /><Relationship Id="rId34" Type="http://schemas.openxmlformats.org/officeDocument/2006/relationships/viewProps" Target="viewProps.xml" /><Relationship Id="rId33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36" Type="http://schemas.openxmlformats.org/officeDocument/2006/relationships/tableStyles" Target="tableStyles.xml" /><Relationship Id="rId35" Type="http://schemas.openxmlformats.org/officeDocument/2006/relationships/theme" Target="theme/theme1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"/>
            <a:ext cx="9144000" cy="565688"/>
          </a:xfrm>
        </p:spPr>
        <p:txBody>
          <a:bodyPr>
            <a:normAutofit/>
          </a:bodyPr>
          <a:lstStyle>
            <a:lvl1pPr>
              <a:defRPr sz="2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5722" y="565689"/>
            <a:ext cx="6400800" cy="131445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43575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9147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15290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>
            <a:normAutofit/>
          </a:bodyPr>
          <a:lstStyle>
            <a:lvl1pPr algn="l">
              <a:defRPr sz="2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614605"/>
            <a:ext cx="9089756" cy="3914289"/>
          </a:xfrm>
        </p:spPr>
        <p:txBody>
          <a:bodyPr/>
          <a:lstStyle>
            <a:lvl1pPr marL="230188" indent="-230188">
              <a:tabLst/>
              <a:defRPr sz="2000"/>
            </a:lvl1pPr>
            <a:lvl2pPr marL="514350" indent="-284163">
              <a:spcBef>
                <a:spcPts val="0"/>
              </a:spcBef>
              <a:tabLst/>
              <a:defRPr sz="2000"/>
            </a:lvl2pPr>
            <a:lvl3pPr marL="692150" indent="-177800">
              <a:spcBef>
                <a:spcPts val="0"/>
              </a:spcBef>
              <a:tabLst/>
              <a:defRPr sz="1600"/>
            </a:lvl3pPr>
            <a:lvl4pPr marL="914400" indent="-222250">
              <a:spcBef>
                <a:spcPts val="0"/>
              </a:spcBef>
              <a:tabLst/>
              <a:defRPr sz="1600"/>
            </a:lvl4pPr>
            <a:lvl5pPr marL="1146175" indent="-231775">
              <a:spcBef>
                <a:spcPts val="0"/>
              </a:spcBef>
              <a:tabLst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3460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21556"/>
          </a:xfrm>
        </p:spPr>
        <p:txBody>
          <a:bodyPr anchor="t">
            <a:normAutofit/>
          </a:bodyPr>
          <a:lstStyle>
            <a:lvl1pPr algn="l">
              <a:defRPr sz="2400" b="1" cap="all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41649"/>
            <a:ext cx="7772400" cy="1125140"/>
          </a:xfrm>
        </p:spPr>
        <p:txBody>
          <a:bodyPr anchor="b">
            <a:normAutofit/>
          </a:bodyPr>
          <a:lstStyle>
            <a:lvl1pPr marL="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30690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2780"/>
          </a:xfrm>
          <a:solidFill>
            <a:srgbClr val="1A1A2E"/>
          </a:solidFill>
        </p:spPr>
        <p:txBody>
          <a:bodyPr/>
          <a:lstStyle>
            <a:lvl1pPr algn="l">
              <a:defRPr b="0">
                <a:solidFill>
                  <a:srgbClr val="F4CD54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041" y="662663"/>
            <a:ext cx="4201332" cy="3818173"/>
          </a:xfrm>
        </p:spPr>
        <p:txBody>
          <a:bodyPr/>
          <a:lstStyle>
            <a:lvl1pPr marL="230188" indent="-230188">
              <a:tabLst/>
              <a:defRPr sz="2000"/>
            </a:lvl1pPr>
            <a:lvl2pPr marL="460375" indent="-230188">
              <a:tabLst/>
              <a:defRPr sz="1800"/>
            </a:lvl2pPr>
            <a:lvl3pPr marL="630238" indent="-169863">
              <a:tabLst/>
              <a:defRPr sz="1600"/>
            </a:lvl3pPr>
            <a:lvl4pPr marL="914400" indent="-284163">
              <a:tabLst/>
              <a:defRPr sz="1600"/>
            </a:lvl4pPr>
            <a:lvl5pPr marL="1146175" indent="-231775">
              <a:tabLst/>
              <a:defRPr sz="160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02258" y="662664"/>
            <a:ext cx="4418308" cy="3818172"/>
          </a:xfrm>
        </p:spPr>
        <p:txBody>
          <a:bodyPr/>
          <a:lstStyle>
            <a:lvl1pPr marL="342900" indent="-342900">
              <a:defRPr lang="en-US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5937" indent="-285750">
              <a:defRPr lang="en-US" sz="18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6125" indent="-285750">
              <a:defRPr 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5987" indent="-285750">
              <a:defRPr 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00150" indent="-285750">
              <a:defRPr 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marL="230188" lvl="0" indent="-230188" algn="l" defTabSz="342900" rtl="0" eaLnBrk="1" latinLnBrk="0" hangingPunct="1">
              <a:spcBef>
                <a:spcPct val="20000"/>
              </a:spcBef>
              <a:buFont typeface="Arial"/>
              <a:buChar char="•"/>
              <a:tabLst/>
            </a:pPr>
            <a:r>
              <a:rPr lang="en-US" dirty="0"/>
              <a:t>Click to edit Master text styles</a:t>
            </a:r>
          </a:p>
          <a:p>
            <a:pPr marL="460375" lvl="1" indent="-230188" algn="l" defTabSz="342900" rtl="0" eaLnBrk="1" latinLnBrk="0" hangingPunct="1">
              <a:spcBef>
                <a:spcPct val="20000"/>
              </a:spcBef>
              <a:buFont typeface="Arial"/>
              <a:buChar char="–"/>
              <a:tabLst/>
            </a:pPr>
            <a:r>
              <a:rPr lang="en-US" dirty="0"/>
              <a:t>Second level</a:t>
            </a:r>
          </a:p>
          <a:p>
            <a:pPr marL="630238" lvl="2" indent="-169863" algn="l" defTabSz="342900" rtl="0" eaLnBrk="1" latinLnBrk="0" hangingPunct="1">
              <a:spcBef>
                <a:spcPct val="20000"/>
              </a:spcBef>
              <a:buFont typeface="Arial"/>
              <a:buChar char="•"/>
              <a:tabLst/>
            </a:pPr>
            <a:r>
              <a:rPr lang="en-US" dirty="0"/>
              <a:t>Third level</a:t>
            </a:r>
          </a:p>
          <a:p>
            <a:pPr marL="914400" lvl="3" indent="-284163" algn="l" defTabSz="342900" rtl="0" eaLnBrk="1" latinLnBrk="0" hangingPunct="1">
              <a:spcBef>
                <a:spcPct val="20000"/>
              </a:spcBef>
              <a:buFont typeface="Arial"/>
              <a:buChar char="–"/>
              <a:tabLst/>
            </a:pPr>
            <a:r>
              <a:rPr lang="en-US" dirty="0"/>
              <a:t>Fourth level</a:t>
            </a:r>
          </a:p>
          <a:p>
            <a:pPr marL="1146175" lvl="4" indent="-231775" algn="l" defTabSz="342900" rtl="0" eaLnBrk="1" latinLnBrk="0" hangingPunct="1">
              <a:spcBef>
                <a:spcPct val="20000"/>
              </a:spcBef>
              <a:buFont typeface="Arial"/>
              <a:buChar char="»"/>
              <a:tabLst/>
            </a:pPr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98862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9485" y="78119"/>
            <a:ext cx="8229600" cy="607682"/>
          </a:xfrm>
        </p:spPr>
        <p:txBody>
          <a:bodyPr>
            <a:normAutofit/>
          </a:bodyPr>
          <a:lstStyle>
            <a:lvl1pPr algn="l">
              <a:defRPr sz="28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201" y="802623"/>
            <a:ext cx="4435799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6201" y="1282444"/>
            <a:ext cx="4435799" cy="3305054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3514" y="823389"/>
            <a:ext cx="4041775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3514" y="1303210"/>
            <a:ext cx="4041775" cy="3284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57939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27212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09010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71538"/>
          </a:xfrm>
        </p:spPr>
        <p:txBody>
          <a:bodyPr anchor="t" anchorCtr="0">
            <a:normAutofit/>
          </a:bodyPr>
          <a:lstStyle>
            <a:lvl1pPr algn="l">
              <a:defRPr sz="24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9485" y="2822226"/>
            <a:ext cx="8756541" cy="1945037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0" y="960803"/>
            <a:ext cx="3541363" cy="351829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08956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6899855"/>
      </p:ext>
    </p:extLst>
  </p:cSld>
  <p:clrMapOvr>
    <a:masterClrMapping/>
  </p:clrMapOvr>
</p:sldLayout>
</file>

<file path=ppt/slideMasters/_rels/slideMaster1.xml.rels><?xml version="1.0" encoding="UTF-8"?><Relationships xmlns="http://schemas.openxmlformats.org/package/2006/relationships"><Relationship Id="rId8" Target="../slideLayouts/slideLayout8.xml" Type="http://schemas.openxmlformats.org/officeDocument/2006/relationships/slideLayout" /><Relationship Id="rId3" Target="../slideLayouts/slideLayout3.xml" Type="http://schemas.openxmlformats.org/officeDocument/2006/relationships/slideLayout" /><Relationship Id="rId7" Target="../slideLayouts/slideLayout7.xml" Type="http://schemas.openxmlformats.org/officeDocument/2006/relationships/slideLayout" /><Relationship Id="rId12" Target="../theme/theme1.xml" Type="http://schemas.openxmlformats.org/officeDocument/2006/relationships/theme" /><Relationship Id="rId2" Target="../slideLayouts/slideLayout2.xml" Type="http://schemas.openxmlformats.org/officeDocument/2006/relationships/slideLayout" /><Relationship Id="rId1" Target="../slideLayouts/slideLayout1.xml" Type="http://schemas.openxmlformats.org/officeDocument/2006/relationships/slideLayout" /><Relationship Id="rId6" Target="../slideLayouts/slideLayout6.xml" Type="http://schemas.openxmlformats.org/officeDocument/2006/relationships/slideLayout" /><Relationship Id="rId11" Target="../slideLayouts/slideLayout11.xml" Type="http://schemas.openxmlformats.org/officeDocument/2006/relationships/slideLayout" /><Relationship Id="rId5" Target="../slideLayouts/slideLayout5.xml" Type="http://schemas.openxmlformats.org/officeDocument/2006/relationships/slideLayout" /><Relationship Id="rId10" Target="../slideLayouts/slideLayout10.xml" Type="http://schemas.openxmlformats.org/officeDocument/2006/relationships/slideLayout" /><Relationship Id="rId4" Target="../slideLayouts/slideLayout4.xml" Type="http://schemas.openxmlformats.org/officeDocument/2006/relationships/slideLayout" /><Relationship Id="rId9" Target="../slideLayouts/slideLayout9.xml" Type="http://schemas.openxmlformats.org/officeDocument/2006/relationships/slideLayout" />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7490" y="102393"/>
            <a:ext cx="8934774" cy="582780"/>
          </a:xfrm>
          <a:prstGeom prst="rect">
            <a:avLst/>
          </a:prstGeom>
          <a:solidFill>
            <a:srgbClr val="1A1A2E"/>
          </a:solidFill>
        </p:spPr>
        <p:txBody>
          <a:bodyPr anchor="ctr" bIns="45720" lIns="91440" rIns="91440" rtlCol="0" tIns="45720" vert="horz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idx="1" type="body"/>
          </p:nvPr>
        </p:nvSpPr>
        <p:spPr>
          <a:xfrm>
            <a:off x="77489" y="781696"/>
            <a:ext cx="8934773" cy="3914289"/>
          </a:xfrm>
          <a:prstGeom prst="rect">
            <a:avLst/>
          </a:prstGeom>
        </p:spPr>
        <p:txBody>
          <a:bodyPr bIns="45720" lIns="91440" rIns="91440" rtlCol="0" tIns="45720" vert="horz">
            <a:normAutofit/>
          </a:bodyPr>
          <a:lstStyle/>
          <a:p>
            <a:pPr lvl="0"/>
            <a:r>
              <a:rPr dirty="0" lang="en-US"/>
              <a:t>Click to edit Master text styles</a:t>
            </a:r>
          </a:p>
          <a:p>
            <a:pPr lvl="1"/>
            <a:r>
              <a:rPr dirty="0" lang="en-US"/>
              <a:t>Second level</a:t>
            </a:r>
          </a:p>
          <a:p>
            <a:pPr lvl="2"/>
            <a:r>
              <a:rPr dirty="0" lang="en-US"/>
              <a:t>Third level</a:t>
            </a:r>
          </a:p>
          <a:p>
            <a:pPr lvl="3"/>
            <a:r>
              <a:rPr dirty="0" lang="en-US"/>
              <a:t>Fourth level</a:t>
            </a:r>
          </a:p>
          <a:p>
            <a:pPr lvl="4"/>
            <a:r>
              <a:rPr dirty="0"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idx="2" sz="half" type="dt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idx="3" sz="quarter" type="ftr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idx="4" sz="quarter" type="sldNum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6200875"/>
      </p:ext>
    </p:extLst>
  </p:cSld>
  <p:clrMap accent1="accent1" accent2="accent2" accent3="accent3" accent4="accent4" accent5="accent5" accent6="accent6" bg1="lt1" bg2="lt2" folHlink="folHlink" hlink="hlink" tx1="dk1" tx2="dk2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342900" eaLnBrk="1" hangingPunct="1" latinLnBrk="0" rtl="0">
        <a:spcBef>
          <a:spcPct val="0"/>
        </a:spcBef>
        <a:buNone/>
        <a:defRPr kern="1200" sz="2800">
          <a:solidFill>
            <a:srgbClr val="F4CD54"/>
          </a:solidFill>
          <a:latin typeface="+mj-lt"/>
          <a:ea typeface="+mj-ea"/>
          <a:cs typeface="+mj-cs"/>
        </a:defRPr>
      </a:lvl1pPr>
    </p:titleStyle>
    <p:bodyStyle>
      <a:lvl1pPr algn="l" defTabSz="342900" eaLnBrk="1" hangingPunct="1" indent="-342900" latinLnBrk="0" marL="342900" rtl="0">
        <a:spcBef>
          <a:spcPts val="0"/>
        </a:spcBef>
        <a:buFont typeface="Arial"/>
        <a:buChar char="•"/>
        <a:defRPr kern="1200" sz="2000">
          <a:solidFill>
            <a:schemeClr val="tx1"/>
          </a:solidFill>
          <a:latin typeface="+mn-lt"/>
          <a:ea typeface="+mn-ea"/>
          <a:cs typeface="+mn-cs"/>
        </a:defRPr>
      </a:lvl1pPr>
      <a:lvl2pPr algn="l" defTabSz="342900" eaLnBrk="1" hangingPunct="1" indent="-342900" latinLnBrk="0" marL="685800" rtl="0">
        <a:spcBef>
          <a:spcPts val="0"/>
        </a:spcBef>
        <a:buFont typeface="Arial"/>
        <a:buChar char="–"/>
        <a:defRPr kern="1200" sz="2000">
          <a:solidFill>
            <a:schemeClr val="tx1"/>
          </a:solidFill>
          <a:latin typeface="+mn-lt"/>
          <a:ea typeface="+mn-ea"/>
          <a:cs typeface="+mn-cs"/>
        </a:defRPr>
      </a:lvl2pPr>
      <a:lvl3pPr algn="l" defTabSz="342900" eaLnBrk="1" hangingPunct="1" indent="-342900" latinLnBrk="0" marL="1028700" rtl="0">
        <a:spcBef>
          <a:spcPts val="0"/>
        </a:spcBef>
        <a:buFont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3pPr>
      <a:lvl4pPr algn="l" defTabSz="342900" eaLnBrk="1" hangingPunct="1" indent="-342900" latinLnBrk="0" marL="1371600" rtl="0">
        <a:spcBef>
          <a:spcPts val="0"/>
        </a:spcBef>
        <a:buFont typeface="Arial"/>
        <a:buChar char="–"/>
        <a:defRPr kern="1200" sz="1500">
          <a:solidFill>
            <a:schemeClr val="tx1"/>
          </a:solidFill>
          <a:latin typeface="+mn-lt"/>
          <a:ea typeface="+mn-ea"/>
          <a:cs typeface="+mn-cs"/>
        </a:defRPr>
      </a:lvl4pPr>
      <a:lvl5pPr algn="l" defTabSz="342900" eaLnBrk="1" hangingPunct="1" indent="-342900" latinLnBrk="0" marL="1714500" rtl="0">
        <a:spcBef>
          <a:spcPts val="0"/>
        </a:spcBef>
        <a:buFont typeface="Arial"/>
        <a:buChar char="»"/>
        <a:defRPr kern="1200" sz="1500">
          <a:solidFill>
            <a:schemeClr val="tx1"/>
          </a:solidFill>
          <a:latin typeface="+mn-lt"/>
          <a:ea typeface="+mn-ea"/>
          <a:cs typeface="+mn-cs"/>
        </a:defRPr>
      </a:lvl5pPr>
      <a:lvl6pPr algn="l" defTabSz="342900" eaLnBrk="1" hangingPunct="1" indent="-342900" latinLnBrk="0" marL="20574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6pPr>
      <a:lvl7pPr algn="l" defTabSz="342900" eaLnBrk="1" hangingPunct="1" indent="-342900" latinLnBrk="0" marL="24003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7pPr>
      <a:lvl8pPr algn="l" defTabSz="342900" eaLnBrk="1" hangingPunct="1" indent="-342900" latinLnBrk="0" marL="27432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8pPr>
      <a:lvl9pPr algn="l" defTabSz="342900" eaLnBrk="1" hangingPunct="1" indent="-342900" latinLnBrk="0" marL="30861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algn="l" defTabSz="342900" eaLnBrk="1" hangingPunct="1" latinLnBrk="0" marL="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1pPr>
      <a:lvl2pPr algn="l" defTabSz="342900" eaLnBrk="1" hangingPunct="1" latinLnBrk="0" marL="3429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2pPr>
      <a:lvl3pPr algn="l" defTabSz="342900" eaLnBrk="1" hangingPunct="1" latinLnBrk="0" marL="6858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3pPr>
      <a:lvl4pPr algn="l" defTabSz="342900" eaLnBrk="1" hangingPunct="1" latinLnBrk="0" marL="10287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4pPr>
      <a:lvl5pPr algn="l" defTabSz="342900" eaLnBrk="1" hangingPunct="1" latinLnBrk="0" marL="13716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5pPr>
      <a:lvl6pPr algn="l" defTabSz="342900" eaLnBrk="1" hangingPunct="1" latinLnBrk="0" marL="17145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6pPr>
      <a:lvl7pPr algn="l" defTabSz="342900" eaLnBrk="1" hangingPunct="1" latinLnBrk="0" marL="20574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7pPr>
      <a:lvl8pPr algn="l" defTabSz="342900" eaLnBrk="1" hangingPunct="1" latinLnBrk="0" marL="24003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8pPr>
      <a:lvl9pPr algn="l" defTabSz="342900" eaLnBrk="1" hangingPunct="1" latinLnBrk="0" marL="27432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<Relationships xmlns="http://schemas.openxmlformats.org/package/2006/relationships"><Relationship Id="rId1" Type="http://schemas.openxmlformats.org/officeDocument/2006/relationships/slideLayout" Target="../slideLayouts/slideLayout1.xml" /></Relationships>
</file>

<file path=ppt/slides/_rels/slide10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1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2.xml.rels><?xml version="1.0" encoding="UTF-8"?><Relationships xmlns="http://schemas.openxmlformats.org/package/2006/relationships"><Relationship Id="rId1" Type="http://schemas.openxmlformats.org/officeDocument/2006/relationships/slideLayout" Target="../slideLayouts/slideLayout8.xml" /></Relationships>
</file>

<file path=ppt/slides/_rels/slide13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4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5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6.xml.rels><?xml version="1.0" encoding="UTF-8"?><Relationships xmlns="http://schemas.openxmlformats.org/package/2006/relationships"><Relationship Id="rId1" Type="http://schemas.openxmlformats.org/officeDocument/2006/relationships/slideLayout" Target="../slideLayouts/slideLayout8.xml" /></Relationships>
</file>

<file path=ppt/slides/_rels/slide17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8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9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0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1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2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3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4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5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6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7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8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9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3.xml.rels><?xml version="1.0" encoding="UTF-8"?><Relationships xmlns="http://schemas.openxmlformats.org/package/2006/relationships"><Relationship Id="rId1" Type="http://schemas.openxmlformats.org/officeDocument/2006/relationships/slideLayout" Target="../slideLayouts/slideLayout8.xml" /><Relationship Id="rId2" Type="http://schemas.openxmlformats.org/officeDocument/2006/relationships/hyperlink" Target="https://cran.r-project.org/" TargetMode="External" /><Relationship Id="rId3" Type="http://schemas.openxmlformats.org/officeDocument/2006/relationships/hyperlink" Target="https://positron.posit.co/download.html" TargetMode="External" /></Relationships>
</file>

<file path=ppt/slides/_rels/slide30.xml.rels><?xml version="1.0" encoding="UTF-8"?><Relationships xmlns="http://schemas.openxmlformats.org/package/2006/relationships"><Relationship Id="rId1" Type="http://schemas.openxmlformats.org/officeDocument/2006/relationships/slideLayout" Target="../slideLayouts/slideLayout8.xml" /></Relationships>
</file>

<file path=ppt/slides/_rels/slide31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hyperlink" Target="https://posit.co/resources/cheatsheets/" TargetMode="External" /></Relationships>
</file>

<file path=ppt/slides/_rels/slide4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5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6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7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8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9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"/>
            <a:ext cx="9144000" cy="565688"/>
          </a:xfrm>
        </p:spPr>
        <p:txBody>
          <a:bodyPr/>
          <a:lstStyle/>
          <a:p>
            <a:pPr lvl="0" indent="0" marL="0">
              <a:buNone/>
            </a:pPr>
            <a:r>
              <a:rPr/>
              <a:t>Meeting R</a:t>
            </a:r>
          </a:p>
        </p:txBody>
      </p:sp>
      <p:sp>
        <p:nvSpPr>
          <p:cNvPr id="3" name="Subtitle 2"/>
          <p:cNvSpPr>
            <a:spLocks noGrp="1"/>
          </p:cNvSpPr>
          <p:nvPr>
            <p:ph idx="1" type="subTitle"/>
          </p:nvPr>
        </p:nvSpPr>
        <p:spPr>
          <a:xfrm>
            <a:off x="255722" y="565689"/>
            <a:ext cx="6400800" cy="1314450"/>
          </a:xfrm>
        </p:spPr>
        <p:txBody>
          <a:bodyPr/>
          <a:lstStyle/>
          <a:p>
            <a:pPr lvl="0" indent="0" marL="0">
              <a:buNone/>
            </a:pPr>
            <a:r>
              <a:rPr/>
              <a:t>From the console to your first plot with the tree leaf data</a:t>
            </a:r>
            <a:br/>
            <a:br/>
            <a:r>
              <a:rPr/>
              <a:t>Bill Perry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idx="10" sz="half" type="dt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2026-07-05</a:t>
            </a:r>
          </a:p>
        </p:txBody>
      </p:sp>
    </p:spTree>
  </p:cSld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spcBef>
                <a:spcPts val="3000"/>
              </a:spcBef>
              <a:buNone/>
            </a:pPr>
            <a:r>
              <a:rPr b="1"/>
              <a:t>Functions and arguments</a:t>
            </a:r>
          </a:p>
          <a:p>
            <a:pPr lvl="0" indent="0" marL="0">
              <a:buNone/>
            </a:pPr>
            <a:r>
              <a:rPr/>
              <a:t>A </a:t>
            </a:r>
            <a:r>
              <a:rPr b="1"/>
              <a:t>function</a:t>
            </a:r>
            <a:r>
              <a:rPr/>
              <a:t> is a mini-program you call by name. You feed it </a:t>
            </a:r>
            <a:r>
              <a:rPr b="1"/>
              <a:t>arguments</a:t>
            </a:r>
            <a:r>
              <a:rPr/>
              <a:t> (inputs) inside </a:t>
            </a:r>
            <a:r>
              <a:rPr>
                <a:latin typeface="Courier"/>
              </a:rPr>
              <a:t>( )</a:t>
            </a:r>
            <a:r>
              <a:rPr/>
              <a:t>.</a:t>
            </a:r>
          </a:p>
          <a:p>
            <a:pPr lvl="0" indent="0" marL="0">
              <a:buNone/>
            </a:pPr>
            <a:r>
              <a:rPr b="1"/>
              <a:t>▶ Run this in the Console:</a:t>
            </a:r>
          </a:p>
          <a:p>
            <a:pPr lvl="0" indent="0">
              <a:buNone/>
            </a:pPr>
            <a:r>
              <a:rPr>
                <a:solidFill>
                  <a:srgbClr val="4758AB"/>
                </a:solidFill>
                <a:latin typeface="Courier"/>
              </a:rPr>
              <a:t>sqrt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AD0000"/>
                </a:solidFill>
                <a:latin typeface="Courier"/>
              </a:rPr>
              <a:t>10</a:t>
            </a:r>
            <a:r>
              <a:rPr>
                <a:solidFill>
                  <a:srgbClr val="003B4F"/>
                </a:solidFill>
                <a:latin typeface="Courier"/>
              </a:rPr>
              <a:t>)                         </a:t>
            </a:r>
            <a:r>
              <a:rPr>
                <a:solidFill>
                  <a:srgbClr val="5E5E5E"/>
                </a:solidFill>
                <a:latin typeface="Courier"/>
              </a:rPr>
              <a:t># one argument</a:t>
            </a:r>
            <a:br/>
            <a:r>
              <a:rPr>
                <a:solidFill>
                  <a:srgbClr val="4758AB"/>
                </a:solidFill>
                <a:latin typeface="Courier"/>
              </a:rPr>
              <a:t>round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AD0000"/>
                </a:solidFill>
                <a:latin typeface="Courier"/>
              </a:rPr>
              <a:t>3.14159</a:t>
            </a:r>
            <a:r>
              <a:rPr>
                <a:solidFill>
                  <a:srgbClr val="003B4F"/>
                </a:solidFill>
                <a:latin typeface="Courier"/>
              </a:rPr>
              <a:t>)                   </a:t>
            </a:r>
            <a:r>
              <a:rPr>
                <a:solidFill>
                  <a:srgbClr val="5E5E5E"/>
                </a:solidFill>
                <a:latin typeface="Courier"/>
              </a:rPr>
              <a:t># default: 0 decimal places → 3</a:t>
            </a:r>
            <a:br/>
            <a:r>
              <a:rPr>
                <a:solidFill>
                  <a:srgbClr val="4758AB"/>
                </a:solidFill>
                <a:latin typeface="Courier"/>
              </a:rPr>
              <a:t>round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AD0000"/>
                </a:solidFill>
                <a:latin typeface="Courier"/>
              </a:rPr>
              <a:t>3.14159</a:t>
            </a:r>
            <a:r>
              <a:rPr>
                <a:solidFill>
                  <a:srgbClr val="003B4F"/>
                </a:solidFill>
                <a:latin typeface="Courier"/>
              </a:rPr>
              <a:t>, </a:t>
            </a:r>
            <a:r>
              <a:rPr>
                <a:solidFill>
                  <a:srgbClr val="AD0000"/>
                </a:solidFill>
                <a:latin typeface="Courier"/>
              </a:rPr>
              <a:t>2</a:t>
            </a:r>
            <a:r>
              <a:rPr>
                <a:solidFill>
                  <a:srgbClr val="003B4F"/>
                </a:solidFill>
                <a:latin typeface="Courier"/>
              </a:rPr>
              <a:t>)                </a:t>
            </a:r>
            <a:r>
              <a:rPr>
                <a:solidFill>
                  <a:srgbClr val="5E5E5E"/>
                </a:solidFill>
                <a:latin typeface="Courier"/>
              </a:rPr>
              <a:t># two decimal places → 3.14</a:t>
            </a:r>
            <a:br/>
            <a:r>
              <a:rPr>
                <a:solidFill>
                  <a:srgbClr val="4758AB"/>
                </a:solidFill>
                <a:latin typeface="Courier"/>
              </a:rPr>
              <a:t>round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657422"/>
                </a:solidFill>
                <a:latin typeface="Courier"/>
              </a:rPr>
              <a:t>x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AD0000"/>
                </a:solidFill>
                <a:latin typeface="Courier"/>
              </a:rPr>
              <a:t>3.14159</a:t>
            </a:r>
            <a:r>
              <a:rPr>
                <a:solidFill>
                  <a:srgbClr val="003B4F"/>
                </a:solidFill>
                <a:latin typeface="Courier"/>
              </a:rPr>
              <a:t>, </a:t>
            </a:r>
            <a:r>
              <a:rPr>
                <a:solidFill>
                  <a:srgbClr val="657422"/>
                </a:solidFill>
                <a:latin typeface="Courier"/>
              </a:rPr>
              <a:t>digits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AD0000"/>
                </a:solidFill>
                <a:latin typeface="Courier"/>
              </a:rPr>
              <a:t>2</a:t>
            </a:r>
            <a:r>
              <a:rPr>
                <a:solidFill>
                  <a:srgbClr val="003B4F"/>
                </a:solidFill>
                <a:latin typeface="Courier"/>
              </a:rPr>
              <a:t>)  </a:t>
            </a:r>
            <a:r>
              <a:rPr>
                <a:solidFill>
                  <a:srgbClr val="5E5E5E"/>
                </a:solidFill>
                <a:latin typeface="Courier"/>
              </a:rPr>
              <a:t># same, with named arguments</a:t>
            </a:r>
          </a:p>
          <a:p>
            <a:pPr lvl="0" indent="0" marL="0">
              <a:buNone/>
            </a:pPr>
            <a:r>
              <a:rPr/>
              <a:t>To get help on any function:</a:t>
            </a:r>
          </a:p>
          <a:p>
            <a:pPr lvl="0" indent="0">
              <a:buNone/>
            </a:pPr>
            <a:r>
              <a:rPr>
                <a:solidFill>
                  <a:srgbClr val="003B4F"/>
                </a:solidFill>
                <a:latin typeface="Courier"/>
              </a:rPr>
              <a:t>?round          </a:t>
            </a:r>
            <a:r>
              <a:rPr>
                <a:solidFill>
                  <a:srgbClr val="5E5E5E"/>
                </a:solidFill>
                <a:latin typeface="Courier"/>
              </a:rPr>
              <a:t># open the help page</a:t>
            </a:r>
            <a:br/>
            <a:r>
              <a:rPr>
                <a:solidFill>
                  <a:srgbClr val="4758AB"/>
                </a:solidFill>
                <a:latin typeface="Courier"/>
              </a:rPr>
              <a:t>args</a:t>
            </a:r>
            <a:r>
              <a:rPr>
                <a:solidFill>
                  <a:srgbClr val="003B4F"/>
                </a:solidFill>
                <a:latin typeface="Courier"/>
              </a:rPr>
              <a:t>(round)     </a:t>
            </a:r>
            <a:r>
              <a:rPr>
                <a:solidFill>
                  <a:srgbClr val="5E5E5E"/>
                </a:solidFill>
                <a:latin typeface="Courier"/>
              </a:rPr>
              <a:t># list what arguments it takes</a:t>
            </a:r>
          </a:p>
          <a:p>
            <a:pPr lvl="0" indent="0" marL="0">
              <a:buNone/>
            </a:pPr>
            <a:r>
              <a:rPr/>
              <a:t>✏️ </a:t>
            </a:r>
            <a:r>
              <a:rPr b="1"/>
              <a:t>Your turn:</a:t>
            </a:r>
            <a:r>
              <a:rPr/>
              <a:t> Use </a:t>
            </a:r>
            <a:r>
              <a:rPr>
                <a:latin typeface="Courier"/>
              </a:rPr>
              <a:t>round()</a:t>
            </a:r>
            <a:r>
              <a:rPr/>
              <a:t> to round </a:t>
            </a:r>
            <a:r>
              <a:rPr>
                <a:latin typeface="Courier"/>
              </a:rPr>
              <a:t>pi</a:t>
            </a:r>
            <a:r>
              <a:rPr/>
              <a:t> (R knows </a:t>
            </a:r>
            <a:r>
              <a:rPr>
                <a:latin typeface="Courier"/>
              </a:rPr>
              <a:t>pi</a:t>
            </a:r>
            <a:r>
              <a:rPr/>
              <a:t> by name — just type it) to 4 decimal places.</a:t>
            </a:r>
          </a:p>
          <a:p>
            <a:pPr lvl="0" indent="0">
              <a:buNone/>
            </a:pPr>
            <a:r>
              <a:rPr>
                <a:solidFill>
                  <a:srgbClr val="5E5E5E"/>
                </a:solidFill>
                <a:latin typeface="Courier"/>
              </a:rPr>
              <a:t># Write your code here:</a:t>
            </a:r>
          </a:p>
          <a:p>
            <a:pPr lvl="0" indent="0">
              <a:buNone/>
            </a:pPr>
            <a:r>
              <a:rPr>
                <a:latin typeface="Courier"/>
              </a:rPr>
              <a:t>Your answer: </a:t>
            </a:r>
          </a:p>
        </p:txBody>
      </p:sp>
    </p:spTree>
  </p:cSld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spcBef>
                <a:spcPts val="3000"/>
              </a:spcBef>
              <a:buNone/>
            </a:pPr>
            <a:r>
              <a:rPr b="1"/>
              <a:t>Vectors — a row of values</a:t>
            </a:r>
          </a:p>
          <a:p>
            <a:pPr lvl="0" indent="0" marL="0">
              <a:buNone/>
            </a:pPr>
            <a:r>
              <a:rPr/>
              <a:t>A </a:t>
            </a:r>
            <a:r>
              <a:rPr b="1"/>
              <a:t>vector</a:t>
            </a:r>
            <a:r>
              <a:rPr/>
              <a:t> is a series of values built with </a:t>
            </a:r>
            <a:r>
              <a:rPr>
                <a:latin typeface="Courier"/>
              </a:rPr>
              <a:t>c()</a:t>
            </a:r>
            <a:r>
              <a:rPr/>
              <a:t> — the </a:t>
            </a:r>
            <a:r>
              <a:rPr i="1"/>
              <a:t>combine</a:t>
            </a:r>
            <a:r>
              <a:rPr/>
              <a:t> function. A spreadsheet column is really just a vector.</a:t>
            </a:r>
          </a:p>
          <a:p>
            <a:pPr lvl="0" indent="0" marL="0">
              <a:buNone/>
            </a:pPr>
            <a:r>
              <a:rPr b="1"/>
              <a:t>▶ Run this in your Script:</a:t>
            </a:r>
          </a:p>
          <a:p>
            <a:pPr lvl="0" indent="0">
              <a:buNone/>
            </a:pPr>
            <a:r>
              <a:rPr>
                <a:solidFill>
                  <a:srgbClr val="003B4F"/>
                </a:solidFill>
                <a:latin typeface="Courier"/>
              </a:rPr>
              <a:t>weight_g &lt;- </a:t>
            </a:r>
            <a:r>
              <a:rPr>
                <a:solidFill>
                  <a:srgbClr val="4758AB"/>
                </a:solidFill>
                <a:latin typeface="Courier"/>
              </a:rPr>
              <a:t>c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AD0000"/>
                </a:solidFill>
                <a:latin typeface="Courier"/>
              </a:rPr>
              <a:t>4</a:t>
            </a:r>
            <a:r>
              <a:rPr>
                <a:solidFill>
                  <a:srgbClr val="003B4F"/>
                </a:solidFill>
                <a:latin typeface="Courier"/>
              </a:rPr>
              <a:t>, </a:t>
            </a:r>
            <a:r>
              <a:rPr>
                <a:solidFill>
                  <a:srgbClr val="AD0000"/>
                </a:solidFill>
                <a:latin typeface="Courier"/>
              </a:rPr>
              <a:t>3</a:t>
            </a:r>
            <a:r>
              <a:rPr>
                <a:solidFill>
                  <a:srgbClr val="003B4F"/>
                </a:solidFill>
                <a:latin typeface="Courier"/>
              </a:rPr>
              <a:t>, </a:t>
            </a:r>
            <a:r>
              <a:rPr>
                <a:solidFill>
                  <a:srgbClr val="AD0000"/>
                </a:solidFill>
                <a:latin typeface="Courier"/>
              </a:rPr>
              <a:t>5</a:t>
            </a:r>
            <a:r>
              <a:rPr>
                <a:solidFill>
                  <a:srgbClr val="003B4F"/>
                </a:solidFill>
                <a:latin typeface="Courier"/>
              </a:rPr>
              <a:t>, </a:t>
            </a:r>
            <a:r>
              <a:rPr>
                <a:solidFill>
                  <a:srgbClr val="AD0000"/>
                </a:solidFill>
                <a:latin typeface="Courier"/>
              </a:rPr>
              <a:t>7</a:t>
            </a:r>
            <a:r>
              <a:rPr>
                <a:solidFill>
                  <a:srgbClr val="003B4F"/>
                </a:solidFill>
                <a:latin typeface="Courier"/>
              </a:rPr>
              <a:t>)          </a:t>
            </a:r>
            <a:r>
              <a:rPr>
                <a:solidFill>
                  <a:srgbClr val="5E5E5E"/>
                </a:solidFill>
                <a:latin typeface="Courier"/>
              </a:rPr>
              <a:t># numeric vector</a:t>
            </a:r>
            <a:br/>
            <a:r>
              <a:rPr>
                <a:solidFill>
                  <a:srgbClr val="003B4F"/>
                </a:solidFill>
                <a:latin typeface="Courier"/>
              </a:rPr>
              <a:t>side     &lt;- </a:t>
            </a:r>
            <a:r>
              <a:rPr>
                <a:solidFill>
                  <a:srgbClr val="4758AB"/>
                </a:solidFill>
                <a:latin typeface="Courier"/>
              </a:rPr>
              <a:t>c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20794D"/>
                </a:solidFill>
                <a:latin typeface="Courier"/>
              </a:rPr>
              <a:t>"sunny"</a:t>
            </a:r>
            <a:r>
              <a:rPr>
                <a:solidFill>
                  <a:srgbClr val="003B4F"/>
                </a:solidFill>
                <a:latin typeface="Courier"/>
              </a:rPr>
              <a:t>, </a:t>
            </a:r>
            <a:r>
              <a:rPr>
                <a:solidFill>
                  <a:srgbClr val="20794D"/>
                </a:solidFill>
                <a:latin typeface="Courier"/>
              </a:rPr>
              <a:t>"shady"</a:t>
            </a:r>
            <a:r>
              <a:rPr>
                <a:solidFill>
                  <a:srgbClr val="003B4F"/>
                </a:solidFill>
                <a:latin typeface="Courier"/>
              </a:rPr>
              <a:t>)    </a:t>
            </a:r>
            <a:r>
              <a:rPr>
                <a:solidFill>
                  <a:srgbClr val="5E5E5E"/>
                </a:solidFill>
                <a:latin typeface="Courier"/>
              </a:rPr>
              <a:t># character vector — needs quotes</a:t>
            </a:r>
            <a:br/>
            <a:br/>
            <a:r>
              <a:rPr>
                <a:solidFill>
                  <a:srgbClr val="4758AB"/>
                </a:solidFill>
                <a:latin typeface="Courier"/>
              </a:rPr>
              <a:t>length</a:t>
            </a:r>
            <a:r>
              <a:rPr>
                <a:solidFill>
                  <a:srgbClr val="003B4F"/>
                </a:solidFill>
                <a:latin typeface="Courier"/>
              </a:rPr>
              <a:t>(weight_g)    </a:t>
            </a:r>
            <a:r>
              <a:rPr>
                <a:solidFill>
                  <a:srgbClr val="5E5E5E"/>
                </a:solidFill>
                <a:latin typeface="Courier"/>
              </a:rPr>
              <a:t># how many values?</a:t>
            </a:r>
            <a:br/>
            <a:r>
              <a:rPr>
                <a:solidFill>
                  <a:srgbClr val="4758AB"/>
                </a:solidFill>
                <a:latin typeface="Courier"/>
              </a:rPr>
              <a:t>class</a:t>
            </a:r>
            <a:r>
              <a:rPr>
                <a:solidFill>
                  <a:srgbClr val="003B4F"/>
                </a:solidFill>
                <a:latin typeface="Courier"/>
              </a:rPr>
              <a:t>(weight_g)     </a:t>
            </a:r>
            <a:r>
              <a:rPr>
                <a:solidFill>
                  <a:srgbClr val="5E5E5E"/>
                </a:solidFill>
                <a:latin typeface="Courier"/>
              </a:rPr>
              <a:t># what type is it?</a:t>
            </a:r>
            <a:br/>
            <a:r>
              <a:rPr>
                <a:solidFill>
                  <a:srgbClr val="4758AB"/>
                </a:solidFill>
                <a:latin typeface="Courier"/>
              </a:rPr>
              <a:t>str</a:t>
            </a:r>
            <a:r>
              <a:rPr>
                <a:solidFill>
                  <a:srgbClr val="003B4F"/>
                </a:solidFill>
                <a:latin typeface="Courier"/>
              </a:rPr>
              <a:t>(weight_g)       </a:t>
            </a:r>
            <a:r>
              <a:rPr>
                <a:solidFill>
                  <a:srgbClr val="5E5E5E"/>
                </a:solidFill>
                <a:latin typeface="Courier"/>
              </a:rPr>
              <a:t># structure overview</a:t>
            </a:r>
          </a:p>
          <a:p>
            <a:pPr lvl="0" indent="0" marL="1270000">
              <a:buNone/>
            </a:pPr>
            <a:r>
              <a:rPr sz="2000"/>
              <a:t>⚠️ </a:t>
            </a:r>
            <a:r>
              <a:rPr sz="2000" b="1"/>
              <a:t>Watch out!</a:t>
            </a:r>
            <a:r>
              <a:rPr sz="2000"/>
              <a:t> Quotes matter: </a:t>
            </a:r>
            <a:r>
              <a:rPr sz="2000">
                <a:latin typeface="Courier"/>
              </a:rPr>
              <a:t>"sunny"</a:t>
            </a:r>
            <a:r>
              <a:rPr sz="2000"/>
              <a:t> is text. Without quotes, R searches for an </a:t>
            </a:r>
            <a:r>
              <a:rPr sz="2000" i="1"/>
              <a:t>object</a:t>
            </a:r>
            <a:r>
              <a:rPr sz="2000"/>
              <a:t> named </a:t>
            </a:r>
            <a:r>
              <a:rPr sz="2000">
                <a:latin typeface="Courier"/>
              </a:rPr>
              <a:t>sunny</a:t>
            </a:r>
            <a:r>
              <a:rPr sz="2000"/>
              <a:t> and throws an error when it cannot find one.</a:t>
            </a:r>
          </a:p>
          <a:p>
            <a:pPr lvl="0" indent="0" marL="0">
              <a:buNone/>
            </a:pPr>
            <a:r>
              <a:rPr/>
              <a:t>✏️ </a:t>
            </a:r>
            <a:r>
              <a:rPr b="1"/>
              <a:t>Your turn:</a:t>
            </a:r>
            <a:r>
              <a:rPr/>
              <a:t> Make a character vector called </a:t>
            </a:r>
            <a:r>
              <a:rPr>
                <a:latin typeface="Courier"/>
              </a:rPr>
              <a:t>my_colors</a:t>
            </a:r>
            <a:r>
              <a:rPr/>
              <a:t> with three color names of your choice. Check its </a:t>
            </a:r>
            <a:r>
              <a:rPr>
                <a:latin typeface="Courier"/>
              </a:rPr>
              <a:t>length()</a:t>
            </a:r>
            <a:r>
              <a:rPr/>
              <a:t> and </a:t>
            </a:r>
            <a:r>
              <a:rPr>
                <a:latin typeface="Courier"/>
              </a:rPr>
              <a:t>class()</a:t>
            </a:r>
            <a:r>
              <a:rPr/>
              <a:t>.</a:t>
            </a:r>
          </a:p>
          <a:p>
            <a:pPr lvl="0" indent="0">
              <a:buNone/>
            </a:pPr>
            <a:r>
              <a:rPr>
                <a:solidFill>
                  <a:srgbClr val="5E5E5E"/>
                </a:solidFill>
                <a:latin typeface="Courier"/>
              </a:rPr>
              <a:t># Write your code here:</a:t>
            </a:r>
          </a:p>
        </p:txBody>
      </p:sp>
    </p:spTree>
  </p:cSld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idx="2" sz="half" type="body"/>
          </p:nvPr>
        </p:nvSpPr>
        <p:spPr/>
        <p:txBody>
          <a:bodyPr/>
          <a:lstStyle/>
          <a:p>
            <a:pPr lvl="0" indent="0" marL="0">
              <a:spcBef>
                <a:spcPts val="3000"/>
              </a:spcBef>
              <a:buNone/>
            </a:pPr>
            <a:r>
              <a:rPr b="1"/>
              <a:t>Data types inside vectors</a:t>
            </a:r>
          </a:p>
          <a:p>
            <a:pPr lvl="0" indent="0" marL="0">
              <a:buNone/>
            </a:pPr>
            <a:r>
              <a:rPr/>
              <a:t>Every vector holds </a:t>
            </a:r>
            <a:r>
              <a:rPr b="1"/>
              <a:t>one type</a:t>
            </a:r>
            <a:r>
              <a:rPr/>
              <a:t>: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127000" y="2819400"/>
          <a:ext cx="8750300" cy="19431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08300"/>
                <a:gridCol w="2908300"/>
                <a:gridCol w="2908300"/>
              </a:tblGrid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Type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Example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Notes</a:t>
                      </a:r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>
                          <a:latin typeface="Courier"/>
                        </a:rPr>
                        <a:t>numeric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>
                          <a:latin typeface="Courier"/>
                        </a:rPr>
                        <a:t>4</a:t>
                      </a:r>
                      <a:r>
                        <a:rPr/>
                        <a:t>, </a:t>
                      </a:r>
                      <a:r>
                        <a:rPr>
                          <a:latin typeface="Courier"/>
                        </a:rPr>
                        <a:t>3.5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All numbers by default</a:t>
                      </a:r>
                    </a:p>
                  </a:txBody>
                </a:tc>
              </a:tr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>
                          <a:latin typeface="Courier"/>
                        </a:rPr>
                        <a:t>character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>
                          <a:latin typeface="Courier"/>
                        </a:rPr>
                        <a:t>"sunny"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Any text, always quoted</a:t>
                      </a:r>
                    </a:p>
                  </a:txBody>
                </a:tc>
              </a:tr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>
                          <a:latin typeface="Courier"/>
                        </a:rPr>
                        <a:t>logical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>
                          <a:latin typeface="Courier"/>
                        </a:rPr>
                        <a:t>TRUE</a:t>
                      </a:r>
                      <a:r>
                        <a:rPr/>
                        <a:t> / </a:t>
                      </a:r>
                      <a:r>
                        <a:rPr>
                          <a:latin typeface="Courier"/>
                        </a:rPr>
                        <a:t>FALSE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Must be all-caps</a:t>
                      </a:r>
                    </a:p>
                  </a:txBody>
                </a:tc>
              </a:tr>
            </a:tbl>
          </a:graphicData>
        </a:graphic>
      </p:graphicFrame>
    </p:spTree>
  </p:cSld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Mix types and R silently converts everything to the most flexible type — numbers become text, TRUE becomes 1. This can cause surprising bugs.</a:t>
            </a:r>
          </a:p>
        </p:txBody>
      </p:sp>
    </p:spTree>
  </p:cSld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/>
              <a:t>Part 4 · Packages and libraries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spcBef>
                <a:spcPts val="3000"/>
              </a:spcBef>
              <a:buNone/>
            </a:pPr>
            <a:r>
              <a:rPr b="1"/>
              <a:t>What is a package?</a:t>
            </a:r>
          </a:p>
          <a:p>
            <a:pPr lvl="0" indent="0" marL="0">
              <a:buNone/>
            </a:pPr>
            <a:r>
              <a:rPr/>
              <a:t>Base R is powerful but lean. </a:t>
            </a:r>
            <a:r>
              <a:rPr b="1"/>
              <a:t>Packages</a:t>
            </a:r>
            <a:r>
              <a:rPr/>
              <a:t> add new functions — like apps for your phone.</a:t>
            </a:r>
          </a:p>
          <a:p>
            <a:pPr lvl="0" indent="0" marL="0">
              <a:buNone/>
            </a:pPr>
            <a:r>
              <a:rPr b="1"/>
              <a:t>Install once</a:t>
            </a:r>
            <a:r>
              <a:rPr/>
              <a:t> — run this in the Console (not in your script):</a:t>
            </a:r>
          </a:p>
          <a:p>
            <a:pPr lvl="0" indent="0">
              <a:buNone/>
            </a:pPr>
            <a:r>
              <a:rPr>
                <a:solidFill>
                  <a:srgbClr val="4758AB"/>
                </a:solidFill>
                <a:latin typeface="Courier"/>
              </a:rPr>
              <a:t>install.packages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20794D"/>
                </a:solidFill>
                <a:latin typeface="Courier"/>
              </a:rPr>
              <a:t>"tidyverse"</a:t>
            </a:r>
            <a:r>
              <a:rPr>
                <a:solidFill>
                  <a:srgbClr val="003B4F"/>
                </a:solidFill>
                <a:latin typeface="Courier"/>
              </a:rPr>
              <a:t>)</a:t>
            </a:r>
            <a:br/>
            <a:r>
              <a:rPr>
                <a:solidFill>
                  <a:srgbClr val="4758AB"/>
                </a:solidFill>
                <a:latin typeface="Courier"/>
              </a:rPr>
              <a:t>install.packages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20794D"/>
                </a:solidFill>
                <a:latin typeface="Courier"/>
              </a:rPr>
              <a:t>"readxl"</a:t>
            </a:r>
            <a:r>
              <a:rPr>
                <a:solidFill>
                  <a:srgbClr val="003B4F"/>
                </a:solidFill>
                <a:latin typeface="Courier"/>
              </a:rPr>
              <a:t>)</a:t>
            </a:r>
          </a:p>
          <a:p>
            <a:pPr lvl="0" indent="0" marL="0">
              <a:buNone/>
            </a:pPr>
            <a:r>
              <a:rPr b="1"/>
              <a:t>Load every session</a:t>
            </a:r>
            <a:r>
              <a:rPr/>
              <a:t> — put this at the </a:t>
            </a:r>
            <a:r>
              <a:rPr b="1"/>
              <a:t>top of every script you write</a:t>
            </a:r>
            <a:r>
              <a:rPr/>
              <a:t>:</a:t>
            </a:r>
          </a:p>
          <a:p>
            <a:pPr lvl="0" indent="0">
              <a:buNone/>
            </a:pPr>
            <a:r>
              <a:rPr>
                <a:solidFill>
                  <a:srgbClr val="4758AB"/>
                </a:solidFill>
                <a:latin typeface="Courier"/>
              </a:rPr>
              <a:t>library</a:t>
            </a:r>
            <a:r>
              <a:rPr>
                <a:solidFill>
                  <a:srgbClr val="003B4F"/>
                </a:solidFill>
                <a:latin typeface="Courier"/>
              </a:rPr>
              <a:t>(tidyverse)   </a:t>
            </a:r>
            <a:r>
              <a:rPr>
                <a:solidFill>
                  <a:srgbClr val="5E5E5E"/>
                </a:solidFill>
                <a:latin typeface="Courier"/>
              </a:rPr>
              <a:t># data wrangling + ggplot2 for plotting</a:t>
            </a:r>
            <a:br/>
            <a:r>
              <a:rPr>
                <a:solidFill>
                  <a:srgbClr val="4758AB"/>
                </a:solidFill>
                <a:latin typeface="Courier"/>
              </a:rPr>
              <a:t>library</a:t>
            </a:r>
            <a:r>
              <a:rPr>
                <a:solidFill>
                  <a:srgbClr val="003B4F"/>
                </a:solidFill>
                <a:latin typeface="Courier"/>
              </a:rPr>
              <a:t>(readxl)      </a:t>
            </a:r>
            <a:r>
              <a:rPr>
                <a:solidFill>
                  <a:srgbClr val="5E5E5E"/>
                </a:solidFill>
                <a:latin typeface="Courier"/>
              </a:rPr>
              <a:t># reading Excel files</a:t>
            </a:r>
          </a:p>
          <a:p>
            <a:pPr lvl="0" indent="0" marL="1270000">
              <a:buNone/>
            </a:pPr>
            <a:r>
              <a:rPr sz="2000"/>
              <a:t>⚠️ </a:t>
            </a:r>
            <a:r>
              <a:rPr sz="2000" b="1"/>
              <a:t>Watch out!</a:t>
            </a:r>
            <a:r>
              <a:rPr sz="2000"/>
              <a:t> If R says </a:t>
            </a:r>
            <a:r>
              <a:rPr sz="2000" i="1"/>
              <a:t>“could not find function </a:t>
            </a:r>
            <a:r>
              <a:rPr sz="2000" i="1">
                <a:latin typeface="Courier"/>
              </a:rPr>
              <a:t>read_excel</a:t>
            </a:r>
            <a:r>
              <a:rPr sz="2000" i="1"/>
              <a:t>”</a:t>
            </a:r>
            <a:r>
              <a:rPr sz="2000"/>
              <a:t>, you forgot </a:t>
            </a:r>
            <a:r>
              <a:rPr sz="2000">
                <a:latin typeface="Courier"/>
              </a:rPr>
              <a:t>library(readxl)</a:t>
            </a:r>
            <a:r>
              <a:rPr sz="2000"/>
              <a:t>. You must reload libraries every time you restart R.</a:t>
            </a:r>
          </a:p>
          <a:p>
            <a:pPr lvl="0" indent="0" marL="0">
              <a:buNone/>
            </a:pPr>
            <a:r>
              <a:rPr b="1"/>
              <a:t>▶ Run this at the very top of your Script:</a:t>
            </a:r>
          </a:p>
          <a:p>
            <a:pPr lvl="0" indent="0">
              <a:buNone/>
            </a:pPr>
            <a:r>
              <a:rPr>
                <a:solidFill>
                  <a:srgbClr val="5E5E5E"/>
                </a:solidFill>
                <a:latin typeface="Courier"/>
              </a:rPr>
              <a:t># ── Packages ────────────────────────────────────────────────</a:t>
            </a:r>
            <a:br/>
            <a:r>
              <a:rPr>
                <a:solidFill>
                  <a:srgbClr val="4758AB"/>
                </a:solidFill>
                <a:latin typeface="Courier"/>
              </a:rPr>
              <a:t>library</a:t>
            </a:r>
            <a:r>
              <a:rPr>
                <a:solidFill>
                  <a:srgbClr val="003B4F"/>
                </a:solidFill>
                <a:latin typeface="Courier"/>
              </a:rPr>
              <a:t>(tidyverse)</a:t>
            </a:r>
            <a:br/>
            <a:r>
              <a:rPr>
                <a:solidFill>
                  <a:srgbClr val="4758AB"/>
                </a:solidFill>
                <a:latin typeface="Courier"/>
              </a:rPr>
              <a:t>library</a:t>
            </a:r>
            <a:r>
              <a:rPr>
                <a:solidFill>
                  <a:srgbClr val="003B4F"/>
                </a:solidFill>
                <a:latin typeface="Courier"/>
              </a:rPr>
              <a:t>(readxl)</a:t>
            </a:r>
          </a:p>
          <a:p>
            <a:pPr lvl="0" indent="0" marL="0">
              <a:buNone/>
            </a:pPr>
            <a:r>
              <a:rPr/>
              <a:t>✏️ </a:t>
            </a:r>
            <a:r>
              <a:rPr b="1"/>
              <a:t>Your turn:</a:t>
            </a:r>
            <a:r>
              <a:rPr/>
              <a:t> What message does R print after </a:t>
            </a:r>
            <a:r>
              <a:rPr>
                <a:latin typeface="Courier"/>
              </a:rPr>
              <a:t>library(tidyverse)</a:t>
            </a:r>
            <a:r>
              <a:rPr/>
              <a:t>? Write the first line here:</a:t>
            </a:r>
          </a:p>
          <a:p>
            <a:pPr lvl="0" indent="0">
              <a:buNone/>
            </a:pPr>
            <a:r>
              <a:rPr>
                <a:latin typeface="Courier"/>
              </a:rPr>
              <a:t>Your answer: </a:t>
            </a:r>
          </a:p>
        </p:txBody>
      </p:sp>
    </p:spTree>
  </p:cSld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/>
              <a:t>Part 5 · Load the tree data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spcBef>
                <a:spcPts val="3000"/>
              </a:spcBef>
              <a:buNone/>
            </a:pPr>
            <a:r>
              <a:rPr b="1"/>
              <a:t>Two functions — two file types</a:t>
            </a:r>
          </a:p>
          <a:p>
            <a:pPr lvl="0" indent="0" marL="0">
              <a:buNone/>
            </a:pPr>
            <a:r>
              <a:rPr b="1"/>
              <a:t>▶ Run this in your Script:</a:t>
            </a:r>
          </a:p>
          <a:p>
            <a:pPr lvl="0" indent="0">
              <a:buNone/>
            </a:pPr>
            <a:r>
              <a:rPr>
                <a:solidFill>
                  <a:srgbClr val="5E5E5E"/>
                </a:solidFill>
                <a:latin typeface="Courier"/>
              </a:rPr>
              <a:t># ── Load data ────────────────────────────────────────────────</a:t>
            </a:r>
            <a:br/>
            <a:br/>
            <a:r>
              <a:rPr>
                <a:solidFill>
                  <a:srgbClr val="5E5E5E"/>
                </a:solidFill>
                <a:latin typeface="Courier"/>
              </a:rPr>
              <a:t># Excel files (.xlsx) — needs library(readxl)</a:t>
            </a:r>
            <a:br/>
            <a:r>
              <a:rPr>
                <a:solidFill>
                  <a:srgbClr val="003B4F"/>
                </a:solidFill>
                <a:latin typeface="Courier"/>
              </a:rPr>
              <a:t>tree_df &lt;- </a:t>
            </a:r>
            <a:r>
              <a:rPr>
                <a:solidFill>
                  <a:srgbClr val="4758AB"/>
                </a:solidFill>
                <a:latin typeface="Courier"/>
              </a:rPr>
              <a:t>read_excel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20794D"/>
                </a:solidFill>
                <a:latin typeface="Courier"/>
              </a:rPr>
              <a:t>"data/2026_06_25_tree_experiment_raw_data.xlsx"</a:t>
            </a:r>
            <a:r>
              <a:rPr>
                <a:solidFill>
                  <a:srgbClr val="003B4F"/>
                </a:solidFill>
                <a:latin typeface="Courier"/>
              </a:rPr>
              <a:t>)</a:t>
            </a:r>
            <a:br/>
            <a:br/>
            <a:r>
              <a:rPr>
                <a:solidFill>
                  <a:srgbClr val="003B4F"/>
                </a:solidFill>
                <a:latin typeface="Courier"/>
              </a:rPr>
              <a:t>tree_df    </a:t>
            </a:r>
            <a:r>
              <a:rPr>
                <a:solidFill>
                  <a:srgbClr val="5E5E5E"/>
                </a:solidFill>
                <a:latin typeface="Courier"/>
              </a:rPr>
              <a:t># print to the console</a:t>
            </a:r>
          </a:p>
          <a:p>
            <a:pPr lvl="0" indent="0" marL="1270000">
              <a:buNone/>
            </a:pPr>
            <a:r>
              <a:rPr sz="2000"/>
              <a:t>💡 </a:t>
            </a:r>
            <a:r>
              <a:rPr sz="2000" b="1"/>
              <a:t>Coming from Excel?</a:t>
            </a:r>
            <a:r>
              <a:rPr sz="2000"/>
              <a:t> </a:t>
            </a:r>
            <a:r>
              <a:rPr sz="2000">
                <a:latin typeface="Courier"/>
              </a:rPr>
              <a:t>read_excel()</a:t>
            </a:r>
            <a:r>
              <a:rPr sz="2000"/>
              <a:t> is the bridge from your spreadsheet into R. Your sheet’s first row becomes the </a:t>
            </a:r>
            <a:r>
              <a:rPr sz="2000" b="1"/>
              <a:t>column names</a:t>
            </a:r>
            <a:r>
              <a:rPr sz="2000"/>
              <a:t> in R.</a:t>
            </a:r>
          </a:p>
          <a:p>
            <a:pPr lvl="0" indent="0" marL="0">
              <a:buNone/>
            </a:pPr>
            <a:r>
              <a:rPr/>
              <a:t>The path </a:t>
            </a:r>
            <a:r>
              <a:rPr>
                <a:latin typeface="Courier"/>
              </a:rPr>
              <a:t>"data/..."</a:t>
            </a:r>
            <a:r>
              <a:rPr/>
              <a:t> is </a:t>
            </a:r>
            <a:r>
              <a:rPr i="1"/>
              <a:t>relative</a:t>
            </a:r>
            <a:r>
              <a:rPr/>
              <a:t> to your project folder. It works on anyone’s computer — not just yours.</a:t>
            </a:r>
          </a:p>
          <a:p>
            <a:pPr lvl="0" indent="0" marL="0">
              <a:spcBef>
                <a:spcPts val="3000"/>
              </a:spcBef>
              <a:buNone/>
            </a:pPr>
            <a:r>
              <a:rPr b="1"/>
              <a:t>Also: read CSV files with </a:t>
            </a:r>
            <a:r>
              <a:rPr b="1">
                <a:latin typeface="Courier"/>
              </a:rPr>
              <a:t>read_csv()</a:t>
            </a:r>
          </a:p>
          <a:p>
            <a:pPr lvl="0" indent="0" marL="0">
              <a:buNone/>
            </a:pPr>
            <a:r>
              <a:rPr/>
              <a:t>Many public datasets (NOAA climate data, iNaturalist, eBird) come as </a:t>
            </a:r>
            <a:r>
              <a:rPr>
                <a:latin typeface="Courier"/>
              </a:rPr>
              <a:t>.csv</a:t>
            </a:r>
            <a:r>
              <a:rPr/>
              <a:t> files. The tidyverse provides </a:t>
            </a:r>
            <a:r>
              <a:rPr>
                <a:latin typeface="Courier"/>
              </a:rPr>
              <a:t>read_csv()</a:t>
            </a:r>
            <a:r>
              <a:rPr/>
              <a:t> for these:</a:t>
            </a:r>
          </a:p>
          <a:p>
            <a:pPr lvl="0" indent="0">
              <a:buNone/>
            </a:pPr>
            <a:r>
              <a:rPr>
                <a:solidFill>
                  <a:srgbClr val="5E5E5E"/>
                </a:solidFill>
                <a:latin typeface="Courier"/>
              </a:rPr>
              <a:t># CSV files (.csv) — comes with tidyverse, no extra install</a:t>
            </a:r>
            <a:br/>
            <a:r>
              <a:rPr>
                <a:solidFill>
                  <a:srgbClr val="5E5E5E"/>
                </a:solidFill>
                <a:latin typeface="Courier"/>
              </a:rPr>
              <a:t># noaa_df &lt;- read_csv("data/noaa_global_yearly_temps.csv")</a:t>
            </a:r>
          </a:p>
          <a:p>
            <a:pPr lvl="0" indent="0" marL="1270000">
              <a:buNone/>
            </a:pPr>
            <a:r>
              <a:rPr sz="2000"/>
              <a:t>💡 </a:t>
            </a:r>
            <a:r>
              <a:rPr sz="2000" b="1"/>
              <a:t>Key difference:</a:t>
            </a:r>
            <a:r>
              <a:rPr sz="2000"/>
              <a:t> </a:t>
            </a:r>
            <a:r>
              <a:rPr sz="2000">
                <a:latin typeface="Courier"/>
              </a:rPr>
              <a:t>read_excel()</a:t>
            </a:r>
            <a:r>
              <a:rPr sz="2000"/>
              <a:t> needs </a:t>
            </a:r>
            <a:r>
              <a:rPr sz="2000">
                <a:latin typeface="Courier"/>
              </a:rPr>
              <a:t>library(readxl)</a:t>
            </a:r>
            <a:r>
              <a:rPr sz="2000"/>
              <a:t>. </a:t>
            </a:r>
            <a:r>
              <a:rPr sz="2000">
                <a:latin typeface="Courier"/>
              </a:rPr>
              <a:t>read_csv()</a:t>
            </a:r>
            <a:r>
              <a:rPr sz="2000"/>
              <a:t> comes with </a:t>
            </a:r>
            <a:r>
              <a:rPr sz="2000">
                <a:latin typeface="Courier"/>
              </a:rPr>
              <a:t>library(tidyverse)</a:t>
            </a:r>
            <a:r>
              <a:rPr sz="2000"/>
              <a:t> — no extra install needed.</a:t>
            </a:r>
          </a:p>
        </p:txBody>
      </p:sp>
    </p:spTree>
  </p:cSld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idx="2" sz="half" type="body"/>
          </p:nvPr>
        </p:nvSpPr>
        <p:spPr/>
        <p:txBody>
          <a:bodyPr/>
          <a:lstStyle/>
          <a:p>
            <a:pPr lvl="0" indent="0" marL="0">
              <a:spcBef>
                <a:spcPts val="3000"/>
              </a:spcBef>
              <a:buNone/>
            </a:pPr>
            <a:r>
              <a:rPr b="1"/>
              <a:t>Meet the data frame</a:t>
            </a:r>
          </a:p>
          <a:p>
            <a:pPr lvl="0" indent="0" marL="0">
              <a:buNone/>
            </a:pPr>
            <a:r>
              <a:rPr/>
              <a:t>A </a:t>
            </a:r>
            <a:r>
              <a:rPr b="1"/>
              <a:t>data frame</a:t>
            </a:r>
            <a:r>
              <a:rPr/>
              <a:t> is R’s word for a spreadsheet-style table. Each column is a vector of one type; the rows line up.</a:t>
            </a:r>
          </a:p>
          <a:p>
            <a:pPr lvl="0" indent="0" marL="0">
              <a:buNone/>
            </a:pPr>
            <a:r>
              <a:rPr/>
              <a:t>Our </a:t>
            </a:r>
            <a:r>
              <a:rPr>
                <a:latin typeface="Courier"/>
              </a:rPr>
              <a:t>tree_df</a:t>
            </a:r>
            <a:r>
              <a:rPr/>
              <a:t> has five columns: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127000" y="2819400"/>
          <a:ext cx="8750300" cy="19431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08300"/>
                <a:gridCol w="2908300"/>
                <a:gridCol w="2908300"/>
              </a:tblGrid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Column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Type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What it holds</a:t>
                      </a:r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>
                          <a:latin typeface="Courier"/>
                        </a:rPr>
                        <a:t>index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numeric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leaf number (1–20)</a:t>
                      </a:r>
                    </a:p>
                  </a:txBody>
                </a:tc>
              </a:tr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>
                          <a:latin typeface="Courier"/>
                        </a:rPr>
                        <a:t>side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character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>
                          <a:latin typeface="Courier"/>
                        </a:rPr>
                        <a:t>"sunny"</a:t>
                      </a:r>
                      <a:r>
                        <a:rPr/>
                        <a:t> or </a:t>
                      </a:r>
                      <a:r>
                        <a:rPr>
                          <a:latin typeface="Courier"/>
                        </a:rPr>
                        <a:t>"shady"</a:t>
                      </a:r>
                    </a:p>
                  </a:txBody>
                </a:tc>
              </a:tr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>
                          <a:latin typeface="Courier"/>
                        </a:rPr>
                        <a:t>weight_g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numeric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leaf weight in grams</a:t>
                      </a:r>
                    </a:p>
                  </a:txBody>
                </a:tc>
              </a:tr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>
                          <a:latin typeface="Courier"/>
                        </a:rPr>
                        <a:t>width_cm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numeric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leaf width in centimetres</a:t>
                      </a:r>
                    </a:p>
                  </a:txBody>
                </a:tc>
              </a:tr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>
                          <a:latin typeface="Courier"/>
                        </a:rPr>
                        <a:t>height_cm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numeric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leaf height in centimetres</a:t>
                      </a:r>
                    </a:p>
                  </a:txBody>
                </a:tc>
              </a:tr>
            </a:tbl>
          </a:graphicData>
        </a:graphic>
      </p:graphicFrame>
    </p:spTree>
  </p:cSld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Pull a single column with </a:t>
            </a:r>
            <a:r>
              <a:rPr>
                <a:latin typeface="Courier"/>
              </a:rPr>
              <a:t>$</a:t>
            </a:r>
            <a:r>
              <a:rPr/>
              <a:t>:</a:t>
            </a:r>
          </a:p>
          <a:p>
            <a:pPr lvl="0" indent="0">
              <a:buNone/>
            </a:pPr>
            <a:r>
              <a:rPr>
                <a:solidFill>
                  <a:srgbClr val="003B4F"/>
                </a:solidFill>
                <a:latin typeface="Courier"/>
              </a:rPr>
              <a:t>tree_df</a:t>
            </a:r>
            <a:r>
              <a:rPr>
                <a:solidFill>
                  <a:srgbClr val="5E5E5E"/>
                </a:solidFill>
                <a:latin typeface="Courier"/>
              </a:rPr>
              <a:t>$</a:t>
            </a:r>
            <a:r>
              <a:rPr>
                <a:solidFill>
                  <a:srgbClr val="003B4F"/>
                </a:solidFill>
                <a:latin typeface="Courier"/>
              </a:rPr>
              <a:t>weight_g     </a:t>
            </a:r>
            <a:r>
              <a:rPr>
                <a:solidFill>
                  <a:srgbClr val="5E5E5E"/>
                </a:solidFill>
                <a:latin typeface="Courier"/>
              </a:rPr>
              <a:t># just the weight column, as a vector</a:t>
            </a:r>
          </a:p>
        </p:txBody>
      </p:sp>
    </p:spTree>
  </p:cSld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/>
              <a:t>Part 6 · Inspect a new dataset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 b="1"/>
              <a:t>Always eyeball a new dataset before doing any analysis.</a:t>
            </a:r>
          </a:p>
          <a:p>
            <a:pPr lvl="0" indent="0" marL="0">
              <a:buNone/>
            </a:pPr>
            <a:r>
              <a:rPr b="1"/>
              <a:t>▶ Run each of these in your Script:</a:t>
            </a:r>
          </a:p>
          <a:p>
            <a:pPr lvl="0" indent="0">
              <a:buNone/>
            </a:pPr>
            <a:r>
              <a:rPr>
                <a:solidFill>
                  <a:srgbClr val="4758AB"/>
                </a:solidFill>
                <a:latin typeface="Courier"/>
              </a:rPr>
              <a:t>head</a:t>
            </a:r>
            <a:r>
              <a:rPr>
                <a:solidFill>
                  <a:srgbClr val="003B4F"/>
                </a:solidFill>
                <a:latin typeface="Courier"/>
              </a:rPr>
              <a:t>(tree_df)       </a:t>
            </a:r>
            <a:r>
              <a:rPr>
                <a:solidFill>
                  <a:srgbClr val="5E5E5E"/>
                </a:solidFill>
                <a:latin typeface="Courier"/>
              </a:rPr>
              <a:t># first 6 rows</a:t>
            </a:r>
            <a:br/>
            <a:br/>
            <a:r>
              <a:rPr>
                <a:solidFill>
                  <a:srgbClr val="5E5E5E"/>
                </a:solidFill>
                <a:latin typeface="Courier"/>
              </a:rPr>
              <a:t># glimpse() is the tidyverse way — one line per column</a:t>
            </a:r>
            <a:br/>
            <a:r>
              <a:rPr>
                <a:solidFill>
                  <a:srgbClr val="4758AB"/>
                </a:solidFill>
                <a:latin typeface="Courier"/>
              </a:rPr>
              <a:t>glimpse</a:t>
            </a:r>
            <a:r>
              <a:rPr>
                <a:solidFill>
                  <a:srgbClr val="003B4F"/>
                </a:solidFill>
                <a:latin typeface="Courier"/>
              </a:rPr>
              <a:t>(tree_df)    </a:t>
            </a:r>
            <a:r>
              <a:rPr>
                <a:solidFill>
                  <a:srgbClr val="5E5E5E"/>
                </a:solidFill>
                <a:latin typeface="Courier"/>
              </a:rPr>
              <a:t># column names, types, first values</a:t>
            </a:r>
            <a:br/>
            <a:br/>
            <a:r>
              <a:rPr>
                <a:solidFill>
                  <a:srgbClr val="5E5E5E"/>
                </a:solidFill>
                <a:latin typeface="Courier"/>
              </a:rPr>
              <a:t># Base R equivalents (give similar info)</a:t>
            </a:r>
            <a:br/>
            <a:r>
              <a:rPr>
                <a:solidFill>
                  <a:srgbClr val="4758AB"/>
                </a:solidFill>
                <a:latin typeface="Courier"/>
              </a:rPr>
              <a:t>dim</a:t>
            </a:r>
            <a:r>
              <a:rPr>
                <a:solidFill>
                  <a:srgbClr val="003B4F"/>
                </a:solidFill>
                <a:latin typeface="Courier"/>
              </a:rPr>
              <a:t>(tree_df)        </a:t>
            </a:r>
            <a:r>
              <a:rPr>
                <a:solidFill>
                  <a:srgbClr val="5E5E5E"/>
                </a:solidFill>
                <a:latin typeface="Courier"/>
              </a:rPr>
              <a:t># (rows, columns)</a:t>
            </a:r>
            <a:br/>
            <a:r>
              <a:rPr>
                <a:solidFill>
                  <a:srgbClr val="4758AB"/>
                </a:solidFill>
                <a:latin typeface="Courier"/>
              </a:rPr>
              <a:t>names</a:t>
            </a:r>
            <a:r>
              <a:rPr>
                <a:solidFill>
                  <a:srgbClr val="003B4F"/>
                </a:solidFill>
                <a:latin typeface="Courier"/>
              </a:rPr>
              <a:t>(tree_df)      </a:t>
            </a:r>
            <a:r>
              <a:rPr>
                <a:solidFill>
                  <a:srgbClr val="5E5E5E"/>
                </a:solidFill>
                <a:latin typeface="Courier"/>
              </a:rPr>
              <a:t># column names</a:t>
            </a:r>
            <a:br/>
            <a:r>
              <a:rPr>
                <a:solidFill>
                  <a:srgbClr val="4758AB"/>
                </a:solidFill>
                <a:latin typeface="Courier"/>
              </a:rPr>
              <a:t>str</a:t>
            </a:r>
            <a:r>
              <a:rPr>
                <a:solidFill>
                  <a:srgbClr val="003B4F"/>
                </a:solidFill>
                <a:latin typeface="Courier"/>
              </a:rPr>
              <a:t>(tree_df)        </a:t>
            </a:r>
            <a:r>
              <a:rPr>
                <a:solidFill>
                  <a:srgbClr val="5E5E5E"/>
                </a:solidFill>
                <a:latin typeface="Courier"/>
              </a:rPr>
              <a:t># type of every column</a:t>
            </a:r>
            <a:br/>
            <a:r>
              <a:rPr>
                <a:solidFill>
                  <a:srgbClr val="4758AB"/>
                </a:solidFill>
                <a:latin typeface="Courier"/>
              </a:rPr>
              <a:t>summary</a:t>
            </a:r>
            <a:r>
              <a:rPr>
                <a:solidFill>
                  <a:srgbClr val="003B4F"/>
                </a:solidFill>
                <a:latin typeface="Courier"/>
              </a:rPr>
              <a:t>(tree_df)    </a:t>
            </a:r>
            <a:r>
              <a:rPr>
                <a:solidFill>
                  <a:srgbClr val="5E5E5E"/>
                </a:solidFill>
                <a:latin typeface="Courier"/>
              </a:rPr>
              <a:t># min / mean / max per column</a:t>
            </a:r>
          </a:p>
          <a:p>
            <a:pPr lvl="0" indent="0" marL="1270000">
              <a:buNone/>
            </a:pPr>
            <a:r>
              <a:rPr sz="2000"/>
              <a:t>💡 </a:t>
            </a:r>
            <a:r>
              <a:rPr sz="2000" b="1"/>
              <a:t>Prefer </a:t>
            </a:r>
            <a:r>
              <a:rPr sz="2000" b="1">
                <a:latin typeface="Courier"/>
              </a:rPr>
              <a:t>glimpse()</a:t>
            </a:r>
            <a:r>
              <a:rPr sz="2000" b="1"/>
              <a:t> over </a:t>
            </a:r>
            <a:r>
              <a:rPr sz="2000" b="1">
                <a:latin typeface="Courier"/>
              </a:rPr>
              <a:t>str()</a:t>
            </a:r>
            <a:r>
              <a:rPr sz="2000"/>
              <a:t> — it is the tidyverse-friendly version and is easier to read.</a:t>
            </a:r>
          </a:p>
          <a:p>
            <a:pPr lvl="0" indent="0" marL="0">
              <a:buNone/>
            </a:pPr>
            <a:r>
              <a:rPr/>
              <a:t>✏️ </a:t>
            </a:r>
            <a:r>
              <a:rPr b="1"/>
              <a:t>Your turn:</a:t>
            </a:r>
            <a:r>
              <a:rPr/>
              <a:t> Answer these questions from the output above.</a:t>
            </a:r>
          </a:p>
          <a:p>
            <a:pPr lvl="0" indent="0">
              <a:buNone/>
            </a:pPr>
            <a:r>
              <a:rPr>
                <a:latin typeface="Courier"/>
              </a:rPr>
              <a:t>How many rows does tree_df have?          
How many columns?                         
What type does R report for `side`?       
What is the mean weight_g?                
What is the maximum height_cm?            </a:t>
            </a:r>
          </a:p>
          <a:p>
            <a:pPr lvl="0" indent="0" marL="1270000">
              <a:buNone/>
            </a:pPr>
            <a:r>
              <a:rPr sz="2000"/>
              <a:t>⚠️ </a:t>
            </a:r>
            <a:r>
              <a:rPr sz="2000" b="1"/>
              <a:t>Watch out!</a:t>
            </a:r>
            <a:r>
              <a:rPr sz="2000"/>
              <a:t> If a number column shows as </a:t>
            </a:r>
            <a:r>
              <a:rPr sz="2000">
                <a:latin typeface="Courier"/>
              </a:rPr>
              <a:t>&lt;chr&gt;</a:t>
            </a:r>
            <a:r>
              <a:rPr sz="2000"/>
              <a:t> in </a:t>
            </a:r>
            <a:r>
              <a:rPr sz="2000">
                <a:latin typeface="Courier"/>
              </a:rPr>
              <a:t>glimpse()</a:t>
            </a:r>
            <a:r>
              <a:rPr sz="2000"/>
              <a:t>, a stray letter or comma snuck into your spreadsheet. Check your raw data file.</a:t>
            </a:r>
          </a:p>
        </p:txBody>
      </p:sp>
    </p:spTree>
  </p:cSld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/>
              <a:t>Part 7 · The pipe </a:t>
            </a:r>
            <a:r>
              <a:rPr>
                <a:latin typeface="Courier"/>
              </a:rPr>
              <a:t>%&gt;%</a:t>
            </a:r>
            <a:r>
              <a:rPr/>
              <a:t> — read it as “then”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The pipe sends a result straight into the next function. Read </a:t>
            </a:r>
            <a:r>
              <a:rPr>
                <a:latin typeface="Courier"/>
              </a:rPr>
              <a:t>%&gt;%</a:t>
            </a:r>
            <a:r>
              <a:rPr/>
              <a:t> as the word </a:t>
            </a:r>
            <a:r>
              <a:rPr b="1"/>
              <a:t>“then”</a:t>
            </a:r>
            <a:r>
              <a:rPr/>
              <a:t>.</a:t>
            </a:r>
          </a:p>
          <a:p>
            <a:pPr lvl="0" indent="0" marL="0">
              <a:buNone/>
            </a:pPr>
            <a:r>
              <a:rPr b="1"/>
              <a:t>▶ Run this in your Script:</a:t>
            </a:r>
          </a:p>
          <a:p>
            <a:pPr lvl="0" indent="0">
              <a:buNone/>
            </a:pPr>
            <a:r>
              <a:rPr>
                <a:solidFill>
                  <a:srgbClr val="5E5E5E"/>
                </a:solidFill>
                <a:latin typeface="Courier"/>
              </a:rPr>
              <a:t># Simple examples — read each %&gt;% as "then"</a:t>
            </a:r>
            <a:br/>
            <a:r>
              <a:rPr>
                <a:solidFill>
                  <a:srgbClr val="003B4F"/>
                </a:solidFill>
                <a:latin typeface="Courier"/>
              </a:rPr>
              <a:t>tree_df </a:t>
            </a:r>
            <a:r>
              <a:rPr>
                <a:solidFill>
                  <a:srgbClr val="5E5E5E"/>
                </a:solidFill>
                <a:latin typeface="Courier"/>
              </a:rPr>
              <a:t>%&gt;%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4758AB"/>
                </a:solidFill>
                <a:latin typeface="Courier"/>
              </a:rPr>
              <a:t>nrow</a:t>
            </a:r>
            <a:r>
              <a:rPr>
                <a:solidFill>
                  <a:srgbClr val="003B4F"/>
                </a:solidFill>
                <a:latin typeface="Courier"/>
              </a:rPr>
              <a:t>()          </a:t>
            </a:r>
            <a:r>
              <a:rPr>
                <a:solidFill>
                  <a:srgbClr val="5E5E5E"/>
                </a:solidFill>
                <a:latin typeface="Courier"/>
              </a:rPr>
              <a:t># take tree_df, THEN count rows</a:t>
            </a:r>
            <a:br/>
            <a:r>
              <a:rPr>
                <a:solidFill>
                  <a:srgbClr val="003B4F"/>
                </a:solidFill>
                <a:latin typeface="Courier"/>
              </a:rPr>
              <a:t>tree_df </a:t>
            </a:r>
            <a:r>
              <a:rPr>
                <a:solidFill>
                  <a:srgbClr val="5E5E5E"/>
                </a:solidFill>
                <a:latin typeface="Courier"/>
              </a:rPr>
              <a:t>%&gt;%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4758AB"/>
                </a:solidFill>
                <a:latin typeface="Courier"/>
              </a:rPr>
              <a:t>names</a:t>
            </a:r>
            <a:r>
              <a:rPr>
                <a:solidFill>
                  <a:srgbClr val="003B4F"/>
                </a:solidFill>
                <a:latin typeface="Courier"/>
              </a:rPr>
              <a:t>()         </a:t>
            </a:r>
            <a:r>
              <a:rPr>
                <a:solidFill>
                  <a:srgbClr val="5E5E5E"/>
                </a:solidFill>
                <a:latin typeface="Courier"/>
              </a:rPr>
              <a:t># take tree_df, THEN list column names</a:t>
            </a:r>
            <a:br/>
            <a:r>
              <a:rPr>
                <a:solidFill>
                  <a:srgbClr val="003B4F"/>
                </a:solidFill>
                <a:latin typeface="Courier"/>
              </a:rPr>
              <a:t>tree_df </a:t>
            </a:r>
            <a:r>
              <a:rPr>
                <a:solidFill>
                  <a:srgbClr val="5E5E5E"/>
                </a:solidFill>
                <a:latin typeface="Courier"/>
              </a:rPr>
              <a:t>%&gt;%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4758AB"/>
                </a:solidFill>
                <a:latin typeface="Courier"/>
              </a:rPr>
              <a:t>summary</a:t>
            </a:r>
            <a:r>
              <a:rPr>
                <a:solidFill>
                  <a:srgbClr val="003B4F"/>
                </a:solidFill>
                <a:latin typeface="Courier"/>
              </a:rPr>
              <a:t>()       </a:t>
            </a:r>
            <a:r>
              <a:rPr>
                <a:solidFill>
                  <a:srgbClr val="5E5E5E"/>
                </a:solidFill>
                <a:latin typeface="Courier"/>
              </a:rPr>
              <a:t># take tree_df, THEN summarize everything</a:t>
            </a:r>
            <a:br/>
            <a:br/>
            <a:r>
              <a:rPr>
                <a:solidFill>
                  <a:srgbClr val="5E5E5E"/>
                </a:solidFill>
                <a:latin typeface="Courier"/>
              </a:rPr>
              <a:t># Chain multiple steps</a:t>
            </a:r>
            <a:br/>
            <a:r>
              <a:rPr>
                <a:solidFill>
                  <a:srgbClr val="003B4F"/>
                </a:solidFill>
                <a:latin typeface="Courier"/>
              </a:rPr>
              <a:t>tree_df </a:t>
            </a:r>
            <a:r>
              <a:rPr>
                <a:solidFill>
                  <a:srgbClr val="5E5E5E"/>
                </a:solidFill>
                <a:latin typeface="Courier"/>
              </a:rPr>
              <a:t>%&gt;%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head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AD0000"/>
                </a:solidFill>
                <a:latin typeface="Courier"/>
              </a:rPr>
              <a:t>3</a:t>
            </a:r>
            <a:r>
              <a:rPr>
                <a:solidFill>
                  <a:srgbClr val="003B4F"/>
                </a:solidFill>
                <a:latin typeface="Courier"/>
              </a:rPr>
              <a:t>)                   </a:t>
            </a:r>
            <a:r>
              <a:rPr>
                <a:solidFill>
                  <a:srgbClr val="5E5E5E"/>
                </a:solidFill>
                <a:latin typeface="Courier"/>
              </a:rPr>
              <a:t># take tree_df, THEN show first 3 rows</a:t>
            </a:r>
          </a:p>
          <a:p>
            <a:pPr lvl="0" indent="0" marL="1270000">
              <a:buNone/>
            </a:pPr>
            <a:r>
              <a:rPr sz="2000"/>
              <a:t>💡 </a:t>
            </a:r>
            <a:r>
              <a:rPr sz="2000" b="1"/>
              <a:t>Two pipes — same idea:</a:t>
            </a:r>
            <a:r>
              <a:rPr sz="2000"/>
              <a:t> </a:t>
            </a:r>
            <a:r>
              <a:rPr sz="2000">
                <a:latin typeface="Courier"/>
              </a:rPr>
              <a:t>%&gt;%</a:t>
            </a:r>
            <a:r>
              <a:rPr sz="2000"/>
              <a:t> — from tidyverse (we use this one throughout the course) The native pipe (a vertical bar then greater-than sign) — built into R 4.1+; you will see it in code online They behave identically for everything in this course.</a:t>
            </a:r>
          </a:p>
          <a:p>
            <a:pPr lvl="0" indent="0" marL="0">
              <a:buNone/>
            </a:pPr>
            <a:r>
              <a:rPr/>
              <a:t>✏️ </a:t>
            </a:r>
            <a:r>
              <a:rPr b="1"/>
              <a:t>Your turn:</a:t>
            </a:r>
            <a:r>
              <a:rPr/>
              <a:t> Using the pipe, write code to show only the last 3 rows of </a:t>
            </a:r>
            <a:r>
              <a:rPr>
                <a:latin typeface="Courier"/>
              </a:rPr>
              <a:t>tree_df</a:t>
            </a:r>
            <a:r>
              <a:rPr/>
              <a:t>. Hint: look at </a:t>
            </a:r>
            <a:r>
              <a:rPr>
                <a:latin typeface="Courier"/>
              </a:rPr>
              <a:t>tail()</a:t>
            </a:r>
            <a:r>
              <a:rPr/>
              <a:t>.</a:t>
            </a:r>
          </a:p>
          <a:p>
            <a:pPr lvl="0" indent="0">
              <a:buNone/>
            </a:pPr>
            <a:r>
              <a:rPr>
                <a:solidFill>
                  <a:srgbClr val="5E5E5E"/>
                </a:solidFill>
                <a:latin typeface="Courier"/>
              </a:rPr>
              <a:t># Write your code here:</a:t>
            </a:r>
          </a:p>
          <a:p>
            <a:pPr lvl="0" indent="0" marL="0">
              <a:buNone/>
            </a:pPr>
            <a:r>
              <a:rPr/>
              <a:t>In Lecture 03 we will use </a:t>
            </a:r>
            <a:r>
              <a:rPr>
                <a:latin typeface="Courier"/>
              </a:rPr>
              <a:t>%&gt;%</a:t>
            </a:r>
            <a:r>
              <a:rPr/>
              <a:t> with </a:t>
            </a:r>
            <a:r>
              <a:rPr>
                <a:latin typeface="Courier"/>
              </a:rPr>
              <a:t>group_by()</a:t>
            </a:r>
            <a:r>
              <a:rPr/>
              <a:t> and </a:t>
            </a:r>
            <a:r>
              <a:rPr>
                <a:latin typeface="Courier"/>
              </a:rPr>
              <a:t>summarize()</a:t>
            </a:r>
            <a:r>
              <a:rPr/>
              <a:t> to compute statistics by group — this is where the pipe really pays off.</a:t>
            </a:r>
          </a:p>
        </p:txBody>
      </p:sp>
    </p:spTree>
  </p:cSld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/>
              <a:t>Meeting 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spcBef>
                <a:spcPts val="3000"/>
              </a:spcBef>
              <a:buNone/>
            </a:pPr>
            <a:r>
              <a:rPr b="1"/>
              <a:t>Recap from Activity 1</a:t>
            </a:r>
          </a:p>
          <a:p>
            <a:pPr lvl="0"/>
            <a:r>
              <a:rPr/>
              <a:t>Collected leaf samples from </a:t>
            </a:r>
            <a:r>
              <a:rPr b="1"/>
              <a:t>sunny and shady sides</a:t>
            </a:r>
            <a:r>
              <a:rPr/>
              <a:t> of trees</a:t>
            </a:r>
          </a:p>
          <a:p>
            <a:pPr lvl="0"/>
            <a:r>
              <a:rPr/>
              <a:t>Identified the independent variable (side of tree) and dependent variables (leaf mass, dimensions)</a:t>
            </a:r>
          </a:p>
          <a:p>
            <a:pPr lvl="0"/>
            <a:r>
              <a:rPr/>
              <a:t>Measured and recorded leaf weight, width, and height in a spreadsheet</a:t>
            </a:r>
          </a:p>
          <a:p>
            <a:pPr lvl="0"/>
            <a:r>
              <a:rPr/>
              <a:t>Agreed on column names, units, and metadata conventions</a:t>
            </a:r>
          </a:p>
          <a:p>
            <a:pPr lvl="0"/>
            <a:r>
              <a:rPr b="1"/>
              <a:t>Finding:</a:t>
            </a:r>
            <a:r>
              <a:rPr/>
              <a:t> shady leaves appeared larger — today we start exploring this in R</a:t>
            </a:r>
          </a:p>
          <a:p>
            <a:pPr lvl="0" indent="0" marL="0">
              <a:spcBef>
                <a:spcPts val="3000"/>
              </a:spcBef>
              <a:buNone/>
            </a:pPr>
            <a:r>
              <a:rPr b="1"/>
              <a:t>Today’s Objectives</a:t>
            </a:r>
          </a:p>
          <a:p>
            <a:pPr lvl="0" indent="-342900" marL="342900">
              <a:buAutoNum type="arabicPeriod"/>
            </a:pPr>
            <a:r>
              <a:rPr/>
              <a:t>Get R and Positron installed and oriented</a:t>
            </a:r>
          </a:p>
          <a:p>
            <a:pPr lvl="0" indent="-342900" marL="342900">
              <a:buAutoNum type="arabicPeriod"/>
            </a:pPr>
            <a:r>
              <a:rPr/>
              <a:t>Organize a project folder the right way — </a:t>
            </a:r>
            <a:r>
              <a:rPr>
                <a:latin typeface="Courier"/>
              </a:rPr>
              <a:t>data/</a:t>
            </a:r>
            <a:r>
              <a:rPr/>
              <a:t>, </a:t>
            </a:r>
            <a:r>
              <a:rPr>
                <a:latin typeface="Courier"/>
              </a:rPr>
              <a:t>scripts/</a:t>
            </a:r>
            <a:r>
              <a:rPr/>
              <a:t>, </a:t>
            </a:r>
            <a:r>
              <a:rPr>
                <a:latin typeface="Courier"/>
              </a:rPr>
              <a:t>figures/</a:t>
            </a:r>
          </a:p>
          <a:p>
            <a:pPr lvl="0" indent="-342900" marL="342900">
              <a:buAutoNum type="arabicPeriod"/>
            </a:pPr>
            <a:r>
              <a:rPr/>
              <a:t>Use R as a calculator and store values with </a:t>
            </a:r>
            <a:r>
              <a:rPr>
                <a:latin typeface="Courier"/>
              </a:rPr>
              <a:t>&lt;-</a:t>
            </a:r>
          </a:p>
          <a:p>
            <a:pPr lvl="0" indent="-342900" marL="342900">
              <a:buAutoNum type="arabicPeriod"/>
            </a:pPr>
            <a:r>
              <a:rPr/>
              <a:t>Write and run a script with </a:t>
            </a:r>
            <a:r>
              <a:rPr>
                <a:latin typeface="Courier"/>
              </a:rPr>
              <a:t>#</a:t>
            </a:r>
            <a:r>
              <a:rPr/>
              <a:t> comments</a:t>
            </a:r>
          </a:p>
          <a:p>
            <a:pPr lvl="0" indent="-342900" marL="342900">
              <a:buAutoNum type="arabicPeriod"/>
            </a:pPr>
            <a:r>
              <a:rPr/>
              <a:t>Call functions, build vectors, understand data types</a:t>
            </a:r>
          </a:p>
          <a:p>
            <a:pPr lvl="0" indent="-342900" marL="342900">
              <a:buAutoNum type="arabicPeriod"/>
            </a:pPr>
            <a:r>
              <a:rPr/>
              <a:t>Load our leaf data from Excel with </a:t>
            </a:r>
            <a:r>
              <a:rPr>
                <a:latin typeface="Courier"/>
              </a:rPr>
              <a:t>read_excel()</a:t>
            </a:r>
            <a:r>
              <a:rPr/>
              <a:t> and from CSV with </a:t>
            </a:r>
            <a:r>
              <a:rPr>
                <a:latin typeface="Courier"/>
              </a:rPr>
              <a:t>read_csv()</a:t>
            </a:r>
          </a:p>
          <a:p>
            <a:pPr lvl="0" indent="-342900" marL="342900">
              <a:buAutoNum type="arabicPeriod"/>
            </a:pPr>
            <a:r>
              <a:rPr/>
              <a:t>Inspect a data frame with </a:t>
            </a:r>
            <a:r>
              <a:rPr>
                <a:latin typeface="Courier"/>
              </a:rPr>
              <a:t>head()</a:t>
            </a:r>
            <a:r>
              <a:rPr/>
              <a:t>, </a:t>
            </a:r>
            <a:r>
              <a:rPr>
                <a:latin typeface="Courier"/>
              </a:rPr>
              <a:t>glimpse()</a:t>
            </a:r>
            <a:r>
              <a:rPr/>
              <a:t>, and </a:t>
            </a:r>
            <a:r>
              <a:rPr>
                <a:latin typeface="Courier"/>
              </a:rPr>
              <a:t>dim()</a:t>
            </a:r>
          </a:p>
          <a:p>
            <a:pPr lvl="0" indent="-342900" marL="342900">
              <a:buAutoNum type="arabicPeriod"/>
            </a:pPr>
            <a:r>
              <a:rPr/>
              <a:t>Use the pipe </a:t>
            </a:r>
            <a:r>
              <a:rPr>
                <a:latin typeface="Courier"/>
              </a:rPr>
              <a:t>%&gt;%</a:t>
            </a:r>
            <a:r>
              <a:rPr/>
              <a:t> to chain steps</a:t>
            </a:r>
          </a:p>
          <a:p>
            <a:pPr lvl="0" indent="-342900" marL="342900">
              <a:buAutoNum type="arabicPeriod"/>
            </a:pPr>
            <a:r>
              <a:rPr/>
              <a:t>Make and save a first </a:t>
            </a:r>
            <a:r>
              <a:rPr>
                <a:latin typeface="Courier"/>
              </a:rPr>
              <a:t>ggplot</a:t>
            </a:r>
            <a:r>
              <a:rPr/>
              <a:t> figure</a:t>
            </a:r>
          </a:p>
          <a:p>
            <a:pPr lvl="0" indent="0" marL="0">
              <a:spcBef>
                <a:spcPts val="3000"/>
              </a:spcBef>
              <a:buNone/>
            </a:pPr>
            <a:r>
              <a:rPr sz="2000" b="1"/>
              <a:t>How to use this worksheet</a:t>
            </a:r>
          </a:p>
          <a:p>
            <a:pPr lvl="0" indent="0" marL="1270000">
              <a:buNone/>
            </a:pPr>
            <a:r>
              <a:rPr sz="2000"/>
              <a:t>Work through each section at your own pace. Type the code into your script file in Positron and run it line by line. Code blocks marked </a:t>
            </a:r>
            <a:r>
              <a:rPr sz="2000" b="1"/>
              <a:t>▶ Run this</a:t>
            </a:r>
            <a:r>
              <a:rPr sz="2000"/>
              <a:t> are the ones you should execute. Blocks marked </a:t>
            </a:r>
            <a:r>
              <a:rPr sz="2000" b="1"/>
              <a:t>✏️ Your turn</a:t>
            </a:r>
            <a:r>
              <a:rPr sz="2000"/>
              <a:t> ask you to write or modify something. The </a:t>
            </a:r>
            <a:r>
              <a:rPr sz="2000" b="1"/>
              <a:t>Going further</a:t>
            </a:r>
            <a:r>
              <a:rPr sz="2000"/>
              <a:t> section is optional — work through it if you finish early.</a:t>
            </a:r>
          </a:p>
        </p:txBody>
      </p:sp>
    </p:spTree>
  </p:cSld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/>
              <a:t>Part 8 · Your first plot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spcBef>
                <a:spcPts val="3000"/>
              </a:spcBef>
              <a:buNone/>
            </a:pPr>
            <a:r>
              <a:rPr b="1"/>
              <a:t>ggplot builds pictures in layers</a:t>
            </a:r>
          </a:p>
          <a:p>
            <a:pPr lvl="0" indent="0" marL="0">
              <a:buNone/>
            </a:pPr>
            <a:r>
              <a:rPr/>
              <a:t>Every ggplot is built in three pieces, joined with </a:t>
            </a:r>
            <a:r>
              <a:rPr>
                <a:latin typeface="Courier"/>
              </a:rPr>
              <a:t>+</a:t>
            </a:r>
            <a:r>
              <a:rPr/>
              <a:t>:</a:t>
            </a:r>
          </a:p>
          <a:p>
            <a:pPr lvl="0" indent="-342900" marL="342900">
              <a:buAutoNum type="arabicPeriod"/>
            </a:pPr>
            <a:r>
              <a:rPr>
                <a:latin typeface="Courier"/>
              </a:rPr>
              <a:t>ggplot(data, aes(...))</a:t>
            </a:r>
            <a:r>
              <a:rPr/>
              <a:t> — which data frame, which columns map to x and y</a:t>
            </a:r>
          </a:p>
          <a:p>
            <a:pPr lvl="0" indent="-342900" marL="342900">
              <a:buAutoNum type="arabicPeriod"/>
            </a:pPr>
            <a:r>
              <a:rPr>
                <a:latin typeface="Courier"/>
              </a:rPr>
              <a:t>geom_*()</a:t>
            </a:r>
            <a:r>
              <a:rPr/>
              <a:t> — the shape to draw (points, boxes, bars, …)</a:t>
            </a:r>
          </a:p>
          <a:p>
            <a:pPr lvl="0" indent="-342900" marL="342900">
              <a:buAutoNum type="arabicPeriod"/>
            </a:pPr>
            <a:r>
              <a:rPr>
                <a:latin typeface="Courier"/>
              </a:rPr>
              <a:t>labs()</a:t>
            </a:r>
            <a:r>
              <a:rPr/>
              <a:t> — axis labels and title</a:t>
            </a:r>
          </a:p>
          <a:p>
            <a:pPr lvl="0" indent="0" marL="0">
              <a:buNone/>
            </a:pPr>
            <a:r>
              <a:rPr b="1"/>
              <a:t>▶ Run this in your Script — the simplest possible plot:</a:t>
            </a:r>
          </a:p>
          <a:p>
            <a:pPr lvl="0" indent="0">
              <a:buNone/>
            </a:pPr>
            <a:r>
              <a:rPr>
                <a:solidFill>
                  <a:srgbClr val="4758AB"/>
                </a:solidFill>
                <a:latin typeface="Courier"/>
              </a:rPr>
              <a:t>ggplot</a:t>
            </a:r>
            <a:r>
              <a:rPr>
                <a:solidFill>
                  <a:srgbClr val="003B4F"/>
                </a:solidFill>
                <a:latin typeface="Courier"/>
              </a:rPr>
              <a:t>(tree_df, </a:t>
            </a:r>
            <a:r>
              <a:rPr>
                <a:solidFill>
                  <a:srgbClr val="4758AB"/>
                </a:solidFill>
                <a:latin typeface="Courier"/>
              </a:rPr>
              <a:t>aes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657422"/>
                </a:solidFill>
                <a:latin typeface="Courier"/>
              </a:rPr>
              <a:t>x =</a:t>
            </a:r>
            <a:r>
              <a:rPr>
                <a:solidFill>
                  <a:srgbClr val="003B4F"/>
                </a:solidFill>
                <a:latin typeface="Courier"/>
              </a:rPr>
              <a:t> side, </a:t>
            </a:r>
            <a:r>
              <a:rPr>
                <a:solidFill>
                  <a:srgbClr val="657422"/>
                </a:solidFill>
                <a:latin typeface="Courier"/>
              </a:rPr>
              <a:t>y =</a:t>
            </a:r>
            <a:r>
              <a:rPr>
                <a:solidFill>
                  <a:srgbClr val="003B4F"/>
                </a:solidFill>
                <a:latin typeface="Courier"/>
              </a:rPr>
              <a:t> weight_g)) </a:t>
            </a:r>
            <a:r>
              <a:rPr>
                <a:solidFill>
                  <a:srgbClr val="5E5E5E"/>
                </a:solidFill>
                <a:latin typeface="Courier"/>
              </a:rPr>
              <a:t>+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geom_point</a:t>
            </a:r>
            <a:r>
              <a:rPr>
                <a:solidFill>
                  <a:srgbClr val="003B4F"/>
                </a:solidFill>
                <a:latin typeface="Courier"/>
              </a:rPr>
              <a:t>()</a:t>
            </a:r>
          </a:p>
          <a:p>
            <a:pPr lvl="0" indent="0" marL="1270000">
              <a:buNone/>
            </a:pPr>
            <a:r>
              <a:rPr sz="2000"/>
              <a:t>⚠️ </a:t>
            </a:r>
            <a:r>
              <a:rPr sz="2000" b="1"/>
              <a:t>Watch out!</a:t>
            </a:r>
            <a:r>
              <a:rPr sz="2000"/>
              <a:t> The </a:t>
            </a:r>
            <a:r>
              <a:rPr sz="2000">
                <a:latin typeface="Courier"/>
              </a:rPr>
              <a:t>+</a:t>
            </a:r>
            <a:r>
              <a:rPr sz="2000"/>
              <a:t> must sit at the </a:t>
            </a:r>
            <a:r>
              <a:rPr sz="2000" b="1"/>
              <a:t>end</a:t>
            </a:r>
            <a:r>
              <a:rPr sz="2000"/>
              <a:t> of a line, never the start. A </a:t>
            </a:r>
            <a:r>
              <a:rPr sz="2000">
                <a:latin typeface="Courier"/>
              </a:rPr>
              <a:t>+</a:t>
            </a:r>
            <a:r>
              <a:rPr sz="2000"/>
              <a:t> at the start causes an error.</a:t>
            </a:r>
          </a:p>
        </p:txBody>
      </p:sp>
    </p:spTree>
  </p:cSld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spcBef>
                <a:spcPts val="3000"/>
              </a:spcBef>
              <a:buNone/>
            </a:pPr>
            <a:r>
              <a:rPr b="1"/>
              <a:t>Improve it one layer at a time</a:t>
            </a:r>
          </a:p>
          <a:p>
            <a:pPr lvl="0" indent="0" marL="0">
              <a:buNone/>
            </a:pPr>
            <a:r>
              <a:rPr b="1"/>
              <a:t>▶ Run this in your Script:</a:t>
            </a:r>
          </a:p>
          <a:p>
            <a:pPr lvl="0" indent="0">
              <a:buNone/>
            </a:pPr>
            <a:r>
              <a:rPr>
                <a:solidFill>
                  <a:srgbClr val="4758AB"/>
                </a:solidFill>
                <a:latin typeface="Courier"/>
              </a:rPr>
              <a:t>ggplot</a:t>
            </a:r>
            <a:r>
              <a:rPr>
                <a:solidFill>
                  <a:srgbClr val="003B4F"/>
                </a:solidFill>
                <a:latin typeface="Courier"/>
              </a:rPr>
              <a:t>(tree_df, </a:t>
            </a:r>
            <a:r>
              <a:rPr>
                <a:solidFill>
                  <a:srgbClr val="4758AB"/>
                </a:solidFill>
                <a:latin typeface="Courier"/>
              </a:rPr>
              <a:t>aes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657422"/>
                </a:solidFill>
                <a:latin typeface="Courier"/>
              </a:rPr>
              <a:t>x =</a:t>
            </a:r>
            <a:r>
              <a:rPr>
                <a:solidFill>
                  <a:srgbClr val="003B4F"/>
                </a:solidFill>
                <a:latin typeface="Courier"/>
              </a:rPr>
              <a:t> side, </a:t>
            </a:r>
            <a:r>
              <a:rPr>
                <a:solidFill>
                  <a:srgbClr val="657422"/>
                </a:solidFill>
                <a:latin typeface="Courier"/>
              </a:rPr>
              <a:t>y =</a:t>
            </a:r>
            <a:r>
              <a:rPr>
                <a:solidFill>
                  <a:srgbClr val="003B4F"/>
                </a:solidFill>
                <a:latin typeface="Courier"/>
              </a:rPr>
              <a:t> weight_g)) </a:t>
            </a:r>
            <a:r>
              <a:rPr>
                <a:solidFill>
                  <a:srgbClr val="5E5E5E"/>
                </a:solidFill>
                <a:latin typeface="Courier"/>
              </a:rPr>
              <a:t>+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geom_boxplot</a:t>
            </a:r>
            <a:r>
              <a:rPr>
                <a:solidFill>
                  <a:srgbClr val="003B4F"/>
                </a:solidFill>
                <a:latin typeface="Courier"/>
              </a:rPr>
              <a:t>() </a:t>
            </a:r>
            <a:r>
              <a:rPr>
                <a:solidFill>
                  <a:srgbClr val="5E5E5E"/>
                </a:solidFill>
                <a:latin typeface="Courier"/>
              </a:rPr>
              <a:t>+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geom_jitter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657422"/>
                </a:solidFill>
                <a:latin typeface="Courier"/>
              </a:rPr>
              <a:t>width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AD0000"/>
                </a:solidFill>
                <a:latin typeface="Courier"/>
              </a:rPr>
              <a:t>0.15</a:t>
            </a:r>
            <a:r>
              <a:rPr>
                <a:solidFill>
                  <a:srgbClr val="003B4F"/>
                </a:solidFill>
                <a:latin typeface="Courier"/>
              </a:rPr>
              <a:t>, </a:t>
            </a:r>
            <a:r>
              <a:rPr>
                <a:solidFill>
                  <a:srgbClr val="657422"/>
                </a:solidFill>
                <a:latin typeface="Courier"/>
              </a:rPr>
              <a:t>alpha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AD0000"/>
                </a:solidFill>
                <a:latin typeface="Courier"/>
              </a:rPr>
              <a:t>0.6</a:t>
            </a:r>
            <a:r>
              <a:rPr>
                <a:solidFill>
                  <a:srgbClr val="003B4F"/>
                </a:solidFill>
                <a:latin typeface="Courier"/>
              </a:rPr>
              <a:t>, </a:t>
            </a:r>
            <a:r>
              <a:rPr>
                <a:solidFill>
                  <a:srgbClr val="657422"/>
                </a:solidFill>
                <a:latin typeface="Courier"/>
              </a:rPr>
              <a:t>color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"tomato"</a:t>
            </a:r>
            <a:r>
              <a:rPr>
                <a:solidFill>
                  <a:srgbClr val="003B4F"/>
                </a:solidFill>
                <a:latin typeface="Courier"/>
              </a:rPr>
              <a:t>) </a:t>
            </a:r>
            <a:r>
              <a:rPr>
                <a:solidFill>
                  <a:srgbClr val="5E5E5E"/>
                </a:solidFill>
                <a:latin typeface="Courier"/>
              </a:rPr>
              <a:t>+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labs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657422"/>
                </a:solidFill>
                <a:latin typeface="Courier"/>
              </a:rPr>
              <a:t>x    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"Side of tree"</a:t>
            </a:r>
            <a:r>
              <a:rPr>
                <a:solidFill>
                  <a:srgbClr val="003B4F"/>
                </a:solidFill>
                <a:latin typeface="Courier"/>
              </a:rPr>
              <a:t>,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   </a:t>
            </a:r>
            <a:r>
              <a:rPr>
                <a:solidFill>
                  <a:srgbClr val="657422"/>
                </a:solidFill>
                <a:latin typeface="Courier"/>
              </a:rPr>
              <a:t>y    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"Leaf weight (g)"</a:t>
            </a:r>
            <a:r>
              <a:rPr>
                <a:solidFill>
                  <a:srgbClr val="003B4F"/>
                </a:solidFill>
                <a:latin typeface="Courier"/>
              </a:rPr>
              <a:t>,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   </a:t>
            </a:r>
            <a:r>
              <a:rPr>
                <a:solidFill>
                  <a:srgbClr val="657422"/>
                </a:solidFill>
                <a:latin typeface="Courier"/>
              </a:rPr>
              <a:t>title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"Sunny vs. shady leaves"</a:t>
            </a:r>
            <a:r>
              <a:rPr>
                <a:solidFill>
                  <a:srgbClr val="003B4F"/>
                </a:solidFill>
                <a:latin typeface="Courier"/>
              </a:rPr>
              <a:t>)</a:t>
            </a:r>
          </a:p>
          <a:p>
            <a:pPr lvl="0" indent="0" marL="0">
              <a:buNone/>
            </a:pPr>
            <a:r>
              <a:rPr/>
              <a:t>✏️ </a:t>
            </a:r>
            <a:r>
              <a:rPr b="1"/>
              <a:t>Your turn:</a:t>
            </a:r>
            <a:r>
              <a:rPr/>
              <a:t> Make the same plot but for </a:t>
            </a:r>
            <a:r>
              <a:rPr>
                <a:latin typeface="Courier"/>
              </a:rPr>
              <a:t>height_cm</a:t>
            </a:r>
            <a:r>
              <a:rPr/>
              <a:t> instead of </a:t>
            </a:r>
            <a:r>
              <a:rPr>
                <a:latin typeface="Courier"/>
              </a:rPr>
              <a:t>weight_g</a:t>
            </a:r>
            <a:r>
              <a:rPr/>
              <a:t>. Copy the code above and change the relevant parts.</a:t>
            </a:r>
          </a:p>
          <a:p>
            <a:pPr lvl="0" indent="0">
              <a:buNone/>
            </a:pPr>
            <a:r>
              <a:rPr>
                <a:solidFill>
                  <a:srgbClr val="5E5E5E"/>
                </a:solidFill>
                <a:latin typeface="Courier"/>
              </a:rPr>
              <a:t># Write your modified code here:</a:t>
            </a:r>
          </a:p>
          <a:p>
            <a:pPr lvl="0" indent="0" marL="0">
              <a:buNone/>
            </a:pPr>
            <a:r>
              <a:rPr/>
              <a:t>What pattern do you see — do sunny or shady leaves tend to be taller?</a:t>
            </a:r>
          </a:p>
          <a:p>
            <a:pPr lvl="0" indent="0">
              <a:buNone/>
            </a:pPr>
            <a:r>
              <a:rPr>
                <a:latin typeface="Courier"/>
              </a:rPr>
              <a:t>Your answer: </a:t>
            </a:r>
          </a:p>
        </p:txBody>
      </p:sp>
    </p:spTree>
  </p:cSld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spcBef>
                <a:spcPts val="3000"/>
              </a:spcBef>
              <a:buNone/>
            </a:pPr>
            <a:r>
              <a:rPr b="1"/>
              <a:t>Save your plot as a PNG</a:t>
            </a:r>
          </a:p>
          <a:p>
            <a:pPr lvl="0" indent="0" marL="0">
              <a:buNone/>
            </a:pPr>
            <a:r>
              <a:rPr/>
              <a:t>Store the plot in an object, then save it to your </a:t>
            </a:r>
            <a:r>
              <a:rPr>
                <a:latin typeface="Courier"/>
              </a:rPr>
              <a:t>figures/</a:t>
            </a:r>
            <a:r>
              <a:rPr/>
              <a:t> folder.</a:t>
            </a:r>
          </a:p>
          <a:p>
            <a:pPr lvl="0" indent="0" marL="0">
              <a:buNone/>
            </a:pPr>
            <a:r>
              <a:rPr b="1"/>
              <a:t>▶ Run this in your Script:</a:t>
            </a:r>
          </a:p>
          <a:p>
            <a:pPr lvl="0" indent="0">
              <a:buNone/>
            </a:pPr>
            <a:r>
              <a:rPr>
                <a:solidFill>
                  <a:srgbClr val="5E5E5E"/>
                </a:solidFill>
                <a:latin typeface="Courier"/>
              </a:rPr>
              <a:t># Save the weight plot — always use PNG, always use dpi = 300</a:t>
            </a:r>
            <a:br/>
            <a:r>
              <a:rPr>
                <a:solidFill>
                  <a:srgbClr val="003B4F"/>
                </a:solidFill>
                <a:latin typeface="Courier"/>
              </a:rPr>
              <a:t>weight_plot &lt;- </a:t>
            </a:r>
            <a:r>
              <a:rPr>
                <a:solidFill>
                  <a:srgbClr val="4758AB"/>
                </a:solidFill>
                <a:latin typeface="Courier"/>
              </a:rPr>
              <a:t>ggplot</a:t>
            </a:r>
            <a:r>
              <a:rPr>
                <a:solidFill>
                  <a:srgbClr val="003B4F"/>
                </a:solidFill>
                <a:latin typeface="Courier"/>
              </a:rPr>
              <a:t>(tree_df, </a:t>
            </a:r>
            <a:r>
              <a:rPr>
                <a:solidFill>
                  <a:srgbClr val="4758AB"/>
                </a:solidFill>
                <a:latin typeface="Courier"/>
              </a:rPr>
              <a:t>aes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657422"/>
                </a:solidFill>
                <a:latin typeface="Courier"/>
              </a:rPr>
              <a:t>x =</a:t>
            </a:r>
            <a:r>
              <a:rPr>
                <a:solidFill>
                  <a:srgbClr val="003B4F"/>
                </a:solidFill>
                <a:latin typeface="Courier"/>
              </a:rPr>
              <a:t> side, </a:t>
            </a:r>
            <a:r>
              <a:rPr>
                <a:solidFill>
                  <a:srgbClr val="657422"/>
                </a:solidFill>
                <a:latin typeface="Courier"/>
              </a:rPr>
              <a:t>y =</a:t>
            </a:r>
            <a:r>
              <a:rPr>
                <a:solidFill>
                  <a:srgbClr val="003B4F"/>
                </a:solidFill>
                <a:latin typeface="Courier"/>
              </a:rPr>
              <a:t> weight_g)) </a:t>
            </a:r>
            <a:r>
              <a:rPr>
                <a:solidFill>
                  <a:srgbClr val="5E5E5E"/>
                </a:solidFill>
                <a:latin typeface="Courier"/>
              </a:rPr>
              <a:t>+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geom_boxplot</a:t>
            </a:r>
            <a:r>
              <a:rPr>
                <a:solidFill>
                  <a:srgbClr val="003B4F"/>
                </a:solidFill>
                <a:latin typeface="Courier"/>
              </a:rPr>
              <a:t>() </a:t>
            </a:r>
            <a:r>
              <a:rPr>
                <a:solidFill>
                  <a:srgbClr val="5E5E5E"/>
                </a:solidFill>
                <a:latin typeface="Courier"/>
              </a:rPr>
              <a:t>+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geom_jitter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657422"/>
                </a:solidFill>
                <a:latin typeface="Courier"/>
              </a:rPr>
              <a:t>width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AD0000"/>
                </a:solidFill>
                <a:latin typeface="Courier"/>
              </a:rPr>
              <a:t>0.15</a:t>
            </a:r>
            <a:r>
              <a:rPr>
                <a:solidFill>
                  <a:srgbClr val="003B4F"/>
                </a:solidFill>
                <a:latin typeface="Courier"/>
              </a:rPr>
              <a:t>, </a:t>
            </a:r>
            <a:r>
              <a:rPr>
                <a:solidFill>
                  <a:srgbClr val="657422"/>
                </a:solidFill>
                <a:latin typeface="Courier"/>
              </a:rPr>
              <a:t>alpha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AD0000"/>
                </a:solidFill>
                <a:latin typeface="Courier"/>
              </a:rPr>
              <a:t>0.6</a:t>
            </a:r>
            <a:r>
              <a:rPr>
                <a:solidFill>
                  <a:srgbClr val="003B4F"/>
                </a:solidFill>
                <a:latin typeface="Courier"/>
              </a:rPr>
              <a:t>, </a:t>
            </a:r>
            <a:r>
              <a:rPr>
                <a:solidFill>
                  <a:srgbClr val="657422"/>
                </a:solidFill>
                <a:latin typeface="Courier"/>
              </a:rPr>
              <a:t>color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"tomato"</a:t>
            </a:r>
            <a:r>
              <a:rPr>
                <a:solidFill>
                  <a:srgbClr val="003B4F"/>
                </a:solidFill>
                <a:latin typeface="Courier"/>
              </a:rPr>
              <a:t>) </a:t>
            </a:r>
            <a:r>
              <a:rPr>
                <a:solidFill>
                  <a:srgbClr val="5E5E5E"/>
                </a:solidFill>
                <a:latin typeface="Courier"/>
              </a:rPr>
              <a:t>+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labs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657422"/>
                </a:solidFill>
                <a:latin typeface="Courier"/>
              </a:rPr>
              <a:t>x    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"Side of tree"</a:t>
            </a:r>
            <a:r>
              <a:rPr>
                <a:solidFill>
                  <a:srgbClr val="003B4F"/>
                </a:solidFill>
                <a:latin typeface="Courier"/>
              </a:rPr>
              <a:t>,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   </a:t>
            </a:r>
            <a:r>
              <a:rPr>
                <a:solidFill>
                  <a:srgbClr val="657422"/>
                </a:solidFill>
                <a:latin typeface="Courier"/>
              </a:rPr>
              <a:t>y    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"Leaf weight (g)"</a:t>
            </a:r>
            <a:r>
              <a:rPr>
                <a:solidFill>
                  <a:srgbClr val="003B4F"/>
                </a:solidFill>
                <a:latin typeface="Courier"/>
              </a:rPr>
              <a:t>,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   </a:t>
            </a:r>
            <a:r>
              <a:rPr>
                <a:solidFill>
                  <a:srgbClr val="657422"/>
                </a:solidFill>
                <a:latin typeface="Courier"/>
              </a:rPr>
              <a:t>title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"Sunny vs. shady leaves"</a:t>
            </a:r>
            <a:r>
              <a:rPr>
                <a:solidFill>
                  <a:srgbClr val="003B4F"/>
                </a:solidFill>
                <a:latin typeface="Courier"/>
              </a:rPr>
              <a:t>)</a:t>
            </a:r>
            <a:br/>
            <a:br/>
            <a:r>
              <a:rPr>
                <a:solidFill>
                  <a:srgbClr val="4758AB"/>
                </a:solidFill>
                <a:latin typeface="Courier"/>
              </a:rPr>
              <a:t>ggsave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20794D"/>
                </a:solidFill>
                <a:latin typeface="Courier"/>
              </a:rPr>
              <a:t>"figures/leaf_weight.png"</a:t>
            </a:r>
            <a:r>
              <a:rPr>
                <a:solidFill>
                  <a:srgbClr val="003B4F"/>
                </a:solidFill>
                <a:latin typeface="Courier"/>
              </a:rPr>
              <a:t>,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   </a:t>
            </a:r>
            <a:r>
              <a:rPr>
                <a:solidFill>
                  <a:srgbClr val="657422"/>
                </a:solidFill>
                <a:latin typeface="Courier"/>
              </a:rPr>
              <a:t>plot   =</a:t>
            </a:r>
            <a:r>
              <a:rPr>
                <a:solidFill>
                  <a:srgbClr val="003B4F"/>
                </a:solidFill>
                <a:latin typeface="Courier"/>
              </a:rPr>
              <a:t> weight_plot,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   </a:t>
            </a:r>
            <a:r>
              <a:rPr>
                <a:solidFill>
                  <a:srgbClr val="657422"/>
                </a:solidFill>
                <a:latin typeface="Courier"/>
              </a:rPr>
              <a:t>width 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AD0000"/>
                </a:solidFill>
                <a:latin typeface="Courier"/>
              </a:rPr>
              <a:t>6</a:t>
            </a:r>
            <a:r>
              <a:rPr>
                <a:solidFill>
                  <a:srgbClr val="003B4F"/>
                </a:solidFill>
                <a:latin typeface="Courier"/>
              </a:rPr>
              <a:t>,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   </a:t>
            </a:r>
            <a:r>
              <a:rPr>
                <a:solidFill>
                  <a:srgbClr val="657422"/>
                </a:solidFill>
                <a:latin typeface="Courier"/>
              </a:rPr>
              <a:t>height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AD0000"/>
                </a:solidFill>
                <a:latin typeface="Courier"/>
              </a:rPr>
              <a:t>6</a:t>
            </a:r>
            <a:r>
              <a:rPr>
                <a:solidFill>
                  <a:srgbClr val="003B4F"/>
                </a:solidFill>
                <a:latin typeface="Courier"/>
              </a:rPr>
              <a:t>,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   </a:t>
            </a:r>
            <a:r>
              <a:rPr>
                <a:solidFill>
                  <a:srgbClr val="657422"/>
                </a:solidFill>
                <a:latin typeface="Courier"/>
              </a:rPr>
              <a:t>units 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"in"</a:t>
            </a:r>
            <a:r>
              <a:rPr>
                <a:solidFill>
                  <a:srgbClr val="003B4F"/>
                </a:solidFill>
                <a:latin typeface="Courier"/>
              </a:rPr>
              <a:t>,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   </a:t>
            </a:r>
            <a:r>
              <a:rPr>
                <a:solidFill>
                  <a:srgbClr val="657422"/>
                </a:solidFill>
                <a:latin typeface="Courier"/>
              </a:rPr>
              <a:t>dpi   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AD0000"/>
                </a:solidFill>
                <a:latin typeface="Courier"/>
              </a:rPr>
              <a:t>300</a:t>
            </a:r>
            <a:r>
              <a:rPr>
                <a:solidFill>
                  <a:srgbClr val="003B4F"/>
                </a:solidFill>
                <a:latin typeface="Courier"/>
              </a:rPr>
              <a:t>)</a:t>
            </a:r>
          </a:p>
          <a:p>
            <a:pPr lvl="0" indent="0" marL="0">
              <a:buNone/>
            </a:pPr>
            <a:r>
              <a:rPr/>
              <a:t>Check your </a:t>
            </a:r>
            <a:r>
              <a:rPr>
                <a:latin typeface="Courier"/>
              </a:rPr>
              <a:t>figures/</a:t>
            </a:r>
            <a:r>
              <a:rPr/>
              <a:t> folder — the PNG should be there.</a:t>
            </a:r>
          </a:p>
          <a:p>
            <a:pPr lvl="0" indent="0" marL="1270000">
              <a:buNone/>
            </a:pPr>
            <a:r>
              <a:rPr sz="2000"/>
              <a:t>⚠️ </a:t>
            </a:r>
            <a:r>
              <a:rPr sz="2000" b="1"/>
              <a:t>Watch out!</a:t>
            </a:r>
            <a:r>
              <a:rPr sz="2000"/>
              <a:t> </a:t>
            </a:r>
            <a:r>
              <a:rPr sz="2000">
                <a:latin typeface="Courier"/>
              </a:rPr>
              <a:t>ggsave()</a:t>
            </a:r>
            <a:r>
              <a:rPr sz="2000"/>
              <a:t> wants the </a:t>
            </a:r>
            <a:r>
              <a:rPr sz="2000" b="1"/>
              <a:t>filename first</a:t>
            </a:r>
            <a:r>
              <a:rPr sz="2000"/>
              <a:t>, then </a:t>
            </a:r>
            <a:r>
              <a:rPr sz="2000">
                <a:latin typeface="Courier"/>
              </a:rPr>
              <a:t>plot =</a:t>
            </a:r>
            <a:r>
              <a:rPr sz="2000"/>
              <a:t>. Mixing that order is the classic first-save mistake.</a:t>
            </a:r>
          </a:p>
          <a:p>
            <a:pPr lvl="0" indent="0" marL="1270000">
              <a:buNone/>
            </a:pPr>
            <a:r>
              <a:rPr sz="2000"/>
              <a:t>💡 </a:t>
            </a:r>
            <a:r>
              <a:rPr sz="2000" b="1"/>
              <a:t>Always use </a:t>
            </a:r>
            <a:r>
              <a:rPr sz="2000" b="1">
                <a:latin typeface="Courier"/>
              </a:rPr>
              <a:t>dpi = 300</a:t>
            </a:r>
            <a:r>
              <a:rPr sz="2000"/>
              <a:t> — that is publication quality (300 dots per inch). The default (72 dpi) looks blurry in reports and on posters.</a:t>
            </a:r>
          </a:p>
        </p:txBody>
      </p:sp>
    </p:spTree>
  </p:cSld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/>
              <a:t>Part 9 · Review and checkpoint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At this point you can:</a:t>
            </a:r>
          </a:p>
          <a:p>
            <a:pPr lvl="0"/>
            <a:r>
              <a:rPr/>
              <a:t>☐ Set up R and Positron and orient yourself in the four panes</a:t>
            </a:r>
          </a:p>
          <a:p>
            <a:pPr lvl="0"/>
            <a:r>
              <a:rPr/>
              <a:t>☐ Build a project folder with </a:t>
            </a:r>
            <a:r>
              <a:rPr>
                <a:latin typeface="Courier"/>
              </a:rPr>
              <a:t>data/</a:t>
            </a:r>
            <a:r>
              <a:rPr/>
              <a:t>, </a:t>
            </a:r>
            <a:r>
              <a:rPr>
                <a:latin typeface="Courier"/>
              </a:rPr>
              <a:t>scripts/</a:t>
            </a:r>
            <a:r>
              <a:rPr/>
              <a:t>, </a:t>
            </a:r>
            <a:r>
              <a:rPr>
                <a:latin typeface="Courier"/>
              </a:rPr>
              <a:t>figures/</a:t>
            </a:r>
          </a:p>
          <a:p>
            <a:pPr lvl="0"/>
            <a:r>
              <a:rPr/>
              <a:t>☐ Use R as a calculator and store values with </a:t>
            </a:r>
            <a:r>
              <a:rPr>
                <a:latin typeface="Courier"/>
              </a:rPr>
              <a:t>&lt;-</a:t>
            </a:r>
          </a:p>
          <a:p>
            <a:pPr lvl="0"/>
            <a:r>
              <a:rPr/>
              <a:t>☐ Write a script with </a:t>
            </a:r>
            <a:r>
              <a:rPr>
                <a:latin typeface="Courier"/>
              </a:rPr>
              <a:t>#</a:t>
            </a:r>
            <a:r>
              <a:rPr/>
              <a:t> comments, save it, and re-run it</a:t>
            </a:r>
          </a:p>
          <a:p>
            <a:pPr lvl="0"/>
            <a:r>
              <a:rPr/>
              <a:t>☐ Call functions with arguments and use </a:t>
            </a:r>
            <a:r>
              <a:rPr>
                <a:latin typeface="Courier"/>
              </a:rPr>
              <a:t>?</a:t>
            </a:r>
            <a:r>
              <a:rPr/>
              <a:t> for help</a:t>
            </a:r>
          </a:p>
          <a:p>
            <a:pPr lvl="0"/>
            <a:r>
              <a:rPr/>
              <a:t>☐ Build numeric and character vectors with </a:t>
            </a:r>
            <a:r>
              <a:rPr>
                <a:latin typeface="Courier"/>
              </a:rPr>
              <a:t>c()</a:t>
            </a:r>
          </a:p>
          <a:p>
            <a:pPr lvl="0"/>
            <a:r>
              <a:rPr/>
              <a:t>☐ Install and load packages with </a:t>
            </a:r>
            <a:r>
              <a:rPr>
                <a:latin typeface="Courier"/>
              </a:rPr>
              <a:t>install.packages()</a:t>
            </a:r>
            <a:r>
              <a:rPr/>
              <a:t> and </a:t>
            </a:r>
            <a:r>
              <a:rPr>
                <a:latin typeface="Courier"/>
              </a:rPr>
              <a:t>library()</a:t>
            </a:r>
          </a:p>
          <a:p>
            <a:pPr lvl="0"/>
            <a:r>
              <a:rPr/>
              <a:t>☐ Load an Excel file with </a:t>
            </a:r>
            <a:r>
              <a:rPr>
                <a:latin typeface="Courier"/>
              </a:rPr>
              <a:t>read_excel()</a:t>
            </a:r>
            <a:r>
              <a:rPr/>
              <a:t> and understand how </a:t>
            </a:r>
            <a:r>
              <a:rPr>
                <a:latin typeface="Courier"/>
              </a:rPr>
              <a:t>read_csv()</a:t>
            </a:r>
            <a:r>
              <a:rPr/>
              <a:t> differs</a:t>
            </a:r>
          </a:p>
          <a:p>
            <a:pPr lvl="0"/>
            <a:r>
              <a:rPr/>
              <a:t>☐ Inspect a data frame with </a:t>
            </a:r>
            <a:r>
              <a:rPr>
                <a:latin typeface="Courier"/>
              </a:rPr>
              <a:t>glimpse()</a:t>
            </a:r>
            <a:r>
              <a:rPr/>
              <a:t>, </a:t>
            </a:r>
            <a:r>
              <a:rPr>
                <a:latin typeface="Courier"/>
              </a:rPr>
              <a:t>head()</a:t>
            </a:r>
            <a:r>
              <a:rPr/>
              <a:t>, </a:t>
            </a:r>
            <a:r>
              <a:rPr>
                <a:latin typeface="Courier"/>
              </a:rPr>
              <a:t>dim()</a:t>
            </a:r>
          </a:p>
          <a:p>
            <a:pPr lvl="0"/>
            <a:r>
              <a:rPr/>
              <a:t>☐ Use the pipe </a:t>
            </a:r>
            <a:r>
              <a:rPr>
                <a:latin typeface="Courier"/>
              </a:rPr>
              <a:t>%&gt;%</a:t>
            </a:r>
            <a:r>
              <a:rPr/>
              <a:t> to chain steps together</a:t>
            </a:r>
          </a:p>
          <a:p>
            <a:pPr lvl="0"/>
            <a:r>
              <a:rPr/>
              <a:t>☐ Build a </a:t>
            </a:r>
            <a:r>
              <a:rPr>
                <a:latin typeface="Courier"/>
              </a:rPr>
              <a:t>ggplot</a:t>
            </a:r>
            <a:r>
              <a:rPr/>
              <a:t> boxplot and save it as a PNG with </a:t>
            </a:r>
            <a:r>
              <a:rPr>
                <a:latin typeface="Courier"/>
              </a:rPr>
              <a:t>dpi = 300</a:t>
            </a:r>
          </a:p>
          <a:p>
            <a:pPr lvl="0" indent="0" marL="0">
              <a:buNone/>
            </a:pPr>
            <a:r>
              <a:rPr/>
              <a:t>✏️ </a:t>
            </a:r>
            <a:r>
              <a:rPr b="1"/>
              <a:t>Your turn — before you move on:</a:t>
            </a:r>
            <a:r>
              <a:rPr/>
              <a:t> Run the full script from top to bottom by pressing </a:t>
            </a:r>
            <a:r>
              <a:rPr b="1"/>
              <a:t>Ctrl/Cmd + Shift + Enter</a:t>
            </a:r>
            <a:r>
              <a:rPr/>
              <a:t> (runs the whole file). Does it complete without errors?</a:t>
            </a:r>
          </a:p>
          <a:p>
            <a:pPr lvl="0" indent="0">
              <a:buNone/>
            </a:pPr>
            <a:r>
              <a:rPr>
                <a:latin typeface="Courier"/>
              </a:rPr>
              <a:t>Did it run cleanly? Y / N
If not, what error did you see?</a:t>
            </a:r>
          </a:p>
        </p:txBody>
      </p:sp>
    </p:spTree>
  </p:cSld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/>
              <a:t>Part 10 · Going further — more plotting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1270000">
              <a:buNone/>
            </a:pPr>
            <a:r>
              <a:rPr sz="2000"/>
              <a:t>This section is optional — work through it if you finish early or want to explore. There are no wrong answers here; the goal is to see what ggplot can do.</a:t>
            </a:r>
          </a:p>
          <a:p>
            <a:pPr lvl="0" indent="0" marL="0">
              <a:spcBef>
                <a:spcPts val="3000"/>
              </a:spcBef>
              <a:buNone/>
            </a:pPr>
            <a:r>
              <a:rPr b="1"/>
              <a:t>Scatter plots — two numeric variables</a:t>
            </a:r>
          </a:p>
          <a:p>
            <a:pPr lvl="0" indent="0" marL="0">
              <a:buNone/>
            </a:pPr>
            <a:r>
              <a:rPr b="1"/>
              <a:t>▶ Try this:</a:t>
            </a:r>
          </a:p>
          <a:p>
            <a:pPr lvl="0" indent="0">
              <a:buNone/>
            </a:pPr>
            <a:r>
              <a:rPr>
                <a:solidFill>
                  <a:srgbClr val="4758AB"/>
                </a:solidFill>
                <a:latin typeface="Courier"/>
              </a:rPr>
              <a:t>ggplot</a:t>
            </a:r>
            <a:r>
              <a:rPr>
                <a:solidFill>
                  <a:srgbClr val="003B4F"/>
                </a:solidFill>
                <a:latin typeface="Courier"/>
              </a:rPr>
              <a:t>(tree_df, </a:t>
            </a:r>
            <a:r>
              <a:rPr>
                <a:solidFill>
                  <a:srgbClr val="4758AB"/>
                </a:solidFill>
                <a:latin typeface="Courier"/>
              </a:rPr>
              <a:t>aes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657422"/>
                </a:solidFill>
                <a:latin typeface="Courier"/>
              </a:rPr>
              <a:t>x =</a:t>
            </a:r>
            <a:r>
              <a:rPr>
                <a:solidFill>
                  <a:srgbClr val="003B4F"/>
                </a:solidFill>
                <a:latin typeface="Courier"/>
              </a:rPr>
              <a:t> width_cm, </a:t>
            </a:r>
            <a:r>
              <a:rPr>
                <a:solidFill>
                  <a:srgbClr val="657422"/>
                </a:solidFill>
                <a:latin typeface="Courier"/>
              </a:rPr>
              <a:t>y =</a:t>
            </a:r>
            <a:r>
              <a:rPr>
                <a:solidFill>
                  <a:srgbClr val="003B4F"/>
                </a:solidFill>
                <a:latin typeface="Courier"/>
              </a:rPr>
              <a:t> height_cm, </a:t>
            </a:r>
            <a:r>
              <a:rPr>
                <a:solidFill>
                  <a:srgbClr val="657422"/>
                </a:solidFill>
                <a:latin typeface="Courier"/>
              </a:rPr>
              <a:t>color =</a:t>
            </a:r>
            <a:r>
              <a:rPr>
                <a:solidFill>
                  <a:srgbClr val="003B4F"/>
                </a:solidFill>
                <a:latin typeface="Courier"/>
              </a:rPr>
              <a:t> side)) </a:t>
            </a:r>
            <a:r>
              <a:rPr>
                <a:solidFill>
                  <a:srgbClr val="5E5E5E"/>
                </a:solidFill>
                <a:latin typeface="Courier"/>
              </a:rPr>
              <a:t>+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geom_point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657422"/>
                </a:solidFill>
                <a:latin typeface="Courier"/>
              </a:rPr>
              <a:t>size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AD0000"/>
                </a:solidFill>
                <a:latin typeface="Courier"/>
              </a:rPr>
              <a:t>3</a:t>
            </a:r>
            <a:r>
              <a:rPr>
                <a:solidFill>
                  <a:srgbClr val="003B4F"/>
                </a:solidFill>
                <a:latin typeface="Courier"/>
              </a:rPr>
              <a:t>, </a:t>
            </a:r>
            <a:r>
              <a:rPr>
                <a:solidFill>
                  <a:srgbClr val="657422"/>
                </a:solidFill>
                <a:latin typeface="Courier"/>
              </a:rPr>
              <a:t>alpha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AD0000"/>
                </a:solidFill>
                <a:latin typeface="Courier"/>
              </a:rPr>
              <a:t>0.7</a:t>
            </a:r>
            <a:r>
              <a:rPr>
                <a:solidFill>
                  <a:srgbClr val="003B4F"/>
                </a:solidFill>
                <a:latin typeface="Courier"/>
              </a:rPr>
              <a:t>) </a:t>
            </a:r>
            <a:r>
              <a:rPr>
                <a:solidFill>
                  <a:srgbClr val="5E5E5E"/>
                </a:solidFill>
                <a:latin typeface="Courier"/>
              </a:rPr>
              <a:t>+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labs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657422"/>
                </a:solidFill>
                <a:latin typeface="Courier"/>
              </a:rPr>
              <a:t>x    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"Leaf width (cm)"</a:t>
            </a:r>
            <a:r>
              <a:rPr>
                <a:solidFill>
                  <a:srgbClr val="003B4F"/>
                </a:solidFill>
                <a:latin typeface="Courier"/>
              </a:rPr>
              <a:t>,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   </a:t>
            </a:r>
            <a:r>
              <a:rPr>
                <a:solidFill>
                  <a:srgbClr val="657422"/>
                </a:solidFill>
                <a:latin typeface="Courier"/>
              </a:rPr>
              <a:t>y    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"Leaf height (cm)"</a:t>
            </a:r>
            <a:r>
              <a:rPr>
                <a:solidFill>
                  <a:srgbClr val="003B4F"/>
                </a:solidFill>
                <a:latin typeface="Courier"/>
              </a:rPr>
              <a:t>,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   </a:t>
            </a:r>
            <a:r>
              <a:rPr>
                <a:solidFill>
                  <a:srgbClr val="657422"/>
                </a:solidFill>
                <a:latin typeface="Courier"/>
              </a:rPr>
              <a:t>color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"Side of tree"</a:t>
            </a:r>
            <a:r>
              <a:rPr>
                <a:solidFill>
                  <a:srgbClr val="003B4F"/>
                </a:solidFill>
                <a:latin typeface="Courier"/>
              </a:rPr>
              <a:t>,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   </a:t>
            </a:r>
            <a:r>
              <a:rPr>
                <a:solidFill>
                  <a:srgbClr val="657422"/>
                </a:solidFill>
                <a:latin typeface="Courier"/>
              </a:rPr>
              <a:t>title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"Leaf dimensions by side of tree"</a:t>
            </a:r>
            <a:r>
              <a:rPr>
                <a:solidFill>
                  <a:srgbClr val="003B4F"/>
                </a:solidFill>
                <a:latin typeface="Courier"/>
              </a:rPr>
              <a:t>)</a:t>
            </a:r>
          </a:p>
          <a:p>
            <a:pPr lvl="0" indent="0" marL="0">
              <a:buNone/>
            </a:pPr>
            <a:r>
              <a:rPr/>
              <a:t>✏️ </a:t>
            </a:r>
            <a:r>
              <a:rPr b="1"/>
              <a:t>Your turn:</a:t>
            </a:r>
            <a:r>
              <a:rPr/>
              <a:t> Does width predict height? Do the two groups cluster separately or overlap?</a:t>
            </a:r>
          </a:p>
          <a:p>
            <a:pPr lvl="0" indent="0">
              <a:buNone/>
            </a:pPr>
            <a:r>
              <a:rPr>
                <a:latin typeface="Courier"/>
              </a:rPr>
              <a:t>Your observation: </a:t>
            </a:r>
          </a:p>
        </p:txBody>
      </p:sp>
    </p:spTree>
  </p:cSld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spcBef>
                <a:spcPts val="3000"/>
              </a:spcBef>
              <a:buNone/>
            </a:pPr>
            <a:r>
              <a:rPr b="1"/>
              <a:t>Add a trend line</a:t>
            </a:r>
          </a:p>
          <a:p>
            <a:pPr lvl="0" indent="0" marL="0">
              <a:buNone/>
            </a:pPr>
            <a:r>
              <a:rPr b="1"/>
              <a:t>▶ Try this:</a:t>
            </a:r>
          </a:p>
          <a:p>
            <a:pPr lvl="0" indent="0">
              <a:buNone/>
            </a:pPr>
            <a:r>
              <a:rPr>
                <a:solidFill>
                  <a:srgbClr val="4758AB"/>
                </a:solidFill>
                <a:latin typeface="Courier"/>
              </a:rPr>
              <a:t>ggplot</a:t>
            </a:r>
            <a:r>
              <a:rPr>
                <a:solidFill>
                  <a:srgbClr val="003B4F"/>
                </a:solidFill>
                <a:latin typeface="Courier"/>
              </a:rPr>
              <a:t>(tree_df, </a:t>
            </a:r>
            <a:r>
              <a:rPr>
                <a:solidFill>
                  <a:srgbClr val="4758AB"/>
                </a:solidFill>
                <a:latin typeface="Courier"/>
              </a:rPr>
              <a:t>aes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657422"/>
                </a:solidFill>
                <a:latin typeface="Courier"/>
              </a:rPr>
              <a:t>x =</a:t>
            </a:r>
            <a:r>
              <a:rPr>
                <a:solidFill>
                  <a:srgbClr val="003B4F"/>
                </a:solidFill>
                <a:latin typeface="Courier"/>
              </a:rPr>
              <a:t> width_cm, </a:t>
            </a:r>
            <a:r>
              <a:rPr>
                <a:solidFill>
                  <a:srgbClr val="657422"/>
                </a:solidFill>
                <a:latin typeface="Courier"/>
              </a:rPr>
              <a:t>y =</a:t>
            </a:r>
            <a:r>
              <a:rPr>
                <a:solidFill>
                  <a:srgbClr val="003B4F"/>
                </a:solidFill>
                <a:latin typeface="Courier"/>
              </a:rPr>
              <a:t> height_cm, </a:t>
            </a:r>
            <a:r>
              <a:rPr>
                <a:solidFill>
                  <a:srgbClr val="657422"/>
                </a:solidFill>
                <a:latin typeface="Courier"/>
              </a:rPr>
              <a:t>color =</a:t>
            </a:r>
            <a:r>
              <a:rPr>
                <a:solidFill>
                  <a:srgbClr val="003B4F"/>
                </a:solidFill>
                <a:latin typeface="Courier"/>
              </a:rPr>
              <a:t> side)) </a:t>
            </a:r>
            <a:r>
              <a:rPr>
                <a:solidFill>
                  <a:srgbClr val="5E5E5E"/>
                </a:solidFill>
                <a:latin typeface="Courier"/>
              </a:rPr>
              <a:t>+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geom_point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657422"/>
                </a:solidFill>
                <a:latin typeface="Courier"/>
              </a:rPr>
              <a:t>size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AD0000"/>
                </a:solidFill>
                <a:latin typeface="Courier"/>
              </a:rPr>
              <a:t>3</a:t>
            </a:r>
            <a:r>
              <a:rPr>
                <a:solidFill>
                  <a:srgbClr val="003B4F"/>
                </a:solidFill>
                <a:latin typeface="Courier"/>
              </a:rPr>
              <a:t>, </a:t>
            </a:r>
            <a:r>
              <a:rPr>
                <a:solidFill>
                  <a:srgbClr val="657422"/>
                </a:solidFill>
                <a:latin typeface="Courier"/>
              </a:rPr>
              <a:t>alpha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AD0000"/>
                </a:solidFill>
                <a:latin typeface="Courier"/>
              </a:rPr>
              <a:t>0.7</a:t>
            </a:r>
            <a:r>
              <a:rPr>
                <a:solidFill>
                  <a:srgbClr val="003B4F"/>
                </a:solidFill>
                <a:latin typeface="Courier"/>
              </a:rPr>
              <a:t>) </a:t>
            </a:r>
            <a:r>
              <a:rPr>
                <a:solidFill>
                  <a:srgbClr val="5E5E5E"/>
                </a:solidFill>
                <a:latin typeface="Courier"/>
              </a:rPr>
              <a:t>+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geom_smooth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657422"/>
                </a:solidFill>
                <a:latin typeface="Courier"/>
              </a:rPr>
              <a:t>method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"lm"</a:t>
            </a:r>
            <a:r>
              <a:rPr>
                <a:solidFill>
                  <a:srgbClr val="003B4F"/>
                </a:solidFill>
                <a:latin typeface="Courier"/>
              </a:rPr>
              <a:t>, </a:t>
            </a:r>
            <a:r>
              <a:rPr>
                <a:solidFill>
                  <a:srgbClr val="657422"/>
                </a:solidFill>
                <a:latin typeface="Courier"/>
              </a:rPr>
              <a:t>se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8F5902"/>
                </a:solidFill>
                <a:latin typeface="Courier"/>
              </a:rPr>
              <a:t>TRUE</a:t>
            </a:r>
            <a:r>
              <a:rPr>
                <a:solidFill>
                  <a:srgbClr val="003B4F"/>
                </a:solidFill>
                <a:latin typeface="Courier"/>
              </a:rPr>
              <a:t>) </a:t>
            </a:r>
            <a:r>
              <a:rPr>
                <a:solidFill>
                  <a:srgbClr val="5E5E5E"/>
                </a:solidFill>
                <a:latin typeface="Courier"/>
              </a:rPr>
              <a:t>+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labs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657422"/>
                </a:solidFill>
                <a:latin typeface="Courier"/>
              </a:rPr>
              <a:t>x    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"Leaf width (cm)"</a:t>
            </a:r>
            <a:r>
              <a:rPr>
                <a:solidFill>
                  <a:srgbClr val="003B4F"/>
                </a:solidFill>
                <a:latin typeface="Courier"/>
              </a:rPr>
              <a:t>,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   </a:t>
            </a:r>
            <a:r>
              <a:rPr>
                <a:solidFill>
                  <a:srgbClr val="657422"/>
                </a:solidFill>
                <a:latin typeface="Courier"/>
              </a:rPr>
              <a:t>y    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"Leaf height (cm)"</a:t>
            </a:r>
            <a:r>
              <a:rPr>
                <a:solidFill>
                  <a:srgbClr val="003B4F"/>
                </a:solidFill>
                <a:latin typeface="Courier"/>
              </a:rPr>
              <a:t>,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   </a:t>
            </a:r>
            <a:r>
              <a:rPr>
                <a:solidFill>
                  <a:srgbClr val="657422"/>
                </a:solidFill>
                <a:latin typeface="Courier"/>
              </a:rPr>
              <a:t>color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"Side of tree"</a:t>
            </a:r>
            <a:r>
              <a:rPr>
                <a:solidFill>
                  <a:srgbClr val="003B4F"/>
                </a:solidFill>
                <a:latin typeface="Courier"/>
              </a:rPr>
              <a:t>,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   </a:t>
            </a:r>
            <a:r>
              <a:rPr>
                <a:solidFill>
                  <a:srgbClr val="657422"/>
                </a:solidFill>
                <a:latin typeface="Courier"/>
              </a:rPr>
              <a:t>title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"Leaf dimensions with regression lines"</a:t>
            </a:r>
            <a:r>
              <a:rPr>
                <a:solidFill>
                  <a:srgbClr val="003B4F"/>
                </a:solidFill>
                <a:latin typeface="Courier"/>
              </a:rPr>
              <a:t>)</a:t>
            </a:r>
          </a:p>
          <a:p>
            <a:pPr lvl="0" indent="0" marL="0">
              <a:buNone/>
            </a:pPr>
            <a:r>
              <a:rPr/>
              <a:t>✏️ </a:t>
            </a:r>
            <a:r>
              <a:rPr b="1"/>
              <a:t>Your turn:</a:t>
            </a:r>
            <a:r>
              <a:rPr/>
              <a:t> Do the slopes look similar or different for sunny vs. shady leaves? What might that mean biologically?</a:t>
            </a:r>
          </a:p>
          <a:p>
            <a:pPr lvl="0" indent="0">
              <a:buNone/>
            </a:pPr>
            <a:r>
              <a:rPr>
                <a:latin typeface="Courier"/>
              </a:rPr>
              <a:t>Your observation: </a:t>
            </a:r>
          </a:p>
        </p:txBody>
      </p:sp>
    </p:spTree>
  </p:cSld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spcBef>
                <a:spcPts val="3000"/>
              </a:spcBef>
              <a:buNone/>
            </a:pPr>
            <a:r>
              <a:rPr b="1"/>
              <a:t>Violin plots</a:t>
            </a:r>
          </a:p>
          <a:p>
            <a:pPr lvl="0" indent="0" marL="0">
              <a:buNone/>
            </a:pPr>
            <a:r>
              <a:rPr b="1"/>
              <a:t>▶ Try this:</a:t>
            </a:r>
          </a:p>
          <a:p>
            <a:pPr lvl="0" indent="0">
              <a:buNone/>
            </a:pPr>
            <a:r>
              <a:rPr>
                <a:solidFill>
                  <a:srgbClr val="4758AB"/>
                </a:solidFill>
                <a:latin typeface="Courier"/>
              </a:rPr>
              <a:t>ggplot</a:t>
            </a:r>
            <a:r>
              <a:rPr>
                <a:solidFill>
                  <a:srgbClr val="003B4F"/>
                </a:solidFill>
                <a:latin typeface="Courier"/>
              </a:rPr>
              <a:t>(tree_df, </a:t>
            </a:r>
            <a:r>
              <a:rPr>
                <a:solidFill>
                  <a:srgbClr val="4758AB"/>
                </a:solidFill>
                <a:latin typeface="Courier"/>
              </a:rPr>
              <a:t>aes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657422"/>
                </a:solidFill>
                <a:latin typeface="Courier"/>
              </a:rPr>
              <a:t>x =</a:t>
            </a:r>
            <a:r>
              <a:rPr>
                <a:solidFill>
                  <a:srgbClr val="003B4F"/>
                </a:solidFill>
                <a:latin typeface="Courier"/>
              </a:rPr>
              <a:t> side, </a:t>
            </a:r>
            <a:r>
              <a:rPr>
                <a:solidFill>
                  <a:srgbClr val="657422"/>
                </a:solidFill>
                <a:latin typeface="Courier"/>
              </a:rPr>
              <a:t>y =</a:t>
            </a:r>
            <a:r>
              <a:rPr>
                <a:solidFill>
                  <a:srgbClr val="003B4F"/>
                </a:solidFill>
                <a:latin typeface="Courier"/>
              </a:rPr>
              <a:t> weight_g, </a:t>
            </a:r>
            <a:r>
              <a:rPr>
                <a:solidFill>
                  <a:srgbClr val="657422"/>
                </a:solidFill>
                <a:latin typeface="Courier"/>
              </a:rPr>
              <a:t>fill =</a:t>
            </a:r>
            <a:r>
              <a:rPr>
                <a:solidFill>
                  <a:srgbClr val="003B4F"/>
                </a:solidFill>
                <a:latin typeface="Courier"/>
              </a:rPr>
              <a:t> side)) </a:t>
            </a:r>
            <a:r>
              <a:rPr>
                <a:solidFill>
                  <a:srgbClr val="5E5E5E"/>
                </a:solidFill>
                <a:latin typeface="Courier"/>
              </a:rPr>
              <a:t>+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geom_violin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657422"/>
                </a:solidFill>
                <a:latin typeface="Courier"/>
              </a:rPr>
              <a:t>alpha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AD0000"/>
                </a:solidFill>
                <a:latin typeface="Courier"/>
              </a:rPr>
              <a:t>0.5</a:t>
            </a:r>
            <a:r>
              <a:rPr>
                <a:solidFill>
                  <a:srgbClr val="003B4F"/>
                </a:solidFill>
                <a:latin typeface="Courier"/>
              </a:rPr>
              <a:t>) </a:t>
            </a:r>
            <a:r>
              <a:rPr>
                <a:solidFill>
                  <a:srgbClr val="5E5E5E"/>
                </a:solidFill>
                <a:latin typeface="Courier"/>
              </a:rPr>
              <a:t>+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geom_jitter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657422"/>
                </a:solidFill>
                <a:latin typeface="Courier"/>
              </a:rPr>
              <a:t>width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AD0000"/>
                </a:solidFill>
                <a:latin typeface="Courier"/>
              </a:rPr>
              <a:t>0.1</a:t>
            </a:r>
            <a:r>
              <a:rPr>
                <a:solidFill>
                  <a:srgbClr val="003B4F"/>
                </a:solidFill>
                <a:latin typeface="Courier"/>
              </a:rPr>
              <a:t>, </a:t>
            </a:r>
            <a:r>
              <a:rPr>
                <a:solidFill>
                  <a:srgbClr val="657422"/>
                </a:solidFill>
                <a:latin typeface="Courier"/>
              </a:rPr>
              <a:t>size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AD0000"/>
                </a:solidFill>
                <a:latin typeface="Courier"/>
              </a:rPr>
              <a:t>2</a:t>
            </a:r>
            <a:r>
              <a:rPr>
                <a:solidFill>
                  <a:srgbClr val="003B4F"/>
                </a:solidFill>
                <a:latin typeface="Courier"/>
              </a:rPr>
              <a:t>) </a:t>
            </a:r>
            <a:r>
              <a:rPr>
                <a:solidFill>
                  <a:srgbClr val="5E5E5E"/>
                </a:solidFill>
                <a:latin typeface="Courier"/>
              </a:rPr>
              <a:t>+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labs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657422"/>
                </a:solidFill>
                <a:latin typeface="Courier"/>
              </a:rPr>
              <a:t>x    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"Side of tree"</a:t>
            </a:r>
            <a:r>
              <a:rPr>
                <a:solidFill>
                  <a:srgbClr val="003B4F"/>
                </a:solidFill>
                <a:latin typeface="Courier"/>
              </a:rPr>
              <a:t>,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   </a:t>
            </a:r>
            <a:r>
              <a:rPr>
                <a:solidFill>
                  <a:srgbClr val="657422"/>
                </a:solidFill>
                <a:latin typeface="Courier"/>
              </a:rPr>
              <a:t>y    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"Leaf weight (g)"</a:t>
            </a:r>
            <a:r>
              <a:rPr>
                <a:solidFill>
                  <a:srgbClr val="003B4F"/>
                </a:solidFill>
                <a:latin typeface="Courier"/>
              </a:rPr>
              <a:t>,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   </a:t>
            </a:r>
            <a:r>
              <a:rPr>
                <a:solidFill>
                  <a:srgbClr val="657422"/>
                </a:solidFill>
                <a:latin typeface="Courier"/>
              </a:rPr>
              <a:t>title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"Violin plot of leaf weight"</a:t>
            </a:r>
            <a:r>
              <a:rPr>
                <a:solidFill>
                  <a:srgbClr val="003B4F"/>
                </a:solidFill>
                <a:latin typeface="Courier"/>
              </a:rPr>
              <a:t>) </a:t>
            </a:r>
            <a:r>
              <a:rPr>
                <a:solidFill>
                  <a:srgbClr val="5E5E5E"/>
                </a:solidFill>
                <a:latin typeface="Courier"/>
              </a:rPr>
              <a:t>+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theme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657422"/>
                </a:solidFill>
                <a:latin typeface="Courier"/>
              </a:rPr>
              <a:t>legend.position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"none"</a:t>
            </a:r>
            <a:r>
              <a:rPr>
                <a:solidFill>
                  <a:srgbClr val="003B4F"/>
                </a:solidFill>
                <a:latin typeface="Courier"/>
              </a:rPr>
              <a:t>)</a:t>
            </a:r>
          </a:p>
          <a:p>
            <a:pPr lvl="0" indent="0" marL="0">
              <a:buNone/>
            </a:pPr>
            <a:r>
              <a:rPr/>
              <a:t>✏️ </a:t>
            </a:r>
            <a:r>
              <a:rPr b="1"/>
              <a:t>Your turn:</a:t>
            </a:r>
            <a:r>
              <a:rPr/>
              <a:t> What does the width of the violin show you that a boxplot does not?</a:t>
            </a:r>
          </a:p>
          <a:p>
            <a:pPr lvl="0" indent="0">
              <a:buNone/>
            </a:pPr>
            <a:r>
              <a:rPr>
                <a:latin typeface="Courier"/>
              </a:rPr>
              <a:t>Your observation: </a:t>
            </a:r>
          </a:p>
        </p:txBody>
      </p:sp>
    </p:spTree>
  </p:cSld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spcBef>
                <a:spcPts val="3000"/>
              </a:spcBef>
              <a:buNone/>
            </a:pPr>
            <a:r>
              <a:rPr b="1"/>
              <a:t>Facets — small multiples</a:t>
            </a:r>
          </a:p>
          <a:p>
            <a:pPr lvl="0" indent="0" marL="0">
              <a:buNone/>
            </a:pPr>
            <a:r>
              <a:rPr/>
              <a:t>Facets split one plot into panels, one per group.</a:t>
            </a:r>
          </a:p>
          <a:p>
            <a:pPr lvl="0" indent="0" marL="0">
              <a:buNone/>
            </a:pPr>
            <a:r>
              <a:rPr b="1"/>
              <a:t>▶ Try this:</a:t>
            </a:r>
          </a:p>
          <a:p>
            <a:pPr lvl="0" indent="0">
              <a:buNone/>
            </a:pPr>
            <a:r>
              <a:rPr>
                <a:solidFill>
                  <a:srgbClr val="4758AB"/>
                </a:solidFill>
                <a:latin typeface="Courier"/>
              </a:rPr>
              <a:t>ggplot</a:t>
            </a:r>
            <a:r>
              <a:rPr>
                <a:solidFill>
                  <a:srgbClr val="003B4F"/>
                </a:solidFill>
                <a:latin typeface="Courier"/>
              </a:rPr>
              <a:t>(tree_df, </a:t>
            </a:r>
            <a:r>
              <a:rPr>
                <a:solidFill>
                  <a:srgbClr val="4758AB"/>
                </a:solidFill>
                <a:latin typeface="Courier"/>
              </a:rPr>
              <a:t>aes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657422"/>
                </a:solidFill>
                <a:latin typeface="Courier"/>
              </a:rPr>
              <a:t>x =</a:t>
            </a:r>
            <a:r>
              <a:rPr>
                <a:solidFill>
                  <a:srgbClr val="003B4F"/>
                </a:solidFill>
                <a:latin typeface="Courier"/>
              </a:rPr>
              <a:t> weight_g)) </a:t>
            </a:r>
            <a:r>
              <a:rPr>
                <a:solidFill>
                  <a:srgbClr val="5E5E5E"/>
                </a:solidFill>
                <a:latin typeface="Courier"/>
              </a:rPr>
              <a:t>+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geom_histogram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657422"/>
                </a:solidFill>
                <a:latin typeface="Courier"/>
              </a:rPr>
              <a:t>binwidth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AD0000"/>
                </a:solidFill>
                <a:latin typeface="Courier"/>
              </a:rPr>
              <a:t>1</a:t>
            </a:r>
            <a:r>
              <a:rPr>
                <a:solidFill>
                  <a:srgbClr val="003B4F"/>
                </a:solidFill>
                <a:latin typeface="Courier"/>
              </a:rPr>
              <a:t>, </a:t>
            </a:r>
            <a:r>
              <a:rPr>
                <a:solidFill>
                  <a:srgbClr val="657422"/>
                </a:solidFill>
                <a:latin typeface="Courier"/>
              </a:rPr>
              <a:t>fill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"steelblue"</a:t>
            </a:r>
            <a:r>
              <a:rPr>
                <a:solidFill>
                  <a:srgbClr val="003B4F"/>
                </a:solidFill>
                <a:latin typeface="Courier"/>
              </a:rPr>
              <a:t>, </a:t>
            </a:r>
            <a:r>
              <a:rPr>
                <a:solidFill>
                  <a:srgbClr val="657422"/>
                </a:solidFill>
                <a:latin typeface="Courier"/>
              </a:rPr>
              <a:t>color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"white"</a:t>
            </a:r>
            <a:r>
              <a:rPr>
                <a:solidFill>
                  <a:srgbClr val="003B4F"/>
                </a:solidFill>
                <a:latin typeface="Courier"/>
              </a:rPr>
              <a:t>) </a:t>
            </a:r>
            <a:r>
              <a:rPr>
                <a:solidFill>
                  <a:srgbClr val="5E5E5E"/>
                </a:solidFill>
                <a:latin typeface="Courier"/>
              </a:rPr>
              <a:t>+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facet_wrap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5E5E5E"/>
                </a:solidFill>
                <a:latin typeface="Courier"/>
              </a:rPr>
              <a:t>~</a:t>
            </a:r>
            <a:r>
              <a:rPr>
                <a:solidFill>
                  <a:srgbClr val="003B4F"/>
                </a:solidFill>
                <a:latin typeface="Courier"/>
              </a:rPr>
              <a:t>side, </a:t>
            </a:r>
            <a:r>
              <a:rPr>
                <a:solidFill>
                  <a:srgbClr val="657422"/>
                </a:solidFill>
                <a:latin typeface="Courier"/>
              </a:rPr>
              <a:t>ncol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AD0000"/>
                </a:solidFill>
                <a:latin typeface="Courier"/>
              </a:rPr>
              <a:t>1</a:t>
            </a:r>
            <a:r>
              <a:rPr>
                <a:solidFill>
                  <a:srgbClr val="003B4F"/>
                </a:solidFill>
                <a:latin typeface="Courier"/>
              </a:rPr>
              <a:t>) </a:t>
            </a:r>
            <a:r>
              <a:rPr>
                <a:solidFill>
                  <a:srgbClr val="5E5E5E"/>
                </a:solidFill>
                <a:latin typeface="Courier"/>
              </a:rPr>
              <a:t>+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labs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657422"/>
                </a:solidFill>
                <a:latin typeface="Courier"/>
              </a:rPr>
              <a:t>x    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"Leaf weight (g)"</a:t>
            </a:r>
            <a:r>
              <a:rPr>
                <a:solidFill>
                  <a:srgbClr val="003B4F"/>
                </a:solidFill>
                <a:latin typeface="Courier"/>
              </a:rPr>
              <a:t>,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   </a:t>
            </a:r>
            <a:r>
              <a:rPr>
                <a:solidFill>
                  <a:srgbClr val="657422"/>
                </a:solidFill>
                <a:latin typeface="Courier"/>
              </a:rPr>
              <a:t>y    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"Count"</a:t>
            </a:r>
            <a:r>
              <a:rPr>
                <a:solidFill>
                  <a:srgbClr val="003B4F"/>
                </a:solidFill>
                <a:latin typeface="Courier"/>
              </a:rPr>
              <a:t>,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   </a:t>
            </a:r>
            <a:r>
              <a:rPr>
                <a:solidFill>
                  <a:srgbClr val="657422"/>
                </a:solidFill>
                <a:latin typeface="Courier"/>
              </a:rPr>
              <a:t>title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"Distribution of leaf weight by side"</a:t>
            </a:r>
            <a:r>
              <a:rPr>
                <a:solidFill>
                  <a:srgbClr val="003B4F"/>
                </a:solidFill>
                <a:latin typeface="Courier"/>
              </a:rPr>
              <a:t>)</a:t>
            </a:r>
          </a:p>
          <a:p>
            <a:pPr lvl="0" indent="0" marL="0">
              <a:buNone/>
            </a:pPr>
            <a:r>
              <a:rPr/>
              <a:t>✏️ </a:t>
            </a:r>
            <a:r>
              <a:rPr b="1"/>
              <a:t>Your turn:</a:t>
            </a:r>
            <a:r>
              <a:rPr/>
              <a:t> Do the histograms look roughly symmetric, or skewed? Are the shapes similar between sunny and shady?</a:t>
            </a:r>
          </a:p>
          <a:p>
            <a:pPr lvl="0" indent="0">
              <a:buNone/>
            </a:pPr>
            <a:r>
              <a:rPr>
                <a:latin typeface="Courier"/>
              </a:rPr>
              <a:t>Your observation: </a:t>
            </a:r>
          </a:p>
        </p:txBody>
      </p:sp>
    </p:spTree>
  </p:cSld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spcBef>
                <a:spcPts val="3000"/>
              </a:spcBef>
              <a:buNone/>
            </a:pPr>
            <a:r>
              <a:rPr b="1"/>
              <a:t>Themes — change the look</a:t>
            </a:r>
          </a:p>
          <a:p>
            <a:pPr lvl="0" indent="0" marL="0">
              <a:buNone/>
            </a:pPr>
            <a:r>
              <a:rPr/>
              <a:t>ggplot comes with built-in themes. Try swapping by adding one to any plot above:</a:t>
            </a:r>
          </a:p>
          <a:p>
            <a:pPr lvl="0" indent="0">
              <a:buNone/>
            </a:pPr>
            <a:r>
              <a:rPr>
                <a:solidFill>
                  <a:srgbClr val="5E5E5E"/>
                </a:solidFill>
                <a:latin typeface="Courier"/>
              </a:rPr>
              <a:t>+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4758AB"/>
                </a:solidFill>
                <a:latin typeface="Courier"/>
              </a:rPr>
              <a:t>theme_bw</a:t>
            </a:r>
            <a:r>
              <a:rPr>
                <a:solidFill>
                  <a:srgbClr val="003B4F"/>
                </a:solidFill>
                <a:latin typeface="Courier"/>
              </a:rPr>
              <a:t>()          </a:t>
            </a:r>
            <a:r>
              <a:rPr>
                <a:solidFill>
                  <a:srgbClr val="5E5E5E"/>
                </a:solidFill>
                <a:latin typeface="Courier"/>
              </a:rPr>
              <a:t># clean, white background</a:t>
            </a:r>
            <a:br/>
            <a:r>
              <a:rPr>
                <a:solidFill>
                  <a:srgbClr val="5E5E5E"/>
                </a:solidFill>
                <a:latin typeface="Courier"/>
              </a:rPr>
              <a:t>+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4758AB"/>
                </a:solidFill>
                <a:latin typeface="Courier"/>
              </a:rPr>
              <a:t>theme_minimal</a:t>
            </a:r>
            <a:r>
              <a:rPr>
                <a:solidFill>
                  <a:srgbClr val="003B4F"/>
                </a:solidFill>
                <a:latin typeface="Courier"/>
              </a:rPr>
              <a:t>()     </a:t>
            </a:r>
            <a:r>
              <a:rPr>
                <a:solidFill>
                  <a:srgbClr val="5E5E5E"/>
                </a:solidFill>
                <a:latin typeface="Courier"/>
              </a:rPr>
              <a:t># very minimal, no border</a:t>
            </a:r>
            <a:br/>
            <a:r>
              <a:rPr>
                <a:solidFill>
                  <a:srgbClr val="5E5E5E"/>
                </a:solidFill>
                <a:latin typeface="Courier"/>
              </a:rPr>
              <a:t>+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4758AB"/>
                </a:solidFill>
                <a:latin typeface="Courier"/>
              </a:rPr>
              <a:t>theme_classic</a:t>
            </a:r>
            <a:r>
              <a:rPr>
                <a:solidFill>
                  <a:srgbClr val="003B4F"/>
                </a:solidFill>
                <a:latin typeface="Courier"/>
              </a:rPr>
              <a:t>()     </a:t>
            </a:r>
            <a:r>
              <a:rPr>
                <a:solidFill>
                  <a:srgbClr val="5E5E5E"/>
                </a:solidFill>
                <a:latin typeface="Courier"/>
              </a:rPr>
              <a:t># classic axis lines, no grid</a:t>
            </a:r>
            <a:br/>
            <a:r>
              <a:rPr>
                <a:solidFill>
                  <a:srgbClr val="5E5E5E"/>
                </a:solidFill>
                <a:latin typeface="Courier"/>
              </a:rPr>
              <a:t>+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4758AB"/>
                </a:solidFill>
                <a:latin typeface="Courier"/>
              </a:rPr>
              <a:t>theme_dark</a:t>
            </a:r>
            <a:r>
              <a:rPr>
                <a:solidFill>
                  <a:srgbClr val="003B4F"/>
                </a:solidFill>
                <a:latin typeface="Courier"/>
              </a:rPr>
              <a:t>()        </a:t>
            </a:r>
            <a:r>
              <a:rPr>
                <a:solidFill>
                  <a:srgbClr val="5E5E5E"/>
                </a:solidFill>
                <a:latin typeface="Courier"/>
              </a:rPr>
              <a:t># dark background</a:t>
            </a:r>
          </a:p>
          <a:p>
            <a:pPr lvl="0" indent="0" marL="0">
              <a:buNone/>
            </a:pPr>
            <a:r>
              <a:rPr/>
              <a:t>✏️ </a:t>
            </a:r>
            <a:r>
              <a:rPr b="1"/>
              <a:t>Your turn:</a:t>
            </a:r>
            <a:r>
              <a:rPr/>
              <a:t> Which theme do you prefer for this kind of biological comparison data? Why?</a:t>
            </a:r>
          </a:p>
          <a:p>
            <a:pPr lvl="0" indent="0">
              <a:buNone/>
            </a:pPr>
            <a:r>
              <a:rPr>
                <a:latin typeface="Courier"/>
              </a:rPr>
              <a:t>Your answer: </a:t>
            </a:r>
          </a:p>
        </p:txBody>
      </p:sp>
    </p:spTree>
  </p:cSld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spcBef>
                <a:spcPts val="3000"/>
              </a:spcBef>
              <a:buNone/>
            </a:pPr>
            <a:r>
              <a:rPr b="1"/>
              <a:t>Save a scatter plot as PNG</a:t>
            </a:r>
          </a:p>
          <a:p>
            <a:pPr lvl="0" indent="0" marL="0">
              <a:buNone/>
            </a:pPr>
            <a:r>
              <a:rPr b="1"/>
              <a:t>▶ Try this:</a:t>
            </a:r>
          </a:p>
          <a:p>
            <a:pPr lvl="0" indent="0">
              <a:buNone/>
            </a:pPr>
            <a:r>
              <a:rPr>
                <a:solidFill>
                  <a:srgbClr val="003B4F"/>
                </a:solidFill>
                <a:latin typeface="Courier"/>
              </a:rPr>
              <a:t>scatter_plot &lt;- </a:t>
            </a:r>
            <a:r>
              <a:rPr>
                <a:solidFill>
                  <a:srgbClr val="4758AB"/>
                </a:solidFill>
                <a:latin typeface="Courier"/>
              </a:rPr>
              <a:t>ggplot</a:t>
            </a:r>
            <a:r>
              <a:rPr>
                <a:solidFill>
                  <a:srgbClr val="003B4F"/>
                </a:solidFill>
                <a:latin typeface="Courier"/>
              </a:rPr>
              <a:t>(tree_df, </a:t>
            </a:r>
            <a:r>
              <a:rPr>
                <a:solidFill>
                  <a:srgbClr val="4758AB"/>
                </a:solidFill>
                <a:latin typeface="Courier"/>
              </a:rPr>
              <a:t>aes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657422"/>
                </a:solidFill>
                <a:latin typeface="Courier"/>
              </a:rPr>
              <a:t>x =</a:t>
            </a:r>
            <a:r>
              <a:rPr>
                <a:solidFill>
                  <a:srgbClr val="003B4F"/>
                </a:solidFill>
                <a:latin typeface="Courier"/>
              </a:rPr>
              <a:t> width_cm, </a:t>
            </a:r>
            <a:r>
              <a:rPr>
                <a:solidFill>
                  <a:srgbClr val="657422"/>
                </a:solidFill>
                <a:latin typeface="Courier"/>
              </a:rPr>
              <a:t>y =</a:t>
            </a:r>
            <a:r>
              <a:rPr>
                <a:solidFill>
                  <a:srgbClr val="003B4F"/>
                </a:solidFill>
                <a:latin typeface="Courier"/>
              </a:rPr>
              <a:t> height_cm, </a:t>
            </a:r>
            <a:r>
              <a:rPr>
                <a:solidFill>
                  <a:srgbClr val="657422"/>
                </a:solidFill>
                <a:latin typeface="Courier"/>
              </a:rPr>
              <a:t>color =</a:t>
            </a:r>
            <a:r>
              <a:rPr>
                <a:solidFill>
                  <a:srgbClr val="003B4F"/>
                </a:solidFill>
                <a:latin typeface="Courier"/>
              </a:rPr>
              <a:t> side)) </a:t>
            </a:r>
            <a:r>
              <a:rPr>
                <a:solidFill>
                  <a:srgbClr val="5E5E5E"/>
                </a:solidFill>
                <a:latin typeface="Courier"/>
              </a:rPr>
              <a:t>+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geom_point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657422"/>
                </a:solidFill>
                <a:latin typeface="Courier"/>
              </a:rPr>
              <a:t>size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AD0000"/>
                </a:solidFill>
                <a:latin typeface="Courier"/>
              </a:rPr>
              <a:t>3</a:t>
            </a:r>
            <a:r>
              <a:rPr>
                <a:solidFill>
                  <a:srgbClr val="003B4F"/>
                </a:solidFill>
                <a:latin typeface="Courier"/>
              </a:rPr>
              <a:t>, </a:t>
            </a:r>
            <a:r>
              <a:rPr>
                <a:solidFill>
                  <a:srgbClr val="657422"/>
                </a:solidFill>
                <a:latin typeface="Courier"/>
              </a:rPr>
              <a:t>alpha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AD0000"/>
                </a:solidFill>
                <a:latin typeface="Courier"/>
              </a:rPr>
              <a:t>0.7</a:t>
            </a:r>
            <a:r>
              <a:rPr>
                <a:solidFill>
                  <a:srgbClr val="003B4F"/>
                </a:solidFill>
                <a:latin typeface="Courier"/>
              </a:rPr>
              <a:t>) </a:t>
            </a:r>
            <a:r>
              <a:rPr>
                <a:solidFill>
                  <a:srgbClr val="5E5E5E"/>
                </a:solidFill>
                <a:latin typeface="Courier"/>
              </a:rPr>
              <a:t>+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geom_smooth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657422"/>
                </a:solidFill>
                <a:latin typeface="Courier"/>
              </a:rPr>
              <a:t>method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"lm"</a:t>
            </a:r>
            <a:r>
              <a:rPr>
                <a:solidFill>
                  <a:srgbClr val="003B4F"/>
                </a:solidFill>
                <a:latin typeface="Courier"/>
              </a:rPr>
              <a:t>, </a:t>
            </a:r>
            <a:r>
              <a:rPr>
                <a:solidFill>
                  <a:srgbClr val="657422"/>
                </a:solidFill>
                <a:latin typeface="Courier"/>
              </a:rPr>
              <a:t>se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8F5902"/>
                </a:solidFill>
                <a:latin typeface="Courier"/>
              </a:rPr>
              <a:t>TRUE</a:t>
            </a:r>
            <a:r>
              <a:rPr>
                <a:solidFill>
                  <a:srgbClr val="003B4F"/>
                </a:solidFill>
                <a:latin typeface="Courier"/>
              </a:rPr>
              <a:t>) </a:t>
            </a:r>
            <a:r>
              <a:rPr>
                <a:solidFill>
                  <a:srgbClr val="5E5E5E"/>
                </a:solidFill>
                <a:latin typeface="Courier"/>
              </a:rPr>
              <a:t>+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labs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657422"/>
                </a:solidFill>
                <a:latin typeface="Courier"/>
              </a:rPr>
              <a:t>x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"Leaf width (cm)"</a:t>
            </a:r>
            <a:r>
              <a:rPr>
                <a:solidFill>
                  <a:srgbClr val="003B4F"/>
                </a:solidFill>
                <a:latin typeface="Courier"/>
              </a:rPr>
              <a:t>, </a:t>
            </a:r>
            <a:r>
              <a:rPr>
                <a:solidFill>
                  <a:srgbClr val="657422"/>
                </a:solidFill>
                <a:latin typeface="Courier"/>
              </a:rPr>
              <a:t>y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"Leaf height (cm)"</a:t>
            </a:r>
            <a:r>
              <a:rPr>
                <a:solidFill>
                  <a:srgbClr val="003B4F"/>
                </a:solidFill>
                <a:latin typeface="Courier"/>
              </a:rPr>
              <a:t>, </a:t>
            </a:r>
            <a:r>
              <a:rPr>
                <a:solidFill>
                  <a:srgbClr val="657422"/>
                </a:solidFill>
                <a:latin typeface="Courier"/>
              </a:rPr>
              <a:t>color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"Side"</a:t>
            </a:r>
            <a:r>
              <a:rPr>
                <a:solidFill>
                  <a:srgbClr val="003B4F"/>
                </a:solidFill>
                <a:latin typeface="Courier"/>
              </a:rPr>
              <a:t>) </a:t>
            </a:r>
            <a:r>
              <a:rPr>
                <a:solidFill>
                  <a:srgbClr val="5E5E5E"/>
                </a:solidFill>
                <a:latin typeface="Courier"/>
              </a:rPr>
              <a:t>+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theme_bw</a:t>
            </a:r>
            <a:r>
              <a:rPr>
                <a:solidFill>
                  <a:srgbClr val="003B4F"/>
                </a:solidFill>
                <a:latin typeface="Courier"/>
              </a:rPr>
              <a:t>()</a:t>
            </a:r>
            <a:br/>
            <a:br/>
            <a:r>
              <a:rPr>
                <a:solidFill>
                  <a:srgbClr val="4758AB"/>
                </a:solidFill>
                <a:latin typeface="Courier"/>
              </a:rPr>
              <a:t>ggsave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20794D"/>
                </a:solidFill>
                <a:latin typeface="Courier"/>
              </a:rPr>
              <a:t>"figures/leaf_dimensions_scatter.png"</a:t>
            </a:r>
            <a:r>
              <a:rPr>
                <a:solidFill>
                  <a:srgbClr val="003B4F"/>
                </a:solidFill>
                <a:latin typeface="Courier"/>
              </a:rPr>
              <a:t>,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   </a:t>
            </a:r>
            <a:r>
              <a:rPr>
                <a:solidFill>
                  <a:srgbClr val="657422"/>
                </a:solidFill>
                <a:latin typeface="Courier"/>
              </a:rPr>
              <a:t>plot   =</a:t>
            </a:r>
            <a:r>
              <a:rPr>
                <a:solidFill>
                  <a:srgbClr val="003B4F"/>
                </a:solidFill>
                <a:latin typeface="Courier"/>
              </a:rPr>
              <a:t> scatter_plot,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   </a:t>
            </a:r>
            <a:r>
              <a:rPr>
                <a:solidFill>
                  <a:srgbClr val="657422"/>
                </a:solidFill>
                <a:latin typeface="Courier"/>
              </a:rPr>
              <a:t>width 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AD0000"/>
                </a:solidFill>
                <a:latin typeface="Courier"/>
              </a:rPr>
              <a:t>7</a:t>
            </a:r>
            <a:r>
              <a:rPr>
                <a:solidFill>
                  <a:srgbClr val="003B4F"/>
                </a:solidFill>
                <a:latin typeface="Courier"/>
              </a:rPr>
              <a:t>,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   </a:t>
            </a:r>
            <a:r>
              <a:rPr>
                <a:solidFill>
                  <a:srgbClr val="657422"/>
                </a:solidFill>
                <a:latin typeface="Courier"/>
              </a:rPr>
              <a:t>height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AD0000"/>
                </a:solidFill>
                <a:latin typeface="Courier"/>
              </a:rPr>
              <a:t>5</a:t>
            </a:r>
            <a:r>
              <a:rPr>
                <a:solidFill>
                  <a:srgbClr val="003B4F"/>
                </a:solidFill>
                <a:latin typeface="Courier"/>
              </a:rPr>
              <a:t>,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   </a:t>
            </a:r>
            <a:r>
              <a:rPr>
                <a:solidFill>
                  <a:srgbClr val="657422"/>
                </a:solidFill>
                <a:latin typeface="Courier"/>
              </a:rPr>
              <a:t>units 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"in"</a:t>
            </a:r>
            <a:r>
              <a:rPr>
                <a:solidFill>
                  <a:srgbClr val="003B4F"/>
                </a:solidFill>
                <a:latin typeface="Courier"/>
              </a:rPr>
              <a:t>,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   </a:t>
            </a:r>
            <a:r>
              <a:rPr>
                <a:solidFill>
                  <a:srgbClr val="657422"/>
                </a:solidFill>
                <a:latin typeface="Courier"/>
              </a:rPr>
              <a:t>dpi   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AD0000"/>
                </a:solidFill>
                <a:latin typeface="Courier"/>
              </a:rPr>
              <a:t>300</a:t>
            </a:r>
            <a:r>
              <a:rPr>
                <a:solidFill>
                  <a:srgbClr val="003B4F"/>
                </a:solidFill>
                <a:latin typeface="Courier"/>
              </a:rPr>
              <a:t>)</a:t>
            </a:r>
          </a:p>
          <a:p>
            <a:pPr lvl="0" indent="0" marL="0">
              <a:buNone/>
            </a:pPr>
            <a:r>
              <a:rPr/>
              <a:t>✏️ </a:t>
            </a:r>
            <a:r>
              <a:rPr b="1"/>
              <a:t>Your turn:</a:t>
            </a:r>
            <a:r>
              <a:rPr/>
              <a:t> Why do we save as </a:t>
            </a:r>
            <a:r>
              <a:rPr>
                <a:latin typeface="Courier"/>
              </a:rPr>
              <a:t>.png</a:t>
            </a:r>
            <a:r>
              <a:rPr/>
              <a:t> rather than </a:t>
            </a:r>
            <a:r>
              <a:rPr>
                <a:latin typeface="Courier"/>
              </a:rPr>
              <a:t>.pdf</a:t>
            </a:r>
            <a:r>
              <a:rPr/>
              <a:t> for most class submissions?</a:t>
            </a:r>
          </a:p>
          <a:p>
            <a:pPr lvl="0" indent="0">
              <a:buNone/>
            </a:pPr>
            <a:r>
              <a:rPr>
                <a:latin typeface="Courier"/>
              </a:rPr>
              <a:t>Your answer: </a:t>
            </a:r>
          </a:p>
        </p:txBody>
      </p:sp>
    </p:spTree>
  </p:cSld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71538"/>
          </a:xfrm>
        </p:spPr>
        <p:txBody>
          <a:bodyPr/>
          <a:lstStyle/>
          <a:p>
            <a:pPr lvl="0" indent="0" marL="0">
              <a:buNone/>
            </a:pPr>
            <a:r>
              <a:rPr/>
              <a:t>Part 1 · Set up R and Positron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idx="2" sz="half" type="body"/>
          </p:nvPr>
        </p:nvSpPr>
        <p:spPr/>
        <p:txBody>
          <a:bodyPr/>
          <a:lstStyle/>
          <a:p>
            <a:pPr lvl="0" indent="0" marL="0">
              <a:spcBef>
                <a:spcPts val="3000"/>
              </a:spcBef>
              <a:buNone/>
            </a:pPr>
            <a:r>
              <a:rPr b="1"/>
              <a:t>Download and install — in this order</a:t>
            </a:r>
          </a:p>
          <a:p>
            <a:pPr lvl="0" indent="-342900" marL="342900">
              <a:buAutoNum type="arabicPeriod"/>
            </a:pPr>
            <a:r>
              <a:rPr b="1"/>
              <a:t>R</a:t>
            </a:r>
            <a:r>
              <a:rPr/>
              <a:t> (the engine) — </a:t>
            </a:r>
            <a:r>
              <a:rPr>
                <a:hlinkClick r:id="rId2"/>
              </a:rPr>
              <a:t>https://cran.r-project.org/</a:t>
            </a:r>
          </a:p>
          <a:p>
            <a:pPr lvl="1"/>
            <a:r>
              <a:rPr/>
              <a:t>Choose your operating system, run the installer, accept all defaults</a:t>
            </a:r>
          </a:p>
          <a:p>
            <a:pPr lvl="0" indent="-342900" marL="342900">
              <a:buAutoNum type="arabicPeriod"/>
            </a:pPr>
            <a:r>
              <a:rPr b="1"/>
              <a:t>Positron</a:t>
            </a:r>
            <a:r>
              <a:rPr/>
              <a:t> (the editor) — </a:t>
            </a:r>
            <a:r>
              <a:rPr>
                <a:hlinkClick r:id="rId3"/>
              </a:rPr>
              <a:t>https://positron.posit.co/download.html</a:t>
            </a:r>
          </a:p>
          <a:p>
            <a:pPr lvl="1"/>
            <a:r>
              <a:rPr/>
              <a:t>Install </a:t>
            </a:r>
            <a:r>
              <a:rPr b="1"/>
              <a:t>after</a:t>
            </a:r>
            <a:r>
              <a:rPr/>
              <a:t> R — Positron needs to find R already on your machine</a:t>
            </a:r>
          </a:p>
          <a:p>
            <a:pPr lvl="1"/>
            <a:r>
              <a:rPr/>
              <a:t>Open Positron and verify it finds R (check the bottom status bar)</a:t>
            </a:r>
          </a:p>
          <a:p>
            <a:pPr lvl="0" indent="0" marL="1270000">
              <a:buNone/>
            </a:pPr>
            <a:r>
              <a:rPr sz="2000"/>
              <a:t>⚠️ </a:t>
            </a:r>
            <a:r>
              <a:rPr sz="2000" b="1"/>
              <a:t>Watch out!</a:t>
            </a:r>
            <a:r>
              <a:rPr sz="2000"/>
              <a:t> Install R </a:t>
            </a:r>
            <a:r>
              <a:rPr sz="2000" i="1"/>
              <a:t>first</a:t>
            </a:r>
            <a:r>
              <a:rPr sz="2000"/>
              <a:t>, then Positron. If you installed them in the wrong order, reinstall R and then restart Positron.</a:t>
            </a:r>
          </a:p>
          <a:p>
            <a:pPr lvl="0" indent="0" marL="0">
              <a:spcBef>
                <a:spcPts val="3000"/>
              </a:spcBef>
              <a:buNone/>
            </a:pPr>
            <a:r>
              <a:rPr b="1"/>
              <a:t>Orient yourself in Positron</a:t>
            </a:r>
          </a:p>
          <a:p>
            <a:pPr lvl="0" indent="0" marL="0">
              <a:buNone/>
            </a:pPr>
            <a:r>
              <a:rPr/>
              <a:t>Four panes you will use constantly: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127000" y="2819400"/>
          <a:ext cx="8750300" cy="19431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59100"/>
                <a:gridCol w="1536700"/>
                <a:gridCol w="4254500"/>
              </a:tblGrid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Pane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Where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What it does</a:t>
                      </a:r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 b="1"/>
                        <a:t>Editor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Top-left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Your scripts live here</a:t>
                      </a:r>
                    </a:p>
                  </a:txBody>
                </a:tc>
              </a:tr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 b="1"/>
                        <a:t>Console / Terminal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Bottom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Where code runs and results appear</a:t>
                      </a:r>
                    </a:p>
                  </a:txBody>
                </a:tc>
              </a:tr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 b="1"/>
                        <a:t>Variables / Session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Right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Every object you have stored</a:t>
                      </a:r>
                    </a:p>
                  </a:txBody>
                </a:tc>
              </a:tr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 b="1"/>
                        <a:t>Plots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Right (tab)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Your figures appear here</a:t>
                      </a:r>
                    </a:p>
                  </a:txBody>
                </a:tc>
              </a:tr>
            </a:tbl>
          </a:graphicData>
        </a:graphic>
      </p:graphicFrame>
    </p:spTree>
  </p:cSld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71538"/>
          </a:xfrm>
        </p:spPr>
        <p:txBody>
          <a:bodyPr/>
          <a:lstStyle/>
          <a:p>
            <a:pPr lvl="0" indent="0" marL="0">
              <a:buNone/>
            </a:pPr>
            <a:r>
              <a:rPr/>
              <a:t>What your finished project folder looks like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idx="2" sz="half" type="body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After working through this worksheet your </a:t>
            </a:r>
            <a:r>
              <a:rPr>
                <a:latin typeface="Courier"/>
              </a:rPr>
              <a:t>tree_project/</a:t>
            </a:r>
            <a:r>
              <a:rPr/>
              <a:t> folder should contain:</a:t>
            </a:r>
          </a:p>
          <a:p>
            <a:pPr lvl="0" indent="0">
              <a:buNone/>
            </a:pPr>
            <a:r>
              <a:rPr>
                <a:latin typeface="Courier"/>
              </a:rPr>
              <a:t>tree_project/
├── data/
│   └── 2026_06_25_tree_experiment_raw_data.xlsx   &lt;- never touch this
├── scripts/
│   └── 02_tree_analysis.R                          &lt;- your complete script
└── figures/
    ├── leaf_weight.png                             &lt;- Part 8
    └── leaf_dimensions_scatter.png                 &lt;- Going further</a:t>
            </a:r>
          </a:p>
          <a:p>
            <a:pPr lvl="0" indent="0" marL="0">
              <a:buNone/>
            </a:pPr>
            <a:r>
              <a:rPr/>
              <a:t>This is the project structure we will use </a:t>
            </a:r>
            <a:r>
              <a:rPr b="1"/>
              <a:t>for every analysis</a:t>
            </a:r>
            <a:r>
              <a:rPr/>
              <a:t> in this course: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127000" y="2819400"/>
          <a:ext cx="8750300" cy="19431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08300"/>
                <a:gridCol w="2908300"/>
                <a:gridCol w="2908300"/>
              </a:tblGrid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Folder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Contents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Rule</a:t>
                      </a:r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>
                          <a:latin typeface="Courier"/>
                        </a:rPr>
                        <a:t>data/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All data files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Read only — never overwrite</a:t>
                      </a:r>
                    </a:p>
                  </a:txBody>
                </a:tc>
              </a:tr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>
                          <a:latin typeface="Courier"/>
                        </a:rPr>
                        <a:t>scripts/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>
                          <a:latin typeface="Courier"/>
                        </a:rPr>
                        <a:t>.R</a:t>
                      </a:r>
                      <a:r>
                        <a:rPr/>
                        <a:t> code files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One script per topic</a:t>
                      </a:r>
                    </a:p>
                  </a:txBody>
                </a:tc>
              </a:tr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>
                          <a:latin typeface="Courier"/>
                        </a:rPr>
                        <a:t>figures/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Saved plots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Always PNG, always </a:t>
                      </a:r>
                      <a:r>
                        <a:rPr>
                          <a:latin typeface="Courier"/>
                        </a:rPr>
                        <a:t>dpi = 300</a:t>
                      </a:r>
                    </a:p>
                  </a:txBody>
                </a:tc>
              </a:tr>
            </a:tbl>
          </a:graphicData>
        </a:graphic>
      </p:graphicFrame>
    </p:spTree>
  </p:cSld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/>
              <a:t>Getting unstuck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When code breaks — and it will, that is normal — try these in order:</a:t>
            </a:r>
          </a:p>
          <a:p>
            <a:pPr lvl="0" indent="-342900" marL="342900">
              <a:buAutoNum type="arabicPeriod"/>
            </a:pPr>
            <a:r>
              <a:rPr b="1"/>
              <a:t>Read the error message out loud.</a:t>
            </a:r>
            <a:r>
              <a:rPr/>
              <a:t> R usually names the line and the problem.</a:t>
            </a:r>
          </a:p>
          <a:p>
            <a:pPr lvl="0" indent="-342900" marL="342900">
              <a:buAutoNum type="arabicPeriod"/>
            </a:pPr>
            <a:r>
              <a:rPr b="1"/>
              <a:t>Check the usual suspects:</a:t>
            </a:r>
            <a:r>
              <a:rPr/>
              <a:t> Did you load </a:t>
            </a:r>
            <a:r>
              <a:rPr>
                <a:latin typeface="Courier"/>
              </a:rPr>
              <a:t>library(tidyverse)</a:t>
            </a:r>
            <a:r>
              <a:rPr/>
              <a:t> and </a:t>
            </a:r>
            <a:r>
              <a:rPr>
                <a:latin typeface="Courier"/>
              </a:rPr>
              <a:t>library(readxl)</a:t>
            </a:r>
            <a:r>
              <a:rPr/>
              <a:t>? Spelling? Missing </a:t>
            </a:r>
            <a:r>
              <a:rPr>
                <a:latin typeface="Courier"/>
              </a:rPr>
              <a:t>)</a:t>
            </a:r>
            <a:r>
              <a:rPr/>
              <a:t> or </a:t>
            </a:r>
            <a:r>
              <a:rPr>
                <a:latin typeface="Courier"/>
              </a:rPr>
              <a:t>+</a:t>
            </a:r>
            <a:r>
              <a:rPr/>
              <a:t> at the </a:t>
            </a:r>
            <a:r>
              <a:rPr i="1"/>
              <a:t>start</a:t>
            </a:r>
            <a:r>
              <a:rPr/>
              <a:t> of a line?</a:t>
            </a:r>
          </a:p>
          <a:p>
            <a:pPr lvl="0" indent="-342900" marL="342900">
              <a:buAutoNum type="arabicPeriod"/>
            </a:pPr>
            <a:r>
              <a:rPr b="1">
                <a:latin typeface="Courier"/>
              </a:rPr>
              <a:t>?function_name</a:t>
            </a:r>
            <a:r>
              <a:rPr/>
              <a:t> opens the built-in help page.</a:t>
            </a:r>
          </a:p>
          <a:p>
            <a:pPr lvl="0" indent="-342900" marL="342900">
              <a:buAutoNum type="arabicPeriod"/>
            </a:pPr>
            <a:r>
              <a:rPr b="1"/>
              <a:t>Tidyverse cheat sheets</a:t>
            </a:r>
            <a:r>
              <a:rPr/>
              <a:t> — </a:t>
            </a:r>
            <a:r>
              <a:rPr>
                <a:hlinkClick r:id="rId2"/>
              </a:rPr>
              <a:t>https://posit.co/resources/cheatsheets/</a:t>
            </a:r>
          </a:p>
          <a:p>
            <a:pPr lvl="0" indent="-342900" marL="342900">
              <a:buAutoNum type="arabicPeriod"/>
            </a:pPr>
            <a:r>
              <a:rPr b="1"/>
              <a:t>Bring the exact error</a:t>
            </a:r>
            <a:r>
              <a:rPr/>
              <a:t> (copy-paste it) to class or office hours.</a:t>
            </a:r>
          </a:p>
          <a:p>
            <a:pPr lvl="0" indent="0" marL="1270000">
              <a:buNone/>
            </a:pPr>
            <a:r>
              <a:rPr sz="2000"/>
              <a:t>💡 </a:t>
            </a:r>
            <a:r>
              <a:rPr sz="2000" b="1"/>
              <a:t>Key idea:</a:t>
            </a:r>
            <a:r>
              <a:rPr sz="2000"/>
              <a:t> Every working data scientist googles error messages daily. Getting stuck is not failing — it is the job.</a:t>
            </a:r>
          </a:p>
        </p:txBody>
      </p:sp>
    </p:spTree>
  </p:cSld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✏️ </a:t>
            </a:r>
            <a:r>
              <a:rPr b="1"/>
              <a:t>Your turn:</a:t>
            </a:r>
            <a:r>
              <a:rPr/>
              <a:t> Click the </a:t>
            </a:r>
            <a:r>
              <a:rPr b="1"/>
              <a:t>Console</a:t>
            </a:r>
            <a:r>
              <a:rPr/>
              <a:t> tab. Type </a:t>
            </a:r>
            <a:r>
              <a:rPr>
                <a:latin typeface="Courier"/>
              </a:rPr>
              <a:t>1 + 1</a:t>
            </a:r>
            <a:r>
              <a:rPr/>
              <a:t> and press Enter. What did R return?</a:t>
            </a:r>
          </a:p>
          <a:p>
            <a:pPr lvl="0" indent="0">
              <a:buNone/>
            </a:pPr>
            <a:r>
              <a:rPr>
                <a:latin typeface="Courier"/>
              </a:rPr>
              <a:t>Your answer: </a:t>
            </a:r>
          </a:p>
        </p:txBody>
      </p:sp>
    </p:spTree>
  </p:cSld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/>
              <a:t>Part 2 · Build your project folder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spcBef>
                <a:spcPts val="3000"/>
              </a:spcBef>
              <a:buNone/>
            </a:pPr>
            <a:r>
              <a:rPr b="1"/>
              <a:t>Why a project folder?</a:t>
            </a:r>
          </a:p>
          <a:p>
            <a:pPr lvl="0" indent="0" marL="0">
              <a:buNone/>
            </a:pPr>
            <a:r>
              <a:rPr/>
              <a:t>In R we keep everything for one project together in one folder. Every file path is then </a:t>
            </a:r>
            <a:r>
              <a:rPr i="1"/>
              <a:t>relative</a:t>
            </a:r>
            <a:r>
              <a:rPr/>
              <a:t> to that folder — no more </a:t>
            </a:r>
            <a:r>
              <a:rPr>
                <a:latin typeface="Courier"/>
              </a:rPr>
              <a:t>C:/Users/myname/Desktop/random_stuff/final_FINAL2.xlsx</a:t>
            </a:r>
            <a:r>
              <a:rPr/>
              <a:t> nightmares.</a:t>
            </a:r>
          </a:p>
          <a:p>
            <a:pPr lvl="0" indent="0" marL="0">
              <a:spcBef>
                <a:spcPts val="3000"/>
              </a:spcBef>
              <a:buNone/>
            </a:pPr>
            <a:r>
              <a:rPr b="1"/>
              <a:t>Create the folder structure</a:t>
            </a:r>
          </a:p>
          <a:p>
            <a:pPr lvl="0" indent="0" marL="0">
              <a:buNone/>
            </a:pPr>
            <a:r>
              <a:rPr/>
              <a:t>On your computer, make a new folder called </a:t>
            </a:r>
            <a:r>
              <a:rPr>
                <a:latin typeface="Courier"/>
              </a:rPr>
              <a:t>tree_project</a:t>
            </a:r>
            <a:r>
              <a:rPr/>
              <a:t>. Inside it, create these three sub-folders:</a:t>
            </a:r>
          </a:p>
          <a:p>
            <a:pPr lvl="0" indent="0">
              <a:buNone/>
            </a:pPr>
            <a:r>
              <a:rPr>
                <a:latin typeface="Courier"/>
              </a:rPr>
              <a:t>tree_project/
├── data/        ← your Excel and CSV files go here
├── scripts/     ← your .R code goes here
└── figures/     ← plots you save go here</a:t>
            </a:r>
          </a:p>
          <a:p>
            <a:pPr lvl="0" indent="0" marL="1270000">
              <a:buNone/>
            </a:pPr>
            <a:r>
              <a:rPr sz="2000"/>
              <a:t>💡 </a:t>
            </a:r>
            <a:r>
              <a:rPr sz="2000" b="1"/>
              <a:t>Coming from Excel?</a:t>
            </a:r>
            <a:r>
              <a:rPr sz="2000"/>
              <a:t> In Excel you tend to keep one giant workbook. In R we keep raw data untouched and write </a:t>
            </a:r>
            <a:r>
              <a:rPr sz="2000" i="1"/>
              <a:t>new</a:t>
            </a:r>
            <a:r>
              <a:rPr sz="2000"/>
              <a:t> processed files — so you can always trace your steps and never overwrite your original numbers.</a:t>
            </a:r>
          </a:p>
          <a:p>
            <a:pPr lvl="0" indent="0" marL="0">
              <a:spcBef>
                <a:spcPts val="3000"/>
              </a:spcBef>
              <a:buNone/>
            </a:pPr>
            <a:r>
              <a:rPr b="1"/>
              <a:t>Open the folder as your workspace in Positron</a:t>
            </a:r>
          </a:p>
          <a:p>
            <a:pPr lvl="0" indent="0" marL="0">
              <a:buNone/>
            </a:pPr>
            <a:r>
              <a:rPr/>
              <a:t>In Positron: </a:t>
            </a:r>
            <a:r>
              <a:rPr b="1"/>
              <a:t>File → Open Folder…</a:t>
            </a:r>
            <a:r>
              <a:rPr/>
              <a:t> and pick your </a:t>
            </a:r>
            <a:r>
              <a:rPr>
                <a:latin typeface="Courier"/>
              </a:rPr>
              <a:t>tree_project</a:t>
            </a:r>
            <a:r>
              <a:rPr/>
              <a:t> folder.</a:t>
            </a:r>
          </a:p>
          <a:p>
            <a:pPr lvl="0" indent="0" marL="0">
              <a:buNone/>
            </a:pPr>
            <a:r>
              <a:rPr/>
              <a:t>You should see </a:t>
            </a:r>
            <a:r>
              <a:rPr>
                <a:latin typeface="Courier"/>
              </a:rPr>
              <a:t>tree_project</a:t>
            </a:r>
            <a:r>
              <a:rPr/>
              <a:t> appear in the Explorer panel on the left.</a:t>
            </a:r>
          </a:p>
          <a:p>
            <a:pPr lvl="0" indent="0" marL="0">
              <a:buNone/>
            </a:pPr>
            <a:r>
              <a:rPr/>
              <a:t>✏️ </a:t>
            </a:r>
            <a:r>
              <a:rPr b="1"/>
              <a:t>Your turn:</a:t>
            </a:r>
            <a:r>
              <a:rPr/>
              <a:t> What is the full path to your </a:t>
            </a:r>
            <a:r>
              <a:rPr>
                <a:latin typeface="Courier"/>
              </a:rPr>
              <a:t>tree_project</a:t>
            </a:r>
            <a:r>
              <a:rPr/>
              <a:t> folder on your computer?</a:t>
            </a:r>
          </a:p>
          <a:p>
            <a:pPr lvl="0" indent="0">
              <a:buNone/>
            </a:pPr>
            <a:r>
              <a:rPr>
                <a:latin typeface="Courier"/>
              </a:rPr>
              <a:t>Your answer: </a:t>
            </a:r>
          </a:p>
          <a:p>
            <a:pPr lvl="0" indent="0" marL="0">
              <a:spcBef>
                <a:spcPts val="3000"/>
              </a:spcBef>
              <a:buNone/>
            </a:pPr>
            <a:r>
              <a:rPr b="1"/>
              <a:t>Copy the data file</a:t>
            </a:r>
          </a:p>
          <a:p>
            <a:pPr lvl="0" indent="0" marL="0">
              <a:buNone/>
            </a:pPr>
            <a:r>
              <a:rPr/>
              <a:t>Copy </a:t>
            </a:r>
            <a:r>
              <a:rPr>
                <a:latin typeface="Courier"/>
              </a:rPr>
              <a:t>2026_06_25_tree_experiment_raw_data.xlsx</a:t>
            </a:r>
            <a:r>
              <a:rPr/>
              <a:t> into </a:t>
            </a:r>
            <a:r>
              <a:rPr>
                <a:latin typeface="Courier"/>
              </a:rPr>
              <a:t>tree_project/data/</a:t>
            </a:r>
            <a:r>
              <a:rPr/>
              <a:t>.</a:t>
            </a:r>
          </a:p>
          <a:p>
            <a:pPr lvl="0" indent="0" marL="1270000">
              <a:buNone/>
            </a:pPr>
            <a:r>
              <a:rPr sz="2000"/>
              <a:t>⚠️ </a:t>
            </a:r>
            <a:r>
              <a:rPr sz="2000" b="1"/>
              <a:t>Important:</a:t>
            </a:r>
            <a:r>
              <a:rPr sz="2000"/>
              <a:t> Leave this copy alone — it is your raw data. We will read it but never overwrite it.</a:t>
            </a:r>
          </a:p>
          <a:p>
            <a:pPr lvl="0" indent="0" marL="0">
              <a:spcBef>
                <a:spcPts val="3000"/>
              </a:spcBef>
              <a:buNone/>
            </a:pPr>
            <a:r>
              <a:rPr b="1"/>
              <a:t>Create your first script</a:t>
            </a:r>
          </a:p>
          <a:p>
            <a:pPr lvl="0"/>
            <a:r>
              <a:rPr/>
              <a:t>In Positron:</a:t>
            </a:r>
          </a:p>
          <a:p>
            <a:pPr lvl="1"/>
            <a:r>
              <a:rPr b="1"/>
              <a:t>File → New File → R File</a:t>
            </a:r>
            <a:r>
              <a:rPr/>
              <a:t>.</a:t>
            </a:r>
          </a:p>
          <a:p>
            <a:pPr lvl="1"/>
            <a:r>
              <a:rPr/>
              <a:t>Save it immediately with </a:t>
            </a:r>
            <a:r>
              <a:rPr b="1"/>
              <a:t>Ctrl/Cmd + S</a:t>
            </a:r>
            <a:r>
              <a:rPr/>
              <a:t>, name it </a:t>
            </a:r>
            <a:r>
              <a:rPr>
                <a:latin typeface="Courier"/>
              </a:rPr>
              <a:t>02_tree_analysis.R</a:t>
            </a:r>
            <a:r>
              <a:rPr/>
              <a:t>,</a:t>
            </a:r>
          </a:p>
          <a:p>
            <a:pPr lvl="1"/>
            <a:r>
              <a:rPr/>
              <a:t>and save it inside </a:t>
            </a:r>
            <a:r>
              <a:rPr>
                <a:latin typeface="Courier"/>
              </a:rPr>
              <a:t>tree_project/scripts/</a:t>
            </a:r>
            <a:r>
              <a:rPr/>
              <a:t>.</a:t>
            </a:r>
          </a:p>
          <a:p>
            <a:pPr lvl="0" indent="0" marL="1270000">
              <a:buNone/>
            </a:pPr>
            <a:r>
              <a:rPr sz="2000"/>
              <a:t>💡 </a:t>
            </a:r>
            <a:r>
              <a:rPr sz="2000" b="1"/>
              <a:t>Key idea:</a:t>
            </a:r>
            <a:r>
              <a:rPr sz="2000"/>
              <a:t> Console = scratch paper. Script = the lab notebook you keep.</a:t>
            </a:r>
          </a:p>
          <a:p>
            <a:pPr lvl="0" indent="0" marL="0">
              <a:buNone/>
            </a:pPr>
            <a:r>
              <a:rPr/>
              <a:t>✏️ </a:t>
            </a:r>
            <a:r>
              <a:rPr b="1"/>
              <a:t>Your turn:</a:t>
            </a:r>
            <a:r>
              <a:rPr/>
              <a:t> What is your script named?</a:t>
            </a:r>
          </a:p>
          <a:p>
            <a:pPr lvl="0" indent="0">
              <a:buNone/>
            </a:pPr>
            <a:r>
              <a:rPr>
                <a:latin typeface="Courier"/>
              </a:rPr>
              <a:t>Your answer: </a:t>
            </a:r>
          </a:p>
        </p:txBody>
      </p:sp>
    </p:spTree>
  </p:cSld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/>
              <a:t>Part 3 · How R works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spcBef>
                <a:spcPts val="3000"/>
              </a:spcBef>
              <a:buNone/>
            </a:pPr>
            <a:r>
              <a:rPr b="1"/>
              <a:t>R as a calculator</a:t>
            </a:r>
          </a:p>
          <a:p>
            <a:pPr lvl="0" indent="0" marL="0">
              <a:buNone/>
            </a:pPr>
            <a:r>
              <a:rPr/>
              <a:t>Type each line below into your </a:t>
            </a:r>
            <a:r>
              <a:rPr b="1"/>
              <a:t>Console</a:t>
            </a:r>
            <a:r>
              <a:rPr/>
              <a:t> (not the script yet) and press Enter after each one.</a:t>
            </a:r>
          </a:p>
          <a:p>
            <a:pPr lvl="0" indent="0" marL="0">
              <a:buNone/>
            </a:pPr>
            <a:r>
              <a:rPr b="1"/>
              <a:t>▶ Run this in the Console:</a:t>
            </a:r>
          </a:p>
          <a:p>
            <a:pPr lvl="0" indent="0">
              <a:buNone/>
            </a:pPr>
            <a:r>
              <a:rPr>
                <a:solidFill>
                  <a:srgbClr val="AD0000"/>
                </a:solidFill>
                <a:latin typeface="Courier"/>
              </a:rPr>
              <a:t>3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5E5E5E"/>
                </a:solidFill>
                <a:latin typeface="Courier"/>
              </a:rPr>
              <a:t>+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AD0000"/>
                </a:solidFill>
                <a:latin typeface="Courier"/>
              </a:rPr>
              <a:t>5</a:t>
            </a:r>
            <a:br/>
            <a:r>
              <a:rPr>
                <a:solidFill>
                  <a:srgbClr val="AD0000"/>
                </a:solidFill>
                <a:latin typeface="Courier"/>
              </a:rPr>
              <a:t>12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5E5E5E"/>
                </a:solidFill>
                <a:latin typeface="Courier"/>
              </a:rPr>
              <a:t>/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AD0000"/>
                </a:solidFill>
                <a:latin typeface="Courier"/>
              </a:rPr>
              <a:t>7</a:t>
            </a:r>
            <a:br/>
            <a:r>
              <a:rPr>
                <a:solidFill>
                  <a:srgbClr val="AD0000"/>
                </a:solidFill>
                <a:latin typeface="Courier"/>
              </a:rPr>
              <a:t>2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5E5E5E"/>
                </a:solidFill>
                <a:latin typeface="Courier"/>
              </a:rPr>
              <a:t>^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AD0000"/>
                </a:solidFill>
                <a:latin typeface="Courier"/>
              </a:rPr>
              <a:t>10</a:t>
            </a:r>
            <a:br/>
            <a:r>
              <a:rPr>
                <a:solidFill>
                  <a:srgbClr val="4758AB"/>
                </a:solidFill>
                <a:latin typeface="Courier"/>
              </a:rPr>
              <a:t>sqrt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AD0000"/>
                </a:solidFill>
                <a:latin typeface="Courier"/>
              </a:rPr>
              <a:t>144</a:t>
            </a:r>
            <a:r>
              <a:rPr>
                <a:solidFill>
                  <a:srgbClr val="003B4F"/>
                </a:solidFill>
                <a:latin typeface="Courier"/>
              </a:rPr>
              <a:t>)</a:t>
            </a:r>
          </a:p>
          <a:p>
            <a:pPr lvl="0" indent="0" marL="1270000">
              <a:buNone/>
            </a:pPr>
            <a:r>
              <a:rPr sz="2000"/>
              <a:t>⚠️ </a:t>
            </a:r>
            <a:r>
              <a:rPr sz="2000" b="1"/>
              <a:t>Watch out!</a:t>
            </a:r>
            <a:r>
              <a:rPr sz="2000"/>
              <a:t> If you see a </a:t>
            </a:r>
            <a:r>
              <a:rPr sz="2000">
                <a:latin typeface="Courier"/>
              </a:rPr>
              <a:t>+</a:t>
            </a:r>
            <a:r>
              <a:rPr sz="2000"/>
              <a:t> at the </a:t>
            </a:r>
            <a:r>
              <a:rPr sz="2000" i="1"/>
              <a:t>start</a:t>
            </a:r>
            <a:r>
              <a:rPr sz="2000"/>
              <a:t> of a console line instead of the </a:t>
            </a:r>
            <a:r>
              <a:rPr sz="2000">
                <a:latin typeface="Courier"/>
              </a:rPr>
              <a:t>&gt;</a:t>
            </a:r>
            <a:r>
              <a:rPr sz="2000"/>
              <a:t> prompt, R is waiting for you to finish a command. Press </a:t>
            </a:r>
            <a:r>
              <a:rPr sz="2000" b="1"/>
              <a:t>Esc</a:t>
            </a:r>
            <a:r>
              <a:rPr sz="2000"/>
              <a:t> to cancel and start over.</a:t>
            </a:r>
          </a:p>
          <a:p>
            <a:pPr lvl="0" indent="0" marL="0">
              <a:buNone/>
            </a:pPr>
            <a:r>
              <a:rPr/>
              <a:t>✏️ </a:t>
            </a:r>
            <a:r>
              <a:rPr b="1"/>
              <a:t>Your turn:</a:t>
            </a:r>
            <a:r>
              <a:rPr/>
              <a:t> What does </a:t>
            </a:r>
            <a:r>
              <a:rPr>
                <a:latin typeface="Courier"/>
              </a:rPr>
              <a:t>2 ^ 10</a:t>
            </a:r>
            <a:r>
              <a:rPr/>
              <a:t> return? What does the </a:t>
            </a:r>
            <a:r>
              <a:rPr>
                <a:latin typeface="Courier"/>
              </a:rPr>
              <a:t>^</a:t>
            </a:r>
            <a:r>
              <a:rPr/>
              <a:t> operator do?</a:t>
            </a:r>
          </a:p>
          <a:p>
            <a:pPr lvl="0" indent="0">
              <a:buNone/>
            </a:pPr>
            <a:r>
              <a:rPr>
                <a:latin typeface="Courier"/>
              </a:rPr>
              <a:t>Your answer: </a:t>
            </a:r>
          </a:p>
        </p:txBody>
      </p:sp>
    </p:spTree>
  </p:cSld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spcBef>
                <a:spcPts val="3000"/>
              </a:spcBef>
              <a:buNone/>
            </a:pPr>
            <a:r>
              <a:rPr b="1"/>
              <a:t>Storing values with </a:t>
            </a:r>
            <a:r>
              <a:rPr b="1">
                <a:latin typeface="Courier"/>
              </a:rPr>
              <a:t>&lt;-</a:t>
            </a:r>
          </a:p>
          <a:p>
            <a:pPr lvl="0" indent="0" marL="0">
              <a:buNone/>
            </a:pPr>
            <a:r>
              <a:rPr/>
              <a:t>To keep a value, give it a </a:t>
            </a:r>
            <a:r>
              <a:rPr b="1"/>
              <a:t>name</a:t>
            </a:r>
            <a:r>
              <a:rPr/>
              <a:t> using the assignment operator </a:t>
            </a:r>
            <a:r>
              <a:rPr>
                <a:latin typeface="Courier"/>
              </a:rPr>
              <a:t>&lt;-</a:t>
            </a:r>
            <a:r>
              <a:rPr/>
              <a:t>.</a:t>
            </a:r>
          </a:p>
          <a:p>
            <a:pPr lvl="0" indent="0" marL="0">
              <a:buNone/>
            </a:pPr>
            <a:r>
              <a:rPr/>
              <a:t>Shortcut: </a:t>
            </a:r>
            <a:r>
              <a:rPr b="1"/>
              <a:t>Alt + −</a:t>
            </a:r>
            <a:r>
              <a:rPr/>
              <a:t> (Windows) or </a:t>
            </a:r>
            <a:r>
              <a:rPr b="1"/>
              <a:t>Option + −</a:t>
            </a:r>
            <a:r>
              <a:rPr/>
              <a:t> (Mac) types </a:t>
            </a:r>
            <a:r>
              <a:rPr>
                <a:latin typeface="Courier"/>
              </a:rPr>
              <a:t>&lt;-</a:t>
            </a:r>
            <a:r>
              <a:rPr/>
              <a:t> for you.</a:t>
            </a:r>
          </a:p>
          <a:p>
            <a:pPr lvl="0" indent="0" marL="0">
              <a:buNone/>
            </a:pPr>
            <a:r>
              <a:rPr b="1"/>
              <a:t>▶ Run this in the Console:</a:t>
            </a:r>
          </a:p>
          <a:p>
            <a:pPr lvl="0" indent="0">
              <a:buNone/>
            </a:pPr>
            <a:r>
              <a:rPr>
                <a:solidFill>
                  <a:srgbClr val="003B4F"/>
                </a:solidFill>
                <a:latin typeface="Courier"/>
              </a:rPr>
              <a:t>x &lt;- </a:t>
            </a:r>
            <a:r>
              <a:rPr>
                <a:solidFill>
                  <a:srgbClr val="AD0000"/>
                </a:solidFill>
                <a:latin typeface="Courier"/>
              </a:rPr>
              <a:t>7</a:t>
            </a:r>
            <a:r>
              <a:rPr>
                <a:solidFill>
                  <a:srgbClr val="003B4F"/>
                </a:solidFill>
                <a:latin typeface="Courier"/>
              </a:rPr>
              <a:t>          </a:t>
            </a:r>
            <a:r>
              <a:rPr>
                <a:solidFill>
                  <a:srgbClr val="5E5E5E"/>
                </a:solidFill>
                <a:latin typeface="Courier"/>
              </a:rPr>
              <a:t># store 7 under the name x</a:t>
            </a:r>
            <a:br/>
            <a:r>
              <a:rPr>
                <a:solidFill>
                  <a:srgbClr val="003B4F"/>
                </a:solidFill>
                <a:latin typeface="Courier"/>
              </a:rPr>
              <a:t>x               </a:t>
            </a:r>
            <a:r>
              <a:rPr>
                <a:solidFill>
                  <a:srgbClr val="5E5E5E"/>
                </a:solidFill>
                <a:latin typeface="Courier"/>
              </a:rPr>
              <a:t># type the name to see it</a:t>
            </a:r>
            <a:br/>
            <a:r>
              <a:rPr>
                <a:solidFill>
                  <a:srgbClr val="003B4F"/>
                </a:solidFill>
                <a:latin typeface="Courier"/>
              </a:rPr>
              <a:t>x </a:t>
            </a:r>
            <a:r>
              <a:rPr>
                <a:solidFill>
                  <a:srgbClr val="5E5E5E"/>
                </a:solidFill>
                <a:latin typeface="Courier"/>
              </a:rPr>
              <a:t>*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AD0000"/>
                </a:solidFill>
                <a:latin typeface="Courier"/>
              </a:rPr>
              <a:t>2</a:t>
            </a:r>
            <a:r>
              <a:rPr>
                <a:solidFill>
                  <a:srgbClr val="003B4F"/>
                </a:solidFill>
                <a:latin typeface="Courier"/>
              </a:rPr>
              <a:t>           </a:t>
            </a:r>
            <a:r>
              <a:rPr>
                <a:solidFill>
                  <a:srgbClr val="5E5E5E"/>
                </a:solidFill>
                <a:latin typeface="Courier"/>
              </a:rPr>
              <a:t># use it in math</a:t>
            </a:r>
          </a:p>
          <a:p>
            <a:pPr lvl="0" indent="0" marL="0">
              <a:buNone/>
            </a:pPr>
            <a:r>
              <a:rPr/>
              <a:t>Look at the </a:t>
            </a:r>
            <a:r>
              <a:rPr b="1"/>
              <a:t>Variables</a:t>
            </a:r>
            <a:r>
              <a:rPr/>
              <a:t> pane on the right — </a:t>
            </a:r>
            <a:r>
              <a:rPr>
                <a:latin typeface="Courier"/>
              </a:rPr>
              <a:t>x</a:t>
            </a:r>
            <a:r>
              <a:rPr/>
              <a:t> should appear there.</a:t>
            </a:r>
          </a:p>
          <a:p>
            <a:pPr lvl="0" indent="0" marL="0">
              <a:buNone/>
            </a:pPr>
            <a:r>
              <a:rPr/>
              <a:t>✏️ </a:t>
            </a:r>
            <a:r>
              <a:rPr b="1"/>
              <a:t>Your turn:</a:t>
            </a:r>
            <a:r>
              <a:rPr/>
              <a:t> Store the number </a:t>
            </a:r>
            <a:r>
              <a:rPr>
                <a:latin typeface="Courier"/>
              </a:rPr>
              <a:t>42</a:t>
            </a:r>
            <a:r>
              <a:rPr/>
              <a:t> under the name </a:t>
            </a:r>
            <a:r>
              <a:rPr>
                <a:latin typeface="Courier"/>
              </a:rPr>
              <a:t>my_number</a:t>
            </a:r>
            <a:r>
              <a:rPr/>
              <a:t>, then multiply </a:t>
            </a:r>
            <a:r>
              <a:rPr>
                <a:latin typeface="Courier"/>
              </a:rPr>
              <a:t>my_number</a:t>
            </a:r>
            <a:r>
              <a:rPr/>
              <a:t> by </a:t>
            </a:r>
            <a:r>
              <a:rPr>
                <a:latin typeface="Courier"/>
              </a:rPr>
              <a:t>x</a:t>
            </a:r>
            <a:r>
              <a:rPr/>
              <a:t>. What is the result?</a:t>
            </a:r>
          </a:p>
          <a:p>
            <a:pPr lvl="0" indent="0">
              <a:buNone/>
            </a:pPr>
            <a:r>
              <a:rPr>
                <a:solidFill>
                  <a:srgbClr val="5E5E5E"/>
                </a:solidFill>
                <a:latin typeface="Courier"/>
              </a:rPr>
              <a:t># Write your code here:</a:t>
            </a:r>
          </a:p>
          <a:p>
            <a:pPr lvl="0" indent="0">
              <a:buNone/>
            </a:pPr>
            <a:r>
              <a:rPr>
                <a:latin typeface="Courier"/>
              </a:rPr>
              <a:t>Your answer: </a:t>
            </a:r>
          </a:p>
        </p:txBody>
      </p:sp>
    </p:spTree>
  </p:cSld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spcBef>
                <a:spcPts val="3000"/>
              </a:spcBef>
              <a:buNone/>
            </a:pPr>
            <a:r>
              <a:rPr b="1"/>
              <a:t>Naming things well</a:t>
            </a:r>
          </a:p>
          <a:p>
            <a:pPr lvl="0" indent="0" marL="0">
              <a:buNone/>
            </a:pPr>
            <a:r>
              <a:rPr/>
              <a:t>Good names make code readable months later:</a:t>
            </a:r>
          </a:p>
          <a:p>
            <a:pPr lvl="0"/>
            <a:r>
              <a:rPr/>
              <a:t>Be explicit but not too long: </a:t>
            </a:r>
            <a:r>
              <a:rPr>
                <a:latin typeface="Courier"/>
              </a:rPr>
              <a:t>leaf_mass</a:t>
            </a:r>
            <a:r>
              <a:rPr/>
              <a:t> not </a:t>
            </a:r>
            <a:r>
              <a:rPr>
                <a:latin typeface="Courier"/>
              </a:rPr>
              <a:t>x2</a:t>
            </a:r>
          </a:p>
          <a:p>
            <a:pPr lvl="0"/>
            <a:r>
              <a:rPr/>
              <a:t>Cannot start with a number — </a:t>
            </a:r>
            <a:r>
              <a:rPr>
                <a:latin typeface="Courier"/>
              </a:rPr>
              <a:t>x2</a:t>
            </a:r>
            <a:r>
              <a:rPr/>
              <a:t> ✅, </a:t>
            </a:r>
            <a:r>
              <a:rPr>
                <a:latin typeface="Courier"/>
              </a:rPr>
              <a:t>2x</a:t>
            </a:r>
            <a:r>
              <a:rPr/>
              <a:t> ❌</a:t>
            </a:r>
          </a:p>
          <a:p>
            <a:pPr lvl="0"/>
            <a:r>
              <a:rPr/>
              <a:t>R is </a:t>
            </a:r>
            <a:r>
              <a:rPr b="1"/>
              <a:t>case-sensitive</a:t>
            </a:r>
            <a:r>
              <a:rPr/>
              <a:t> — </a:t>
            </a:r>
            <a:r>
              <a:rPr>
                <a:latin typeface="Courier"/>
              </a:rPr>
              <a:t>weight_g</a:t>
            </a:r>
            <a:r>
              <a:rPr/>
              <a:t> ≠ </a:t>
            </a:r>
            <a:r>
              <a:rPr>
                <a:latin typeface="Courier"/>
              </a:rPr>
              <a:t>Weight_g</a:t>
            </a:r>
          </a:p>
          <a:p>
            <a:pPr lvl="0"/>
            <a:r>
              <a:rPr/>
              <a:t>Use </a:t>
            </a:r>
            <a:r>
              <a:rPr b="1">
                <a:latin typeface="Courier"/>
              </a:rPr>
              <a:t>lower_snake_case</a:t>
            </a:r>
            <a:r>
              <a:rPr/>
              <a:t> — words separated by underscores, all lowercase</a:t>
            </a:r>
          </a:p>
          <a:p>
            <a:pPr lvl="0" indent="0" marL="0">
              <a:buNone/>
            </a:pPr>
            <a:r>
              <a:rPr/>
              <a:t>✏️ </a:t>
            </a:r>
            <a:r>
              <a:rPr b="1"/>
              <a:t>Your turn:</a:t>
            </a:r>
            <a:r>
              <a:rPr/>
              <a:t> Which of these names are valid in R? Write Y or N next to each.</a:t>
            </a:r>
          </a:p>
          <a:p>
            <a:pPr lvl="0" indent="0">
              <a:buNone/>
            </a:pPr>
            <a:r>
              <a:rPr>
                <a:latin typeface="Courier"/>
              </a:rPr>
              <a:t>leaf_mass       — 
3rd_leaf        — 
Width_cm        — 
my.leaf.data    — 
side            — </a:t>
            </a:r>
          </a:p>
        </p:txBody>
      </p:sp>
    </p:spTree>
  </p:cSld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spcBef>
                <a:spcPts val="3000"/>
              </a:spcBef>
              <a:buNone/>
            </a:pPr>
            <a:r>
              <a:rPr b="1"/>
              <a:t>Comments with </a:t>
            </a:r>
            <a:r>
              <a:rPr b="1">
                <a:latin typeface="Courier"/>
              </a:rPr>
              <a:t>#</a:t>
            </a:r>
          </a:p>
          <a:p>
            <a:pPr lvl="0" indent="0" marL="0">
              <a:buNone/>
            </a:pPr>
            <a:r>
              <a:rPr/>
              <a:t>Anything to the right of </a:t>
            </a:r>
            <a:r>
              <a:rPr>
                <a:latin typeface="Courier"/>
              </a:rPr>
              <a:t>#</a:t>
            </a:r>
            <a:r>
              <a:rPr/>
              <a:t> is </a:t>
            </a:r>
            <a:r>
              <a:rPr b="1"/>
              <a:t>ignored by R</a:t>
            </a:r>
            <a:r>
              <a:rPr/>
              <a:t> — it is a note for humans. Shortcut to toggle: </a:t>
            </a:r>
            <a:r>
              <a:rPr b="1"/>
              <a:t>Ctrl/Cmd + Shift + C</a:t>
            </a:r>
            <a:r>
              <a:rPr/>
              <a:t>.</a:t>
            </a:r>
          </a:p>
          <a:p>
            <a:pPr lvl="0" indent="0" marL="0">
              <a:buNone/>
            </a:pPr>
            <a:r>
              <a:rPr b="1"/>
              <a:t>▶ Run this in your Script:</a:t>
            </a:r>
          </a:p>
          <a:p>
            <a:pPr lvl="0" indent="0">
              <a:buNone/>
            </a:pPr>
            <a:r>
              <a:rPr>
                <a:solidFill>
                  <a:srgbClr val="5E5E5E"/>
                </a:solidFill>
                <a:latin typeface="Courier"/>
              </a:rPr>
              <a:t># weights of four leaves, in grams</a:t>
            </a:r>
            <a:br/>
            <a:r>
              <a:rPr>
                <a:solidFill>
                  <a:srgbClr val="003B4F"/>
                </a:solidFill>
                <a:latin typeface="Courier"/>
              </a:rPr>
              <a:t>leaf_mass &lt;- </a:t>
            </a:r>
            <a:r>
              <a:rPr>
                <a:solidFill>
                  <a:srgbClr val="4758AB"/>
                </a:solidFill>
                <a:latin typeface="Courier"/>
              </a:rPr>
              <a:t>c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AD0000"/>
                </a:solidFill>
                <a:latin typeface="Courier"/>
              </a:rPr>
              <a:t>4</a:t>
            </a:r>
            <a:r>
              <a:rPr>
                <a:solidFill>
                  <a:srgbClr val="003B4F"/>
                </a:solidFill>
                <a:latin typeface="Courier"/>
              </a:rPr>
              <a:t>, </a:t>
            </a:r>
            <a:r>
              <a:rPr>
                <a:solidFill>
                  <a:srgbClr val="AD0000"/>
                </a:solidFill>
                <a:latin typeface="Courier"/>
              </a:rPr>
              <a:t>3</a:t>
            </a:r>
            <a:r>
              <a:rPr>
                <a:solidFill>
                  <a:srgbClr val="003B4F"/>
                </a:solidFill>
                <a:latin typeface="Courier"/>
              </a:rPr>
              <a:t>, </a:t>
            </a:r>
            <a:r>
              <a:rPr>
                <a:solidFill>
                  <a:srgbClr val="AD0000"/>
                </a:solidFill>
                <a:latin typeface="Courier"/>
              </a:rPr>
              <a:t>5</a:t>
            </a:r>
            <a:r>
              <a:rPr>
                <a:solidFill>
                  <a:srgbClr val="003B4F"/>
                </a:solidFill>
                <a:latin typeface="Courier"/>
              </a:rPr>
              <a:t>, </a:t>
            </a:r>
            <a:r>
              <a:rPr>
                <a:solidFill>
                  <a:srgbClr val="AD0000"/>
                </a:solidFill>
                <a:latin typeface="Courier"/>
              </a:rPr>
              <a:t>7</a:t>
            </a:r>
            <a:r>
              <a:rPr>
                <a:solidFill>
                  <a:srgbClr val="003B4F"/>
                </a:solidFill>
                <a:latin typeface="Courier"/>
              </a:rPr>
              <a:t>)</a:t>
            </a:r>
            <a:br/>
            <a:br/>
            <a:r>
              <a:rPr>
                <a:solidFill>
                  <a:srgbClr val="4758AB"/>
                </a:solidFill>
                <a:latin typeface="Courier"/>
              </a:rPr>
              <a:t>mean</a:t>
            </a:r>
            <a:r>
              <a:rPr>
                <a:solidFill>
                  <a:srgbClr val="003B4F"/>
                </a:solidFill>
                <a:latin typeface="Courier"/>
              </a:rPr>
              <a:t>(leaf_mass)   </a:t>
            </a:r>
            <a:r>
              <a:rPr>
                <a:solidFill>
                  <a:srgbClr val="5E5E5E"/>
                </a:solidFill>
                <a:latin typeface="Courier"/>
              </a:rPr>
              <a:t># average leaf mass</a:t>
            </a:r>
          </a:p>
          <a:p>
            <a:pPr lvl="0" indent="0" marL="1270000">
              <a:buNone/>
            </a:pPr>
            <a:r>
              <a:rPr sz="2000"/>
              <a:t>💡 </a:t>
            </a:r>
            <a:r>
              <a:rPr sz="2000" b="1"/>
              <a:t>Key idea:</a:t>
            </a:r>
            <a:r>
              <a:rPr sz="2000"/>
              <a:t> If a line confused you while writing it, write a comment explaining </a:t>
            </a:r>
            <a:r>
              <a:rPr sz="2000" i="1"/>
              <a:t>why</a:t>
            </a:r>
            <a:r>
              <a:rPr sz="2000"/>
              <a:t> you did it.</a:t>
            </a:r>
          </a:p>
        </p:txBody>
      </p:sp>
    </p:spTree>
  </p:cSld>
</p:sld>
</file>

<file path=ppt/theme/theme1.xml><?xml version="1.0" encoding="utf-8"?>
<a:theme xmlns:a="http://schemas.openxmlformats.org/drawingml/2006/main" name="UMD Biostatistics">
  <a:themeElements>
    <a:clrScheme name="UMD">
      <a:dk1>
        <a:sysClr val="windowText" lastClr="000000"/>
      </a:dk1>
      <a:lt1>
        <a:sysClr val="window" lastClr="FFFFFF"/>
      </a:lt1>
      <a:dk2>
        <a:srgbClr val="4A4A4A"/>
      </a:dk2>
      <a:lt2>
        <a:srgbClr val="F0F4F8"/>
      </a:lt2>
      <a:accent1>
        <a:srgbClr val="F4CD54"/>
      </a:accent1>
      <a:accent2>
        <a:srgbClr val="002147"/>
      </a:accent2>
      <a:accent3>
        <a:srgbClr val="0072B2"/>
      </a:accent3>
      <a:accent4>
        <a:srgbClr val="009E73"/>
      </a:accent4>
      <a:accent5>
        <a:srgbClr val="E69F00"/>
      </a:accent5>
      <a:accent6>
        <a:srgbClr val="56B4E9"/>
      </a:accent6>
      <a:hlink>
        <a:srgbClr val="0563C1"/>
      </a:hlink>
      <a:folHlink>
        <a:srgbClr val="1A1A2E"/>
      </a:folHlink>
    </a:clrScheme>
    <a:fontScheme name="UMD">
      <a:majorFont>
        <a:latin typeface="Cambria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UMD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46</Words>
  <Application>Microsoft Macintosh PowerPoint</Application>
  <PresentationFormat>On-screen Show (16:9)</PresentationFormat>
  <Paragraphs>14</Paragraphs>
  <Slides>4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Arial</vt:lpstr>
      <vt:lpstr>Calibri</vt:lpstr>
      <vt:lpstr>Cambria</vt:lpstr>
      <vt:lpstr>UMD Biostatistics</vt:lpstr>
      <vt:lpstr>Presentation Title</vt:lpstr>
      <vt:lpstr>Slide Title</vt:lpstr>
      <vt:lpstr>Section header</vt:lpstr>
      <vt:lpstr>Slide Title for Two-Content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Meeting R</dc:title>
  <dc:creator>Bill Perry</dc:creator>
  <cp:keywords/>
  <dc:description>Install R and Positron, organize a project folder, and take your first steps with vectors, functions, and loading the leaf data into R.</dc:description>
  <dcterms:created xsi:type="dcterms:W3CDTF">2026-07-06T00:31:12Z</dcterms:created>
  <dcterms:modified xsi:type="dcterms:W3CDTF">2026-07-06T00:31:12Z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uthors">
    <vt:lpwstr/>
  </property>
  <property fmtid="{D5CDD505-2E9C-101B-9397-08002B2CF9AE}" pid="3" name="biblio-config">
    <vt:lpwstr>True</vt:lpwstr>
  </property>
  <property fmtid="{D5CDD505-2E9C-101B-9397-08002B2CF9AE}" pid="4" name="by-author">
    <vt:lpwstr/>
  </property>
  <property fmtid="{D5CDD505-2E9C-101B-9397-08002B2CF9AE}" pid="5" name="categories">
    <vt:lpwstr/>
  </property>
  <property fmtid="{D5CDD505-2E9C-101B-9397-08002B2CF9AE}" pid="6" name="date">
    <vt:lpwstr>2026-07-05</vt:lpwstr>
  </property>
  <property fmtid="{D5CDD505-2E9C-101B-9397-08002B2CF9AE}" pid="7" name="engines">
    <vt:lpwstr/>
  </property>
  <property fmtid="{D5CDD505-2E9C-101B-9397-08002B2CF9AE}" pid="8" name="execute">
    <vt:lpwstr/>
  </property>
  <property fmtid="{D5CDD505-2E9C-101B-9397-08002B2CF9AE}" pid="9" name="header-includes">
    <vt:lpwstr/>
  </property>
  <property fmtid="{D5CDD505-2E9C-101B-9397-08002B2CF9AE}" pid="10" name="include-after">
    <vt:lpwstr/>
  </property>
  <property fmtid="{D5CDD505-2E9C-101B-9397-08002B2CF9AE}" pid="11" name="include-before">
    <vt:lpwstr/>
  </property>
  <property fmtid="{D5CDD505-2E9C-101B-9397-08002B2CF9AE}" pid="12" name="labels">
    <vt:lpwstr/>
  </property>
  <property fmtid="{D5CDD505-2E9C-101B-9397-08002B2CF9AE}" pid="13" name="order">
    <vt:lpwstr>2</vt:lpwstr>
  </property>
  <property fmtid="{D5CDD505-2E9C-101B-9397-08002B2CF9AE}" pid="14" name="resources">
    <vt:lpwstr/>
  </property>
  <property fmtid="{D5CDD505-2E9C-101B-9397-08002B2CF9AE}" pid="15" name="subtitle">
    <vt:lpwstr>From the console to your first plot with the tree leaf data</vt:lpwstr>
  </property>
  <property fmtid="{D5CDD505-2E9C-101B-9397-08002B2CF9AE}" pid="16" name="toc-title">
    <vt:lpwstr>Table of contents</vt:lpwstr>
  </property>
  <property fmtid="{D5CDD505-2E9C-101B-9397-08002B2CF9AE}" pid="17" name="type">
    <vt:lpwstr>activity</vt:lpwstr>
  </property>
  <property fmtid="{D5CDD505-2E9C-101B-9397-08002B2CF9AE}" pid="18" name="week">
    <vt:lpwstr>1</vt:lpwstr>
  </property>
</Properties>
</file>