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C31"/>
    <a:srgbClr val="7012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726"/>
  </p:normalViewPr>
  <p:slideViewPr>
    <p:cSldViewPr snapToGrid="0" snapToObjects="1">
      <p:cViewPr varScale="1">
        <p:scale>
          <a:sx d="100" n="165"/>
          <a:sy d="100" n="165"/>
        </p:scale>
        <p:origin x="560" y="184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4" Type="http://schemas.openxmlformats.org/officeDocument/2006/relationships/viewProps" Target="viewProps.xml" /><Relationship Id="rId2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26" Type="http://schemas.openxmlformats.org/officeDocument/2006/relationships/tableStyles" Target="tableStyles.xml" /><Relationship Id="rId25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722" y="565689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14605"/>
            <a:ext cx="9089756" cy="3914289"/>
          </a:xfrm>
        </p:spPr>
        <p:txBody>
          <a:bodyPr/>
          <a:lstStyle>
            <a:lvl1pPr marL="230188" indent="-230188">
              <a:tabLst/>
              <a:defRPr sz="2000"/>
            </a:lvl1pPr>
            <a:lvl2pPr marL="514350" indent="-284163">
              <a:spcBef>
                <a:spcPts val="0"/>
              </a:spcBef>
              <a:tabLst/>
              <a:defRPr sz="2000"/>
            </a:lvl2pPr>
            <a:lvl3pPr marL="692150" indent="-177800">
              <a:spcBef>
                <a:spcPts val="0"/>
              </a:spcBef>
              <a:tabLst/>
              <a:defRPr sz="1600"/>
            </a:lvl3pPr>
            <a:lvl4pPr marL="914400" indent="-222250">
              <a:spcBef>
                <a:spcPts val="0"/>
              </a:spcBef>
              <a:tabLst/>
              <a:defRPr sz="1600"/>
            </a:lvl4pPr>
            <a:lvl5pPr marL="1146175" indent="-231775">
              <a:spcBef>
                <a:spcPts val="0"/>
              </a:spcBef>
              <a:tabLst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1649"/>
            <a:ext cx="7772400" cy="1125140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>
            <a:lvl1pPr algn="l">
              <a:defRPr b="0">
                <a:solidFill>
                  <a:srgbClr val="F4CD5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1" y="662663"/>
            <a:ext cx="4201332" cy="3818173"/>
          </a:xfrm>
        </p:spPr>
        <p:txBody>
          <a:bodyPr/>
          <a:lstStyle>
            <a:lvl1pPr marL="230188" indent="-230188">
              <a:tabLst/>
              <a:defRPr sz="2000"/>
            </a:lvl1pPr>
            <a:lvl2pPr marL="460375" indent="-230188">
              <a:tabLst/>
              <a:defRPr sz="1800"/>
            </a:lvl2pPr>
            <a:lvl3pPr marL="630238" indent="-169863">
              <a:tabLst/>
              <a:defRPr sz="1600"/>
            </a:lvl3pPr>
            <a:lvl4pPr marL="914400" indent="-284163">
              <a:tabLst/>
              <a:defRPr sz="1600"/>
            </a:lvl4pPr>
            <a:lvl5pPr marL="1146175" indent="-231775">
              <a:tabLst/>
              <a:defRPr sz="16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2258" y="662664"/>
            <a:ext cx="4418308" cy="3818172"/>
          </a:xfrm>
        </p:spPr>
        <p:txBody>
          <a:bodyPr/>
          <a:lstStyle>
            <a:lvl1pPr marL="342900" indent="-342900"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7" indent="-285750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6125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5987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marL="230188" lvl="0" indent="-230188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Click to edit Master text styles</a:t>
            </a:r>
          </a:p>
          <a:p>
            <a:pPr marL="460375" lvl="1" indent="-230188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Second level</a:t>
            </a:r>
          </a:p>
          <a:p>
            <a:pPr marL="630238" lvl="2" indent="-169863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Third level</a:t>
            </a:r>
          </a:p>
          <a:p>
            <a:pPr marL="914400" lvl="3" indent="-284163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Fourth level</a:t>
            </a:r>
          </a:p>
          <a:p>
            <a:pPr marL="1146175" lvl="4" indent="-231775" algn="l" defTabSz="342900" rtl="0" eaLnBrk="1" latinLnBrk="0" hangingPunct="1">
              <a:spcBef>
                <a:spcPct val="20000"/>
              </a:spcBef>
              <a:buFont typeface="Arial"/>
              <a:buChar char="»"/>
              <a:tabLst/>
            </a:pPr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201" y="802623"/>
            <a:ext cx="4435799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201" y="1282444"/>
            <a:ext cx="4435799" cy="330505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3514" y="823389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514" y="1303210"/>
            <a:ext cx="4041775" cy="3284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 anchor="t" anchorCtr="0">
            <a:normAutofit/>
          </a:bodyPr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485" y="2822226"/>
            <a:ext cx="8756541" cy="19450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960803"/>
            <a:ext cx="354136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490" y="102393"/>
            <a:ext cx="8934774" cy="582780"/>
          </a:xfrm>
          <a:prstGeom prst="rect">
            <a:avLst/>
          </a:prstGeom>
          <a:solidFill>
            <a:srgbClr val="1A1A2E"/>
          </a:solidFill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77489" y="781696"/>
            <a:ext cx="8934773" cy="3914289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kern="1200" sz="2800">
          <a:solidFill>
            <a:srgbClr val="F4CD54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ts val="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ts val="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ts val="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ts val="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ts val="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https://posit.co/resources/cheatsheets/" TargetMode="External" /></Relationships>
</file>

<file path=ppt/slides/_rels/slide2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/>
          <a:lstStyle/>
          <a:p>
            <a:pPr lvl="0" indent="0" marL="0">
              <a:buNone/>
            </a:pPr>
            <a:r>
              <a:rPr/>
              <a:t>Worksheet 11 — One-Way ANOVA with Palmer Penguins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55722" y="565689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Comparing three species, checking assumptions, and post-hoc tests with emmeans</a:t>
            </a:r>
            <a:br/>
            <a:br/>
            <a:r>
              <a:rPr/>
              <a:t>Bill Perry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2026-07-05</a:t>
            </a:r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6 · Assumption 2 — equal variance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/>
              <a:t>🔮 </a:t>
            </a:r>
            <a:r>
              <a:rPr sz="2000" b="1"/>
              <a:t>Predict first:</a:t>
            </a:r>
            <a:r>
              <a:rPr sz="2000"/>
              <a:t> From the box heights in Part 2, predict — will Levene’s test say the variances are equal (</a:t>
            </a:r>
            <a:r>
              <a:rPr sz="2000" i="1"/>
              <a:t>p</a:t>
            </a:r>
            <a:r>
              <a:rPr sz="2000"/>
              <a:t> &gt; 0.05) or unequal?</a:t>
            </a:r>
          </a:p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Levene's test — H0: all groups have equal variance ----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leveneTest</a:t>
            </a:r>
            <a:r>
              <a:rPr>
                <a:solidFill>
                  <a:srgbClr val="003B4F"/>
                </a:solidFill>
                <a:latin typeface="Courier"/>
              </a:rPr>
              <a:t>(body_mass_g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species, </a:t>
            </a:r>
            <a:r>
              <a:rPr>
                <a:solidFill>
                  <a:srgbClr val="657422"/>
                </a:solidFill>
                <a:latin typeface="Courier"/>
              </a:rPr>
              <a:t>data =</a:t>
            </a:r>
            <a:r>
              <a:rPr>
                <a:solidFill>
                  <a:srgbClr val="003B4F"/>
                </a:solidFill>
                <a:latin typeface="Courier"/>
              </a:rPr>
              <a:t> penguins_df)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Record and decide.</a:t>
            </a:r>
          </a:p>
          <a:p>
            <a:pPr lvl="0" indent="0">
              <a:buNone/>
            </a:pPr>
            <a:r>
              <a:rPr>
                <a:latin typeface="Courier"/>
              </a:rPr>
              <a:t>Levene's F =            p =
Variances equal?  Y / N
If NOT equal, which test would you use instead? (hint: Welch)</a:t>
            </a:r>
          </a:p>
        </p:txBody>
      </p:sp>
    </p:spTree>
  </p:cSld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sz="2000" b="1"/>
              <a:t>🧩 Chunk 3 — Run the ANOVA </a:t>
            </a:r>
            <a:r>
              <a:rPr sz="2000" b="1" i="1"/>
              <a:t>(after lecture Chunk 3)</a:t>
            </a:r>
          </a:p>
          <a:p>
            <a:pPr lvl="0" indent="0" marL="1270000">
              <a:buNone/>
            </a:pPr>
            <a:r>
              <a:rPr sz="2000"/>
              <a:t>Parts 7–8: read the F table two ways.</a:t>
            </a:r>
          </a:p>
        </p:txBody>
      </p:sp>
    </p:spTree>
  </p:cSld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7 · Run the ANOVA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/>
              <a:t>🔮 </a:t>
            </a:r>
            <a:r>
              <a:rPr sz="2000" b="1"/>
              <a:t>Predict first:</a:t>
            </a:r>
            <a:r>
              <a:rPr sz="2000"/>
              <a:t> The boxplot looked very separated. Predict the </a:t>
            </a:r>
            <a:r>
              <a:rPr sz="2000" i="1"/>
              <a:t>p</a:t>
            </a:r>
            <a:r>
              <a:rPr sz="2000"/>
              <a:t>-value — near 0.5, near 0.05, or far below 0.001?</a:t>
            </a:r>
          </a:p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Classic ANOVA table ------------------------------------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mass_aov &lt;- </a:t>
            </a:r>
            <a:r>
              <a:rPr>
                <a:solidFill>
                  <a:srgbClr val="4758AB"/>
                </a:solidFill>
                <a:latin typeface="Courier"/>
              </a:rPr>
              <a:t>aov</a:t>
            </a:r>
            <a:r>
              <a:rPr>
                <a:solidFill>
                  <a:srgbClr val="003B4F"/>
                </a:solidFill>
                <a:latin typeface="Courier"/>
              </a:rPr>
              <a:t>(body_mass_g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species, </a:t>
            </a:r>
            <a:r>
              <a:rPr>
                <a:solidFill>
                  <a:srgbClr val="657422"/>
                </a:solidFill>
                <a:latin typeface="Courier"/>
              </a:rPr>
              <a:t>data =</a:t>
            </a:r>
            <a:r>
              <a:rPr>
                <a:solidFill>
                  <a:srgbClr val="003B4F"/>
                </a:solidFill>
                <a:latin typeface="Courier"/>
              </a:rPr>
              <a:t> penguins_df)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summary</a:t>
            </a:r>
            <a:r>
              <a:rPr>
                <a:solidFill>
                  <a:srgbClr val="003B4F"/>
                </a:solidFill>
                <a:latin typeface="Courier"/>
              </a:rPr>
              <a:t>(mass_aov)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Read the F table.</a:t>
            </a:r>
          </a:p>
          <a:p>
            <a:pPr lvl="0" indent="0">
              <a:buNone/>
            </a:pPr>
            <a:r>
              <a:rPr>
                <a:latin typeface="Courier"/>
              </a:rPr>
              <a:t>Df (between, within) =        ,
F value =
p-value =
Reject H₀ at α = 0.05?  Y / N</a:t>
            </a:r>
          </a:p>
        </p:txBody>
      </p:sp>
    </p:spTree>
  </p:cSld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8 · The same table with </a:t>
            </a:r>
            <a:r>
              <a:rPr>
                <a:latin typeface="Courier"/>
              </a:rPr>
              <a:t>car::Anova()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Type II sums of squares (the habit to build) ----------</a:t>
            </a:r>
            <a:br/>
            <a:r>
              <a:rPr>
                <a:solidFill>
                  <a:srgbClr val="4758AB"/>
                </a:solidFill>
                <a:latin typeface="Courier"/>
              </a:rPr>
              <a:t>Anova</a:t>
            </a:r>
            <a:r>
              <a:rPr>
                <a:solidFill>
                  <a:srgbClr val="003B4F"/>
                </a:solidFill>
                <a:latin typeface="Courier"/>
              </a:rPr>
              <a:t>(mass_model, </a:t>
            </a:r>
            <a:r>
              <a:rPr>
                <a:solidFill>
                  <a:srgbClr val="657422"/>
                </a:solidFill>
                <a:latin typeface="Courier"/>
              </a:rPr>
              <a:t>type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"II"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 marL="1270000">
              <a:buNone/>
            </a:pPr>
            <a:r>
              <a:rPr sz="2000"/>
              <a:t>⚠️ </a:t>
            </a:r>
            <a:r>
              <a:rPr sz="2000" b="1"/>
              <a:t>Watch out!</a:t>
            </a:r>
            <a:r>
              <a:rPr sz="2000"/>
              <a:t> Lowercase </a:t>
            </a:r>
            <a:r>
              <a:rPr sz="2000">
                <a:latin typeface="Courier"/>
              </a:rPr>
              <a:t>anova()</a:t>
            </a:r>
            <a:r>
              <a:rPr sz="2000"/>
              <a:t> (base R) and capital </a:t>
            </a:r>
            <a:r>
              <a:rPr sz="2000">
                <a:latin typeface="Courier"/>
              </a:rPr>
              <a:t>Anova()</a:t>
            </a:r>
            <a:r>
              <a:rPr sz="2000"/>
              <a:t> (car) are different functions. If R says </a:t>
            </a:r>
            <a:r>
              <a:rPr sz="2000">
                <a:latin typeface="Courier"/>
              </a:rPr>
              <a:t>could not find function "Anova"</a:t>
            </a:r>
            <a:r>
              <a:rPr sz="2000"/>
              <a:t>, you forgot </a:t>
            </a:r>
            <a:r>
              <a:rPr sz="2000">
                <a:latin typeface="Courier"/>
              </a:rPr>
              <a:t>library(car)</a:t>
            </a:r>
            <a:r>
              <a:rPr sz="2000"/>
              <a:t>.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Does </a:t>
            </a:r>
            <a:r>
              <a:rPr>
                <a:latin typeface="Courier"/>
              </a:rPr>
              <a:t>Anova()</a:t>
            </a:r>
            <a:r>
              <a:rPr/>
              <a:t> give the same F and p as </a:t>
            </a:r>
            <a:r>
              <a:rPr>
                <a:latin typeface="Courier"/>
              </a:rPr>
              <a:t>summary(mass_aov)</a:t>
            </a:r>
            <a:r>
              <a:rPr/>
              <a:t>? (For one predictor it should.)</a:t>
            </a:r>
          </a:p>
          <a:p>
            <a:pPr lvl="0" indent="0">
              <a:buNone/>
            </a:pPr>
            <a:r>
              <a:rPr>
                <a:latin typeface="Courier"/>
              </a:rPr>
              <a:t>Match?  Y / N
Why do we prefer Anova(type = "II") as a habit? (hint: unbalanced / two-way later)</a:t>
            </a:r>
          </a:p>
        </p:txBody>
      </p:sp>
    </p:spTree>
  </p:cSld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sz="2000" b="1"/>
              <a:t>🧩 Chunk 4 — Which groups differ? </a:t>
            </a:r>
            <a:r>
              <a:rPr sz="2000" b="1" i="1"/>
              <a:t>(after lecture Chunk 4)</a:t>
            </a:r>
          </a:p>
          <a:p>
            <a:pPr lvl="0" indent="0" marL="1270000">
              <a:buNone/>
            </a:pPr>
            <a:r>
              <a:rPr sz="2000"/>
              <a:t>Parts 9–11: post-hoc comparisons, letters, plot, and the write-up.</a:t>
            </a:r>
          </a:p>
        </p:txBody>
      </p:sp>
    </p:spTree>
  </p:cSld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9 · Post-hoc — which species differ?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/>
              <a:t>🔮 </a:t>
            </a:r>
            <a:r>
              <a:rPr sz="2000" b="1"/>
              <a:t>Predict first:</a:t>
            </a:r>
            <a:r>
              <a:rPr sz="2000"/>
              <a:t> Will </a:t>
            </a:r>
            <a:r>
              <a:rPr sz="2000" b="1"/>
              <a:t>all three</a:t>
            </a:r>
            <a:r>
              <a:rPr sz="2000"/>
              <a:t> species differ from each other, or will two be statistically tied? Commit before you run it.</a:t>
            </a:r>
          </a:p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Estimated marginal means + Tukey-adjusted pairs 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mass_emm &lt;- </a:t>
            </a:r>
            <a:r>
              <a:rPr>
                <a:solidFill>
                  <a:srgbClr val="4758AB"/>
                </a:solidFill>
                <a:latin typeface="Courier"/>
              </a:rPr>
              <a:t>emmeans</a:t>
            </a:r>
            <a:r>
              <a:rPr>
                <a:solidFill>
                  <a:srgbClr val="003B4F"/>
                </a:solidFill>
                <a:latin typeface="Courier"/>
              </a:rPr>
              <a:t>(mass_model, pairwise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species)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mass_emm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contrasts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Record each pairwise comparison.</a:t>
            </a:r>
          </a:p>
          <a:p>
            <a:pPr lvl="0" indent="0">
              <a:buNone/>
            </a:pPr>
            <a:r>
              <a:rPr>
                <a:latin typeface="Courier"/>
              </a:rPr>
              <a:t>Adelie  vs Chinstrap:  p =        different?  Y / N
Adelie  vs Gentoo:     p =        different?  Y / N
Chinstrap vs Gentoo:   p =        different?  Y / N</a:t>
            </a:r>
          </a:p>
          <a:p>
            <a:pPr lvl="0" indent="0" marL="0">
              <a:buNone/>
            </a:pPr>
            <a:r>
              <a:rPr b="1"/>
              <a:t>▶ Run this (compact letter display):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Groups sharing a letter are NOT different 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multcomp</a:t>
            </a:r>
            <a:r>
              <a:rPr>
                <a:solidFill>
                  <a:srgbClr val="5E5E5E"/>
                </a:solidFill>
                <a:latin typeface="Courier"/>
              </a:rPr>
              <a:t>::</a:t>
            </a:r>
            <a:r>
              <a:rPr>
                <a:solidFill>
                  <a:srgbClr val="4758AB"/>
                </a:solidFill>
                <a:latin typeface="Courier"/>
              </a:rPr>
              <a:t>cld</a:t>
            </a:r>
            <a:r>
              <a:rPr>
                <a:solidFill>
                  <a:srgbClr val="003B4F"/>
                </a:solidFill>
                <a:latin typeface="Courier"/>
              </a:rPr>
              <a:t>(mass_emm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emmeans, </a:t>
            </a:r>
            <a:r>
              <a:rPr>
                <a:solidFill>
                  <a:srgbClr val="657422"/>
                </a:solidFill>
                <a:latin typeface="Courier"/>
              </a:rPr>
              <a:t>Letters =</a:t>
            </a:r>
            <a:r>
              <a:rPr>
                <a:solidFill>
                  <a:srgbClr val="003B4F"/>
                </a:solidFill>
                <a:latin typeface="Courier"/>
              </a:rPr>
              <a:t> letters)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Write the letter for each species. Do any share a letter?</a:t>
            </a:r>
          </a:p>
          <a:p>
            <a:pPr lvl="0" indent="0">
              <a:buNone/>
            </a:pPr>
            <a:r>
              <a:rPr>
                <a:latin typeface="Courier"/>
              </a:rPr>
              <a:t>Adelie:      Chinstrap:      Gentoo:
Any species share a letter (i.e. not different)?  Y / N</a:t>
            </a:r>
          </a:p>
        </p:txBody>
      </p:sp>
    </p:spTree>
  </p:cSld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10 · Plot the result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Estimated means with 95% CI ---------------------------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mass_emm_plot &lt;- </a:t>
            </a:r>
            <a:r>
              <a:rPr>
                <a:solidFill>
                  <a:srgbClr val="4758AB"/>
                </a:solidFill>
                <a:latin typeface="Courier"/>
              </a:rPr>
              <a:t>as.data.frame</a:t>
            </a:r>
            <a:r>
              <a:rPr>
                <a:solidFill>
                  <a:srgbClr val="003B4F"/>
                </a:solidFill>
                <a:latin typeface="Courier"/>
              </a:rPr>
              <a:t>(mass_emm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emmeans)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species,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emmean,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species))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geom_point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3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geom_errorbar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ymin =</a:t>
            </a:r>
            <a:r>
              <a:rPr>
                <a:solidFill>
                  <a:srgbClr val="003B4F"/>
                </a:solidFill>
                <a:latin typeface="Courier"/>
              </a:rPr>
              <a:t> lower.CL, </a:t>
            </a:r>
            <a:r>
              <a:rPr>
                <a:solidFill>
                  <a:srgbClr val="657422"/>
                </a:solidFill>
                <a:latin typeface="Courier"/>
              </a:rPr>
              <a:t>ymax =</a:t>
            </a:r>
            <a:r>
              <a:rPr>
                <a:solidFill>
                  <a:srgbClr val="003B4F"/>
                </a:solidFill>
                <a:latin typeface="Courier"/>
              </a:rPr>
              <a:t> upper.CL),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         </a:t>
            </a:r>
            <a:r>
              <a:rPr>
                <a:solidFill>
                  <a:srgbClr val="657422"/>
                </a:solidFill>
                <a:latin typeface="Courier"/>
              </a:rPr>
              <a:t>width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0.15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linewidth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0.9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"Species"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"Estimated mean mass (g)"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legend.position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"none"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mass_emm_plot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Save it to the figures folder -------------------------</a:t>
            </a:r>
            <a:br/>
            <a:r>
              <a:rPr>
                <a:solidFill>
                  <a:srgbClr val="4758AB"/>
                </a:solidFill>
                <a:latin typeface="Courier"/>
              </a:rPr>
              <a:t>ggsave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"figures/penguin_mass_emmeans.png"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</a:t>
            </a:r>
            <a:r>
              <a:rPr>
                <a:solidFill>
                  <a:srgbClr val="657422"/>
                </a:solidFill>
                <a:latin typeface="Courier"/>
              </a:rPr>
              <a:t>plot =</a:t>
            </a:r>
            <a:r>
              <a:rPr>
                <a:solidFill>
                  <a:srgbClr val="003B4F"/>
                </a:solidFill>
                <a:latin typeface="Courier"/>
              </a:rPr>
              <a:t> mass_emm_plot,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</a:t>
            </a:r>
            <a:r>
              <a:rPr>
                <a:solidFill>
                  <a:srgbClr val="657422"/>
                </a:solidFill>
                <a:latin typeface="Courier"/>
              </a:rPr>
              <a:t>width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5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height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5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units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"in"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dpi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300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Do any of the confidence intervals overlap? What does that suggest?</a:t>
            </a:r>
          </a:p>
          <a:p>
            <a:pPr lvl="0" indent="0">
              <a:buNone/>
            </a:pPr>
            <a:r>
              <a:rPr>
                <a:latin typeface="Courier"/>
              </a:rPr>
              <a:t>Your answer:</a:t>
            </a:r>
          </a:p>
        </p:txBody>
      </p:sp>
    </p:spTree>
  </p:cSld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11 · Write a results sentence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Write a complete results sentence. Include the test, F, both df, the </a:t>
            </a:r>
            <a:r>
              <a:rPr i="1"/>
              <a:t>p</a:t>
            </a:r>
            <a:r>
              <a:rPr/>
              <a:t>-value, the post-hoc outcome, and the direction (which is heaviest).</a:t>
            </a:r>
          </a:p>
          <a:p>
            <a:pPr lvl="0" indent="0">
              <a:buNone/>
            </a:pPr>
            <a:r>
              <a:rPr>
                <a:latin typeface="Courier"/>
              </a:rPr>
              <a:t>Template:
"Body mass differed significantly among the three penguin species
(one-way ANOVA: F(__, __) = ____, p ____). Tukey-adjusted comparisons
showed that ____________________, with __________ heaviest."
Your sentence:</a:t>
            </a:r>
          </a:p>
        </p:txBody>
      </p:sp>
    </p:spTree>
  </p:cSld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12 · Review and checkpoint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At this point you should be able to:</a:t>
            </a:r>
          </a:p>
          <a:p>
            <a:pPr lvl="0"/>
            <a:r>
              <a:rPr/>
              <a:t>☐ Explain why many t-tests inflate the false-positive rate</a:t>
            </a:r>
          </a:p>
          <a:p>
            <a:pPr lvl="0"/>
            <a:r>
              <a:rPr/>
              <a:t>☐ State ANOVA hypotheses with μ notation</a:t>
            </a:r>
          </a:p>
          <a:p>
            <a:pPr lvl="0"/>
            <a:r>
              <a:rPr/>
              <a:t>☐ Fit </a:t>
            </a:r>
            <a:r>
              <a:rPr>
                <a:latin typeface="Courier"/>
              </a:rPr>
              <a:t>lm(Y ~ group)</a:t>
            </a:r>
            <a:r>
              <a:rPr/>
              <a:t> and check residual normality + equal variance</a:t>
            </a:r>
          </a:p>
          <a:p>
            <a:pPr lvl="0"/>
            <a:r>
              <a:rPr/>
              <a:t>☐ Read the F table from </a:t>
            </a:r>
            <a:r>
              <a:rPr>
                <a:latin typeface="Courier"/>
              </a:rPr>
              <a:t>aov()</a:t>
            </a:r>
            <a:r>
              <a:rPr/>
              <a:t> and </a:t>
            </a:r>
            <a:r>
              <a:rPr>
                <a:latin typeface="Courier"/>
              </a:rPr>
              <a:t>car::Anova(type = "II")</a:t>
            </a:r>
          </a:p>
          <a:p>
            <a:pPr lvl="0"/>
            <a:r>
              <a:rPr/>
              <a:t>☐ Run </a:t>
            </a:r>
            <a:r>
              <a:rPr>
                <a:latin typeface="Courier"/>
              </a:rPr>
              <a:t>emmeans(model, pairwise ~ group)</a:t>
            </a:r>
            <a:r>
              <a:rPr/>
              <a:t> and read the pairwise p-values</a:t>
            </a:r>
          </a:p>
          <a:p>
            <a:pPr lvl="0"/>
            <a:r>
              <a:rPr/>
              <a:t>☐ Interpret a compact letter display</a:t>
            </a:r>
          </a:p>
          <a:p>
            <a:pPr lvl="0"/>
            <a:r>
              <a:rPr/>
              <a:t>☐ Write a complete ANOVA results sentence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 — before you move on:</a:t>
            </a:r>
            <a:r>
              <a:rPr/>
              <a:t> Run your whole script top to bottom with </a:t>
            </a:r>
            <a:r>
              <a:rPr b="1"/>
              <a:t>Ctrl/Cmd + Shift + Enter</a:t>
            </a:r>
            <a:r>
              <a:rPr/>
              <a:t>. Does it run cleanly?</a:t>
            </a:r>
          </a:p>
          <a:p>
            <a:pPr lvl="0" indent="0">
              <a:buNone/>
            </a:pPr>
            <a:r>
              <a:rPr>
                <a:latin typeface="Courier"/>
              </a:rPr>
              <a:t>Ran cleanly?  Y / N
If not, what error appeared:</a:t>
            </a:r>
          </a:p>
        </p:txBody>
      </p:sp>
    </p:spTree>
  </p:cSld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13 · Going further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/>
              <a:t>Optional — do this if you finish early or want to push deeper.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Try a different response variable</a:t>
            </a:r>
          </a:p>
          <a:p>
            <a:pPr lvl="0" indent="0" marL="0">
              <a:buNone/>
            </a:pPr>
            <a:r>
              <a:rPr b="1"/>
              <a:t>▶ Try this:</a:t>
            </a:r>
            <a:r>
              <a:rPr/>
              <a:t> repeat the whole workflow for </a:t>
            </a:r>
            <a:r>
              <a:rPr>
                <a:latin typeface="Courier"/>
              </a:rPr>
              <a:t>flipper_length_mm</a:t>
            </a:r>
            <a:r>
              <a:rPr/>
              <a:t> instead of body mass.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One-way ANOVA on flipper length -----------------------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flipper_df &lt;- penguins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drop_na</a:t>
            </a:r>
            <a:r>
              <a:rPr>
                <a:solidFill>
                  <a:srgbClr val="003B4F"/>
                </a:solidFill>
                <a:latin typeface="Courier"/>
              </a:rPr>
              <a:t>(flipper_length_mm, species)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flipper_model &lt;- </a:t>
            </a:r>
            <a:r>
              <a:rPr>
                <a:solidFill>
                  <a:srgbClr val="4758AB"/>
                </a:solidFill>
                <a:latin typeface="Courier"/>
              </a:rPr>
              <a:t>lm</a:t>
            </a:r>
            <a:r>
              <a:rPr>
                <a:solidFill>
                  <a:srgbClr val="003B4F"/>
                </a:solidFill>
                <a:latin typeface="Courier"/>
              </a:rPr>
              <a:t>(flipper_length_mm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species, </a:t>
            </a:r>
            <a:r>
              <a:rPr>
                <a:solidFill>
                  <a:srgbClr val="657422"/>
                </a:solidFill>
                <a:latin typeface="Courier"/>
              </a:rPr>
              <a:t>data =</a:t>
            </a:r>
            <a:r>
              <a:rPr>
                <a:solidFill>
                  <a:srgbClr val="003B4F"/>
                </a:solidFill>
                <a:latin typeface="Courier"/>
              </a:rPr>
              <a:t> flipper_df)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Anova</a:t>
            </a:r>
            <a:r>
              <a:rPr>
                <a:solidFill>
                  <a:srgbClr val="003B4F"/>
                </a:solidFill>
                <a:latin typeface="Courier"/>
              </a:rPr>
              <a:t>(flipper_model, </a:t>
            </a:r>
            <a:r>
              <a:rPr>
                <a:solidFill>
                  <a:srgbClr val="657422"/>
                </a:solidFill>
                <a:latin typeface="Courier"/>
              </a:rPr>
              <a:t>type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"II"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emmeans</a:t>
            </a:r>
            <a:r>
              <a:rPr>
                <a:solidFill>
                  <a:srgbClr val="003B4F"/>
                </a:solidFill>
                <a:latin typeface="Courier"/>
              </a:rPr>
              <a:t>(flipper_model, pairwise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species)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contrasts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Do the species differ in flipper length the same way they differ in mass?</a:t>
            </a:r>
          </a:p>
          <a:p>
            <a:pPr lvl="0" indent="0">
              <a:buNone/>
            </a:pPr>
            <a:r>
              <a:rPr>
                <a:latin typeface="Courier"/>
              </a:rPr>
              <a:t>Your answer: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Compare across islands</a:t>
            </a:r>
          </a:p>
          <a:p>
            <a:pPr lvl="0" indent="0" marL="0">
              <a:buNone/>
            </a:pPr>
            <a:r>
              <a:rPr b="1"/>
              <a:t>▶ Try this:</a:t>
            </a:r>
            <a:r>
              <a:rPr/>
              <a:t> use </a:t>
            </a:r>
            <a:r>
              <a:rPr>
                <a:latin typeface="Courier"/>
              </a:rPr>
              <a:t>island</a:t>
            </a:r>
            <a:r>
              <a:rPr/>
              <a:t> as the grouping variable instead of </a:t>
            </a:r>
            <a:r>
              <a:rPr>
                <a:latin typeface="Courier"/>
              </a:rPr>
              <a:t>species</a:t>
            </a:r>
            <a:r>
              <a:rPr/>
              <a:t>.</a:t>
            </a:r>
          </a:p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island_df &lt;- penguins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drop_na</a:t>
            </a:r>
            <a:r>
              <a:rPr>
                <a:solidFill>
                  <a:srgbClr val="003B4F"/>
                </a:solidFill>
                <a:latin typeface="Courier"/>
              </a:rPr>
              <a:t>(body_mass_g, island)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island_model &lt;- </a:t>
            </a:r>
            <a:r>
              <a:rPr>
                <a:solidFill>
                  <a:srgbClr val="4758AB"/>
                </a:solidFill>
                <a:latin typeface="Courier"/>
              </a:rPr>
              <a:t>lm</a:t>
            </a:r>
            <a:r>
              <a:rPr>
                <a:solidFill>
                  <a:srgbClr val="003B4F"/>
                </a:solidFill>
                <a:latin typeface="Courier"/>
              </a:rPr>
              <a:t>(body_mass_g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island, </a:t>
            </a:r>
            <a:r>
              <a:rPr>
                <a:solidFill>
                  <a:srgbClr val="657422"/>
                </a:solidFill>
                <a:latin typeface="Courier"/>
              </a:rPr>
              <a:t>data =</a:t>
            </a:r>
            <a:r>
              <a:rPr>
                <a:solidFill>
                  <a:srgbClr val="003B4F"/>
                </a:solidFill>
                <a:latin typeface="Courier"/>
              </a:rPr>
              <a:t> island_df)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Anova</a:t>
            </a:r>
            <a:r>
              <a:rPr>
                <a:solidFill>
                  <a:srgbClr val="003B4F"/>
                </a:solidFill>
                <a:latin typeface="Courier"/>
              </a:rPr>
              <a:t>(island_model, </a:t>
            </a:r>
            <a:r>
              <a:rPr>
                <a:solidFill>
                  <a:srgbClr val="657422"/>
                </a:solidFill>
                <a:latin typeface="Courier"/>
              </a:rPr>
              <a:t>type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"II"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Why might comparing by island be misleading here? (Hint: which species live on which islands?)</a:t>
            </a:r>
          </a:p>
          <a:p>
            <a:pPr lvl="0" indent="0">
              <a:buNone/>
            </a:pPr>
            <a:r>
              <a:rPr>
                <a:latin typeface="Courier"/>
              </a:rPr>
              <a:t>Your answer: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One-Way ANOVA — Do Penguin Species Differ in Body Mass?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Recap from Worksheet 10</a:t>
            </a:r>
          </a:p>
          <a:p>
            <a:pPr lvl="0"/>
            <a:r>
              <a:rPr/>
              <a:t>Turned categorical variables into ordered </a:t>
            </a:r>
            <a:r>
              <a:rPr b="1"/>
              <a:t>factors</a:t>
            </a:r>
          </a:p>
          <a:p>
            <a:pPr lvl="0"/>
            <a:r>
              <a:rPr/>
              <a:t>Reordered levels for cleaner plots with </a:t>
            </a:r>
            <a:r>
              <a:rPr>
                <a:latin typeface="Courier"/>
              </a:rPr>
              <a:t>fct_reorder()</a:t>
            </a:r>
          </a:p>
          <a:p>
            <a:pPr lvl="0"/>
            <a:r>
              <a:rPr/>
              <a:t>Set a model’s reference group with </a:t>
            </a:r>
            <a:r>
              <a:rPr>
                <a:latin typeface="Courier"/>
              </a:rPr>
              <a:t>fct_relevel()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Today’s Objectives</a:t>
            </a:r>
          </a:p>
          <a:p>
            <a:pPr lvl="0" indent="-342900" marL="342900">
              <a:buAutoNum type="arabicPeriod"/>
            </a:pPr>
            <a:r>
              <a:rPr/>
              <a:t>Load and explore the Palmer penguins data</a:t>
            </a:r>
          </a:p>
          <a:p>
            <a:pPr lvl="0" indent="-342900" marL="342900">
              <a:buAutoNum type="arabicPeriod"/>
            </a:pPr>
            <a:r>
              <a:rPr/>
              <a:t>State the ANOVA null and alternate hypotheses</a:t>
            </a:r>
          </a:p>
          <a:p>
            <a:pPr lvl="0" indent="-342900" marL="342900">
              <a:buAutoNum type="arabicPeriod"/>
            </a:pPr>
            <a:r>
              <a:rPr/>
              <a:t>Fit a one-way ANOVA and check its assumptions</a:t>
            </a:r>
          </a:p>
          <a:p>
            <a:pPr lvl="0" indent="-342900" marL="342900">
              <a:buAutoNum type="arabicPeriod"/>
            </a:pPr>
            <a:r>
              <a:rPr/>
              <a:t>Read the F table from </a:t>
            </a:r>
            <a:r>
              <a:rPr>
                <a:latin typeface="Courier"/>
              </a:rPr>
              <a:t>aov()</a:t>
            </a:r>
            <a:r>
              <a:rPr/>
              <a:t> and </a:t>
            </a:r>
            <a:r>
              <a:rPr>
                <a:latin typeface="Courier"/>
              </a:rPr>
              <a:t>car::Anova()</a:t>
            </a:r>
          </a:p>
          <a:p>
            <a:pPr lvl="0" indent="-342900" marL="342900">
              <a:buAutoNum type="arabicPeriod"/>
            </a:pPr>
            <a:r>
              <a:rPr/>
              <a:t>Use </a:t>
            </a:r>
            <a:r>
              <a:rPr>
                <a:latin typeface="Courier"/>
              </a:rPr>
              <a:t>emmeans</a:t>
            </a:r>
            <a:r>
              <a:rPr/>
              <a:t> to find </a:t>
            </a:r>
            <a:r>
              <a:rPr b="1"/>
              <a:t>which</a:t>
            </a:r>
            <a:r>
              <a:rPr/>
              <a:t> species differ</a:t>
            </a:r>
          </a:p>
          <a:p>
            <a:pPr lvl="0" indent="-342900" marL="342900">
              <a:buAutoNum type="arabicPeriod"/>
            </a:pPr>
            <a:r>
              <a:rPr/>
              <a:t>Write a complete results sentence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sz="2000" b="1"/>
              <a:t>How to use this worksheet</a:t>
            </a:r>
          </a:p>
          <a:p>
            <a:pPr lvl="0"/>
            <a:r>
              <a:rPr sz="2000"/>
              <a:t>Work through the parts in order. Type the code into a new R script in Positron and run it line by line.</a:t>
            </a:r>
          </a:p>
          <a:p>
            <a:pPr lvl="0"/>
            <a:r>
              <a:rPr sz="2000"/>
              <a:t>Blocks marked </a:t>
            </a:r>
            <a:r>
              <a:rPr sz="2000" b="1"/>
              <a:t>▶ Run this</a:t>
            </a:r>
            <a:r>
              <a:rPr sz="2000"/>
              <a:t> should be executed as written.</a:t>
            </a:r>
          </a:p>
          <a:p>
            <a:pPr lvl="0"/>
            <a:r>
              <a:rPr sz="2000"/>
              <a:t>Blocks marked </a:t>
            </a:r>
            <a:r>
              <a:rPr sz="2000" b="1"/>
              <a:t>✏️ Your turn</a:t>
            </a:r>
            <a:r>
              <a:rPr sz="2000"/>
              <a:t> ask you to write, modify, or interpret.</a:t>
            </a:r>
          </a:p>
          <a:p>
            <a:pPr lvl="0"/>
            <a:r>
              <a:rPr sz="2000"/>
              <a:t>The </a:t>
            </a:r>
            <a:r>
              <a:rPr sz="2000" b="1"/>
              <a:t>Going further</a:t>
            </a:r>
            <a:r>
              <a:rPr sz="2000"/>
              <a:t> section is optional.</a:t>
            </a:r>
          </a:p>
          <a:p>
            <a:pPr lvl="0" indent="0" marL="1270000">
              <a:buNone/>
            </a:pPr>
            <a:r>
              <a:rPr sz="2000" b="1"/>
              <a:t>🔮 Predict before you run — and type, don’t paste</a:t>
            </a:r>
          </a:p>
          <a:p>
            <a:pPr lvl="0" indent="0" marL="1270000">
              <a:buNone/>
            </a:pPr>
            <a:r>
              <a:rPr sz="2000"/>
              <a:t>Before each </a:t>
            </a:r>
            <a:r>
              <a:rPr sz="2000" b="1"/>
              <a:t>▶ Run this</a:t>
            </a:r>
            <a:r>
              <a:rPr sz="2000"/>
              <a:t> block, cover the output and </a:t>
            </a:r>
            <a:r>
              <a:rPr sz="2000" i="1"/>
              <a:t>predict</a:t>
            </a:r>
            <a:r>
              <a:rPr sz="2000"/>
              <a:t> what R will print — the F, the </a:t>
            </a:r>
            <a:r>
              <a:rPr sz="2000" i="1"/>
              <a:t>p</a:t>
            </a:r>
            <a:r>
              <a:rPr sz="2000"/>
              <a:t>-value, which species differ. Then type the code yourself. Predicting first is what turns a test from a black box into something you understand; typing trains your eye for the small errors (</a:t>
            </a:r>
            <a:r>
              <a:rPr sz="2000">
                <a:latin typeface="Courier"/>
              </a:rPr>
              <a:t>anova</a:t>
            </a:r>
            <a:r>
              <a:rPr sz="2000"/>
              <a:t> vs </a:t>
            </a:r>
            <a:r>
              <a:rPr sz="2000">
                <a:latin typeface="Courier"/>
              </a:rPr>
              <a:t>Anova</a:t>
            </a:r>
            <a:r>
              <a:rPr sz="2000"/>
              <a:t>, a missing </a:t>
            </a:r>
            <a:r>
              <a:rPr sz="2000">
                <a:latin typeface="Courier"/>
              </a:rPr>
              <a:t>library()</a:t>
            </a:r>
            <a:r>
              <a:rPr sz="2000"/>
              <a:t>) that eat real time.</a:t>
            </a:r>
          </a:p>
        </p:txBody>
      </p:sp>
    </p:spTree>
  </p:cSld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Getting unstuck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-342900" marL="342900">
              <a:buAutoNum type="arabicPeriod"/>
            </a:pPr>
            <a:r>
              <a:rPr b="1">
                <a:latin typeface="Courier"/>
              </a:rPr>
              <a:t>could not find function "penguins"</a:t>
            </a:r>
            <a:r>
              <a:rPr/>
              <a:t> → </a:t>
            </a:r>
            <a:r>
              <a:rPr>
                <a:latin typeface="Courier"/>
              </a:rPr>
              <a:t>library(palmerpenguins)</a:t>
            </a:r>
            <a:r>
              <a:rPr/>
              <a:t>.</a:t>
            </a:r>
          </a:p>
          <a:p>
            <a:pPr lvl="0" indent="-342900" marL="342900">
              <a:buAutoNum type="arabicPeriod"/>
            </a:pPr>
            <a:r>
              <a:rPr b="1">
                <a:latin typeface="Courier"/>
              </a:rPr>
              <a:t>could not find function "Anova"</a:t>
            </a:r>
            <a:r>
              <a:rPr/>
              <a:t> → </a:t>
            </a:r>
            <a:r>
              <a:rPr>
                <a:latin typeface="Courier"/>
              </a:rPr>
              <a:t>library(car)</a:t>
            </a:r>
            <a:r>
              <a:rPr/>
              <a:t>, and mind the capital </a:t>
            </a:r>
            <a:r>
              <a:rPr b="1"/>
              <a:t>A</a:t>
            </a:r>
            <a:r>
              <a:rPr/>
              <a:t> (base </a:t>
            </a:r>
            <a:r>
              <a:rPr>
                <a:latin typeface="Courier"/>
              </a:rPr>
              <a:t>anova()</a:t>
            </a:r>
            <a:r>
              <a:rPr/>
              <a:t> is different).</a:t>
            </a:r>
          </a:p>
          <a:p>
            <a:pPr lvl="0" indent="-342900" marL="342900">
              <a:buAutoNum type="arabicPeriod"/>
            </a:pPr>
            <a:r>
              <a:rPr b="1">
                <a:latin typeface="Courier"/>
              </a:rPr>
              <a:t>could not find function "emmeans"</a:t>
            </a:r>
            <a:r>
              <a:rPr/>
              <a:t> → </a:t>
            </a:r>
            <a:r>
              <a:rPr>
                <a:latin typeface="Courier"/>
              </a:rPr>
              <a:t>library(emmeans)</a:t>
            </a:r>
            <a:r>
              <a:rPr/>
              <a:t>.</a:t>
            </a:r>
          </a:p>
          <a:p>
            <a:pPr lvl="0" indent="-342900" marL="342900">
              <a:buAutoNum type="arabicPeriod"/>
            </a:pPr>
            <a:r>
              <a:rPr b="1">
                <a:latin typeface="Courier"/>
              </a:rPr>
              <a:t>cld</a:t>
            </a:r>
            <a:r>
              <a:rPr b="1"/>
              <a:t> not found</a:t>
            </a:r>
            <a:r>
              <a:rPr/>
              <a:t> → </a:t>
            </a:r>
            <a:r>
              <a:rPr>
                <a:latin typeface="Courier"/>
              </a:rPr>
              <a:t>install.packages("multcomp")</a:t>
            </a:r>
            <a:r>
              <a:rPr/>
              <a:t>, then </a:t>
            </a:r>
            <a:r>
              <a:rPr>
                <a:latin typeface="Courier"/>
              </a:rPr>
              <a:t>multcomp::cld(...)</a:t>
            </a:r>
            <a:r>
              <a:rPr/>
              <a:t>.</a:t>
            </a:r>
          </a:p>
          <a:p>
            <a:pPr lvl="0" indent="-342900" marL="342900">
              <a:buAutoNum type="arabicPeriod"/>
            </a:pPr>
            <a:r>
              <a:rPr b="1"/>
              <a:t>Levene says unequal variance</a:t>
            </a:r>
            <a:r>
              <a:rPr/>
              <a:t> → use </a:t>
            </a:r>
            <a:r>
              <a:rPr>
                <a:latin typeface="Courier"/>
              </a:rPr>
              <a:t>oneway.test(y ~ group, var.equal = FALSE)</a:t>
            </a:r>
            <a:r>
              <a:rPr/>
              <a:t> (Welch’s ANOVA).</a:t>
            </a:r>
          </a:p>
          <a:p>
            <a:pPr lvl="0" indent="-342900" marL="342900">
              <a:buAutoNum type="arabicPeriod"/>
            </a:pPr>
            <a:r>
              <a:rPr b="1"/>
              <a:t>Cheat sheets</a:t>
            </a:r>
            <a:r>
              <a:rPr/>
              <a:t> — </a:t>
            </a:r>
            <a:r>
              <a:rPr>
                <a:hlinkClick r:id="rId2"/>
              </a:rPr>
              <a:t>https://posit.co/resources/cheatsheets/</a:t>
            </a:r>
          </a:p>
          <a:p>
            <a:pPr lvl="0" indent="0" marL="1270000">
              <a:buNone/>
            </a:pPr>
            <a:r>
              <a:rPr sz="2000"/>
              <a:t>💡 </a:t>
            </a:r>
            <a:r>
              <a:rPr sz="2000" b="1"/>
              <a:t>Key idea:</a:t>
            </a:r>
            <a:r>
              <a:rPr sz="2000"/>
              <a:t> One-way ANOVA → post-hoc is the exact template for comparing any 3+ groups you’ll meet — treatments, sites, species, seasons. Master it here and it transfers everywhere.</a:t>
            </a:r>
          </a:p>
        </p:txBody>
      </p:sp>
    </p:spTree>
  </p:cSld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i="1"/>
              <a:t>End of Worksheet 10. Next: Worksheet 11 — factors, so your groups plot and model in the order you want.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sz="2000" b="1"/>
              <a:t>🧩 Chunk 1 — Explore &amp; hypothesize </a:t>
            </a:r>
            <a:r>
              <a:rPr sz="2000" b="1" i="1"/>
              <a:t>(after lecture Chunk 1)</a:t>
            </a:r>
          </a:p>
          <a:p>
            <a:pPr lvl="0" indent="0" marL="1270000">
              <a:buNone/>
            </a:pPr>
            <a:r>
              <a:rPr sz="2000"/>
              <a:t>Parts 1–3: load the penguins, plot body mass by species, and write your hypotheses.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 · Load libraries and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▶ Run this at the top of your script: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Load packages at the top — always ----------------------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(tidyverse)      </a:t>
            </a:r>
            <a:r>
              <a:rPr>
                <a:solidFill>
                  <a:srgbClr val="5E5E5E"/>
                </a:solidFill>
                <a:latin typeface="Courier"/>
              </a:rPr>
              <a:t># wrangling + ggplot2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(palmerpenguins) </a:t>
            </a:r>
            <a:r>
              <a:rPr>
                <a:solidFill>
                  <a:srgbClr val="5E5E5E"/>
                </a:solidFill>
                <a:latin typeface="Courier"/>
              </a:rPr>
              <a:t># the penguins data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(car)            </a:t>
            </a:r>
            <a:r>
              <a:rPr>
                <a:solidFill>
                  <a:srgbClr val="5E5E5E"/>
                </a:solidFill>
                <a:latin typeface="Courier"/>
              </a:rPr>
              <a:t># Levene's test, Anova()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(emmeans)        </a:t>
            </a:r>
            <a:r>
              <a:rPr>
                <a:solidFill>
                  <a:srgbClr val="5E5E5E"/>
                </a:solidFill>
                <a:latin typeface="Courier"/>
              </a:rPr>
              <a:t># post-hoc pairwise tests</a:t>
            </a:r>
          </a:p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Drop rows missing mass or species ----------------------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penguins_df &lt;- penguins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drop_na</a:t>
            </a:r>
            <a:r>
              <a:rPr>
                <a:solidFill>
                  <a:srgbClr val="003B4F"/>
                </a:solidFill>
                <a:latin typeface="Courier"/>
              </a:rPr>
              <a:t>(body_mass_g, species)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penguins_df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count</a:t>
            </a:r>
            <a:r>
              <a:rPr>
                <a:solidFill>
                  <a:srgbClr val="003B4F"/>
                </a:solidFill>
                <a:latin typeface="Courier"/>
              </a:rPr>
              <a:t>(species)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Record the sample sizes.</a:t>
            </a:r>
          </a:p>
          <a:p>
            <a:pPr lvl="0" indent="0">
              <a:buNone/>
            </a:pPr>
            <a:r>
              <a:rPr>
                <a:latin typeface="Courier"/>
              </a:rPr>
              <a:t>n Adelie:
n Chinstrap:
n Gentoo:
Are the groups balanced (equal n)?  Y / N</a:t>
            </a:r>
          </a:p>
          <a:p>
            <a:pPr lvl="0" indent="0" marL="1270000">
              <a:buNone/>
            </a:pPr>
            <a:r>
              <a:rPr sz="2000"/>
              <a:t>⚠️ </a:t>
            </a:r>
            <a:r>
              <a:rPr sz="2000" b="1"/>
              <a:t>Watch out!</a:t>
            </a:r>
            <a:r>
              <a:rPr sz="2000"/>
              <a:t> If R says </a:t>
            </a:r>
            <a:r>
              <a:rPr sz="2000">
                <a:latin typeface="Courier"/>
              </a:rPr>
              <a:t>could not find function "penguins"</a:t>
            </a:r>
            <a:r>
              <a:rPr sz="2000"/>
              <a:t>, you forgot </a:t>
            </a:r>
            <a:r>
              <a:rPr sz="2000">
                <a:latin typeface="Courier"/>
              </a:rPr>
              <a:t>library(palmerpenguins)</a:t>
            </a:r>
            <a:r>
              <a:rPr sz="2000"/>
              <a:t>. Install it once with </a:t>
            </a:r>
            <a:r>
              <a:rPr sz="2000">
                <a:latin typeface="Courier"/>
              </a:rPr>
              <a:t>install.packages("palmerpenguins")</a:t>
            </a:r>
            <a:r>
              <a:rPr sz="2000"/>
              <a:t>.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2 · Explore with a boxplot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/>
              <a:t>🔮 </a:t>
            </a:r>
            <a:r>
              <a:rPr sz="2000" b="1"/>
              <a:t>Predict first:</a:t>
            </a:r>
            <a:r>
              <a:rPr sz="2000"/>
              <a:t> Before you plot — which species do you think is heaviest? Do you expect all three to differ, or just one?</a:t>
            </a:r>
          </a:p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Body mass by species -----------------------------------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mass_box_plot &lt;- penguins_df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species,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body_mass_g, </a:t>
            </a:r>
            <a:r>
              <a:rPr>
                <a:solidFill>
                  <a:srgbClr val="657422"/>
                </a:solidFill>
                <a:latin typeface="Courier"/>
              </a:rPr>
              <a:t>fill =</a:t>
            </a:r>
            <a:r>
              <a:rPr>
                <a:solidFill>
                  <a:srgbClr val="003B4F"/>
                </a:solidFill>
                <a:latin typeface="Courier"/>
              </a:rPr>
              <a:t> species))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geom_boxplot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0.5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outlier.shape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NA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geom_point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position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position_jitter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width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0.15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seed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42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      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0.3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1.5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"Species"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"Body Mass (g)"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legend.position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"none"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mass_box_plot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Describe what you see.</a:t>
            </a:r>
          </a:p>
          <a:p>
            <a:pPr lvl="0" indent="0">
              <a:buNone/>
            </a:pPr>
            <a:r>
              <a:rPr>
                <a:latin typeface="Courier"/>
              </a:rPr>
              <a:t>Heaviest species:
Lightest species:
Do the spreads (box heights) look similar across species?  Y / N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3 · State your hypotheses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Write the ANOVA hypotheses in words and symbols.</a:t>
            </a:r>
          </a:p>
          <a:p>
            <a:pPr lvl="0" indent="0">
              <a:buNone/>
            </a:pPr>
            <a:r>
              <a:rPr>
                <a:latin typeface="Courier"/>
              </a:rPr>
              <a:t>H₀ (null) in words:
Hₐ (alternate) in words:
In symbols:  H₀: μ_Adelie = μ_Chinstrap = μ_Gentoo
             Hₐ:
Significance level α:</a:t>
            </a:r>
          </a:p>
          <a:p>
            <a:pPr lvl="0" indent="0" marL="1270000">
              <a:buNone/>
            </a:pPr>
            <a:r>
              <a:rPr sz="2000"/>
              <a:t>💡 </a:t>
            </a:r>
            <a:r>
              <a:rPr sz="2000" b="1"/>
              <a:t>Key idea:</a:t>
            </a:r>
            <a:r>
              <a:rPr sz="2000"/>
              <a:t> Hₐ only says “at least one differs” — it does </a:t>
            </a:r>
            <a:r>
              <a:rPr sz="2000" b="1"/>
              <a:t>not</a:t>
            </a:r>
            <a:r>
              <a:rPr sz="2000"/>
              <a:t> say which. Finding which is the job of the post-hoc test in Part 9.</a:t>
            </a:r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sz="2000" b="1"/>
              <a:t>🧩 Chunk 2 — Fit &amp; check assumptions </a:t>
            </a:r>
            <a:r>
              <a:rPr sz="2000" b="1" i="1"/>
              <a:t>(after lecture Chunk 2)</a:t>
            </a:r>
          </a:p>
          <a:p>
            <a:pPr lvl="0" indent="0" marL="1270000">
              <a:buNone/>
            </a:pPr>
            <a:r>
              <a:rPr sz="2000"/>
              <a:t>Parts 4–6: fit the model, check residual normality, check equal variance.</a:t>
            </a:r>
          </a:p>
        </p:txBody>
      </p:sp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4 · Fit the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ANOVA is a linear model with a categorical X 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mass_model &lt;- </a:t>
            </a:r>
            <a:r>
              <a:rPr>
                <a:solidFill>
                  <a:srgbClr val="4758AB"/>
                </a:solidFill>
                <a:latin typeface="Courier"/>
              </a:rPr>
              <a:t>lm</a:t>
            </a:r>
            <a:r>
              <a:rPr>
                <a:solidFill>
                  <a:srgbClr val="003B4F"/>
                </a:solidFill>
                <a:latin typeface="Courier"/>
              </a:rPr>
              <a:t>(body_mass_g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species, </a:t>
            </a:r>
            <a:r>
              <a:rPr>
                <a:solidFill>
                  <a:srgbClr val="657422"/>
                </a:solidFill>
                <a:latin typeface="Courier"/>
              </a:rPr>
              <a:t>data =</a:t>
            </a:r>
            <a:r>
              <a:rPr>
                <a:solidFill>
                  <a:srgbClr val="003B4F"/>
                </a:solidFill>
                <a:latin typeface="Courier"/>
              </a:rPr>
              <a:t> penguins_df)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This is the same </a:t>
            </a:r>
            <a:r>
              <a:rPr>
                <a:latin typeface="Courier"/>
              </a:rPr>
              <a:t>lm()</a:t>
            </a:r>
            <a:r>
              <a:rPr/>
              <a:t> syntax as the regression worksheet. What is different about the X variable this time?</a:t>
            </a:r>
          </a:p>
          <a:p>
            <a:pPr lvl="0" indent="0">
              <a:buNone/>
            </a:pPr>
            <a:r>
              <a:rPr>
                <a:latin typeface="Courier"/>
              </a:rPr>
              <a:t>Your answer:</a:t>
            </a:r>
          </a:p>
        </p:txBody>
      </p:sp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5 · Assumption 1 — normality of residuals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QQ plot of residuals -----------------------------------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qq_mass_plot &lt;- penguins_df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mutate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resid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residuals</a:t>
            </a:r>
            <a:r>
              <a:rPr>
                <a:solidFill>
                  <a:srgbClr val="003B4F"/>
                </a:solidFill>
                <a:latin typeface="Courier"/>
              </a:rPr>
              <a:t>(mass_model))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sample =</a:t>
            </a:r>
            <a:r>
              <a:rPr>
                <a:solidFill>
                  <a:srgbClr val="003B4F"/>
                </a:solidFill>
                <a:latin typeface="Courier"/>
              </a:rPr>
              <a:t> resid))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stat_qq</a:t>
            </a:r>
            <a:r>
              <a:rPr>
                <a:solidFill>
                  <a:srgbClr val="003B4F"/>
                </a:solidFill>
                <a:latin typeface="Courier"/>
              </a:rPr>
              <a:t>()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stat_qq_line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"red"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linewidth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0.8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"Theoretical"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"Sample residuals"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qq_mass_plot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Formal test on the residuals ---------------------------</a:t>
            </a:r>
            <a:br/>
            <a:r>
              <a:rPr>
                <a:solidFill>
                  <a:srgbClr val="4758AB"/>
                </a:solidFill>
                <a:latin typeface="Courier"/>
              </a:rPr>
              <a:t>shapiro.test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residuals</a:t>
            </a:r>
            <a:r>
              <a:rPr>
                <a:solidFill>
                  <a:srgbClr val="003B4F"/>
                </a:solidFill>
                <a:latin typeface="Courier"/>
              </a:rPr>
              <a:t>(mass_model))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Record and interpret.</a:t>
            </a:r>
          </a:p>
          <a:p>
            <a:pPr lvl="0" indent="0">
              <a:buNone/>
            </a:pPr>
            <a:r>
              <a:rPr>
                <a:latin typeface="Courier"/>
              </a:rPr>
              <a:t>Do the QQ points track the red line?  Y / mostly / no
Shapiro-Wilk p-value =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With ~340 penguins, Shapiro-Wilk is very sensitive and may flag tiny departures. Which should you trust more here — the QQ plot or the Shapiro p-value? Why?</a:t>
            </a:r>
          </a:p>
          <a:p>
            <a:pPr lvl="0" indent="0">
              <a:buNone/>
            </a:pPr>
            <a:r>
              <a:rPr>
                <a:latin typeface="Courier"/>
              </a:rPr>
              <a:t>Your answer:</a:t>
            </a:r>
          </a:p>
        </p:txBody>
      </p:sp>
    </p:spTree>
  </p:cSld>
</p:sld>
</file>

<file path=ppt/theme/theme1.xml><?xml version="1.0" encoding="utf-8"?>
<a:theme xmlns:a="http://schemas.openxmlformats.org/drawingml/2006/main" name="UMD Biostatistics">
  <a:themeElements>
    <a:clrScheme name="UMD">
      <a:dk1>
        <a:sysClr val="windowText" lastClr="000000"/>
      </a:dk1>
      <a:lt1>
        <a:sysClr val="window" lastClr="FFFFFF"/>
      </a:lt1>
      <a:dk2>
        <a:srgbClr val="4A4A4A"/>
      </a:dk2>
      <a:lt2>
        <a:srgbClr val="F0F4F8"/>
      </a:lt2>
      <a:accent1>
        <a:srgbClr val="F4CD54"/>
      </a:accent1>
      <a:accent2>
        <a:srgbClr val="002147"/>
      </a:accent2>
      <a:accent3>
        <a:srgbClr val="0072B2"/>
      </a:accent3>
      <a:accent4>
        <a:srgbClr val="009E73"/>
      </a:accent4>
      <a:accent5>
        <a:srgbClr val="E69F00"/>
      </a:accent5>
      <a:accent6>
        <a:srgbClr val="56B4E9"/>
      </a:accent6>
      <a:hlink>
        <a:srgbClr val="0563C1"/>
      </a:hlink>
      <a:folHlink>
        <a:srgbClr val="1A1A2E"/>
      </a:folHlink>
    </a:clrScheme>
    <a:fontScheme name="UMD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M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46</Words>
  <Application>Microsoft Macintosh PowerPoint</Application>
  <PresentationFormat>On-screen Show (16:9)</PresentationFormat>
  <Paragraphs>14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Cambria</vt:lpstr>
      <vt:lpstr>UMD Biostatistics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Worksheet 11 — One-Way ANOVA with Palmer Penguins</dc:title>
  <dc:creator>Bill Perry</dc:creator>
  <cp:keywords/>
  <dc:description>Hands-on companion to the one-way ANOVA lecture. Students explore the Palmer penguins data, fit a one-way ANOVA, check the assumptions, run it with aov() and car::Anova(), and use emmeans to find which species differ.</dc:description>
  <dcterms:created xsi:type="dcterms:W3CDTF">2026-07-06T00:30:51Z</dcterms:created>
  <dcterms:modified xsi:type="dcterms:W3CDTF">2026-07-06T00:30:51Z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categories">
    <vt:lpwstr/>
  </property>
  <property fmtid="{D5CDD505-2E9C-101B-9397-08002B2CF9AE}" pid="6" name="date">
    <vt:lpwstr>2026-07-05</vt:lpwstr>
  </property>
  <property fmtid="{D5CDD505-2E9C-101B-9397-08002B2CF9AE}" pid="7" name="engines">
    <vt:lpwstr/>
  </property>
  <property fmtid="{D5CDD505-2E9C-101B-9397-08002B2CF9AE}" pid="8" name="execute">
    <vt:lpwstr/>
  </property>
  <property fmtid="{D5CDD505-2E9C-101B-9397-08002B2CF9AE}" pid="9" name="header-includes">
    <vt:lpwstr/>
  </property>
  <property fmtid="{D5CDD505-2E9C-101B-9397-08002B2CF9AE}" pid="10" name="include-after">
    <vt:lpwstr/>
  </property>
  <property fmtid="{D5CDD505-2E9C-101B-9397-08002B2CF9AE}" pid="11" name="include-before">
    <vt:lpwstr/>
  </property>
  <property fmtid="{D5CDD505-2E9C-101B-9397-08002B2CF9AE}" pid="12" name="labels">
    <vt:lpwstr/>
  </property>
  <property fmtid="{D5CDD505-2E9C-101B-9397-08002B2CF9AE}" pid="13" name="order">
    <vt:lpwstr>11</vt:lpwstr>
  </property>
  <property fmtid="{D5CDD505-2E9C-101B-9397-08002B2CF9AE}" pid="14" name="resources">
    <vt:lpwstr/>
  </property>
  <property fmtid="{D5CDD505-2E9C-101B-9397-08002B2CF9AE}" pid="15" name="subtitle">
    <vt:lpwstr>Comparing three species, checking assumptions, and post-hoc tests with emmeans</vt:lpwstr>
  </property>
  <property fmtid="{D5CDD505-2E9C-101B-9397-08002B2CF9AE}" pid="16" name="toc-title">
    <vt:lpwstr>Table of contents</vt:lpwstr>
  </property>
  <property fmtid="{D5CDD505-2E9C-101B-9397-08002B2CF9AE}" pid="17" name="type">
    <vt:lpwstr>activity</vt:lpwstr>
  </property>
  <property fmtid="{D5CDD505-2E9C-101B-9397-08002B2CF9AE}" pid="18" name="week">
    <vt:lpwstr>6</vt:lpwstr>
  </property>
</Properties>
</file>